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77" r:id="rId4"/>
    <p:sldId id="305" r:id="rId5"/>
    <p:sldId id="308" r:id="rId6"/>
    <p:sldId id="278" r:id="rId7"/>
    <p:sldId id="279" r:id="rId8"/>
    <p:sldId id="309" r:id="rId9"/>
    <p:sldId id="280" r:id="rId10"/>
    <p:sldId id="281" r:id="rId11"/>
    <p:sldId id="282" r:id="rId12"/>
    <p:sldId id="283" r:id="rId13"/>
    <p:sldId id="284" r:id="rId14"/>
    <p:sldId id="310" r:id="rId15"/>
    <p:sldId id="285" r:id="rId16"/>
    <p:sldId id="286" r:id="rId17"/>
    <p:sldId id="290" r:id="rId18"/>
    <p:sldId id="291" r:id="rId19"/>
    <p:sldId id="292" r:id="rId20"/>
    <p:sldId id="293" r:id="rId21"/>
    <p:sldId id="311" r:id="rId22"/>
    <p:sldId id="294" r:id="rId23"/>
    <p:sldId id="295" r:id="rId24"/>
    <p:sldId id="287" r:id="rId25"/>
    <p:sldId id="289" r:id="rId26"/>
    <p:sldId id="288" r:id="rId27"/>
    <p:sldId id="312" r:id="rId28"/>
    <p:sldId id="313" r:id="rId29"/>
    <p:sldId id="303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B7DEE8"/>
    <a:srgbClr val="FF0000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55" autoAdjust="0"/>
  </p:normalViewPr>
  <p:slideViewPr>
    <p:cSldViewPr>
      <p:cViewPr varScale="1">
        <p:scale>
          <a:sx n="118" d="100"/>
          <a:sy n="118" d="100"/>
        </p:scale>
        <p:origin x="-3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CD4D1-DF9B-4FB4-BE49-6F025CB3A94C}" type="datetimeFigureOut">
              <a:rPr lang="en-GB" smtClean="0"/>
              <a:pPr/>
              <a:t>01/10/2014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01641-313D-44C0-8DEA-E28D859F1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41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09600"/>
            <a:ext cx="8610600" cy="304799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CS1022 </a:t>
            </a:r>
            <a:br>
              <a:rPr kumimoji="0" lang="en-GB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GB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Computer Programming &amp; Principles</a:t>
            </a:r>
            <a:endParaRPr kumimoji="0" lang="en-GB" sz="6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4800" b="1" dirty="0" smtClean="0">
                <a:solidFill>
                  <a:srgbClr val="0070C0"/>
                </a:solidFill>
              </a:rPr>
              <a:t>Lecture X.Y</a:t>
            </a:r>
          </a:p>
          <a:p>
            <a:r>
              <a:rPr lang="en-GB" sz="4800" b="1" dirty="0" smtClean="0">
                <a:solidFill>
                  <a:srgbClr val="0070C0"/>
                </a:solidFill>
              </a:rPr>
              <a:t>Topic</a:t>
            </a:r>
            <a:endParaRPr lang="en-GB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Name of slide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715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 userDrawn="1">
            <p:ph type="sldNum" sz="quarter" idx="12"/>
          </p:nvPr>
        </p:nvSpPr>
        <p:spPr>
          <a:xfrm>
            <a:off x="8686800" y="6553200"/>
            <a:ext cx="457200" cy="30480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z="1400" b="1" smtClean="0"/>
              <a:pPr/>
              <a:t>‹#›</a:t>
            </a:fld>
            <a:endParaRPr lang="en-US" sz="1400" b="1" dirty="0"/>
          </a:p>
        </p:txBody>
      </p:sp>
      <p:sp>
        <p:nvSpPr>
          <p:cNvPr id="9" name="Footer Placeholder 9"/>
          <p:cNvSpPr>
            <a:spLocks noGrp="1"/>
          </p:cNvSpPr>
          <p:nvPr userDrawn="1">
            <p:ph type="ftr" sz="quarter" idx="11"/>
          </p:nvPr>
        </p:nvSpPr>
        <p:spPr>
          <a:xfrm>
            <a:off x="0" y="6553200"/>
            <a:ext cx="8382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b="1" dirty="0" smtClean="0"/>
              <a:t>CS1022</a:t>
            </a:r>
            <a:endParaRPr lang="en-US" sz="1600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8200"/>
            <a:ext cx="4495800" cy="5715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838200"/>
            <a:ext cx="4648200" cy="5715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Name of slide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 userDrawn="1">
            <p:ph type="sldNum" sz="quarter" idx="12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z="1400" b="1" smtClean="0"/>
              <a:pPr/>
              <a:t>‹#›</a:t>
            </a:fld>
            <a:endParaRPr lang="en-US" sz="1400" b="1" dirty="0"/>
          </a:p>
        </p:txBody>
      </p:sp>
      <p:sp>
        <p:nvSpPr>
          <p:cNvPr id="10" name="Footer Placeholder 9"/>
          <p:cNvSpPr>
            <a:spLocks noGrp="1"/>
          </p:cNvSpPr>
          <p:nvPr userDrawn="1">
            <p:ph type="ftr" sz="quarter" idx="11"/>
          </p:nvPr>
        </p:nvSpPr>
        <p:spPr>
          <a:xfrm>
            <a:off x="0" y="6553200"/>
            <a:ext cx="8382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b="1" dirty="0" smtClean="0"/>
              <a:t>CS1022</a:t>
            </a:r>
            <a:endParaRPr lang="en-US" sz="1600" b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.upenn.edu/~cis510/tcl/chap3.pdf" TargetMode="External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Propositional_calculu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990600"/>
            <a:ext cx="8839200" cy="2743200"/>
          </a:xfrm>
        </p:spPr>
        <p:txBody>
          <a:bodyPr>
            <a:noAutofit/>
          </a:bodyPr>
          <a:lstStyle/>
          <a:p>
            <a:r>
              <a:rPr lang="en-GB" sz="4800" b="1" dirty="0" smtClean="0"/>
              <a:t>CS1022</a:t>
            </a:r>
            <a:r>
              <a:rPr lang="en-GB" sz="6600" b="1" dirty="0" smtClean="0"/>
              <a:t> </a:t>
            </a:r>
            <a:br>
              <a:rPr lang="en-GB" sz="6600" b="1" dirty="0" smtClean="0"/>
            </a:br>
            <a:r>
              <a:rPr lang="en-GB" sz="4800" b="1" dirty="0" smtClean="0"/>
              <a:t>Computer Programming &amp; Principles</a:t>
            </a:r>
            <a:endParaRPr lang="en-GB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191000"/>
            <a:ext cx="7162800" cy="1676400"/>
          </a:xfrm>
        </p:spPr>
        <p:txBody>
          <a:bodyPr>
            <a:noAutofit/>
          </a:bodyPr>
          <a:lstStyle/>
          <a:p>
            <a:r>
              <a:rPr lang="en-GB" sz="4800" b="1" smtClean="0">
                <a:solidFill>
                  <a:srgbClr val="0070C0"/>
                </a:solidFill>
              </a:rPr>
              <a:t>Lecture </a:t>
            </a:r>
            <a:r>
              <a:rPr lang="en-GB" sz="4800" b="1" smtClean="0">
                <a:solidFill>
                  <a:srgbClr val="0070C0"/>
                </a:solidFill>
              </a:rPr>
              <a:t>1</a:t>
            </a:r>
            <a:endParaRPr lang="en-GB" sz="4800" b="1" dirty="0" smtClean="0">
              <a:solidFill>
                <a:srgbClr val="0070C0"/>
              </a:solidFill>
            </a:endParaRPr>
          </a:p>
          <a:p>
            <a:r>
              <a:rPr lang="en-GB" sz="4800" b="1" dirty="0" smtClean="0">
                <a:solidFill>
                  <a:srgbClr val="0070C0"/>
                </a:solidFill>
              </a:rPr>
              <a:t>Logic and Proof</a:t>
            </a:r>
            <a:endParaRPr lang="en-GB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Autofit/>
          </a:bodyPr>
          <a:lstStyle/>
          <a:p>
            <a:r>
              <a:rPr lang="en-GB" dirty="0" smtClean="0"/>
              <a:t>Suppose </a:t>
            </a:r>
          </a:p>
          <a:p>
            <a:pPr lvl="1"/>
            <a:r>
              <a:rPr lang="en-GB" dirty="0" smtClean="0"/>
              <a:t>P stands for “logic is fun”</a:t>
            </a:r>
          </a:p>
          <a:p>
            <a:pPr lvl="1"/>
            <a:r>
              <a:rPr lang="en-GB" dirty="0" smtClean="0"/>
              <a:t>Q stands for “today is Friday”</a:t>
            </a:r>
          </a:p>
          <a:p>
            <a:r>
              <a:rPr lang="en-GB" dirty="0" smtClean="0"/>
              <a:t>Express in propositional logic</a:t>
            </a:r>
          </a:p>
          <a:p>
            <a:pPr lvl="1"/>
            <a:r>
              <a:rPr lang="en-GB" dirty="0" smtClean="0"/>
              <a:t>“Logic is not fun and today is Friday”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“Today is not Friday and Logic is not Fun”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“Logic is fun or today is not Friday”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1400" y="5486400"/>
            <a:ext cx="3352800" cy="5334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normAutofit fontScale="92500" lnSpcReduction="10000"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GB" sz="3200" b="1" dirty="0" smtClean="0"/>
              <a:t>not</a:t>
            </a:r>
            <a:r>
              <a:rPr lang="en-GB" sz="3200" dirty="0" smtClean="0"/>
              <a:t> (P </a:t>
            </a:r>
            <a:r>
              <a:rPr lang="en-GB" sz="3200" b="1" dirty="0" smtClean="0"/>
              <a:t>or</a:t>
            </a:r>
            <a:r>
              <a:rPr lang="en-GB" sz="3200" dirty="0" smtClean="0"/>
              <a:t> Q)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5200" y="4419600"/>
            <a:ext cx="3429000" cy="5334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normAutofit fontScale="92500" lnSpcReduction="10000"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GB" sz="3200" dirty="0" smtClean="0"/>
              <a:t>((</a:t>
            </a:r>
            <a:r>
              <a:rPr lang="en-GB" sz="3200" b="1" dirty="0" smtClean="0"/>
              <a:t>not</a:t>
            </a:r>
            <a:r>
              <a:rPr lang="en-GB" sz="3200" dirty="0" smtClean="0"/>
              <a:t> Q) </a:t>
            </a:r>
            <a:r>
              <a:rPr lang="en-GB" sz="3200" b="1" dirty="0" smtClean="0"/>
              <a:t>not</a:t>
            </a:r>
            <a:r>
              <a:rPr lang="en-GB" sz="3200" dirty="0" smtClean="0"/>
              <a:t> (</a:t>
            </a:r>
            <a:r>
              <a:rPr lang="en-GB" sz="3200" b="1" dirty="0" smtClean="0"/>
              <a:t>and</a:t>
            </a:r>
            <a:r>
              <a:rPr lang="en-GB" sz="3200" dirty="0" smtClean="0"/>
              <a:t> P))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Syntax 5 - Examples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10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0" y="3352800"/>
            <a:ext cx="2590800" cy="5334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normAutofit fontScale="92500" lnSpcReduction="10000"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GB" sz="3200" dirty="0" smtClean="0"/>
              <a:t>(</a:t>
            </a:r>
            <a:r>
              <a:rPr lang="en-GB" sz="3200" b="1" dirty="0" smtClean="0"/>
              <a:t>not</a:t>
            </a:r>
            <a:r>
              <a:rPr lang="en-GB" sz="3200" dirty="0" smtClean="0"/>
              <a:t> (P </a:t>
            </a:r>
            <a:r>
              <a:rPr lang="en-GB" sz="3200" b="1" dirty="0" smtClean="0"/>
              <a:t>and</a:t>
            </a:r>
            <a:r>
              <a:rPr lang="en-GB" sz="3200" dirty="0" smtClean="0"/>
              <a:t> Q))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5200" y="4419600"/>
            <a:ext cx="3505200" cy="5334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normAutofit fontScale="92500" lnSpcReduction="10000"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GB" sz="3200" dirty="0" smtClean="0"/>
              <a:t>((</a:t>
            </a:r>
            <a:r>
              <a:rPr lang="en-GB" sz="3200" b="1" dirty="0" smtClean="0"/>
              <a:t>not</a:t>
            </a:r>
            <a:r>
              <a:rPr lang="en-GB" sz="3200" dirty="0" smtClean="0"/>
              <a:t> Q) </a:t>
            </a:r>
            <a:r>
              <a:rPr lang="en-GB" sz="3200" b="1" dirty="0" smtClean="0"/>
              <a:t>and</a:t>
            </a:r>
            <a:r>
              <a:rPr lang="en-GB" sz="3200" dirty="0" smtClean="0"/>
              <a:t> (</a:t>
            </a:r>
            <a:r>
              <a:rPr lang="en-GB" sz="3200" b="1" dirty="0" smtClean="0"/>
              <a:t>not</a:t>
            </a:r>
            <a:r>
              <a:rPr lang="en-GB" sz="3200" dirty="0" smtClean="0"/>
              <a:t> P))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2400" y="3352800"/>
            <a:ext cx="2590800" cy="5334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normAutofit fontScale="92500" lnSpcReduction="10000"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GB" sz="3200" dirty="0" smtClean="0"/>
              <a:t>((</a:t>
            </a:r>
            <a:r>
              <a:rPr lang="en-GB" sz="3200" b="1" dirty="0" smtClean="0"/>
              <a:t>not</a:t>
            </a:r>
            <a:r>
              <a:rPr lang="en-GB" sz="3200" dirty="0" smtClean="0"/>
              <a:t> P) </a:t>
            </a:r>
            <a:r>
              <a:rPr lang="en-GB" sz="3200" b="1" dirty="0" smtClean="0"/>
              <a:t>and</a:t>
            </a:r>
            <a:r>
              <a:rPr lang="en-GB" sz="3200" dirty="0" smtClean="0"/>
              <a:t> Q)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5486400"/>
            <a:ext cx="3352800" cy="5334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normAutofit fontScale="92500" lnSpcReduction="10000"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GB" sz="3200" dirty="0" smtClean="0"/>
              <a:t>(P </a:t>
            </a:r>
            <a:r>
              <a:rPr lang="en-GB" sz="3200" b="1" dirty="0" smtClean="0"/>
              <a:t>or</a:t>
            </a:r>
            <a:r>
              <a:rPr lang="en-GB" sz="3200" dirty="0" smtClean="0"/>
              <a:t> (</a:t>
            </a:r>
            <a:r>
              <a:rPr lang="en-GB" sz="3200" b="1" dirty="0" smtClean="0"/>
              <a:t>not</a:t>
            </a:r>
            <a:r>
              <a:rPr lang="en-GB" sz="3200" dirty="0" smtClean="0"/>
              <a:t> Q))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6" grpId="0" animBg="1"/>
      <p:bldP spid="7" grpId="0" animBg="1"/>
      <p:bldP spid="11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Autofit/>
          </a:bodyPr>
          <a:lstStyle/>
          <a:p>
            <a:r>
              <a:rPr lang="en-GB" dirty="0" smtClean="0"/>
              <a:t>Suppose </a:t>
            </a:r>
          </a:p>
          <a:p>
            <a:pPr lvl="1"/>
            <a:r>
              <a:rPr lang="en-GB" dirty="0" smtClean="0"/>
              <a:t>S stands for “Cat videos are silly”</a:t>
            </a:r>
          </a:p>
          <a:p>
            <a:pPr lvl="1"/>
            <a:r>
              <a:rPr lang="en-GB" dirty="0" smtClean="0"/>
              <a:t>U stands for “You owe me £10”</a:t>
            </a:r>
          </a:p>
          <a:p>
            <a:r>
              <a:rPr lang="en-GB" dirty="0" smtClean="0"/>
              <a:t>What does each propositional statement mean:</a:t>
            </a:r>
          </a:p>
          <a:p>
            <a:pPr lvl="1"/>
            <a:r>
              <a:rPr lang="en-GB" dirty="0" smtClean="0"/>
              <a:t>(not (S or U))</a:t>
            </a:r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lvl="1">
              <a:buNone/>
            </a:pPr>
            <a:endParaRPr lang="en-GB" sz="2000" dirty="0" smtClean="0"/>
          </a:p>
          <a:p>
            <a:pPr lvl="1"/>
            <a:r>
              <a:rPr lang="en-GB" dirty="0" smtClean="0"/>
              <a:t>((not S) and (not U))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Syntax 6 - Examples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11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3352800"/>
            <a:ext cx="6629400" cy="1066800"/>
          </a:xfrm>
          <a:prstGeom prst="rect">
            <a:avLst/>
          </a:prstGeom>
          <a:solidFill>
            <a:srgbClr val="FFC000"/>
          </a:solidFill>
        </p:spPr>
        <p:txBody>
          <a:bodyPr wrap="square" lIns="72000" tIns="36000" rIns="72000" bIns="36000" rtlCol="0">
            <a:normAutofit/>
          </a:bodyPr>
          <a:lstStyle/>
          <a:p>
            <a:pPr marL="72000" marR="0" indent="-342900" algn="ctr" defTabSz="914400" rtl="0" eaLnBrk="1" fontAlgn="auto" latinLnBrk="0" hangingPunct="1">
              <a:spcAft>
                <a:spcPts val="0"/>
              </a:spcAft>
              <a:buClrTx/>
              <a:buSzTx/>
              <a:tabLst/>
            </a:pPr>
            <a:r>
              <a:rPr lang="en-GB" sz="3200" dirty="0" smtClean="0"/>
              <a:t>It is not true that cat videos are silly or </a:t>
            </a:r>
          </a:p>
          <a:p>
            <a:pPr marL="72000" marR="0" indent="-342900" algn="ctr" defTabSz="914400" rtl="0" eaLnBrk="1" fontAlgn="auto" latinLnBrk="0" hangingPunct="1">
              <a:spcAft>
                <a:spcPts val="0"/>
              </a:spcAft>
              <a:buClrTx/>
              <a:buSzTx/>
              <a:tabLst/>
            </a:pPr>
            <a:r>
              <a:rPr lang="en-GB" sz="3200" dirty="0" smtClean="0"/>
              <a:t>that you owe me £10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5029200"/>
            <a:ext cx="6629400" cy="1066800"/>
          </a:xfrm>
          <a:prstGeom prst="rect">
            <a:avLst/>
          </a:prstGeom>
          <a:solidFill>
            <a:srgbClr val="FFC000"/>
          </a:solidFill>
        </p:spPr>
        <p:txBody>
          <a:bodyPr wrap="square" lIns="72000" tIns="36000" rIns="72000" bIns="36000" rtlCol="0">
            <a:normAutofit/>
          </a:bodyPr>
          <a:lstStyle/>
          <a:p>
            <a:pPr marL="72000" marR="0" indent="-342900" algn="ctr" defTabSz="914400" rtl="0" eaLnBrk="1" fontAlgn="auto" latinLnBrk="0" hangingPunct="1">
              <a:spcAft>
                <a:spcPts val="0"/>
              </a:spcAft>
              <a:buClrTx/>
              <a:buSzTx/>
              <a:tabLst/>
            </a:pPr>
            <a:r>
              <a:rPr lang="en-GB" sz="3200" dirty="0" smtClean="0"/>
              <a:t>Cat videos are not silly and </a:t>
            </a:r>
          </a:p>
          <a:p>
            <a:pPr marL="72000" marR="0" indent="-342900" algn="ctr" defTabSz="914400" rtl="0" eaLnBrk="1" fontAlgn="auto" latinLnBrk="0" hangingPunct="1">
              <a:spcAft>
                <a:spcPts val="0"/>
              </a:spcAft>
              <a:buClrTx/>
              <a:buSzTx/>
              <a:tabLst/>
            </a:pPr>
            <a:r>
              <a:rPr lang="en-GB" sz="3200" dirty="0" smtClean="0"/>
              <a:t>you don’t owe me £10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Autofit/>
          </a:bodyPr>
          <a:lstStyle/>
          <a:p>
            <a:r>
              <a:rPr lang="en-GB" dirty="0" smtClean="0"/>
              <a:t>Sometimes you will also see</a:t>
            </a:r>
          </a:p>
          <a:p>
            <a:pPr lvl="1"/>
            <a:r>
              <a:rPr lang="en-GB" dirty="0" smtClean="0"/>
              <a:t>“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</a:t>
            </a:r>
            <a:r>
              <a:rPr lang="en-GB" dirty="0" smtClean="0">
                <a:sym typeface="Symbol"/>
              </a:rPr>
              <a:t>” for “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and</a:t>
            </a:r>
            <a:r>
              <a:rPr lang="en-GB" dirty="0" smtClean="0">
                <a:sym typeface="Symbol"/>
              </a:rPr>
              <a:t>”; “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</a:t>
            </a:r>
            <a:r>
              <a:rPr lang="en-GB" dirty="0" smtClean="0">
                <a:sym typeface="Symbol"/>
              </a:rPr>
              <a:t>” for “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or</a:t>
            </a:r>
            <a:r>
              <a:rPr lang="en-GB" dirty="0" smtClean="0">
                <a:sym typeface="Symbol"/>
              </a:rPr>
              <a:t>”; “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</a:t>
            </a:r>
            <a:r>
              <a:rPr lang="en-GB" dirty="0" smtClean="0">
                <a:sym typeface="Symbol"/>
              </a:rPr>
              <a:t>” for “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not</a:t>
            </a:r>
            <a:r>
              <a:rPr lang="en-GB" dirty="0" smtClean="0">
                <a:sym typeface="Symbol"/>
              </a:rPr>
              <a:t>”</a:t>
            </a:r>
          </a:p>
          <a:p>
            <a:pPr lvl="1"/>
            <a:r>
              <a:rPr lang="en-GB" dirty="0" smtClean="0">
                <a:sym typeface="Symbol"/>
              </a:rPr>
              <a:t>Small letters instead of capital letters for propositions</a:t>
            </a:r>
          </a:p>
          <a:p>
            <a:pPr lvl="1"/>
            <a:r>
              <a:rPr lang="en-GB" dirty="0" smtClean="0">
                <a:sym typeface="Symbol"/>
              </a:rPr>
              <a:t>Strings for propositions (e.g., “</a:t>
            </a:r>
            <a:r>
              <a:rPr lang="en-GB" dirty="0" err="1" smtClean="0">
                <a:sym typeface="Symbol"/>
              </a:rPr>
              <a:t>catsRcool</a:t>
            </a:r>
            <a:r>
              <a:rPr lang="en-GB" dirty="0" smtClean="0">
                <a:sym typeface="Symbol"/>
              </a:rPr>
              <a:t>”)</a:t>
            </a:r>
          </a:p>
          <a:p>
            <a:pPr lvl="1"/>
            <a:r>
              <a:rPr lang="en-GB" dirty="0" smtClean="0">
                <a:sym typeface="Symbol"/>
              </a:rPr>
              <a:t>“Compound proposition” or “formulae” for statements</a:t>
            </a:r>
          </a:p>
          <a:p>
            <a:pPr lvl="1"/>
            <a:r>
              <a:rPr lang="en-GB" dirty="0" smtClean="0">
                <a:sym typeface="Symbol"/>
              </a:rPr>
              <a:t>Propositional “variables” for propositional “letters”</a:t>
            </a:r>
          </a:p>
          <a:p>
            <a:pPr lvl="2"/>
            <a:r>
              <a:rPr lang="en-GB" dirty="0" smtClean="0">
                <a:sym typeface="Symbol"/>
              </a:rPr>
              <a:t>They are “variables” because they can vary over the propositional letters</a:t>
            </a:r>
          </a:p>
          <a:p>
            <a:r>
              <a:rPr lang="en-GB" dirty="0" smtClean="0">
                <a:sym typeface="Symbol"/>
              </a:rPr>
              <a:t>Question: are the following statements OK?</a:t>
            </a:r>
          </a:p>
          <a:p>
            <a:pPr lvl="1"/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ym typeface="Symbol"/>
              </a:rPr>
              <a:t>not</a:t>
            </a:r>
            <a:r>
              <a:rPr lang="en-GB" dirty="0" smtClean="0">
                <a:sym typeface="Symbol"/>
              </a:rPr>
              <a:t> (</a:t>
            </a:r>
            <a:r>
              <a:rPr lang="en-GB" b="1" dirty="0" smtClean="0">
                <a:sym typeface="Symbol"/>
              </a:rPr>
              <a:t>not</a:t>
            </a:r>
            <a:r>
              <a:rPr lang="en-GB" dirty="0" smtClean="0">
                <a:sym typeface="Symbol"/>
              </a:rPr>
              <a:t> (</a:t>
            </a:r>
            <a:r>
              <a:rPr lang="en-GB" b="1" dirty="0" smtClean="0">
                <a:sym typeface="Symbol"/>
              </a:rPr>
              <a:t>not</a:t>
            </a:r>
            <a:r>
              <a:rPr lang="en-GB" dirty="0" smtClean="0">
                <a:sym typeface="Symbol"/>
              </a:rPr>
              <a:t> (</a:t>
            </a:r>
            <a:r>
              <a:rPr lang="en-GB" b="1" dirty="0" smtClean="0">
                <a:sym typeface="Symbol"/>
              </a:rPr>
              <a:t>not</a:t>
            </a:r>
            <a:r>
              <a:rPr lang="en-GB" dirty="0" smtClean="0">
                <a:sym typeface="Symbol"/>
              </a:rPr>
              <a:t> P))))</a:t>
            </a:r>
          </a:p>
          <a:p>
            <a:pPr lvl="1"/>
            <a:r>
              <a:rPr lang="en-GB" dirty="0" smtClean="0">
                <a:sym typeface="Symbol"/>
              </a:rPr>
              <a:t>(P </a:t>
            </a:r>
            <a:r>
              <a:rPr lang="en-GB" b="1" dirty="0" smtClean="0">
                <a:sym typeface="Symbol"/>
              </a:rPr>
              <a:t>and</a:t>
            </a:r>
            <a:r>
              <a:rPr lang="en-GB" dirty="0" smtClean="0">
                <a:sym typeface="Symbol"/>
              </a:rPr>
              <a:t> (Q </a:t>
            </a:r>
            <a:r>
              <a:rPr lang="en-GB" b="1" dirty="0" smtClean="0">
                <a:sym typeface="Symbol"/>
              </a:rPr>
              <a:t>and</a:t>
            </a:r>
            <a:r>
              <a:rPr lang="en-GB" dirty="0" smtClean="0">
                <a:sym typeface="Symbol"/>
              </a:rPr>
              <a:t> (R </a:t>
            </a:r>
            <a:r>
              <a:rPr lang="en-GB" b="1" dirty="0" smtClean="0">
                <a:sym typeface="Symbol"/>
              </a:rPr>
              <a:t>and</a:t>
            </a:r>
            <a:r>
              <a:rPr lang="en-GB" dirty="0" smtClean="0">
                <a:sym typeface="Symbol"/>
              </a:rPr>
              <a:t> (S </a:t>
            </a:r>
            <a:r>
              <a:rPr lang="en-GB" b="1" dirty="0" smtClean="0">
                <a:sym typeface="Symbol"/>
              </a:rPr>
              <a:t>and</a:t>
            </a:r>
            <a:r>
              <a:rPr lang="en-GB" dirty="0" smtClean="0">
                <a:sym typeface="Symbol"/>
              </a:rPr>
              <a:t> U))))</a:t>
            </a:r>
          </a:p>
          <a:p>
            <a:pPr lvl="1"/>
            <a:r>
              <a:rPr lang="en-GB" dirty="0" smtClean="0">
                <a:sym typeface="Symbol"/>
              </a:rPr>
              <a:t>((((S </a:t>
            </a:r>
            <a:r>
              <a:rPr lang="en-GB" b="1" dirty="0" smtClean="0">
                <a:sym typeface="Symbol"/>
              </a:rPr>
              <a:t>or</a:t>
            </a:r>
            <a:r>
              <a:rPr lang="en-GB" dirty="0" smtClean="0">
                <a:sym typeface="Symbol"/>
              </a:rPr>
              <a:t> P) </a:t>
            </a:r>
            <a:r>
              <a:rPr lang="en-GB" b="1" dirty="0" smtClean="0">
                <a:sym typeface="Symbol"/>
              </a:rPr>
              <a:t>or</a:t>
            </a:r>
            <a:r>
              <a:rPr lang="en-GB" dirty="0" smtClean="0">
                <a:sym typeface="Symbol"/>
              </a:rPr>
              <a:t> R) </a:t>
            </a:r>
            <a:r>
              <a:rPr lang="en-GB" b="1" dirty="0" smtClean="0">
                <a:sym typeface="Symbol"/>
              </a:rPr>
              <a:t>or</a:t>
            </a:r>
            <a:r>
              <a:rPr lang="en-GB" dirty="0" smtClean="0">
                <a:sym typeface="Symbol"/>
              </a:rPr>
              <a:t> Q) </a:t>
            </a:r>
            <a:r>
              <a:rPr lang="en-GB" b="1" dirty="0" smtClean="0">
                <a:sym typeface="Symbol"/>
              </a:rPr>
              <a:t>or</a:t>
            </a:r>
            <a:r>
              <a:rPr lang="en-GB" dirty="0" smtClean="0">
                <a:sym typeface="Symbol"/>
              </a:rPr>
              <a:t> U)</a:t>
            </a:r>
          </a:p>
          <a:p>
            <a:pPr lvl="1"/>
            <a:endParaRPr lang="en-GB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Syntax 7 - Examples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12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Autofit/>
          </a:bodyPr>
          <a:lstStyle/>
          <a:p>
            <a:r>
              <a:rPr lang="en-GB" sz="3000" dirty="0" smtClean="0"/>
              <a:t>Not concerned with the "meaning" of a proposition other than whether it is </a:t>
            </a:r>
            <a:r>
              <a:rPr lang="en-GB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true</a:t>
            </a:r>
            <a:r>
              <a:rPr lang="en-GB" sz="3000" dirty="0" smtClean="0"/>
              <a:t> or </a:t>
            </a:r>
            <a:r>
              <a:rPr lang="en-GB" sz="3000" b="1" dirty="0" smtClean="0">
                <a:solidFill>
                  <a:srgbClr val="558ED5"/>
                </a:solidFill>
              </a:rPr>
              <a:t>false</a:t>
            </a:r>
            <a:r>
              <a:rPr lang="en-GB" sz="3000" dirty="0" smtClean="0"/>
              <a:t>.  Not about "how" we know it is true or false, but supposing it is, what else do we know.  Abstraction.</a:t>
            </a:r>
          </a:p>
          <a:p>
            <a:r>
              <a:rPr lang="en-GB" sz="3000" dirty="0" smtClean="0"/>
              <a:t>The "truth" of a proposition determined "by inspection" – </a:t>
            </a:r>
            <a:r>
              <a:rPr lang="en-GB" sz="3000" i="1" dirty="0" smtClean="0"/>
              <a:t>The book is on the table</a:t>
            </a:r>
            <a:r>
              <a:rPr lang="en-GB" sz="3000" dirty="0" smtClean="0"/>
              <a:t>.  The "real" world.</a:t>
            </a:r>
          </a:p>
          <a:p>
            <a:r>
              <a:rPr lang="en-GB" sz="3000" dirty="0" smtClean="0"/>
              <a:t>The "truth" determined by "stipulation"- suppose </a:t>
            </a:r>
            <a:r>
              <a:rPr lang="en-GB" sz="3000" i="1" dirty="0" smtClean="0"/>
              <a:t>The book is on the table</a:t>
            </a:r>
            <a:r>
              <a:rPr lang="en-GB" sz="3000" dirty="0" smtClean="0"/>
              <a:t> is true.  Not the "real" world.</a:t>
            </a:r>
          </a:p>
          <a:p>
            <a:r>
              <a:rPr lang="en-GB" sz="3000" dirty="0" smtClean="0"/>
              <a:t>Mostly we are not concerned with the internal content or the "real" world, and we stipulate truth of a proposition. </a:t>
            </a:r>
            <a:r>
              <a:rPr lang="en-GB" sz="3000" b="1" dirty="0" smtClean="0"/>
              <a:t>The </a:t>
            </a:r>
            <a:r>
              <a:rPr lang="en-GB" sz="3000" b="1" dirty="0" smtClean="0">
                <a:solidFill>
                  <a:schemeClr val="accent3">
                    <a:lumMod val="75000"/>
                  </a:schemeClr>
                </a:solidFill>
              </a:rPr>
              <a:t>truth value</a:t>
            </a:r>
            <a:r>
              <a:rPr lang="en-GB" sz="3000" b="1" dirty="0" smtClean="0"/>
              <a:t> of </a:t>
            </a:r>
            <a:r>
              <a:rPr lang="en-GB" sz="3000" b="1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GB" sz="3000" b="1" dirty="0" smtClean="0"/>
              <a:t> is </a:t>
            </a:r>
            <a:r>
              <a:rPr lang="en-GB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true/false</a:t>
            </a:r>
            <a:r>
              <a:rPr lang="en-GB" sz="3000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Semantics 1 – Truth of a Proposition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13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867400"/>
          </a:xfrm>
        </p:spPr>
        <p:txBody>
          <a:bodyPr>
            <a:noAutofit/>
          </a:bodyPr>
          <a:lstStyle/>
          <a:p>
            <a:r>
              <a:rPr lang="en-GB" dirty="0" smtClean="0"/>
              <a:t>Given the truth value of the individual propositions, we can systematically compute the </a:t>
            </a:r>
            <a:r>
              <a:rPr lang="en-GB" dirty="0"/>
              <a:t>truth value of </a:t>
            </a:r>
            <a:r>
              <a:rPr lang="en-GB" dirty="0" smtClean="0"/>
              <a:t>complex statements.</a:t>
            </a:r>
          </a:p>
          <a:p>
            <a:r>
              <a:rPr lang="en-GB" dirty="0" smtClean="0"/>
              <a:t>This shows us what we "know" about the meaning of the connectives.</a:t>
            </a:r>
          </a:p>
          <a:p>
            <a:r>
              <a:rPr lang="en-GB" dirty="0" smtClean="0"/>
              <a:t>Truth </a:t>
            </a:r>
            <a:r>
              <a:rPr lang="en-GB" dirty="0"/>
              <a:t>tables:</a:t>
            </a:r>
          </a:p>
          <a:p>
            <a:pPr lvl="1"/>
            <a:r>
              <a:rPr lang="en-GB" dirty="0" smtClean="0"/>
              <a:t>Represent </a:t>
            </a:r>
            <a:r>
              <a:rPr lang="en-GB" dirty="0"/>
              <a:t>the effect of logical operators</a:t>
            </a:r>
          </a:p>
          <a:p>
            <a:r>
              <a:rPr lang="en-GB" dirty="0"/>
              <a:t>Next slides show truth tables for </a:t>
            </a:r>
            <a:r>
              <a:rPr lang="en-GB" dirty="0" smtClean="0"/>
              <a:t>operators</a:t>
            </a:r>
          </a:p>
          <a:p>
            <a:r>
              <a:rPr lang="en-GB" dirty="0" smtClean="0"/>
              <a:t>Each line represents a different circumstance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Semantics 2 – Truth of Complex Statements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14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13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Autofit/>
          </a:bodyPr>
          <a:lstStyle/>
          <a:p>
            <a:r>
              <a:rPr lang="en-GB" dirty="0" smtClean="0">
                <a:sym typeface="Symbol"/>
              </a:rPr>
              <a:t>The negation of P, (not P), is the opposite of the truth value of P:</a:t>
            </a:r>
          </a:p>
          <a:p>
            <a:pPr lvl="1"/>
            <a:endParaRPr lang="en-GB" dirty="0" smtClean="0">
              <a:sym typeface="Symbol"/>
            </a:endParaRPr>
          </a:p>
          <a:p>
            <a:pPr lvl="1"/>
            <a:endParaRPr lang="en-GB" dirty="0" smtClean="0">
              <a:sym typeface="Symbol"/>
            </a:endParaRPr>
          </a:p>
          <a:p>
            <a:r>
              <a:rPr lang="en-GB" dirty="0" smtClean="0">
                <a:sym typeface="Symbol"/>
              </a:rPr>
              <a:t>A conjunction of P and Q, (P and Q), is true only when both P and Q are true (and false otherwise)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Semantics 3 - Truth tables </a:t>
            </a:r>
            <a:r>
              <a:rPr lang="en-GB" b="1" dirty="0"/>
              <a:t>n</a:t>
            </a:r>
            <a:r>
              <a:rPr lang="en-GB" b="1" dirty="0" smtClean="0"/>
              <a:t>ot, and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15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00400" y="1264920"/>
          <a:ext cx="2743200" cy="155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P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 P)</a:t>
                      </a:r>
                      <a:endParaRPr lang="en-GB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819400" y="3886200"/>
          <a:ext cx="3657600" cy="259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990600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(P and Q)</a:t>
                      </a:r>
                      <a:endParaRPr lang="en-GB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Autofit/>
          </a:bodyPr>
          <a:lstStyle/>
          <a:p>
            <a:r>
              <a:rPr lang="en-GB" dirty="0" smtClean="0">
                <a:sym typeface="Symbol"/>
              </a:rPr>
              <a:t>A disjunction (P or Q) is false only when both P and Q are false (and true otherwise)</a:t>
            </a:r>
          </a:p>
          <a:p>
            <a:endParaRPr lang="en-GB" dirty="0" smtClean="0">
              <a:sym typeface="Symbol"/>
            </a:endParaRPr>
          </a:p>
          <a:p>
            <a:endParaRPr lang="en-GB" dirty="0" smtClean="0">
              <a:sym typeface="Symbol"/>
            </a:endParaRPr>
          </a:p>
          <a:p>
            <a:endParaRPr lang="en-GB" dirty="0" smtClean="0">
              <a:sym typeface="Symbol"/>
            </a:endParaRPr>
          </a:p>
          <a:p>
            <a:endParaRPr lang="en-GB" dirty="0" smtClean="0">
              <a:sym typeface="Symbol"/>
            </a:endParaRPr>
          </a:p>
          <a:p>
            <a:endParaRPr lang="en-GB" dirty="0" smtClean="0">
              <a:sym typeface="Symbol"/>
            </a:endParaRPr>
          </a:p>
          <a:p>
            <a:pPr lvl="1"/>
            <a:r>
              <a:rPr lang="en-GB" dirty="0" smtClean="0">
                <a:sym typeface="Symbol"/>
              </a:rPr>
              <a:t>Meaning (P or Q) is true where either P is true, or Q is true, or both are true (inclusive or)</a:t>
            </a:r>
          </a:p>
          <a:p>
            <a:pPr lvl="1"/>
            <a:r>
              <a:rPr lang="en-GB" dirty="0" smtClean="0">
                <a:sym typeface="Symbol"/>
              </a:rPr>
              <a:t>Does </a:t>
            </a:r>
            <a:r>
              <a:rPr lang="en-GB" b="1" dirty="0" smtClean="0">
                <a:sym typeface="Symbol"/>
              </a:rPr>
              <a:t>not</a:t>
            </a:r>
            <a:r>
              <a:rPr lang="en-GB" dirty="0" smtClean="0">
                <a:sym typeface="Symbol"/>
              </a:rPr>
              <a:t> mean</a:t>
            </a:r>
            <a:r>
              <a:rPr lang="en-GB" dirty="0">
                <a:sym typeface="Symbol"/>
              </a:rPr>
              <a:t> (P or Q) is true where either</a:t>
            </a:r>
            <a:r>
              <a:rPr lang="en-GB" dirty="0" smtClean="0">
                <a:sym typeface="Symbol"/>
              </a:rPr>
              <a:t> P is true or Q is true, </a:t>
            </a:r>
            <a:r>
              <a:rPr lang="en-GB" i="1" dirty="0" smtClean="0">
                <a:sym typeface="Symbol"/>
              </a:rPr>
              <a:t>but not both are true</a:t>
            </a:r>
            <a:r>
              <a:rPr lang="en-GB" dirty="0" smtClean="0">
                <a:sym typeface="Symbol"/>
              </a:rPr>
              <a:t> (exclusive or)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Semantics 4 - Truth tables or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16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895600" y="1905000"/>
          <a:ext cx="3657600" cy="259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990600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(P or Q)</a:t>
                      </a:r>
                      <a:endParaRPr lang="en-GB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Autofit/>
          </a:bodyPr>
          <a:lstStyle/>
          <a:p>
            <a:r>
              <a:rPr lang="en-GB" dirty="0" smtClean="0">
                <a:sym typeface="Symbol"/>
              </a:rPr>
              <a:t>How to build truth tables?</a:t>
            </a:r>
          </a:p>
          <a:p>
            <a:r>
              <a:rPr lang="en-GB" dirty="0" smtClean="0">
                <a:sym typeface="Symbol"/>
              </a:rPr>
              <a:t>Given propositions P, Q, R, S,..., we do: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>
                <a:sym typeface="Symbol"/>
              </a:rPr>
              <a:t>Get all possible combinations of T (true) and F (false) for the propositions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>
                <a:sym typeface="Symbol"/>
              </a:rPr>
              <a:t>Break down the formula into smaller sub-formulae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>
                <a:sym typeface="Symbol"/>
              </a:rPr>
              <a:t>Combine truth-values of sub-formulae using the truth tables, and combine until final value is computed</a:t>
            </a:r>
            <a:endParaRPr lang="en-GB" dirty="0">
              <a:sym typeface="Symbol"/>
            </a:endParaRPr>
          </a:p>
          <a:p>
            <a:r>
              <a:rPr lang="en-GB" dirty="0" smtClean="0">
                <a:sym typeface="Symbol"/>
              </a:rPr>
              <a:t>General strategy – Analyse a complex statement by breaking it down to fundamental parts (propositions and connectives) and basic meanings (truth values of propositions and connectives)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Semantics 5 – Building Truth tables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17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Autofit/>
          </a:bodyPr>
          <a:lstStyle/>
          <a:p>
            <a:r>
              <a:rPr lang="en-GB" dirty="0" smtClean="0">
                <a:sym typeface="Symbol"/>
              </a:rPr>
              <a:t>Truth table for </a:t>
            </a:r>
            <a:r>
              <a:rPr lang="en-GB" b="1" dirty="0" smtClean="0">
                <a:sym typeface="Symbol"/>
              </a:rPr>
              <a:t>((P and Q) or (not R))</a:t>
            </a:r>
            <a:r>
              <a:rPr lang="en-GB" dirty="0" smtClean="0">
                <a:sym typeface="Symbol"/>
              </a:rPr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Semantics 6 – Filling in Truth tables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18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R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(P</a:t>
                      </a:r>
                      <a:r>
                        <a:rPr lang="en-GB" sz="2800" baseline="0" dirty="0" smtClean="0"/>
                        <a:t> and Q)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000" y="5181600"/>
            <a:ext cx="8229600" cy="1295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normAutofit fontScale="85000" lnSpcReduction="2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Left-most columns are single/individual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propositions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3200" dirty="0" smtClean="0"/>
              <a:t>Break-down of formulae to the right of propositions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Right-most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column is the formula we are dealing with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Autofit/>
          </a:bodyPr>
          <a:lstStyle/>
          <a:p>
            <a:r>
              <a:rPr lang="en-GB" dirty="0" smtClean="0">
                <a:sym typeface="Symbol"/>
              </a:rPr>
              <a:t>Truth table for </a:t>
            </a:r>
            <a:r>
              <a:rPr lang="en-GB" b="1" dirty="0" smtClean="0">
                <a:sym typeface="Symbol"/>
              </a:rPr>
              <a:t>((P and Q) or (not R))</a:t>
            </a:r>
            <a:r>
              <a:rPr lang="en-GB" dirty="0" smtClean="0">
                <a:sym typeface="Symbol"/>
              </a:rPr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Semantics 7 – Step 1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19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R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(P</a:t>
                      </a:r>
                      <a:r>
                        <a:rPr lang="en-GB" sz="2800" baseline="0" dirty="0" smtClean="0"/>
                        <a:t> and Q)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000" y="5181600"/>
            <a:ext cx="8229600" cy="1295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normAutofit fontScale="85000" lnSpcReduction="2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Assign T (true) or F (false) to propositions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sz="3200" dirty="0" smtClean="0"/>
              <a:t>Notice: get </a:t>
            </a:r>
            <a:r>
              <a:rPr lang="en-GB" sz="3200" b="1" dirty="0" smtClean="0">
                <a:solidFill>
                  <a:srgbClr val="0070C0"/>
                </a:solidFill>
              </a:rPr>
              <a:t>all</a:t>
            </a:r>
            <a:r>
              <a:rPr lang="en-GB" sz="3200" dirty="0" smtClean="0"/>
              <a:t> possible combinations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Easy way</a:t>
            </a:r>
            <a:r>
              <a:rPr lang="en-GB" sz="3200" dirty="0" smtClean="0"/>
              <a:t>: T/F, then TT/FF, then TTTT/FFFF, etc.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R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(P</a:t>
                      </a:r>
                      <a:r>
                        <a:rPr lang="en-GB" sz="2800" baseline="0" dirty="0" smtClean="0"/>
                        <a:t> and Q)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R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(P</a:t>
                      </a:r>
                      <a:r>
                        <a:rPr lang="en-GB" sz="2800" baseline="0" dirty="0" smtClean="0"/>
                        <a:t> and Q)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R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(P</a:t>
                      </a:r>
                      <a:r>
                        <a:rPr lang="en-GB" sz="2800" baseline="0" dirty="0" smtClean="0"/>
                        <a:t> and Q)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Plan of lecture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Propositional logic</a:t>
            </a:r>
          </a:p>
          <a:p>
            <a:r>
              <a:rPr lang="en-GB" dirty="0" smtClean="0"/>
              <a:t>Truth tables</a:t>
            </a:r>
          </a:p>
          <a:p>
            <a:r>
              <a:rPr lang="en-GB" dirty="0" smtClean="0"/>
              <a:t>Logical equivalence</a:t>
            </a:r>
          </a:p>
          <a:p>
            <a:r>
              <a:rPr lang="en-GB" dirty="0" smtClean="0"/>
              <a:t>Conditionals</a:t>
            </a:r>
          </a:p>
          <a:p>
            <a:r>
              <a:rPr lang="en-GB" dirty="0" smtClean="0"/>
              <a:t>Predicate logic</a:t>
            </a:r>
          </a:p>
          <a:p>
            <a:r>
              <a:rPr lang="en-GB" dirty="0" smtClean="0"/>
              <a:t>Relation between quantifiers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9200" y="6553201"/>
            <a:ext cx="3048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Autofit/>
          </a:bodyPr>
          <a:lstStyle/>
          <a:p>
            <a:r>
              <a:rPr lang="en-GB" dirty="0" smtClean="0">
                <a:sym typeface="Symbol"/>
              </a:rPr>
              <a:t>Truth table for </a:t>
            </a:r>
            <a:r>
              <a:rPr lang="en-GB" b="1" dirty="0" smtClean="0">
                <a:sym typeface="Symbol"/>
              </a:rPr>
              <a:t>((P and Q) or (not R))</a:t>
            </a:r>
            <a:r>
              <a:rPr lang="en-GB" dirty="0" smtClean="0">
                <a:sym typeface="Symbol"/>
              </a:rPr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Semantics 8 – Step 2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20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5181600"/>
            <a:ext cx="8229600" cy="1295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normAutofit fontScale="925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 truth value of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next most complex 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subformulae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using the truth values of the parts.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R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(P</a:t>
                      </a:r>
                      <a:r>
                        <a:rPr lang="en-GB" sz="2800" baseline="0" dirty="0" smtClean="0"/>
                        <a:t> and Q)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FFFF"/>
                          </a:solidFill>
                        </a:rPr>
                        <a:t>(P</a:t>
                      </a:r>
                      <a:r>
                        <a:rPr lang="en-GB" sz="2800" baseline="0" dirty="0" smtClean="0">
                          <a:solidFill>
                            <a:srgbClr val="FFFFFF"/>
                          </a:solidFill>
                        </a:rPr>
                        <a:t> and Q)</a:t>
                      </a:r>
                      <a:endParaRPr lang="en-GB" sz="2800" dirty="0">
                        <a:solidFill>
                          <a:srgbClr val="FFFFFF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(not</a:t>
                      </a:r>
                      <a:r>
                        <a:rPr lang="en-GB" sz="2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R)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FFFF"/>
                          </a:solidFill>
                        </a:rPr>
                        <a:t>(P</a:t>
                      </a:r>
                      <a:r>
                        <a:rPr lang="en-GB" sz="2800" baseline="0" dirty="0" smtClean="0">
                          <a:solidFill>
                            <a:srgbClr val="FFFFFF"/>
                          </a:solidFill>
                        </a:rPr>
                        <a:t> and Q)</a:t>
                      </a:r>
                      <a:endParaRPr lang="en-GB" sz="2800" dirty="0">
                        <a:solidFill>
                          <a:srgbClr val="FFFFFF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(not</a:t>
                      </a:r>
                      <a:r>
                        <a:rPr lang="en-GB" sz="2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R)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FFFF"/>
                          </a:solidFill>
                        </a:rPr>
                        <a:t>(P</a:t>
                      </a:r>
                      <a:r>
                        <a:rPr lang="en-GB" sz="2800" baseline="0" dirty="0" smtClean="0">
                          <a:solidFill>
                            <a:srgbClr val="FFFFFF"/>
                          </a:solidFill>
                        </a:rPr>
                        <a:t> and Q)</a:t>
                      </a:r>
                      <a:endParaRPr lang="en-GB" sz="2800" dirty="0">
                        <a:solidFill>
                          <a:srgbClr val="FFFFFF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(not</a:t>
                      </a:r>
                      <a:r>
                        <a:rPr lang="en-GB" sz="2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R)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FFFF"/>
                          </a:solidFill>
                        </a:rPr>
                        <a:t>(P</a:t>
                      </a:r>
                      <a:r>
                        <a:rPr lang="en-GB" sz="2800" baseline="0" dirty="0" smtClean="0">
                          <a:solidFill>
                            <a:srgbClr val="FFFFFF"/>
                          </a:solidFill>
                        </a:rPr>
                        <a:t> and Q)</a:t>
                      </a:r>
                      <a:endParaRPr lang="en-GB" sz="2800" dirty="0">
                        <a:solidFill>
                          <a:srgbClr val="FFFFFF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(not</a:t>
                      </a:r>
                      <a:r>
                        <a:rPr lang="en-GB" sz="2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R)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FFFF"/>
                          </a:solidFill>
                        </a:rPr>
                        <a:t>(P</a:t>
                      </a:r>
                      <a:r>
                        <a:rPr lang="en-GB" sz="2800" baseline="0" dirty="0" smtClean="0">
                          <a:solidFill>
                            <a:srgbClr val="FFFFFF"/>
                          </a:solidFill>
                        </a:rPr>
                        <a:t> and Q)</a:t>
                      </a:r>
                      <a:endParaRPr lang="en-GB" sz="2800" dirty="0">
                        <a:solidFill>
                          <a:srgbClr val="FFFFFF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(not</a:t>
                      </a:r>
                      <a:r>
                        <a:rPr lang="en-GB" sz="2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R)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FFFF"/>
                          </a:solidFill>
                        </a:rPr>
                        <a:t>(P</a:t>
                      </a:r>
                      <a:r>
                        <a:rPr lang="en-GB" sz="2800" baseline="0" dirty="0" smtClean="0">
                          <a:solidFill>
                            <a:srgbClr val="FFFFFF"/>
                          </a:solidFill>
                        </a:rPr>
                        <a:t> and Q)</a:t>
                      </a:r>
                      <a:endParaRPr lang="en-GB" sz="2800" dirty="0">
                        <a:solidFill>
                          <a:srgbClr val="FFFFFF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(not</a:t>
                      </a:r>
                      <a:r>
                        <a:rPr lang="en-GB" sz="2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R)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R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(P</a:t>
                      </a:r>
                      <a:r>
                        <a:rPr lang="en-GB" sz="2800" baseline="0" dirty="0" smtClean="0"/>
                        <a:t> and Q)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R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(P</a:t>
                      </a:r>
                      <a:r>
                        <a:rPr lang="en-GB" sz="2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and Q)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R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(P</a:t>
                      </a:r>
                      <a:r>
                        <a:rPr lang="en-GB" sz="2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and Q)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R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(P</a:t>
                      </a:r>
                      <a:r>
                        <a:rPr lang="en-GB" sz="2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and Q)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R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(P</a:t>
                      </a:r>
                      <a:r>
                        <a:rPr lang="en-GB" sz="2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and Q)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R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(P</a:t>
                      </a:r>
                      <a:r>
                        <a:rPr lang="en-GB" sz="2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and Q)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R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(P</a:t>
                      </a:r>
                      <a:r>
                        <a:rPr lang="en-GB" sz="2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and Q)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R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(P</a:t>
                      </a:r>
                      <a:r>
                        <a:rPr lang="en-GB" sz="2800" baseline="0" dirty="0" smtClean="0"/>
                        <a:t> and Q)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(P</a:t>
                      </a:r>
                      <a:r>
                        <a:rPr lang="en-GB" sz="2800" baseline="0" dirty="0" smtClean="0"/>
                        <a:t> and Q)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(P</a:t>
                      </a:r>
                      <a:r>
                        <a:rPr lang="en-GB" sz="2800" baseline="0" dirty="0" smtClean="0"/>
                        <a:t> and Q)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(P</a:t>
                      </a:r>
                      <a:r>
                        <a:rPr lang="en-GB" sz="2800" baseline="0" dirty="0" smtClean="0"/>
                        <a:t> and Q)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(P</a:t>
                      </a:r>
                      <a:r>
                        <a:rPr lang="en-GB" sz="2800" baseline="0" dirty="0" smtClean="0"/>
                        <a:t> and Q)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(P</a:t>
                      </a:r>
                      <a:r>
                        <a:rPr lang="en-GB" sz="2800" baseline="0" dirty="0" smtClean="0"/>
                        <a:t> and Q)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682003"/>
              </p:ext>
            </p:extLst>
          </p:nvPr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(P</a:t>
                      </a:r>
                      <a:r>
                        <a:rPr lang="en-GB" sz="2800" baseline="0" dirty="0" smtClean="0"/>
                        <a:t> and Q)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Autofit/>
          </a:bodyPr>
          <a:lstStyle/>
          <a:p>
            <a:r>
              <a:rPr lang="en-GB" dirty="0" smtClean="0">
                <a:sym typeface="Symbol"/>
              </a:rPr>
              <a:t>Truth table for </a:t>
            </a:r>
            <a:r>
              <a:rPr lang="en-GB" b="1" dirty="0" smtClean="0">
                <a:sym typeface="Symbol"/>
              </a:rPr>
              <a:t>((P and Q) or (not R))</a:t>
            </a:r>
            <a:r>
              <a:rPr lang="en-GB" dirty="0" smtClean="0">
                <a:sym typeface="Symbol"/>
              </a:rPr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Semantics 8 – Step 3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21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5181600"/>
            <a:ext cx="8229600" cy="1295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normAutofit fontScale="925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200" dirty="0"/>
              <a:t>Compute truth value of next most complex </a:t>
            </a:r>
            <a:r>
              <a:rPr lang="en-GB" sz="3200" dirty="0" err="1"/>
              <a:t>subformulae</a:t>
            </a:r>
            <a:r>
              <a:rPr lang="en-GB" sz="3200" dirty="0"/>
              <a:t> using the truth values of the parts.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R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(P</a:t>
                      </a:r>
                      <a:r>
                        <a:rPr lang="en-GB" sz="2800" baseline="0" dirty="0" smtClean="0"/>
                        <a:t> and Q)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FFFF"/>
                          </a:solidFill>
                        </a:rPr>
                        <a:t>(P</a:t>
                      </a:r>
                      <a:r>
                        <a:rPr lang="en-GB" sz="2800" baseline="0" dirty="0" smtClean="0">
                          <a:solidFill>
                            <a:srgbClr val="FFFFFF"/>
                          </a:solidFill>
                        </a:rPr>
                        <a:t> and Q)</a:t>
                      </a:r>
                      <a:endParaRPr lang="en-GB" sz="2800" dirty="0">
                        <a:solidFill>
                          <a:srgbClr val="FFFFFF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(not</a:t>
                      </a:r>
                      <a:r>
                        <a:rPr lang="en-GB" sz="2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R)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FFFF"/>
                          </a:solidFill>
                        </a:rPr>
                        <a:t>(P</a:t>
                      </a:r>
                      <a:r>
                        <a:rPr lang="en-GB" sz="2800" baseline="0" dirty="0" smtClean="0">
                          <a:solidFill>
                            <a:srgbClr val="FFFFFF"/>
                          </a:solidFill>
                        </a:rPr>
                        <a:t> and Q)</a:t>
                      </a:r>
                      <a:endParaRPr lang="en-GB" sz="2800" dirty="0">
                        <a:solidFill>
                          <a:srgbClr val="FFFFFF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(not</a:t>
                      </a:r>
                      <a:r>
                        <a:rPr lang="en-GB" sz="2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R)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FFFF"/>
                          </a:solidFill>
                        </a:rPr>
                        <a:t>(P</a:t>
                      </a:r>
                      <a:r>
                        <a:rPr lang="en-GB" sz="2800" baseline="0" dirty="0" smtClean="0">
                          <a:solidFill>
                            <a:srgbClr val="FFFFFF"/>
                          </a:solidFill>
                        </a:rPr>
                        <a:t> and Q)</a:t>
                      </a:r>
                      <a:endParaRPr lang="en-GB" sz="2800" dirty="0">
                        <a:solidFill>
                          <a:srgbClr val="FFFFFF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(not</a:t>
                      </a:r>
                      <a:r>
                        <a:rPr lang="en-GB" sz="2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R)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FFFF"/>
                          </a:solidFill>
                        </a:rPr>
                        <a:t>(P</a:t>
                      </a:r>
                      <a:r>
                        <a:rPr lang="en-GB" sz="2800" baseline="0" dirty="0" smtClean="0">
                          <a:solidFill>
                            <a:srgbClr val="FFFFFF"/>
                          </a:solidFill>
                        </a:rPr>
                        <a:t> and Q)</a:t>
                      </a:r>
                      <a:endParaRPr lang="en-GB" sz="2800" dirty="0">
                        <a:solidFill>
                          <a:srgbClr val="FFFFFF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(not</a:t>
                      </a:r>
                      <a:r>
                        <a:rPr lang="en-GB" sz="2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R)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FFFF"/>
                          </a:solidFill>
                        </a:rPr>
                        <a:t>(P</a:t>
                      </a:r>
                      <a:r>
                        <a:rPr lang="en-GB" sz="2800" baseline="0" dirty="0" smtClean="0">
                          <a:solidFill>
                            <a:srgbClr val="FFFFFF"/>
                          </a:solidFill>
                        </a:rPr>
                        <a:t> and Q)</a:t>
                      </a:r>
                      <a:endParaRPr lang="en-GB" sz="2800" dirty="0">
                        <a:solidFill>
                          <a:srgbClr val="FFFFFF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(not</a:t>
                      </a:r>
                      <a:r>
                        <a:rPr lang="en-GB" sz="2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R)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FFFF"/>
                          </a:solidFill>
                        </a:rPr>
                        <a:t>(P</a:t>
                      </a:r>
                      <a:r>
                        <a:rPr lang="en-GB" sz="2800" baseline="0" dirty="0" smtClean="0">
                          <a:solidFill>
                            <a:srgbClr val="FFFFFF"/>
                          </a:solidFill>
                        </a:rPr>
                        <a:t> and Q)</a:t>
                      </a:r>
                      <a:endParaRPr lang="en-GB" sz="2800" dirty="0">
                        <a:solidFill>
                          <a:srgbClr val="FFFFFF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(not</a:t>
                      </a:r>
                      <a:r>
                        <a:rPr lang="en-GB" sz="2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R)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R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(P</a:t>
                      </a:r>
                      <a:r>
                        <a:rPr lang="en-GB" sz="2800" baseline="0" dirty="0" smtClean="0"/>
                        <a:t> and Q)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R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(P</a:t>
                      </a:r>
                      <a:r>
                        <a:rPr lang="en-GB" sz="2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and Q)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R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(P</a:t>
                      </a:r>
                      <a:r>
                        <a:rPr lang="en-GB" sz="2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and Q)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R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(P</a:t>
                      </a:r>
                      <a:r>
                        <a:rPr lang="en-GB" sz="2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and Q)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R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(P</a:t>
                      </a:r>
                      <a:r>
                        <a:rPr lang="en-GB" sz="2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and Q)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R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(P</a:t>
                      </a:r>
                      <a:r>
                        <a:rPr lang="en-GB" sz="2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and Q)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R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(P</a:t>
                      </a:r>
                      <a:r>
                        <a:rPr lang="en-GB" sz="2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and Q)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R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(P</a:t>
                      </a:r>
                      <a:r>
                        <a:rPr lang="en-GB" sz="2800" baseline="0" dirty="0" smtClean="0"/>
                        <a:t> and Q)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(P</a:t>
                      </a:r>
                      <a:r>
                        <a:rPr lang="en-GB" sz="2800" baseline="0" dirty="0" smtClean="0"/>
                        <a:t> and Q)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(P</a:t>
                      </a:r>
                      <a:r>
                        <a:rPr lang="en-GB" sz="2800" baseline="0" dirty="0" smtClean="0"/>
                        <a:t> and Q)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(P</a:t>
                      </a:r>
                      <a:r>
                        <a:rPr lang="en-GB" sz="2800" baseline="0" dirty="0" smtClean="0"/>
                        <a:t> and Q)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(P</a:t>
                      </a:r>
                      <a:r>
                        <a:rPr lang="en-GB" sz="2800" baseline="0" dirty="0" smtClean="0"/>
                        <a:t> and Q)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(P</a:t>
                      </a:r>
                      <a:r>
                        <a:rPr lang="en-GB" sz="2800" baseline="0" dirty="0" smtClean="0"/>
                        <a:t> and Q)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</a:t>
                      </a:r>
                      <a:r>
                        <a:rPr lang="en-GB" sz="2800" baseline="0" dirty="0" smtClean="0"/>
                        <a:t> R)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953685"/>
              </p:ext>
            </p:extLst>
          </p:nvPr>
        </p:nvGraphicFramePr>
        <p:xfrm>
          <a:off x="381000" y="1295400"/>
          <a:ext cx="82296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51"/>
                <a:gridCol w="638751"/>
                <a:gridCol w="638009"/>
                <a:gridCol w="1513488"/>
                <a:gridCol w="1295400"/>
                <a:gridCol w="3505201"/>
              </a:tblGrid>
              <a:tr h="457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(P</a:t>
                      </a:r>
                      <a:r>
                        <a:rPr lang="en-GB" sz="2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and Q)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(not</a:t>
                      </a:r>
                      <a:r>
                        <a:rPr lang="en-GB" sz="28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R)</a:t>
                      </a:r>
                      <a:endParaRPr lang="en-GB" sz="2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((P and Q) or (not R))</a:t>
                      </a:r>
                      <a:endParaRPr lang="en-GB" sz="2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18253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486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>
                <a:sym typeface="Symbol"/>
              </a:rPr>
              <a:t>A logical operator for conditionals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b="1" dirty="0" smtClean="0">
                <a:solidFill>
                  <a:srgbClr val="0070C0"/>
                </a:solidFill>
                <a:sym typeface="Symbol"/>
              </a:rPr>
              <a:t>if</a:t>
            </a:r>
            <a:r>
              <a:rPr lang="en-GB" dirty="0" smtClean="0">
                <a:sym typeface="Symbol"/>
              </a:rPr>
              <a:t> 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today is Friday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then</a:t>
            </a:r>
            <a:r>
              <a:rPr lang="en-GB" dirty="0" smtClean="0">
                <a:sym typeface="Symbol"/>
              </a:rPr>
              <a:t> 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I am wearing a green shirt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b="1" dirty="0" smtClean="0">
                <a:solidFill>
                  <a:srgbClr val="0070C0"/>
                </a:solidFill>
                <a:sym typeface="Symbol"/>
              </a:rPr>
              <a:t>if</a:t>
            </a:r>
            <a:r>
              <a:rPr lang="en-GB" dirty="0" smtClean="0">
                <a:sym typeface="Symbol"/>
              </a:rPr>
              <a:t> 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P</a:t>
            </a:r>
            <a:r>
              <a:rPr lang="en-GB" i="1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then</a:t>
            </a:r>
            <a:r>
              <a:rPr lang="en-GB" dirty="0" smtClean="0">
                <a:sym typeface="Symbol"/>
              </a:rPr>
              <a:t> 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Q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P</a:t>
            </a:r>
            <a:r>
              <a:rPr lang="en-GB" i="1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</a:t>
            </a:r>
            <a:r>
              <a:rPr lang="en-GB" b="1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Q</a:t>
            </a:r>
            <a:endParaRPr lang="en-GB" dirty="0">
              <a:solidFill>
                <a:srgbClr val="000000"/>
              </a:solidFill>
              <a:sym typeface="Symbol"/>
            </a:endParaRPr>
          </a:p>
          <a:p>
            <a:pPr marL="342900" lvl="2" indent="-342900">
              <a:buClr>
                <a:schemeClr val="tx1">
                  <a:lumMod val="95000"/>
                  <a:lumOff val="5000"/>
                </a:schemeClr>
              </a:buClr>
            </a:pPr>
            <a:r>
              <a:rPr lang="en-GB" sz="3200" dirty="0" smtClean="0">
                <a:solidFill>
                  <a:srgbClr val="000000"/>
                </a:solidFill>
                <a:sym typeface="Symbol"/>
              </a:rPr>
              <a:t>Add to the earlier Definition:  </a:t>
            </a:r>
            <a:r>
              <a:rPr lang="en-GB" sz="3200" dirty="0"/>
              <a:t>(</a:t>
            </a:r>
            <a:r>
              <a:rPr lang="el-GR" sz="3200" dirty="0">
                <a:solidFill>
                  <a:srgbClr val="000000"/>
                </a:solidFill>
                <a:sym typeface="Symbol"/>
              </a:rPr>
              <a:t>α</a:t>
            </a:r>
            <a:r>
              <a:rPr lang="en-GB" sz="3200" dirty="0">
                <a:solidFill>
                  <a:srgbClr val="000000"/>
                </a:solidFill>
              </a:rPr>
              <a:t> </a:t>
            </a:r>
            <a:r>
              <a:rPr lang="en-GB" sz="3200" b="1" dirty="0">
                <a:solidFill>
                  <a:srgbClr val="000000"/>
                </a:solidFill>
                <a:sym typeface="Symbol"/>
              </a:rPr>
              <a:t></a:t>
            </a:r>
            <a:r>
              <a:rPr lang="en-GB" sz="3200" dirty="0" smtClean="0">
                <a:solidFill>
                  <a:srgbClr val="000000"/>
                </a:solidFill>
              </a:rPr>
              <a:t> </a:t>
            </a:r>
            <a:r>
              <a:rPr lang="el-GR" sz="3200" dirty="0">
                <a:sym typeface="Symbol"/>
              </a:rPr>
              <a:t>β</a:t>
            </a:r>
            <a:r>
              <a:rPr lang="en-GB" sz="3200" dirty="0">
                <a:sym typeface="Symbol"/>
              </a:rPr>
              <a:t>)</a:t>
            </a:r>
            <a:r>
              <a:rPr lang="en-GB" sz="3200" dirty="0"/>
              <a:t> is a </a:t>
            </a:r>
            <a:r>
              <a:rPr lang="en-GB" sz="3200" dirty="0" smtClean="0"/>
              <a:t>statement</a:t>
            </a:r>
            <a:endParaRPr lang="en-GB" sz="3200" dirty="0" smtClean="0">
              <a:solidFill>
                <a:srgbClr val="000000"/>
              </a:solidFill>
              <a:sym typeface="Symbol"/>
            </a:endParaRPr>
          </a:p>
          <a:p>
            <a:r>
              <a:rPr lang="en-GB" dirty="0" smtClean="0">
                <a:sym typeface="Symbol"/>
              </a:rPr>
              <a:t>Factual vs. logical truth</a:t>
            </a:r>
          </a:p>
          <a:p>
            <a:pPr lvl="1"/>
            <a:r>
              <a:rPr lang="en-GB" dirty="0" smtClean="0">
                <a:sym typeface="Symbol"/>
              </a:rPr>
              <a:t>If we accept that the conditional is true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sym typeface="Symbol"/>
              </a:rPr>
              <a:t>P</a:t>
            </a:r>
            <a:r>
              <a:rPr lang="en-GB" i="1" dirty="0">
                <a:solidFill>
                  <a:srgbClr val="00B050"/>
                </a:solidFill>
                <a:sym typeface="Symbol"/>
              </a:rPr>
              <a:t> </a:t>
            </a:r>
            <a:r>
              <a:rPr lang="en-GB" b="1" dirty="0">
                <a:solidFill>
                  <a:srgbClr val="0070C0"/>
                </a:solidFill>
                <a:sym typeface="Symbol"/>
              </a:rPr>
              <a:t></a:t>
            </a:r>
            <a:r>
              <a:rPr lang="en-GB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Q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GB" dirty="0" smtClean="0">
                <a:sym typeface="Symbol"/>
              </a:rPr>
              <a:t>and that 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P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en-GB" dirty="0" smtClean="0">
                <a:sym typeface="Symbol"/>
              </a:rPr>
              <a:t>(the 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premise</a:t>
            </a:r>
            <a:r>
              <a:rPr lang="en-GB" dirty="0" smtClean="0">
                <a:sym typeface="Symbol"/>
              </a:rPr>
              <a:t>) is true, then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it follows logically </a:t>
            </a:r>
            <a:r>
              <a:rPr lang="en-GB" dirty="0" smtClean="0">
                <a:sym typeface="Symbol"/>
              </a:rPr>
              <a:t>that 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Q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GB" dirty="0" smtClean="0">
                <a:sym typeface="Symbol"/>
              </a:rPr>
              <a:t>(the </a:t>
            </a:r>
            <a:r>
              <a:rPr lang="en-GB" dirty="0" smtClean="0">
                <a:solidFill>
                  <a:srgbClr val="00B050"/>
                </a:solidFill>
                <a:sym typeface="Symbol"/>
              </a:rPr>
              <a:t>conclusion</a:t>
            </a:r>
            <a:r>
              <a:rPr lang="en-GB" dirty="0" smtClean="0">
                <a:sym typeface="Symbol"/>
              </a:rPr>
              <a:t>) is also true</a:t>
            </a:r>
          </a:p>
          <a:p>
            <a:pPr lvl="1"/>
            <a:endParaRPr lang="en-GB" dirty="0" smtClean="0">
              <a:sym typeface="Symbol"/>
            </a:endParaRPr>
          </a:p>
          <a:p>
            <a:pPr lvl="1"/>
            <a:r>
              <a:rPr lang="en-GB" dirty="0" smtClean="0">
                <a:sym typeface="Symbol"/>
              </a:rPr>
              <a:t>Accept: 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if</a:t>
            </a:r>
            <a:r>
              <a:rPr lang="en-GB" dirty="0" smtClean="0">
                <a:sym typeface="Symbol"/>
              </a:rPr>
              <a:t>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sym typeface="Symbol"/>
              </a:rPr>
              <a:t>today is Friday </a:t>
            </a:r>
            <a:r>
              <a:rPr lang="en-GB" b="1" dirty="0">
                <a:solidFill>
                  <a:srgbClr val="0070C0"/>
                </a:solidFill>
                <a:sym typeface="Symbol"/>
              </a:rPr>
              <a:t>then</a:t>
            </a:r>
            <a:r>
              <a:rPr lang="en-GB" dirty="0">
                <a:sym typeface="Symbol"/>
              </a:rPr>
              <a:t> </a:t>
            </a:r>
            <a:r>
              <a:rPr lang="en-GB" b="1" dirty="0">
                <a:solidFill>
                  <a:srgbClr val="00B050"/>
                </a:solidFill>
                <a:sym typeface="Symbol"/>
              </a:rPr>
              <a:t>I am wearing a green shirt</a:t>
            </a:r>
          </a:p>
          <a:p>
            <a:pPr lvl="1"/>
            <a:r>
              <a:rPr lang="en-GB" dirty="0">
                <a:solidFill>
                  <a:srgbClr val="000000"/>
                </a:solidFill>
                <a:sym typeface="Symbol"/>
              </a:rPr>
              <a:t>Accept: 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Today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sym typeface="Symbol"/>
              </a:rPr>
              <a:t>is 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Friday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  <a:sym typeface="Symbol"/>
              </a:rPr>
              <a:t>Infer: 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I </a:t>
            </a:r>
            <a:r>
              <a:rPr lang="en-GB" b="1" dirty="0">
                <a:solidFill>
                  <a:srgbClr val="00B050"/>
                </a:solidFill>
                <a:sym typeface="Symbol"/>
              </a:rPr>
              <a:t>am wearing a green shirt</a:t>
            </a:r>
            <a:endParaRPr lang="en-GB" b="1" dirty="0" smtClean="0">
              <a:solidFill>
                <a:schemeClr val="accent6">
                  <a:lumMod val="75000"/>
                </a:schemeClr>
              </a:solidFill>
              <a:sym typeface="Symbol"/>
            </a:endParaRPr>
          </a:p>
          <a:p>
            <a:pPr lvl="1"/>
            <a:endParaRPr lang="en-GB" b="1" dirty="0" smtClean="0">
              <a:solidFill>
                <a:schemeClr val="accent6">
                  <a:lumMod val="75000"/>
                </a:schemeClr>
              </a:solidFill>
              <a:sym typeface="Symbol"/>
            </a:endParaRPr>
          </a:p>
          <a:p>
            <a:pPr lvl="1"/>
            <a:endParaRPr lang="en-GB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Conditionals </a:t>
            </a:r>
            <a:r>
              <a:rPr lang="en-GB" b="1" dirty="0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22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 lnSpcReduction="10000"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The formula </a:t>
            </a:r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P</a:t>
            </a:r>
            <a:r>
              <a:rPr lang="en-GB" i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</a:t>
            </a:r>
            <a:r>
              <a:rPr lang="en-GB" b="1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Q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is false when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The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premise P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is true </a:t>
            </a:r>
            <a:r>
              <a:rPr lang="en-GB" dirty="0" smtClean="0">
                <a:solidFill>
                  <a:srgbClr val="0070C0"/>
                </a:solidFill>
                <a:sym typeface="Symbol"/>
              </a:rPr>
              <a:t>and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The 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conclusion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Q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is false</a:t>
            </a:r>
          </a:p>
          <a:p>
            <a:r>
              <a:rPr lang="en-GB" dirty="0" smtClean="0">
                <a:sym typeface="Symbol"/>
              </a:rPr>
              <a:t>Truth table</a:t>
            </a:r>
          </a:p>
          <a:p>
            <a:pPr lvl="1"/>
            <a:endParaRPr lang="en-GB" dirty="0" smtClean="0">
              <a:sym typeface="Symbol"/>
            </a:endParaRPr>
          </a:p>
          <a:p>
            <a:pPr lvl="1"/>
            <a:endParaRPr lang="en-GB" dirty="0" smtClean="0">
              <a:sym typeface="Symbol"/>
            </a:endParaRPr>
          </a:p>
          <a:p>
            <a:pPr lvl="1"/>
            <a:endParaRPr lang="en-GB" dirty="0" smtClean="0">
              <a:sym typeface="Symbol"/>
            </a:endParaRPr>
          </a:p>
          <a:p>
            <a:pPr lvl="1"/>
            <a:endParaRPr lang="en-GB" dirty="0" smtClean="0">
              <a:sym typeface="Symbol"/>
            </a:endParaRPr>
          </a:p>
          <a:p>
            <a:pPr lvl="1"/>
            <a:endParaRPr lang="en-GB" dirty="0" smtClean="0">
              <a:sym typeface="Symbol"/>
            </a:endParaRPr>
          </a:p>
          <a:p>
            <a:r>
              <a:rPr lang="en-GB" dirty="0" smtClean="0">
                <a:sym typeface="Symbol"/>
              </a:rPr>
              <a:t>We read “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P implies Q</a:t>
            </a:r>
            <a:r>
              <a:rPr lang="en-GB" dirty="0" smtClean="0">
                <a:sym typeface="Symbol"/>
              </a:rPr>
              <a:t>” or “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P is sufficient for Q</a:t>
            </a:r>
            <a:r>
              <a:rPr lang="en-GB" dirty="0" smtClean="0">
                <a:sym typeface="Symbol"/>
              </a:rPr>
              <a:t>”</a:t>
            </a:r>
          </a:p>
          <a:p>
            <a:r>
              <a:rPr lang="en-GB" dirty="0" smtClean="0">
                <a:sym typeface="Symbol"/>
              </a:rPr>
              <a:t>Works for most lines of the truth table, but some intuitive oddness.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Conditionals </a:t>
            </a:r>
            <a:r>
              <a:rPr lang="en-GB" b="1" dirty="0"/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23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508081"/>
              </p:ext>
            </p:extLst>
          </p:nvPr>
        </p:nvGraphicFramePr>
        <p:xfrm>
          <a:off x="2819400" y="2362200"/>
          <a:ext cx="3657600" cy="259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990600"/>
                <a:gridCol w="1600200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dirty="0" smtClean="0"/>
                        <a:t>(P </a:t>
                      </a:r>
                      <a:r>
                        <a:rPr lang="en-GB" sz="2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sym typeface="Symbol"/>
                        </a:rPr>
                        <a:t></a:t>
                      </a:r>
                      <a:r>
                        <a:rPr lang="en-GB" sz="2800" b="1" dirty="0" smtClean="0"/>
                        <a:t> Q)</a:t>
                      </a:r>
                      <a:endParaRPr lang="en-GB" sz="2800" b="1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ym typeface="Symbol"/>
              </a:rPr>
              <a:t>Two formulae with same propositions may have the same final truth value, for any truth values of the propositions (or can prove each entails the other)</a:t>
            </a:r>
          </a:p>
          <a:p>
            <a:pPr lvl="1"/>
            <a:r>
              <a:rPr lang="en-GB" dirty="0" smtClean="0">
                <a:sym typeface="Symbol"/>
              </a:rPr>
              <a:t>Suppose propositions </a:t>
            </a:r>
            <a:r>
              <a:rPr lang="en-GB" b="1" dirty="0" smtClean="0">
                <a:sym typeface="Symbol"/>
              </a:rPr>
              <a:t>P</a:t>
            </a:r>
            <a:r>
              <a:rPr lang="en-GB" dirty="0" smtClean="0">
                <a:sym typeface="Symbol"/>
              </a:rPr>
              <a:t> and </a:t>
            </a:r>
            <a:r>
              <a:rPr lang="en-GB" b="1" dirty="0" smtClean="0">
                <a:sym typeface="Symbol"/>
              </a:rPr>
              <a:t>Q</a:t>
            </a:r>
          </a:p>
          <a:p>
            <a:pPr lvl="1"/>
            <a:r>
              <a:rPr lang="en-GB" dirty="0" smtClean="0">
                <a:sym typeface="Symbol"/>
              </a:rPr>
              <a:t>We can build formulae</a:t>
            </a:r>
          </a:p>
          <a:p>
            <a:pPr lvl="2"/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ym typeface="Symbol"/>
              </a:rPr>
              <a:t>P or Q</a:t>
            </a:r>
            <a:r>
              <a:rPr lang="en-GB" dirty="0" smtClean="0">
                <a:sym typeface="Symbol"/>
              </a:rPr>
              <a:t>)</a:t>
            </a:r>
          </a:p>
          <a:p>
            <a:pPr lvl="2"/>
            <a:r>
              <a:rPr lang="en-GB" b="1" dirty="0" smtClean="0">
                <a:sym typeface="Symbol"/>
              </a:rPr>
              <a:t>not ((not P) and (not Q))</a:t>
            </a:r>
            <a:r>
              <a:rPr lang="en-GB" dirty="0" smtClean="0">
                <a:sym typeface="Symbol"/>
              </a:rPr>
              <a:t>  </a:t>
            </a:r>
          </a:p>
          <a:p>
            <a:r>
              <a:rPr lang="en-GB" dirty="0" smtClean="0">
                <a:sym typeface="Symbol"/>
              </a:rPr>
              <a:t>Such formulae are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logically equivalent</a:t>
            </a:r>
            <a:r>
              <a:rPr lang="en-GB" dirty="0" smtClean="0">
                <a:sym typeface="Symbol"/>
              </a:rPr>
              <a:t>; they "mean" the same thing.</a:t>
            </a:r>
            <a:endParaRPr lang="en-GB" dirty="0" smtClean="0">
              <a:solidFill>
                <a:srgbClr val="0070C0"/>
              </a:solidFill>
              <a:sym typeface="Symbol"/>
            </a:endParaRPr>
          </a:p>
          <a:p>
            <a:pPr lvl="1"/>
            <a:r>
              <a:rPr lang="en-GB" dirty="0" smtClean="0">
                <a:sym typeface="Symbol"/>
              </a:rPr>
              <a:t>We represent two logically equivalent formulae  and  as</a:t>
            </a:r>
          </a:p>
          <a:p>
            <a:pPr lvl="1" algn="ctr">
              <a:buFont typeface="Symbol" charset="0"/>
              <a:buChar char="a"/>
            </a:pPr>
            <a:r>
              <a:rPr lang="en-GB" dirty="0" smtClean="0">
                <a:sym typeface="Symbol"/>
              </a:rPr>
              <a:t> 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Logical equivalence 1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24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dirty="0" smtClean="0">
                <a:sym typeface="Symbol"/>
              </a:rPr>
              <a:t>We can prove that two formulae </a:t>
            </a:r>
            <a:r>
              <a:rPr lang="el-GR" dirty="0" smtClean="0">
                <a:sym typeface="Symbol"/>
              </a:rPr>
              <a:t>α</a:t>
            </a:r>
            <a:r>
              <a:rPr lang="en-GB" dirty="0" smtClean="0">
                <a:sym typeface="Symbol"/>
              </a:rPr>
              <a:t> and </a:t>
            </a:r>
            <a:r>
              <a:rPr lang="el-GR" dirty="0" smtClean="0">
                <a:sym typeface="Symbol"/>
              </a:rPr>
              <a:t>β</a:t>
            </a:r>
            <a:r>
              <a:rPr lang="en-GB" dirty="0" smtClean="0">
                <a:sym typeface="Symbol"/>
              </a:rPr>
              <a:t> are logically equivalent via truth-tables:</a:t>
            </a:r>
          </a:p>
          <a:p>
            <a:pPr lvl="1"/>
            <a:r>
              <a:rPr lang="en-GB" dirty="0" smtClean="0">
                <a:sym typeface="Symbol"/>
              </a:rPr>
              <a:t>Build a truth table for </a:t>
            </a:r>
            <a:r>
              <a:rPr lang="el-GR" dirty="0" smtClean="0">
                <a:sym typeface="Symbol"/>
              </a:rPr>
              <a:t>α</a:t>
            </a:r>
            <a:r>
              <a:rPr lang="en-GB" dirty="0" smtClean="0">
                <a:sym typeface="Symbol"/>
              </a:rPr>
              <a:t> and another truth table for </a:t>
            </a:r>
            <a:r>
              <a:rPr lang="el-GR" dirty="0" smtClean="0">
                <a:sym typeface="Symbol"/>
              </a:rPr>
              <a:t>β</a:t>
            </a:r>
            <a:endParaRPr lang="en-GB" dirty="0" smtClean="0">
              <a:sym typeface="Symbol"/>
            </a:endParaRPr>
          </a:p>
          <a:p>
            <a:pPr lvl="1"/>
            <a:r>
              <a:rPr lang="en-GB" dirty="0" smtClean="0">
                <a:sym typeface="Symbol"/>
              </a:rPr>
              <a:t>Compare their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final columns</a:t>
            </a:r>
            <a:r>
              <a:rPr lang="en-GB" dirty="0" smtClean="0">
                <a:sym typeface="Symbol"/>
              </a:rPr>
              <a:t>; if they are equal then they are equivalent</a:t>
            </a:r>
          </a:p>
          <a:p>
            <a:pPr lvl="1"/>
            <a:r>
              <a:rPr lang="en-GB" dirty="0" smtClean="0">
                <a:sym typeface="Symbol"/>
              </a:rPr>
              <a:t>You must use the truth values of the propositions exactly in the same order, that is, if a proposition is true/false in one formula, it is true/false in the other</a:t>
            </a:r>
          </a:p>
          <a:p>
            <a:pPr lvl="1"/>
            <a:r>
              <a:rPr lang="en-GB" dirty="0" smtClean="0">
                <a:sym typeface="Symbol"/>
              </a:rPr>
              <a:t>Moral is:  two formulae may appear different, yet they "mean" the same thing.</a:t>
            </a:r>
          </a:p>
          <a:p>
            <a:pPr lvl="1"/>
            <a:r>
              <a:rPr lang="en-GB" dirty="0" smtClean="0">
                <a:sym typeface="Symbol"/>
              </a:rPr>
              <a:t>Issues about meaning the same thing (morning star and evening star).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Logical equivalence 2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25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dirty="0" smtClean="0">
                <a:sym typeface="Symbol"/>
              </a:rPr>
              <a:t>Prove that (</a:t>
            </a:r>
            <a:r>
              <a:rPr lang="en-GB" b="1" dirty="0" smtClean="0">
                <a:sym typeface="Symbol"/>
              </a:rPr>
              <a:t>P or Q</a:t>
            </a:r>
            <a:r>
              <a:rPr lang="en-GB" dirty="0" smtClean="0">
                <a:sym typeface="Symbol"/>
              </a:rPr>
              <a:t>) and </a:t>
            </a:r>
            <a:r>
              <a:rPr lang="en-GB" b="1" dirty="0" smtClean="0">
                <a:sym typeface="Symbol"/>
              </a:rPr>
              <a:t>not ((not P) and (not Q))</a:t>
            </a:r>
            <a:r>
              <a:rPr lang="en-GB" dirty="0" smtClean="0">
                <a:sym typeface="Symbol"/>
              </a:rPr>
              <a:t>  are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logically equivalent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Logical equivalence </a:t>
            </a:r>
            <a:r>
              <a:rPr lang="en-GB" b="1" dirty="0"/>
              <a:t>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26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3962400"/>
          <a:ext cx="8839200" cy="2407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066"/>
                <a:gridCol w="686066"/>
                <a:gridCol w="990984"/>
                <a:gridCol w="994408"/>
                <a:gridCol w="2740838"/>
                <a:gridCol w="2740838"/>
              </a:tblGrid>
              <a:tr h="482689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not P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not Q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(not P) and (not Q)</a:t>
                      </a:r>
                      <a:endParaRPr lang="en-GB" sz="2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not ((not P) and (not Q))</a:t>
                      </a:r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971800" y="1676400"/>
          <a:ext cx="3429001" cy="213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/>
                <a:gridCol w="928688"/>
                <a:gridCol w="1500188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(P or Q)</a:t>
                      </a:r>
                      <a:endParaRPr lang="en-GB" sz="2800" b="1" dirty="0"/>
                    </a:p>
                  </a:txBody>
                  <a:tcPr marL="36000" marR="36000" marT="0" marB="0"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 marL="36000" marR="36000" marT="0" marB="0"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 marL="36000" marR="36000" marT="0" marB="0"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 marL="36000" marR="36000" marT="0" marB="0"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 marL="36000" marR="36000" marT="0" marB="0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52400" y="3962400"/>
          <a:ext cx="8839200" cy="2407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066"/>
                <a:gridCol w="686066"/>
                <a:gridCol w="990984"/>
                <a:gridCol w="994408"/>
                <a:gridCol w="2740838"/>
                <a:gridCol w="2740838"/>
              </a:tblGrid>
              <a:tr h="482689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not P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not Q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(not P) and (not Q)</a:t>
                      </a:r>
                      <a:endParaRPr lang="en-GB" sz="2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not ((not P) and (not Q))</a:t>
                      </a:r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52400" y="3962400"/>
          <a:ext cx="8839200" cy="2407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066"/>
                <a:gridCol w="686066"/>
                <a:gridCol w="990984"/>
                <a:gridCol w="994408"/>
                <a:gridCol w="2740838"/>
                <a:gridCol w="2740838"/>
              </a:tblGrid>
              <a:tr h="482689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not P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not Q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(not P) and (not Q)</a:t>
                      </a:r>
                      <a:endParaRPr lang="en-GB" sz="2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not ((not P) and (not Q))</a:t>
                      </a:r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52400" y="3962400"/>
          <a:ext cx="8839200" cy="2407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066"/>
                <a:gridCol w="686066"/>
                <a:gridCol w="990984"/>
                <a:gridCol w="994408"/>
                <a:gridCol w="2740838"/>
                <a:gridCol w="2740838"/>
              </a:tblGrid>
              <a:tr h="482689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not P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not Q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(not P) and (not Q)</a:t>
                      </a:r>
                      <a:endParaRPr lang="en-GB" sz="2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not ((not P) and (not Q))</a:t>
                      </a:r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52400" y="3962400"/>
          <a:ext cx="8839200" cy="2407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066"/>
                <a:gridCol w="686066"/>
                <a:gridCol w="990984"/>
                <a:gridCol w="994408"/>
                <a:gridCol w="2740838"/>
                <a:gridCol w="2740838"/>
              </a:tblGrid>
              <a:tr h="482689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not P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not Q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(not P) and (not Q)</a:t>
                      </a:r>
                      <a:endParaRPr lang="en-GB" sz="2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not ((not P) and (not Q))</a:t>
                      </a:r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52400" y="3962400"/>
          <a:ext cx="8839200" cy="2407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066"/>
                <a:gridCol w="686066"/>
                <a:gridCol w="990984"/>
                <a:gridCol w="994408"/>
                <a:gridCol w="2740838"/>
                <a:gridCol w="2740838"/>
              </a:tblGrid>
              <a:tr h="482689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not P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not Q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(not P) and (not Q)</a:t>
                      </a:r>
                      <a:endParaRPr lang="en-GB" sz="2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not ((not P) and (not Q))</a:t>
                      </a:r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52400" y="3962400"/>
          <a:ext cx="8839200" cy="2407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066"/>
                <a:gridCol w="686066"/>
                <a:gridCol w="990984"/>
                <a:gridCol w="994408"/>
                <a:gridCol w="2740838"/>
                <a:gridCol w="2740838"/>
              </a:tblGrid>
              <a:tr h="482689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not P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not Q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(not P) and (not Q)</a:t>
                      </a:r>
                      <a:endParaRPr lang="en-GB" sz="2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not ((not P) and (not Q))</a:t>
                      </a:r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52400" y="3962400"/>
          <a:ext cx="8839200" cy="2407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066"/>
                <a:gridCol w="686066"/>
                <a:gridCol w="990984"/>
                <a:gridCol w="994408"/>
                <a:gridCol w="2740838"/>
                <a:gridCol w="2740838"/>
              </a:tblGrid>
              <a:tr h="482689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not P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not Q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(not P) and (not Q)</a:t>
                      </a:r>
                      <a:endParaRPr lang="en-GB" sz="2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not ((not P) and (not Q))</a:t>
                      </a:r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52400" y="3962400"/>
          <a:ext cx="8839200" cy="2407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066"/>
                <a:gridCol w="686066"/>
                <a:gridCol w="990984"/>
                <a:gridCol w="994408"/>
                <a:gridCol w="2740838"/>
                <a:gridCol w="2740838"/>
              </a:tblGrid>
              <a:tr h="482689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not P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not Q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(not P) and (not Q)</a:t>
                      </a:r>
                      <a:endParaRPr lang="en-GB" sz="24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not ((not P) and (not Q))</a:t>
                      </a:r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971800" y="1676400"/>
          <a:ext cx="3429001" cy="213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/>
                <a:gridCol w="928688"/>
                <a:gridCol w="1500188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(P or Q)</a:t>
                      </a:r>
                      <a:endParaRPr lang="en-GB" sz="2800" b="1" dirty="0"/>
                    </a:p>
                  </a:txBody>
                  <a:tcPr marL="36000" marR="36000" marT="0" marB="0"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Logical equivalence </a:t>
            </a:r>
            <a:r>
              <a:rPr lang="en-GB" b="1" dirty="0"/>
              <a:t>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27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814618"/>
            <a:ext cx="4457700" cy="58147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48400" y="2286000"/>
            <a:ext cx="2743200" cy="2667000"/>
          </a:xfrm>
          <a:prstGeom prst="rect">
            <a:avLst/>
          </a:prstGeom>
        </p:spPr>
        <p:txBody>
          <a:bodyPr wrap="none" rtlCol="0">
            <a:normAutofit fontScale="92500" lnSpcReduction="10000"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2400" dirty="0" smtClean="0"/>
              <a:t>From Rosen (2007)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endParaRPr lang="en-US" sz="2400" dirty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2400" b="1" dirty="0" smtClean="0"/>
              <a:t>T</a:t>
            </a:r>
            <a:r>
              <a:rPr lang="en-US" sz="2400" dirty="0" smtClean="0"/>
              <a:t> represents *any*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2400" dirty="0" smtClean="0"/>
              <a:t>true proposition.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> </a:t>
            </a:r>
            <a:endParaRPr lang="en-US" sz="2400" dirty="0"/>
          </a:p>
          <a:p>
            <a:pPr>
              <a:spcBef>
                <a:spcPct val="20000"/>
              </a:spcBef>
            </a:pPr>
            <a:r>
              <a:rPr lang="en-US" sz="2400" b="1" dirty="0" smtClean="0"/>
              <a:t>F</a:t>
            </a:r>
            <a:r>
              <a:rPr lang="en-US" sz="2400" dirty="0" smtClean="0"/>
              <a:t> </a:t>
            </a:r>
            <a:r>
              <a:rPr lang="en-US" sz="2400" dirty="0"/>
              <a:t>represents *any*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>false </a:t>
            </a:r>
            <a:r>
              <a:rPr lang="en-US" sz="2400" dirty="0"/>
              <a:t>proposition.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38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Logical equivalence </a:t>
            </a:r>
            <a:r>
              <a:rPr lang="en-GB" b="1" dirty="0"/>
              <a:t>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28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400" y="2286000"/>
            <a:ext cx="2743200" cy="26670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2400" dirty="0" smtClean="0"/>
              <a:t>From Rosen (2007)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511300"/>
            <a:ext cx="41275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08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GB" dirty="0" smtClean="0">
                <a:sym typeface="Symbol"/>
              </a:rPr>
              <a:t>You should now know: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Why logic and proof are important to computing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Propositional logic: syntax and meaning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How to write truth tables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Logical equivalences</a:t>
            </a:r>
          </a:p>
          <a:p>
            <a:pPr algn="ctr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  <a:sym typeface="Symbol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endParaRPr lang="en-GB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Summary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29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pPr algn="l"/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Logic</a:t>
            </a:r>
          </a:p>
          <a:p>
            <a:r>
              <a:rPr lang="en-GB" dirty="0" smtClean="0"/>
              <a:t>Essential in </a:t>
            </a:r>
            <a:r>
              <a:rPr lang="en-GB" b="1" dirty="0" smtClean="0">
                <a:solidFill>
                  <a:srgbClr val="0070C0"/>
                </a:solidFill>
              </a:rPr>
              <a:t>formal</a:t>
            </a:r>
            <a:r>
              <a:rPr lang="en-GB" dirty="0" smtClean="0"/>
              <a:t> disciplines (science)</a:t>
            </a:r>
          </a:p>
          <a:p>
            <a:r>
              <a:rPr lang="en-GB" dirty="0" smtClean="0"/>
              <a:t>Consists of </a:t>
            </a:r>
            <a:r>
              <a:rPr lang="en-GB" b="1" dirty="0" smtClean="0">
                <a:solidFill>
                  <a:srgbClr val="0070C0"/>
                </a:solidFill>
              </a:rPr>
              <a:t>rules</a:t>
            </a:r>
            <a:r>
              <a:rPr lang="en-GB" dirty="0" smtClean="0"/>
              <a:t> for drawing </a:t>
            </a:r>
            <a:r>
              <a:rPr lang="en-GB" b="1" dirty="0" smtClean="0">
                <a:solidFill>
                  <a:srgbClr val="0070C0"/>
                </a:solidFill>
              </a:rPr>
              <a:t>inferences</a:t>
            </a:r>
          </a:p>
          <a:p>
            <a:r>
              <a:rPr lang="en-GB" dirty="0" smtClean="0"/>
              <a:t>Does not depend on any specific topic </a:t>
            </a:r>
          </a:p>
          <a:p>
            <a:r>
              <a:rPr lang="en-GB" dirty="0" smtClean="0"/>
              <a:t>Provides a </a:t>
            </a:r>
            <a:r>
              <a:rPr lang="en-GB" b="1" dirty="0" smtClean="0">
                <a:solidFill>
                  <a:srgbClr val="0070C0"/>
                </a:solidFill>
              </a:rPr>
              <a:t>suitable tool for reasoning</a:t>
            </a:r>
          </a:p>
          <a:p>
            <a:pPr lvl="1"/>
            <a:r>
              <a:rPr lang="en-GB" dirty="0" smtClean="0"/>
              <a:t>Propositional logic – simple statements and their truth</a:t>
            </a:r>
          </a:p>
          <a:p>
            <a:pPr lvl="1"/>
            <a:r>
              <a:rPr lang="en-GB" dirty="0" smtClean="0"/>
              <a:t>Predicate logic – statements with variables</a:t>
            </a:r>
          </a:p>
          <a:p>
            <a:pPr>
              <a:buNone/>
            </a:pPr>
            <a:r>
              <a:rPr lang="en-GB" dirty="0" smtClean="0"/>
              <a:t>Proof</a:t>
            </a:r>
          </a:p>
          <a:p>
            <a:r>
              <a:rPr lang="en-GB" dirty="0" smtClean="0"/>
              <a:t>Means to convince someone (us!) about something</a:t>
            </a:r>
          </a:p>
          <a:p>
            <a:r>
              <a:rPr lang="en-GB" dirty="0" smtClean="0"/>
              <a:t>Systematic arguments (template and strategies)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3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70104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R. </a:t>
            </a:r>
            <a:r>
              <a:rPr lang="en-GB" dirty="0" err="1" smtClean="0"/>
              <a:t>Haggarty</a:t>
            </a:r>
            <a:r>
              <a:rPr lang="en-GB" dirty="0" smtClean="0"/>
              <a:t>. “Discrete Mathematics for Computing”. Pearson Education Ltd. 2002. (Chapter 2)</a:t>
            </a:r>
          </a:p>
          <a:p>
            <a:r>
              <a:rPr lang="en-GB" dirty="0" smtClean="0"/>
              <a:t>Wikipedia article  (</a:t>
            </a:r>
            <a:r>
              <a:rPr lang="en-GB" dirty="0" smtClean="0">
                <a:hlinkClick r:id="rId2"/>
              </a:rPr>
              <a:t>http://en.wikipedia.org/wiki/Propositional_calculus</a:t>
            </a:r>
            <a:r>
              <a:rPr lang="en-GB" dirty="0" smtClean="0"/>
              <a:t>)</a:t>
            </a:r>
          </a:p>
          <a:p>
            <a:r>
              <a:rPr lang="en-GB" dirty="0" smtClean="0"/>
              <a:t>Chapter of </a:t>
            </a:r>
            <a:r>
              <a:rPr lang="en-GB" smtClean="0"/>
              <a:t>a book </a:t>
            </a:r>
            <a:r>
              <a:rPr lang="en-GB" dirty="0" smtClean="0"/>
              <a:t>(</a:t>
            </a:r>
            <a:r>
              <a:rPr lang="en-GB" dirty="0" smtClean="0">
                <a:hlinkClick r:id="rId3"/>
              </a:rPr>
              <a:t>http://www.cis.upenn.edu/~cis510/tcl/chap3.pdf</a:t>
            </a:r>
            <a:r>
              <a:rPr lang="en-GB" dirty="0" smtClean="0"/>
              <a:t>) </a:t>
            </a:r>
          </a:p>
          <a:p>
            <a:endParaRPr lang="en-GB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30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4" name="Picture 2" descr="C:\Users\wvasconc.CS\Pictures\978020173047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49609"/>
            <a:ext cx="2082212" cy="2693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pPr algn="l"/>
            <a:r>
              <a:rPr lang="en-GB" b="1" dirty="0" smtClean="0"/>
              <a:t>Why logic is important to Computing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Provides a way to precisely and clearly state what is being reasoned about, e.g. propositions in simple and complex forms, properties, relations, quantifiers....</a:t>
            </a:r>
          </a:p>
          <a:p>
            <a:r>
              <a:rPr lang="en-GB" dirty="0" smtClean="0"/>
              <a:t>Helps us understand how the meaning of complex expressions can be understood in terms of the meaning of the basic parts and their construction</a:t>
            </a:r>
          </a:p>
          <a:p>
            <a:r>
              <a:rPr lang="en-GB" dirty="0"/>
              <a:t>Enables reasoning in a systematic fashion over long chains for inferences</a:t>
            </a:r>
          </a:p>
          <a:p>
            <a:r>
              <a:rPr lang="en-GB" dirty="0" smtClean="0"/>
              <a:t>Useful for proving general properties of a program specification.</a:t>
            </a:r>
          </a:p>
          <a:p>
            <a:r>
              <a:rPr lang="en-GB" dirty="0" smtClean="0"/>
              <a:t>Different "logics" for different reasoning issues, e.g. static (no time), dynamic (change), modal (possibilities),....</a:t>
            </a:r>
          </a:p>
          <a:p>
            <a:r>
              <a:rPr lang="en-GB" dirty="0" smtClean="0"/>
              <a:t>Important level of abstraction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4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pPr algn="l"/>
            <a:r>
              <a:rPr lang="en-GB" b="1" dirty="0" smtClean="0"/>
              <a:t>Why logic is important to Computing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If-then-else constructs:</a:t>
            </a:r>
          </a:p>
          <a:p>
            <a:pPr lvl="1" algn="ctr">
              <a:buNone/>
            </a:pPr>
            <a:r>
              <a:rPr lang="en-GB" b="1" dirty="0" smtClean="0">
                <a:solidFill>
                  <a:srgbClr val="0070C0"/>
                </a:solidFill>
              </a:rPr>
              <a:t>if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CONDITION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0070C0"/>
                </a:solidFill>
              </a:rPr>
              <a:t>then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STATEMENT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CONDITION</a:t>
            </a:r>
            <a:r>
              <a:rPr lang="en-GB" dirty="0" smtClean="0"/>
              <a:t> can be </a:t>
            </a:r>
            <a:r>
              <a:rPr lang="en-GB" b="1" dirty="0" smtClean="0">
                <a:solidFill>
                  <a:srgbClr val="00B050"/>
                </a:solidFill>
              </a:rPr>
              <a:t>true</a:t>
            </a:r>
            <a:r>
              <a:rPr lang="en-GB" dirty="0" smtClean="0"/>
              <a:t> or </a:t>
            </a:r>
            <a:r>
              <a:rPr lang="en-GB" b="1" dirty="0" smtClean="0">
                <a:solidFill>
                  <a:srgbClr val="FF0000"/>
                </a:solidFill>
              </a:rPr>
              <a:t>false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b="1" dirty="0" smtClean="0">
                <a:solidFill>
                  <a:srgbClr val="953735"/>
                </a:solidFill>
              </a:rPr>
              <a:t>STATEMENT</a:t>
            </a:r>
            <a:r>
              <a:rPr lang="en-GB" dirty="0"/>
              <a:t> </a:t>
            </a:r>
            <a:r>
              <a:rPr lang="en-GB" dirty="0" smtClean="0"/>
              <a:t>depends on </a:t>
            </a:r>
            <a:r>
              <a:rPr lang="en-GB" b="1" dirty="0" smtClean="0">
                <a:solidFill>
                  <a:srgbClr val="FF6600"/>
                </a:solidFill>
              </a:rPr>
              <a:t>CONDITION</a:t>
            </a:r>
          </a:p>
          <a:p>
            <a:r>
              <a:rPr lang="en-GB" dirty="0" smtClean="0"/>
              <a:t>Logic studies when truth/falsity of a statement can be inferred</a:t>
            </a:r>
          </a:p>
          <a:p>
            <a:r>
              <a:rPr lang="en-GB" dirty="0" smtClean="0"/>
              <a:t>Example:</a:t>
            </a:r>
          </a:p>
          <a:p>
            <a:pPr lvl="1"/>
            <a:r>
              <a:rPr lang="en-GB" b="1" dirty="0" smtClean="0">
                <a:solidFill>
                  <a:srgbClr val="0070C0"/>
                </a:solidFill>
              </a:rPr>
              <a:t>if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(A &gt; 20 </a:t>
            </a:r>
            <a:r>
              <a:rPr lang="en-GB" b="1" dirty="0" smtClean="0">
                <a:solidFill>
                  <a:srgbClr val="0070C0"/>
                </a:solidFill>
              </a:rPr>
              <a:t>and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 B &lt; 34) </a:t>
            </a:r>
            <a:r>
              <a:rPr lang="en-GB" b="1" dirty="0" smtClean="0">
                <a:solidFill>
                  <a:srgbClr val="0070C0"/>
                </a:solidFill>
              </a:rPr>
              <a:t>or 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(A &gt; 20 </a:t>
            </a:r>
            <a:r>
              <a:rPr lang="en-GB" b="1" dirty="0" smtClean="0">
                <a:solidFill>
                  <a:srgbClr val="0070C0"/>
                </a:solidFill>
              </a:rPr>
              <a:t>and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 B &gt; 50) </a:t>
            </a:r>
            <a:r>
              <a:rPr lang="en-GB" b="1" dirty="0" smtClean="0">
                <a:solidFill>
                  <a:srgbClr val="0070C0"/>
                </a:solidFill>
              </a:rPr>
              <a:t>then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953735"/>
                </a:solidFill>
              </a:rPr>
              <a:t>STATEMENT</a:t>
            </a:r>
          </a:p>
          <a:p>
            <a:r>
              <a:rPr lang="en-GB" dirty="0" smtClean="0"/>
              <a:t>If we know how operators </a:t>
            </a:r>
            <a:r>
              <a:rPr lang="en-GB" b="1" dirty="0" smtClean="0">
                <a:solidFill>
                  <a:srgbClr val="0070C0"/>
                </a:solidFill>
              </a:rPr>
              <a:t>and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0070C0"/>
                </a:solidFill>
              </a:rPr>
              <a:t>or</a:t>
            </a:r>
            <a:r>
              <a:rPr lang="en-GB" dirty="0" smtClean="0"/>
              <a:t>, etc. combine basic propositions into larger propositions, and if we know what is the case, then we can determine if the </a:t>
            </a:r>
            <a:r>
              <a:rPr lang="en-GB" b="1" dirty="0" smtClean="0">
                <a:solidFill>
                  <a:srgbClr val="953735"/>
                </a:solidFill>
              </a:rPr>
              <a:t>STATEMENT</a:t>
            </a:r>
            <a:r>
              <a:rPr lang="en-GB" dirty="0" smtClean="0"/>
              <a:t> follows.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5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182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 txBox="1">
            <a:spLocks/>
          </p:cNvSpPr>
          <p:nvPr/>
        </p:nvSpPr>
        <p:spPr>
          <a:xfrm>
            <a:off x="0" y="685800"/>
            <a:ext cx="9144000" cy="5867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Building blocks of formal logic: propositions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Propositions are statements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GB" sz="2800" dirty="0" smtClean="0"/>
              <a:t>later about truth/falsity)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“It is sunny now”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“There are 35 students here”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“This slide has a flying pig”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GB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It is too far to walk to the city centre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endParaRPr kumimoji="0" lang="en-GB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save us writing, we will abbreviate statements: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“It is sunny</a:t>
            </a:r>
            <a:r>
              <a:rPr kumimoji="0" lang="en-GB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now” abbreviated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 “</a:t>
            </a: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lang="en-GB" sz="2800" noProof="0" dirty="0" smtClean="0"/>
              <a:t>”</a:t>
            </a:r>
            <a:endParaRPr kumimoji="0" lang="en-GB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“There are 35 students here” abbreviated as “</a:t>
            </a: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lang="en-GB" sz="2800" noProof="0" dirty="0" smtClean="0"/>
              <a:t>”</a:t>
            </a:r>
            <a:endParaRPr kumimoji="0" lang="en-GB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“This slide has a flying pig</a:t>
            </a:r>
            <a:r>
              <a:rPr lang="en-GB" sz="2800" dirty="0" smtClean="0"/>
              <a:t>” abbreviated as “</a:t>
            </a:r>
            <a:r>
              <a:rPr lang="en-GB" sz="2800" b="1" dirty="0" smtClean="0">
                <a:solidFill>
                  <a:srgbClr val="0070C0"/>
                </a:solidFill>
              </a:rPr>
              <a:t>P</a:t>
            </a:r>
            <a:r>
              <a:rPr lang="en-GB" sz="2800" dirty="0" smtClean="0"/>
              <a:t>”</a:t>
            </a:r>
            <a:endParaRPr kumimoji="0" lang="en-GB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6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pPr algn="l"/>
            <a:r>
              <a:rPr lang="en-GB" b="1" dirty="0" smtClean="0"/>
              <a:t>Syntax 1 - Propositions</a:t>
            </a:r>
            <a:endParaRPr lang="en-GB" b="1" dirty="0"/>
          </a:p>
        </p:txBody>
      </p:sp>
      <p:pic>
        <p:nvPicPr>
          <p:cNvPr id="8194" name="Picture 2" descr="http://2.bp.blogspot.com/_pbr34vPMUpw/TRspnYRDOfI/AAAAAAAABJc/4-6H7pzV2hI/s1600/flying_pi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295400"/>
            <a:ext cx="2707193" cy="2324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Syntax 2 - Connectives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15400" cy="5867400"/>
          </a:xfrm>
        </p:spPr>
        <p:txBody>
          <a:bodyPr>
            <a:noAutofit/>
          </a:bodyPr>
          <a:lstStyle/>
          <a:p>
            <a:r>
              <a:rPr lang="en-GB" dirty="0" smtClean="0"/>
              <a:t>Building blocks of formal logic:  connectives</a:t>
            </a:r>
          </a:p>
          <a:p>
            <a:r>
              <a:rPr lang="en-GB" dirty="0" smtClean="0"/>
              <a:t>Construct complex statements from simpler ones:</a:t>
            </a:r>
          </a:p>
          <a:p>
            <a:pPr lvl="1"/>
            <a:r>
              <a:rPr lang="en-GB" dirty="0" smtClean="0"/>
              <a:t>(</a:t>
            </a:r>
            <a:r>
              <a:rPr lang="en-GB" b="1" dirty="0" smtClean="0">
                <a:solidFill>
                  <a:srgbClr val="0070C0"/>
                </a:solidFill>
              </a:rPr>
              <a:t>not</a:t>
            </a:r>
            <a:r>
              <a:rPr lang="en-GB" dirty="0" smtClean="0"/>
              <a:t> S) – </a:t>
            </a:r>
            <a:r>
              <a:rPr lang="en-GB" i="1" dirty="0" smtClean="0"/>
              <a:t>it is </a:t>
            </a:r>
            <a:r>
              <a:rPr lang="en-GB" b="1" i="1" dirty="0" smtClean="0">
                <a:solidFill>
                  <a:srgbClr val="0070C0"/>
                </a:solidFill>
              </a:rPr>
              <a:t>not</a:t>
            </a:r>
            <a:r>
              <a:rPr lang="en-GB" i="1" dirty="0" smtClean="0"/>
              <a:t> sunny now (Language v Logic)</a:t>
            </a:r>
          </a:p>
          <a:p>
            <a:pPr lvl="1"/>
            <a:r>
              <a:rPr lang="en-GB" dirty="0" smtClean="0"/>
              <a:t>(S </a:t>
            </a:r>
            <a:r>
              <a:rPr lang="en-GB" b="1" dirty="0" smtClean="0">
                <a:solidFill>
                  <a:srgbClr val="0070C0"/>
                </a:solidFill>
              </a:rPr>
              <a:t>or</a:t>
            </a:r>
            <a:r>
              <a:rPr lang="en-GB" dirty="0" smtClean="0"/>
              <a:t> P) – </a:t>
            </a:r>
            <a:r>
              <a:rPr lang="en-GB" i="1" dirty="0" smtClean="0"/>
              <a:t>it is sunny now </a:t>
            </a:r>
            <a:r>
              <a:rPr lang="en-GB" b="1" i="1" dirty="0" smtClean="0">
                <a:solidFill>
                  <a:srgbClr val="0070C0"/>
                </a:solidFill>
              </a:rPr>
              <a:t>or</a:t>
            </a:r>
            <a:r>
              <a:rPr lang="en-GB" i="1" dirty="0" smtClean="0"/>
              <a:t> this slide has a flying pig</a:t>
            </a:r>
          </a:p>
          <a:p>
            <a:pPr lvl="1"/>
            <a:r>
              <a:rPr lang="en-GB" dirty="0" smtClean="0"/>
              <a:t>(P </a:t>
            </a:r>
            <a:r>
              <a:rPr lang="en-GB" b="1" dirty="0" smtClean="0">
                <a:solidFill>
                  <a:srgbClr val="0070C0"/>
                </a:solidFill>
              </a:rPr>
              <a:t>and</a:t>
            </a:r>
            <a:r>
              <a:rPr lang="en-GB" dirty="0" smtClean="0"/>
              <a:t> L) – </a:t>
            </a:r>
            <a:r>
              <a:rPr lang="en-GB" i="1" dirty="0" smtClean="0"/>
              <a:t>this slide has a flying pig </a:t>
            </a:r>
            <a:r>
              <a:rPr lang="en-GB" b="1" i="1" dirty="0" smtClean="0">
                <a:solidFill>
                  <a:srgbClr val="0070C0"/>
                </a:solidFill>
              </a:rPr>
              <a:t>and</a:t>
            </a:r>
            <a:r>
              <a:rPr lang="en-GB" i="1" dirty="0" smtClean="0"/>
              <a:t> there are 35 students here</a:t>
            </a:r>
          </a:p>
          <a:p>
            <a:pPr lvl="1"/>
            <a:r>
              <a:rPr lang="en-GB" dirty="0" smtClean="0"/>
              <a:t>(conditional later)</a:t>
            </a:r>
          </a:p>
          <a:p>
            <a:r>
              <a:rPr lang="en-GB" dirty="0" smtClean="0"/>
              <a:t>We are not concerned (at this point) with the internal content or structure of the propositions.  We see and understand a sentence "it is not sunny now", but the logic just sees (not S).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7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Syntax 3 – Syntax Definition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Autofit/>
          </a:bodyPr>
          <a:lstStyle/>
          <a:p>
            <a:r>
              <a:rPr lang="en-GB" dirty="0" smtClean="0"/>
              <a:t>General (recursive) definition for statements</a:t>
            </a:r>
          </a:p>
          <a:p>
            <a:pPr lvl="1"/>
            <a:r>
              <a:rPr lang="en-GB" dirty="0" smtClean="0"/>
              <a:t>All proposition letters (P, Q, R, S, etc.) are statements</a:t>
            </a:r>
          </a:p>
          <a:p>
            <a:pPr lvl="1"/>
            <a:r>
              <a:rPr lang="en-GB" dirty="0" smtClean="0"/>
              <a:t>If </a:t>
            </a:r>
            <a:r>
              <a:rPr lang="el-GR" dirty="0" smtClean="0">
                <a:sym typeface="Symbol"/>
              </a:rPr>
              <a:t>α</a:t>
            </a:r>
            <a:r>
              <a:rPr lang="en-GB" dirty="0" smtClean="0">
                <a:sym typeface="Symbol"/>
              </a:rPr>
              <a:t> </a:t>
            </a:r>
            <a:r>
              <a:rPr lang="en-GB" dirty="0" smtClean="0"/>
              <a:t>and </a:t>
            </a:r>
            <a:r>
              <a:rPr lang="el-GR" dirty="0" smtClean="0">
                <a:sym typeface="Symbol"/>
              </a:rPr>
              <a:t>β</a:t>
            </a:r>
            <a:r>
              <a:rPr lang="en-GB" dirty="0" smtClean="0"/>
              <a:t> are statements then</a:t>
            </a:r>
          </a:p>
          <a:p>
            <a:pPr lvl="2"/>
            <a:r>
              <a:rPr lang="en-GB" dirty="0" smtClean="0"/>
              <a:t>(not </a:t>
            </a:r>
            <a:r>
              <a:rPr lang="el-GR" dirty="0" smtClean="0">
                <a:sym typeface="Symbol"/>
              </a:rPr>
              <a:t>α</a:t>
            </a:r>
            <a:r>
              <a:rPr lang="en-GB" dirty="0" smtClean="0">
                <a:sym typeface="Symbol"/>
              </a:rPr>
              <a:t>)</a:t>
            </a:r>
            <a:r>
              <a:rPr lang="en-GB" dirty="0" smtClean="0"/>
              <a:t> is a statement (and so is (not </a:t>
            </a:r>
            <a:r>
              <a:rPr lang="el-GR" dirty="0" smtClean="0">
                <a:sym typeface="Symbol"/>
              </a:rPr>
              <a:t>β</a:t>
            </a:r>
            <a:r>
              <a:rPr lang="en-GB" dirty="0" smtClean="0">
                <a:sym typeface="Symbol"/>
              </a:rPr>
              <a:t>)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(</a:t>
            </a:r>
            <a:r>
              <a:rPr lang="el-GR" dirty="0" smtClean="0">
                <a:sym typeface="Symbol"/>
              </a:rPr>
              <a:t>α</a:t>
            </a:r>
            <a:r>
              <a:rPr lang="en-GB" dirty="0" smtClean="0"/>
              <a:t> or </a:t>
            </a:r>
            <a:r>
              <a:rPr lang="el-GR" dirty="0" smtClean="0">
                <a:sym typeface="Symbol"/>
              </a:rPr>
              <a:t>β</a:t>
            </a:r>
            <a:r>
              <a:rPr lang="en-GB" dirty="0" smtClean="0">
                <a:sym typeface="Symbol"/>
              </a:rPr>
              <a:t>)</a:t>
            </a:r>
            <a:r>
              <a:rPr lang="en-GB" dirty="0" smtClean="0"/>
              <a:t> is a statement</a:t>
            </a:r>
          </a:p>
          <a:p>
            <a:pPr lvl="2"/>
            <a:r>
              <a:rPr lang="en-GB" dirty="0" smtClean="0"/>
              <a:t>(</a:t>
            </a:r>
            <a:r>
              <a:rPr lang="el-GR" dirty="0" smtClean="0">
                <a:sym typeface="Symbol"/>
              </a:rPr>
              <a:t>α</a:t>
            </a:r>
            <a:r>
              <a:rPr lang="en-GB" dirty="0" smtClean="0"/>
              <a:t> and </a:t>
            </a:r>
            <a:r>
              <a:rPr lang="el-GR" dirty="0" smtClean="0">
                <a:sym typeface="Symbol"/>
              </a:rPr>
              <a:t>β</a:t>
            </a:r>
            <a:r>
              <a:rPr lang="en-GB" dirty="0" smtClean="0">
                <a:sym typeface="Symbol"/>
              </a:rPr>
              <a:t>)</a:t>
            </a:r>
            <a:r>
              <a:rPr lang="en-GB" dirty="0" smtClean="0"/>
              <a:t> is a statement</a:t>
            </a:r>
          </a:p>
          <a:p>
            <a:pPr lvl="2"/>
            <a:r>
              <a:rPr lang="en-GB" dirty="0" smtClean="0"/>
              <a:t>(conditional later)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8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08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Autofit/>
          </a:bodyPr>
          <a:lstStyle/>
          <a:p>
            <a:r>
              <a:rPr lang="en-GB" dirty="0" smtClean="0"/>
              <a:t>Suppose we have propositions letters P, Q, R</a:t>
            </a:r>
          </a:p>
          <a:p>
            <a:r>
              <a:rPr lang="en-GB" dirty="0" smtClean="0"/>
              <a:t>We can create the following statements</a:t>
            </a:r>
          </a:p>
          <a:p>
            <a:pPr lvl="1"/>
            <a:r>
              <a:rPr lang="en-GB" dirty="0" smtClean="0"/>
              <a:t>(P </a:t>
            </a:r>
            <a:r>
              <a:rPr lang="en-GB" b="1" dirty="0" smtClean="0"/>
              <a:t>and</a:t>
            </a:r>
            <a:r>
              <a:rPr lang="en-GB" dirty="0" smtClean="0"/>
              <a:t> Q)</a:t>
            </a:r>
          </a:p>
          <a:p>
            <a:pPr lvl="1"/>
            <a:r>
              <a:rPr lang="en-GB" dirty="0" smtClean="0"/>
              <a:t>((Q </a:t>
            </a:r>
            <a:r>
              <a:rPr lang="en-GB" b="1" dirty="0" smtClean="0"/>
              <a:t>and</a:t>
            </a:r>
            <a:r>
              <a:rPr lang="en-GB" dirty="0" smtClean="0"/>
              <a:t> P) </a:t>
            </a:r>
            <a:r>
              <a:rPr lang="en-GB" b="1" dirty="0" smtClean="0"/>
              <a:t>or</a:t>
            </a:r>
            <a:r>
              <a:rPr lang="en-GB" dirty="0" smtClean="0"/>
              <a:t> R)</a:t>
            </a:r>
          </a:p>
          <a:p>
            <a:pPr lvl="1"/>
            <a:r>
              <a:rPr lang="en-GB" dirty="0" smtClean="0"/>
              <a:t>(</a:t>
            </a:r>
            <a:r>
              <a:rPr lang="en-GB" b="1" dirty="0" smtClean="0"/>
              <a:t>not</a:t>
            </a:r>
            <a:r>
              <a:rPr lang="en-GB" dirty="0" smtClean="0"/>
              <a:t> (Q </a:t>
            </a:r>
            <a:r>
              <a:rPr lang="en-GB" b="1" dirty="0" smtClean="0"/>
              <a:t>and</a:t>
            </a:r>
            <a:r>
              <a:rPr lang="en-GB" dirty="0" smtClean="0"/>
              <a:t> (P </a:t>
            </a:r>
            <a:r>
              <a:rPr lang="en-GB" b="1" dirty="0" smtClean="0"/>
              <a:t>or</a:t>
            </a:r>
            <a:r>
              <a:rPr lang="en-GB" dirty="0" smtClean="0"/>
              <a:t> R)))</a:t>
            </a:r>
          </a:p>
          <a:p>
            <a:r>
              <a:rPr lang="en-GB" dirty="0" smtClean="0"/>
              <a:t>These are </a:t>
            </a:r>
            <a:r>
              <a:rPr lang="en-GB" b="1" dirty="0" smtClean="0">
                <a:solidFill>
                  <a:srgbClr val="0070C0"/>
                </a:solidFill>
              </a:rPr>
              <a:t>not</a:t>
            </a:r>
            <a:r>
              <a:rPr lang="en-GB" dirty="0" smtClean="0"/>
              <a:t> propositional statements (why?)</a:t>
            </a:r>
          </a:p>
          <a:p>
            <a:pPr lvl="1"/>
            <a:r>
              <a:rPr lang="en-GB" dirty="0" smtClean="0"/>
              <a:t>P (</a:t>
            </a:r>
            <a:r>
              <a:rPr lang="en-GB" b="1" dirty="0" smtClean="0"/>
              <a:t>not</a:t>
            </a:r>
            <a:r>
              <a:rPr lang="en-GB" dirty="0" smtClean="0"/>
              <a:t> </a:t>
            </a:r>
            <a:r>
              <a:rPr lang="en-GB" b="1" dirty="0" smtClean="0"/>
              <a:t>and</a:t>
            </a:r>
            <a:r>
              <a:rPr lang="en-GB" dirty="0" smtClean="0"/>
              <a:t> Q R)</a:t>
            </a:r>
          </a:p>
          <a:p>
            <a:pPr lvl="1"/>
            <a:r>
              <a:rPr lang="en-GB" dirty="0" smtClean="0"/>
              <a:t>(</a:t>
            </a:r>
            <a:r>
              <a:rPr lang="en-GB" b="1" dirty="0" smtClean="0"/>
              <a:t>or</a:t>
            </a:r>
            <a:r>
              <a:rPr lang="en-GB" dirty="0" smtClean="0"/>
              <a:t> P </a:t>
            </a:r>
            <a:r>
              <a:rPr lang="en-GB" b="1" dirty="0" smtClean="0"/>
              <a:t>not</a:t>
            </a:r>
            <a:r>
              <a:rPr lang="en-GB" dirty="0" smtClean="0"/>
              <a:t> Q (</a:t>
            </a:r>
            <a:r>
              <a:rPr lang="en-GB" b="1" dirty="0" smtClean="0"/>
              <a:t>and</a:t>
            </a:r>
            <a:r>
              <a:rPr lang="en-GB" dirty="0" smtClean="0"/>
              <a:t> R))</a:t>
            </a:r>
          </a:p>
          <a:p>
            <a:r>
              <a:rPr lang="en-GB" dirty="0" smtClean="0"/>
              <a:t>We might drop outermost brackets</a:t>
            </a:r>
          </a:p>
          <a:p>
            <a:r>
              <a:rPr lang="en-GB" dirty="0" smtClean="0"/>
              <a:t>Order doesn't matter for </a:t>
            </a:r>
            <a:r>
              <a:rPr lang="en-GB" b="1" dirty="0" smtClean="0"/>
              <a:t>and</a:t>
            </a:r>
            <a:r>
              <a:rPr lang="en-GB" dirty="0" smtClean="0"/>
              <a:t> and </a:t>
            </a:r>
            <a:r>
              <a:rPr lang="en-GB" b="1" dirty="0" smtClean="0"/>
              <a:t>or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(R </a:t>
            </a:r>
            <a:r>
              <a:rPr lang="en-GB" b="1" dirty="0" smtClean="0"/>
              <a:t>or</a:t>
            </a:r>
            <a:r>
              <a:rPr lang="en-GB" dirty="0" smtClean="0"/>
              <a:t> (P </a:t>
            </a:r>
            <a:r>
              <a:rPr lang="en-GB" b="1" dirty="0" smtClean="0"/>
              <a:t>and</a:t>
            </a:r>
            <a:r>
              <a:rPr lang="en-GB" dirty="0" smtClean="0"/>
              <a:t> Q))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Syntax 4 - Examples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9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rmAutofit lnSpcReduction="10000"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Char char="•"/>
          <a:tabLst/>
          <a:defRPr kumimoji="0" sz="32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7067</TotalTime>
  <Words>5312</Words>
  <Application>Microsoft Macintosh PowerPoint</Application>
  <PresentationFormat>On-screen Show (4:3)</PresentationFormat>
  <Paragraphs>2355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CS1022  Computer Programming &amp; Principles</vt:lpstr>
      <vt:lpstr>Plan of lecture</vt:lpstr>
      <vt:lpstr>Introduction</vt:lpstr>
      <vt:lpstr>Why logic is important to Computing</vt:lpstr>
      <vt:lpstr>Why logic is important to Computing</vt:lpstr>
      <vt:lpstr>Syntax 1 - Propositions</vt:lpstr>
      <vt:lpstr>Syntax 2 - Connectives</vt:lpstr>
      <vt:lpstr>Syntax 3 – Syntax Definition</vt:lpstr>
      <vt:lpstr>Syntax 4 - Examples</vt:lpstr>
      <vt:lpstr>Syntax 5 - Examples</vt:lpstr>
      <vt:lpstr>Syntax 6 - Examples</vt:lpstr>
      <vt:lpstr>Syntax 7 - Examples</vt:lpstr>
      <vt:lpstr>Semantics 1 – Truth of a Proposition</vt:lpstr>
      <vt:lpstr>Semantics 2 – Truth of Complex Statements</vt:lpstr>
      <vt:lpstr>Semantics 3 - Truth tables not, and</vt:lpstr>
      <vt:lpstr>Semantics 4 - Truth tables or</vt:lpstr>
      <vt:lpstr>Semantics 5 – Building Truth tables</vt:lpstr>
      <vt:lpstr>Semantics 6 – Filling in Truth tables</vt:lpstr>
      <vt:lpstr>Semantics 7 – Step 1</vt:lpstr>
      <vt:lpstr>Semantics 8 – Step 2</vt:lpstr>
      <vt:lpstr>Semantics 8 – Step 3</vt:lpstr>
      <vt:lpstr>Conditionals 1</vt:lpstr>
      <vt:lpstr>Conditionals 2</vt:lpstr>
      <vt:lpstr>Logical equivalence 1</vt:lpstr>
      <vt:lpstr>Logical equivalence 2</vt:lpstr>
      <vt:lpstr>Logical equivalence 3</vt:lpstr>
      <vt:lpstr>Logical equivalence 4</vt:lpstr>
      <vt:lpstr>Logical equivalence 5</vt:lpstr>
      <vt:lpstr>Summary</vt:lpstr>
      <vt:lpstr>Further reading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CS1022  Computer Programming &amp; Principles</dc:title>
  <dc:creator>wvasconc</dc:creator>
  <cp:lastModifiedBy>Adam Wyner</cp:lastModifiedBy>
  <cp:revision>375</cp:revision>
  <dcterms:created xsi:type="dcterms:W3CDTF">2006-08-16T00:00:00Z</dcterms:created>
  <dcterms:modified xsi:type="dcterms:W3CDTF">2014-10-01T11:53:22Z</dcterms:modified>
</cp:coreProperties>
</file>