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77" r:id="rId4"/>
    <p:sldId id="298" r:id="rId5"/>
    <p:sldId id="305" r:id="rId6"/>
    <p:sldId id="296" r:id="rId7"/>
    <p:sldId id="299" r:id="rId8"/>
    <p:sldId id="316" r:id="rId9"/>
    <p:sldId id="297" r:id="rId10"/>
    <p:sldId id="306" r:id="rId11"/>
    <p:sldId id="301" r:id="rId12"/>
    <p:sldId id="300" r:id="rId13"/>
    <p:sldId id="302" r:id="rId14"/>
    <p:sldId id="304" r:id="rId15"/>
    <p:sldId id="303" r:id="rId16"/>
    <p:sldId id="307" r:id="rId17"/>
    <p:sldId id="308" r:id="rId18"/>
    <p:sldId id="317" r:id="rId19"/>
    <p:sldId id="318" r:id="rId20"/>
    <p:sldId id="319" r:id="rId21"/>
    <p:sldId id="320" r:id="rId22"/>
    <p:sldId id="321" r:id="rId23"/>
    <p:sldId id="324" r:id="rId24"/>
    <p:sldId id="325" r:id="rId25"/>
    <p:sldId id="326" r:id="rId26"/>
    <p:sldId id="322" r:id="rId27"/>
    <p:sldId id="323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B7DEE8"/>
    <a:srgbClr val="FF0000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55" autoAdjust="0"/>
  </p:normalViewPr>
  <p:slideViewPr>
    <p:cSldViewPr>
      <p:cViewPr varScale="1">
        <p:scale>
          <a:sx n="116" d="100"/>
          <a:sy n="116" d="100"/>
        </p:scale>
        <p:origin x="-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D4D1-DF9B-4FB4-BE49-6F025CB3A94C}" type="datetimeFigureOut">
              <a:rPr lang="en-GB" smtClean="0"/>
              <a:pPr/>
              <a:t>01/10/2014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1641-313D-44C0-8DEA-E28D859F1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41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10600" cy="30479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CS1022 </a:t>
            </a:r>
            <a:b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 Programming &amp; Principles</a:t>
            </a:r>
            <a:endParaRPr kumimoji="0" lang="en-GB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4800" b="1" dirty="0" smtClean="0">
                <a:solidFill>
                  <a:srgbClr val="0070C0"/>
                </a:solidFill>
              </a:rPr>
              <a:t>Lecture X.Y</a:t>
            </a:r>
          </a:p>
          <a:p>
            <a:r>
              <a:rPr lang="en-GB" sz="4800" b="1" dirty="0" smtClean="0">
                <a:solidFill>
                  <a:srgbClr val="0070C0"/>
                </a:solidFill>
              </a:rPr>
              <a:t>Topic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9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838200"/>
            <a:ext cx="4648200" cy="5715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Name of slide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z="1400" b="1" smtClean="0"/>
              <a:pPr/>
              <a:t>‹#›</a:t>
            </a:fld>
            <a:endParaRPr lang="en-US" sz="1400" b="1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11"/>
          </p:nvPr>
        </p:nvSpPr>
        <p:spPr>
          <a:xfrm>
            <a:off x="0" y="6553200"/>
            <a:ext cx="838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b="1" dirty="0" smtClean="0"/>
              <a:t>CS1022</a:t>
            </a:r>
            <a:endParaRPr lang="en-US" sz="16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cis510/tcl/chap3.pdf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ropositional_calcul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839200" cy="2743200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CS1022</a:t>
            </a:r>
            <a:r>
              <a:rPr lang="en-GB" sz="6600" b="1" dirty="0" smtClean="0"/>
              <a:t> </a:t>
            </a:r>
            <a:br>
              <a:rPr lang="en-GB" sz="6600" b="1" dirty="0" smtClean="0"/>
            </a:br>
            <a:r>
              <a:rPr lang="en-GB" sz="4800" b="1" dirty="0" smtClean="0"/>
              <a:t>Computer Programming &amp; Principles</a:t>
            </a:r>
            <a:endParaRPr lang="en-GB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7162800" cy="167640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</a:rPr>
              <a:t>Lecture </a:t>
            </a:r>
            <a:r>
              <a:rPr lang="en-GB" sz="4800" b="1" dirty="0" smtClean="0">
                <a:solidFill>
                  <a:srgbClr val="0070C0"/>
                </a:solidFill>
              </a:rPr>
              <a:t>2</a:t>
            </a:r>
            <a:endParaRPr lang="en-GB" sz="4800" b="1" dirty="0" smtClean="0">
              <a:solidFill>
                <a:srgbClr val="0070C0"/>
              </a:solidFill>
            </a:endParaRPr>
          </a:p>
          <a:p>
            <a:r>
              <a:rPr lang="en-GB" sz="4800" b="1" dirty="0" smtClean="0">
                <a:solidFill>
                  <a:srgbClr val="0070C0"/>
                </a:solidFill>
              </a:rPr>
              <a:t>Logic and Proof</a:t>
            </a:r>
            <a:endParaRPr lang="en-GB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Quantifiers</a:t>
            </a:r>
            <a:r>
              <a:rPr lang="en-GB" dirty="0">
                <a:sym typeface="Symbol"/>
              </a:rPr>
              <a:t> </a:t>
            </a:r>
            <a:r>
              <a:rPr lang="en-GB" dirty="0" smtClean="0">
                <a:sym typeface="Symbol"/>
              </a:rPr>
              <a:t>calculation.  When is a quantified expression true?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x</a:t>
            </a:r>
            <a:r>
              <a:rPr lang="en-GB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en-GB" dirty="0" smtClean="0">
                <a:sym typeface="Symbol"/>
              </a:rPr>
              <a:t>(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– “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for all 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values x can have </a:t>
            </a:r>
            <a:r>
              <a:rPr lang="en-GB" dirty="0" err="1" smtClean="0">
                <a:solidFill>
                  <a:srgbClr val="00B050"/>
                </a:solidFill>
                <a:sym typeface="Symbol"/>
              </a:rPr>
              <a:t>wrt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 domain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holds”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Q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– “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for some </a:t>
            </a:r>
            <a:r>
              <a:rPr lang="en-GB" dirty="0">
                <a:solidFill>
                  <a:srgbClr val="00B050"/>
                </a:solidFill>
                <a:sym typeface="Symbol"/>
              </a:rPr>
              <a:t>value x can have </a:t>
            </a:r>
            <a:r>
              <a:rPr lang="en-GB" dirty="0" err="1" smtClean="0">
                <a:solidFill>
                  <a:srgbClr val="00B050"/>
                </a:solidFill>
                <a:sym typeface="Symbol"/>
              </a:rPr>
              <a:t>wrt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>
                <a:solidFill>
                  <a:srgbClr val="00B050"/>
                </a:solidFill>
                <a:sym typeface="Symbol"/>
              </a:rPr>
              <a:t>domain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Q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holds”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Domain of Discourse (stuff we talk about):  Phil, Bill, Will, Jill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Model: Loves(bill,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jill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), Loves(will,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jill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), and Loves(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jill,phil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Everyone loves Jill? </a:t>
            </a:r>
            <a:r>
              <a:rPr lang="en-GB" b="1" dirty="0">
                <a:solidFill>
                  <a:srgbClr val="00B050"/>
                </a:solidFill>
                <a:sym typeface="Symbol"/>
              </a:rPr>
              <a:t>x</a:t>
            </a:r>
            <a:r>
              <a:rPr lang="en-GB" dirty="0">
                <a:solidFill>
                  <a:srgbClr val="0070C0"/>
                </a:solidFill>
                <a:sym typeface="Symbol"/>
              </a:rPr>
              <a:t> </a:t>
            </a:r>
            <a:r>
              <a:rPr lang="en-GB" b="1" dirty="0">
                <a:solidFill>
                  <a:srgbClr val="0070C0"/>
                </a:solidFill>
                <a:sym typeface="Symbol"/>
              </a:rPr>
              <a:t>L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oves</a:t>
            </a:r>
            <a:r>
              <a:rPr lang="en-GB" dirty="0" smtClean="0">
                <a:sym typeface="Symbol"/>
              </a:rPr>
              <a:t>(</a:t>
            </a:r>
            <a:r>
              <a:rPr lang="en-GB" dirty="0" err="1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err="1" smtClean="0">
                <a:sym typeface="Symbol"/>
              </a:rPr>
              <a:t>,jill</a:t>
            </a:r>
            <a:r>
              <a:rPr lang="en-GB" dirty="0" smtClean="0">
                <a:sym typeface="Symbol"/>
              </a:rPr>
              <a:t>).  For every thing in the domain, it loves Jill.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Jill loves someone? </a:t>
            </a:r>
            <a:r>
              <a:rPr lang="en-GB" b="1" dirty="0">
                <a:solidFill>
                  <a:srgbClr val="00B050"/>
                </a:solidFill>
                <a:sym typeface="Symbol"/>
              </a:rPr>
              <a:t>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ym typeface="Symbol"/>
              </a:rPr>
              <a:t>(</a:t>
            </a:r>
            <a:r>
              <a:rPr lang="en-GB" dirty="0" err="1" smtClean="0">
                <a:sym typeface="Symbol"/>
              </a:rPr>
              <a:t>jill</a:t>
            </a:r>
            <a:r>
              <a:rPr lang="en-GB" dirty="0" smtClean="0">
                <a:sym typeface="Symbol"/>
              </a:rPr>
              <a:t>, 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).  For some thing in the domain, Jill loves it.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Quantifiers Evaluated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5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Nesting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of quantifiers is allowed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dirty="0" smtClean="0">
                <a:sym typeface="Symbol"/>
              </a:rPr>
              <a:t> 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y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(R(x, y)))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Not all variables may have quantifiers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x (Q(x) </a:t>
            </a:r>
            <a:r>
              <a:rPr lang="en-GB" dirty="0" smtClean="0">
                <a:sym typeface="Symbol"/>
              </a:rPr>
              <a:t> Q(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en-GB" dirty="0" smtClean="0">
                <a:sym typeface="Symbol"/>
              </a:rPr>
              <a:t>)) (y is not bound.  Like a pronoun)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Scope of quantifier 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Quantifier “binds” to nearest formula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“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 (P(x))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and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Q(x)</a:t>
            </a:r>
            <a:r>
              <a:rPr lang="en-GB" dirty="0" smtClean="0">
                <a:sym typeface="Symbol"/>
              </a:rPr>
              <a:t>”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 of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Q(x)</a:t>
            </a:r>
            <a:r>
              <a:rPr lang="en-GB" dirty="0" smtClean="0">
                <a:sym typeface="Symbol"/>
              </a:rPr>
              <a:t> is </a:t>
            </a:r>
            <a:r>
              <a:rPr lang="en-GB" b="1" dirty="0" smtClean="0">
                <a:sym typeface="Symbol"/>
              </a:rPr>
              <a:t>not bound to the quantifier; it is free</a:t>
            </a:r>
            <a:r>
              <a:rPr lang="en-GB" dirty="0" smtClean="0">
                <a:sym typeface="Symbol"/>
              </a:rPr>
              <a:t>)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“Clash” of variable names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))  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Q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)) 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dirty="0" smtClean="0">
                <a:sym typeface="Symbol"/>
              </a:rPr>
              <a:t>of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 and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dirty="0" smtClean="0">
                <a:sym typeface="Symbol"/>
              </a:rPr>
              <a:t>of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Q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 </a:t>
            </a:r>
            <a:r>
              <a:rPr lang="en-GB" b="1" dirty="0" smtClean="0">
                <a:sym typeface="Symbol"/>
              </a:rPr>
              <a:t>distinct</a:t>
            </a:r>
            <a:r>
              <a:rPr lang="en-GB" dirty="0" smtClean="0">
                <a:sym typeface="Symbol"/>
              </a:rPr>
              <a:t>) 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Renaming clarifies dependency: 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))  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y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Q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ym typeface="Symbol"/>
              </a:rPr>
              <a:t>))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Quantifier Interactions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371600"/>
            <a:ext cx="8610600" cy="167640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Quantifiers are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dual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of one another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Let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be a formula; the following holds</a:t>
            </a:r>
            <a:endParaRPr lang="en-GB" b="1" dirty="0" smtClean="0">
              <a:solidFill>
                <a:srgbClr val="0070C0"/>
              </a:solidFill>
              <a:sym typeface="Symbol"/>
            </a:endParaRP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ym typeface="Symbol"/>
              </a:rPr>
              <a:t>))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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ym typeface="Symbol"/>
              </a:rPr>
              <a:t>))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ym typeface="Symbol"/>
              </a:rPr>
              <a:t>))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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ym typeface="Symbol"/>
              </a:rPr>
              <a:t>))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Nested quantifiers can be handled similarly: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x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y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(P(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x,y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))))  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y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(P(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x,y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))))  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y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(P(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x,y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))))  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(P(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x,y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Relation between Quantifiers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If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err="1" smtClean="0">
                <a:solidFill>
                  <a:srgbClr val="0070C0"/>
                </a:solidFill>
                <a:sym typeface="Symbol"/>
              </a:rPr>
              <a:t>x,y</a:t>
            </a:r>
            <a:r>
              <a:rPr lang="en-GB" dirty="0" smtClean="0">
                <a:sym typeface="Symbol"/>
              </a:rPr>
              <a:t>)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stands for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loves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The meaning of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dirty="0" smtClean="0">
                <a:sym typeface="Symbol"/>
              </a:rPr>
              <a:t> 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 is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For all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holds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“Everyone loves him/herself”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The meaning of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dirty="0" smtClean="0">
                <a:sym typeface="Symbol"/>
              </a:rPr>
              <a:t> 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 is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For all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there is a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for which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holds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“Everyone loves someone”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The meaning of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y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 is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There is a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such that for all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does not hold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“There is someone whom no-one loves”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Reading (meaning of) Predicate </a:t>
            </a:r>
            <a:r>
              <a:rPr lang="en-GB" b="1" dirty="0"/>
              <a:t>L</a:t>
            </a:r>
            <a:r>
              <a:rPr lang="en-GB" b="1" dirty="0" smtClean="0"/>
              <a:t>ogic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4114800"/>
            <a:ext cx="2362200" cy="304800"/>
          </a:xfrm>
          <a:prstGeom prst="rect">
            <a:avLst/>
          </a:prstGeom>
        </p:spPr>
        <p:txBody>
          <a:bodyPr wrap="square" rtlCol="0">
            <a:normAutofit fontScale="47500" lnSpcReduction="2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??NL and logic correlated??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If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err="1" smtClean="0">
                <a:solidFill>
                  <a:srgbClr val="0070C0"/>
                </a:solidFill>
                <a:sym typeface="Symbol"/>
              </a:rPr>
              <a:t>x,y</a:t>
            </a:r>
            <a:r>
              <a:rPr lang="en-GB" dirty="0" smtClean="0">
                <a:sym typeface="Symbol"/>
              </a:rPr>
              <a:t>)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stands for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loves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Write a formula for “someone is loved by everyone”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y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Write a formula for “no-one is loved by everyone”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It is not true that there is someone who is loved by everyone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y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 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y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x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 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y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x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Loves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err="1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err="1" smtClean="0">
                <a:solidFill>
                  <a:srgbClr val="00B050"/>
                </a:solidFill>
                <a:sym typeface="Symbol"/>
              </a:rPr>
              <a:t>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))))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Writing (meaning of) Predicate </a:t>
            </a:r>
            <a:r>
              <a:rPr lang="en-GB" b="1" dirty="0"/>
              <a:t>L</a:t>
            </a:r>
            <a:r>
              <a:rPr lang="en-GB" b="1" dirty="0" smtClean="0"/>
              <a:t>ogic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dirty="0" smtClean="0">
                <a:sym typeface="Symbol"/>
              </a:rPr>
              <a:t>You should now know: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Why logic is important to computing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Propositional logic: syntax and meaning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How to write truth tables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Predicate logic: syntax and meaning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rgbClr val="FF0000"/>
                </a:solidFill>
                <a:sym typeface="Symbol"/>
              </a:rPr>
              <a:t>Attention:  translating from natural language to logical formalisations is still an "art form", prone to error, and an active research area.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Summary About Logic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Proof Section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Motivation: why proof is important to computing</a:t>
            </a:r>
          </a:p>
          <a:p>
            <a:r>
              <a:rPr lang="en-GB" dirty="0" smtClean="0"/>
              <a:t>Methods of proof</a:t>
            </a:r>
          </a:p>
          <a:p>
            <a:r>
              <a:rPr lang="en-GB" dirty="0" smtClean="0"/>
              <a:t>Return to Propositional Logic for this.  Complications working with Predicate Logic.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Why proof is important to Computing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Suppose you write a specification of the knowledge of some domain, e.g. who loves whom, who makes whom happy, rules about happiness, and rules about what follows from being happy.</a:t>
            </a:r>
          </a:p>
          <a:p>
            <a:r>
              <a:rPr lang="en-GB" dirty="0" smtClean="0"/>
              <a:t>We must demonstrate that our specification does not give rise to contradiction (someone loves and does not loves Jill)</a:t>
            </a:r>
          </a:p>
          <a:p>
            <a:r>
              <a:rPr lang="en-GB" dirty="0"/>
              <a:t>We must demonstrate that our specification does not </a:t>
            </a:r>
            <a:r>
              <a:rPr lang="en-GB" dirty="0" smtClean="0"/>
              <a:t>draw the wrong inferences</a:t>
            </a:r>
          </a:p>
          <a:p>
            <a:r>
              <a:rPr lang="en-GB" dirty="0"/>
              <a:t>We must demonstrate </a:t>
            </a:r>
            <a:r>
              <a:rPr lang="en-GB" dirty="0" smtClean="0"/>
              <a:t>that what we claim holds in the specification does hold.</a:t>
            </a:r>
            <a:endParaRPr lang="en-GB" dirty="0"/>
          </a:p>
          <a:p>
            <a:r>
              <a:rPr lang="en-GB" dirty="0" smtClean="0"/>
              <a:t>The demonstration should be given as a proof, which is a systematic way to reason about the specification.</a:t>
            </a:r>
          </a:p>
          <a:p>
            <a:r>
              <a:rPr lang="en-GB" dirty="0" smtClean="0"/>
              <a:t>Not yet about programs (about actions), but getting there.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3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Basic idea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Deducing statements relative to assumptions and rules</a:t>
            </a:r>
          </a:p>
          <a:p>
            <a:r>
              <a:rPr lang="en-GB" dirty="0" smtClean="0"/>
              <a:t>Start with some logical formulas that you want to use in your proof (assumptions)</a:t>
            </a:r>
          </a:p>
          <a:p>
            <a:r>
              <a:rPr lang="en-GB" dirty="0" smtClean="0"/>
              <a:t>Identify what you want to prove (a conclusion)</a:t>
            </a:r>
          </a:p>
          <a:p>
            <a:r>
              <a:rPr lang="en-GB" dirty="0" smtClean="0"/>
              <a:t>Look at your rules</a:t>
            </a:r>
          </a:p>
          <a:p>
            <a:r>
              <a:rPr lang="en-GB" dirty="0" smtClean="0"/>
              <a:t>Use the templates for reasoning and the equivalences to transform formulas from your start formulas till you get what you want to prove.  Logical steps</a:t>
            </a:r>
          </a:p>
          <a:p>
            <a:r>
              <a:rPr lang="en-GB" dirty="0" smtClean="0"/>
              <a:t>Skill in knowing the templates and equivalences</a:t>
            </a:r>
          </a:p>
          <a:p>
            <a:r>
              <a:rPr lang="en-GB" dirty="0" smtClean="0"/>
              <a:t>Skill in strategy (what templates and equivalences to use when)</a:t>
            </a:r>
          </a:p>
          <a:p>
            <a:r>
              <a:rPr lang="en-GB" dirty="0" smtClean="0"/>
              <a:t>Symbolic computing.  Same idea as what you may have done with transformations of expressions with numbers or in geometry.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3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Simple 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ym typeface="Symbol"/>
              </a:rPr>
              <a:t>Assume:  </a:t>
            </a:r>
            <a:r>
              <a:rPr lang="en-GB" sz="2800" b="1" dirty="0">
                <a:solidFill>
                  <a:srgbClr val="0070C0"/>
                </a:solidFill>
                <a:sym typeface="Symbol"/>
              </a:rPr>
              <a:t>if</a:t>
            </a:r>
            <a:r>
              <a:rPr lang="en-GB" sz="2800" dirty="0">
                <a:sym typeface="Symbol"/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today is Friday </a:t>
            </a:r>
            <a:r>
              <a:rPr lang="en-GB" sz="2800" b="1" dirty="0">
                <a:solidFill>
                  <a:srgbClr val="0070C0"/>
                </a:solidFill>
                <a:sym typeface="Symbol"/>
              </a:rPr>
              <a:t>then</a:t>
            </a:r>
            <a:r>
              <a:rPr lang="en-GB" sz="2800" dirty="0">
                <a:sym typeface="Symbol"/>
              </a:rPr>
              <a:t> </a:t>
            </a:r>
            <a:r>
              <a:rPr lang="en-GB" sz="2800" b="1" dirty="0">
                <a:solidFill>
                  <a:srgbClr val="00B050"/>
                </a:solidFill>
                <a:sym typeface="Symbol"/>
              </a:rPr>
              <a:t>I am wearing a green shirt</a:t>
            </a:r>
          </a:p>
          <a:p>
            <a:r>
              <a:rPr lang="en-GB" sz="2800" dirty="0" smtClean="0">
                <a:solidFill>
                  <a:srgbClr val="000000"/>
                </a:solidFill>
                <a:sym typeface="Symbol"/>
              </a:rPr>
              <a:t>Assume: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Today is Friday</a:t>
            </a:r>
          </a:p>
          <a:p>
            <a:r>
              <a:rPr lang="en-GB" sz="2800" dirty="0">
                <a:solidFill>
                  <a:srgbClr val="000000"/>
                </a:solidFill>
                <a:sym typeface="Symbol"/>
              </a:rPr>
              <a:t>Infer: </a:t>
            </a:r>
            <a:r>
              <a:rPr lang="en-GB" sz="2800" b="1" dirty="0">
                <a:solidFill>
                  <a:srgbClr val="00B050"/>
                </a:solidFill>
                <a:sym typeface="Symbol"/>
              </a:rPr>
              <a:t>I am wearing a green </a:t>
            </a:r>
            <a:r>
              <a:rPr lang="en-GB" sz="2800" b="1" dirty="0" smtClean="0">
                <a:solidFill>
                  <a:srgbClr val="00B050"/>
                </a:solidFill>
                <a:sym typeface="Symbol"/>
              </a:rPr>
              <a:t>shirt</a:t>
            </a:r>
          </a:p>
          <a:p>
            <a:endParaRPr lang="en-GB" sz="2800" b="1" dirty="0" smtClean="0">
              <a:solidFill>
                <a:srgbClr val="000000"/>
              </a:solidFill>
              <a:sym typeface="Symbol"/>
            </a:endParaRPr>
          </a:p>
          <a:p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If P, then Q</a:t>
            </a:r>
          </a:p>
          <a:p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P</a:t>
            </a:r>
          </a:p>
          <a:p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Therefore, Q</a:t>
            </a:r>
          </a:p>
          <a:p>
            <a:endParaRPr lang="en-GB" sz="2800" b="1" dirty="0" smtClean="0">
              <a:solidFill>
                <a:srgbClr val="000000"/>
              </a:solidFill>
              <a:sym typeface="Symbol"/>
            </a:endParaRPr>
          </a:p>
          <a:p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P -&gt; Q</a:t>
            </a:r>
          </a:p>
          <a:p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P</a:t>
            </a:r>
          </a:p>
          <a:p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Therefore, Q</a:t>
            </a:r>
            <a:endParaRPr lang="en-GB" sz="2800" b="1" dirty="0">
              <a:sym typeface="Symbo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19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4800600"/>
            <a:ext cx="5486400" cy="15240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This is a reasoning template called: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Modus</a:t>
            </a:r>
            <a:r>
              <a:rPr kumimoji="0" lang="en-US" sz="2800" b="0" i="1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 Ponens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2800" i="1" baseline="0" dirty="0" smtClean="0">
                <a:solidFill>
                  <a:schemeClr val="bg1">
                    <a:lumMod val="50000"/>
                  </a:schemeClr>
                </a:solidFill>
              </a:rPr>
              <a:t>Latin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 for "mode that affirms"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5933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Plan of lecture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GB" dirty="0" smtClean="0"/>
              <a:t>Predicate logic</a:t>
            </a:r>
          </a:p>
          <a:p>
            <a:r>
              <a:rPr lang="en-GB" dirty="0" smtClean="0"/>
              <a:t>Relations between quantifiers</a:t>
            </a:r>
          </a:p>
          <a:p>
            <a:r>
              <a:rPr lang="en-GB" dirty="0" smtClean="0"/>
              <a:t>Proof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9200" y="6553201"/>
            <a:ext cx="3048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Other examples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ym typeface="Symbol"/>
              </a:rPr>
              <a:t>Assume:  </a:t>
            </a:r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Today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is Friday </a:t>
            </a:r>
            <a:r>
              <a:rPr lang="en-GB" sz="2800" b="1" dirty="0" smtClean="0">
                <a:solidFill>
                  <a:srgbClr val="0070C0"/>
                </a:solidFill>
                <a:sym typeface="Symbol"/>
              </a:rPr>
              <a:t>and</a:t>
            </a:r>
            <a:r>
              <a:rPr lang="en-GB" sz="2800" dirty="0" smtClean="0">
                <a:sym typeface="Symbol"/>
              </a:rPr>
              <a:t> </a:t>
            </a:r>
            <a:r>
              <a:rPr lang="en-GB" sz="2800" b="1" dirty="0">
                <a:solidFill>
                  <a:srgbClr val="00B050"/>
                </a:solidFill>
                <a:sym typeface="Symbol"/>
              </a:rPr>
              <a:t>I am wearing a green shirt</a:t>
            </a:r>
          </a:p>
          <a:p>
            <a:r>
              <a:rPr lang="en-GB" sz="2800" dirty="0" smtClean="0">
                <a:solidFill>
                  <a:srgbClr val="000000"/>
                </a:solidFill>
                <a:sym typeface="Symbol"/>
              </a:rPr>
              <a:t>Infer</a:t>
            </a:r>
            <a:r>
              <a:rPr lang="en-GB" sz="2800" dirty="0">
                <a:solidFill>
                  <a:srgbClr val="000000"/>
                </a:solidFill>
                <a:sym typeface="Symbol"/>
              </a:rPr>
              <a:t>: </a:t>
            </a:r>
            <a:r>
              <a:rPr lang="en-GB" sz="2800" b="1" dirty="0">
                <a:solidFill>
                  <a:srgbClr val="00B050"/>
                </a:solidFill>
                <a:sym typeface="Symbol"/>
              </a:rPr>
              <a:t>I am wearing a green </a:t>
            </a:r>
            <a:r>
              <a:rPr lang="en-GB" sz="2800" b="1" dirty="0" smtClean="0">
                <a:solidFill>
                  <a:srgbClr val="00B050"/>
                </a:solidFill>
                <a:sym typeface="Symbol"/>
              </a:rPr>
              <a:t>shirt</a:t>
            </a:r>
          </a:p>
          <a:p>
            <a:endParaRPr lang="en-GB" sz="2800" b="1" dirty="0" smtClean="0">
              <a:solidFill>
                <a:srgbClr val="000000"/>
              </a:solidFill>
              <a:sym typeface="Symbol"/>
            </a:endParaRPr>
          </a:p>
          <a:p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P and Q; Therefore, Q</a:t>
            </a:r>
          </a:p>
          <a:p>
            <a:endParaRPr lang="en-GB" sz="2800" b="1" dirty="0">
              <a:solidFill>
                <a:srgbClr val="000000"/>
              </a:solidFill>
              <a:sym typeface="Symbol"/>
            </a:endParaRPr>
          </a:p>
          <a:p>
            <a:r>
              <a:rPr lang="en-GB" sz="2800" dirty="0">
                <a:sym typeface="Symbol"/>
              </a:rPr>
              <a:t>Assume: 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Today is Friday </a:t>
            </a:r>
            <a:r>
              <a:rPr lang="en-GB" sz="2800" b="1" dirty="0" smtClean="0">
                <a:solidFill>
                  <a:srgbClr val="0070C0"/>
                </a:solidFill>
                <a:sym typeface="Symbol"/>
              </a:rPr>
              <a:t>or</a:t>
            </a:r>
            <a:r>
              <a:rPr lang="en-GB" sz="2800" dirty="0" smtClean="0">
                <a:sym typeface="Symbol"/>
              </a:rPr>
              <a:t> </a:t>
            </a:r>
            <a:r>
              <a:rPr lang="en-GB" sz="2800" b="1" dirty="0">
                <a:solidFill>
                  <a:srgbClr val="00B050"/>
                </a:solidFill>
                <a:sym typeface="Symbol"/>
              </a:rPr>
              <a:t>I am wearing a green shirt</a:t>
            </a:r>
          </a:p>
          <a:p>
            <a:r>
              <a:rPr lang="en-GB" sz="2800" dirty="0" smtClean="0">
                <a:solidFill>
                  <a:srgbClr val="000000"/>
                </a:solidFill>
                <a:sym typeface="Symbol"/>
              </a:rPr>
              <a:t>Assume: </a:t>
            </a:r>
            <a:r>
              <a:rPr lang="en-GB" sz="2800" b="1" dirty="0">
                <a:solidFill>
                  <a:srgbClr val="00B050"/>
                </a:solidFill>
                <a:sym typeface="Symbol"/>
              </a:rPr>
              <a:t>I am </a:t>
            </a:r>
            <a:r>
              <a:rPr lang="en-GB" sz="2800" b="1" dirty="0" smtClean="0">
                <a:solidFill>
                  <a:srgbClr val="00B050"/>
                </a:solidFill>
                <a:sym typeface="Symbol"/>
              </a:rPr>
              <a:t>not wearing </a:t>
            </a:r>
            <a:r>
              <a:rPr lang="en-GB" sz="2800" b="1" dirty="0">
                <a:solidFill>
                  <a:srgbClr val="00B050"/>
                </a:solidFill>
                <a:sym typeface="Symbol"/>
              </a:rPr>
              <a:t>a green </a:t>
            </a:r>
            <a:r>
              <a:rPr lang="en-GB" sz="2800" b="1" dirty="0" smtClean="0">
                <a:solidFill>
                  <a:srgbClr val="00B050"/>
                </a:solidFill>
                <a:sym typeface="Symbol"/>
              </a:rPr>
              <a:t>shirt</a:t>
            </a:r>
          </a:p>
          <a:p>
            <a:r>
              <a:rPr lang="en-GB" sz="2800" dirty="0" smtClean="0">
                <a:sym typeface="Symbol"/>
              </a:rPr>
              <a:t>Infer:  </a:t>
            </a:r>
            <a:r>
              <a:rPr lang="en-GB" sz="2800" b="1" dirty="0" smtClean="0">
                <a:solidFill>
                  <a:srgbClr val="00B050"/>
                </a:solidFill>
                <a:sym typeface="Symbol"/>
              </a:rPr>
              <a:t>Today is Friday</a:t>
            </a:r>
            <a:endParaRPr lang="en-GB" sz="2800" b="1" dirty="0">
              <a:solidFill>
                <a:srgbClr val="00B050"/>
              </a:solidFill>
              <a:sym typeface="Symbol"/>
            </a:endParaRPr>
          </a:p>
          <a:p>
            <a:endParaRPr lang="en-GB" sz="2800" b="1" dirty="0">
              <a:solidFill>
                <a:srgbClr val="000000"/>
              </a:solidFill>
              <a:sym typeface="Symbol"/>
            </a:endParaRPr>
          </a:p>
          <a:p>
            <a:r>
              <a:rPr lang="en-GB" sz="2800" b="1" dirty="0">
                <a:solidFill>
                  <a:srgbClr val="000000"/>
                </a:solidFill>
                <a:sym typeface="Symbol"/>
              </a:rPr>
              <a:t>P </a:t>
            </a:r>
            <a:r>
              <a:rPr lang="en-GB" sz="2800" b="1" dirty="0" smtClean="0">
                <a:solidFill>
                  <a:srgbClr val="000000"/>
                </a:solidFill>
                <a:sym typeface="Symbol"/>
              </a:rPr>
              <a:t>or Q, Not Q; Therefore</a:t>
            </a:r>
            <a:r>
              <a:rPr lang="en-GB" sz="2800" b="1" dirty="0">
                <a:solidFill>
                  <a:srgbClr val="000000"/>
                </a:solidFill>
                <a:sym typeface="Symbol"/>
              </a:rPr>
              <a:t>, P</a:t>
            </a:r>
            <a:endParaRPr lang="en-GB" sz="2800" b="1" dirty="0">
              <a:sym typeface="Symbol"/>
            </a:endParaRPr>
          </a:p>
          <a:p>
            <a:endParaRPr lang="en-GB" sz="2800" b="1" dirty="0">
              <a:sym typeface="Symbo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1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A variety of reasoning templates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US" dirty="0" smtClean="0"/>
              <a:t>Double </a:t>
            </a:r>
            <a:r>
              <a:rPr lang="en-US" dirty="0"/>
              <a:t>negative elimination</a:t>
            </a:r>
          </a:p>
          <a:p>
            <a:pPr lvl="1"/>
            <a:r>
              <a:rPr lang="en-US" sz="3200" dirty="0"/>
              <a:t>From </a:t>
            </a:r>
            <a:r>
              <a:rPr lang="en-US" sz="3200" dirty="0" smtClean="0"/>
              <a:t>¬ </a:t>
            </a:r>
            <a:r>
              <a:rPr lang="en-US" sz="3200" dirty="0"/>
              <a:t>¬ </a:t>
            </a:r>
            <a:r>
              <a:rPr lang="en-US" sz="3200" dirty="0" err="1"/>
              <a:t>φ</a:t>
            </a:r>
            <a:r>
              <a:rPr lang="en-US" sz="3200" dirty="0"/>
              <a:t>, </a:t>
            </a:r>
            <a:r>
              <a:rPr lang="en-US" sz="3200" dirty="0" smtClean="0"/>
              <a:t>we infer </a:t>
            </a:r>
            <a:r>
              <a:rPr lang="en-US" sz="3200" dirty="0" err="1"/>
              <a:t>φ</a:t>
            </a:r>
            <a:endParaRPr lang="en-US" sz="3200" dirty="0"/>
          </a:p>
          <a:p>
            <a:r>
              <a:rPr lang="en-US" dirty="0"/>
              <a:t>Conjunction introduction</a:t>
            </a:r>
          </a:p>
          <a:p>
            <a:pPr lvl="1"/>
            <a:r>
              <a:rPr lang="en-US" sz="3200" dirty="0"/>
              <a:t>From </a:t>
            </a:r>
            <a:r>
              <a:rPr lang="en-US" sz="3200" dirty="0" err="1" smtClean="0"/>
              <a:t>φ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/>
              <a:t>ψ</a:t>
            </a:r>
            <a:r>
              <a:rPr lang="en-US" sz="3200" dirty="0"/>
              <a:t>, we </a:t>
            </a:r>
            <a:r>
              <a:rPr lang="en-US" sz="3200" dirty="0" smtClean="0"/>
              <a:t>infer </a:t>
            </a:r>
            <a:r>
              <a:rPr lang="en-US" sz="3200" dirty="0"/>
              <a:t>( </a:t>
            </a:r>
            <a:r>
              <a:rPr lang="en-US" sz="3200" dirty="0" err="1"/>
              <a:t>φ</a:t>
            </a:r>
            <a:r>
              <a:rPr lang="en-US" sz="3200" dirty="0"/>
              <a:t> </a:t>
            </a:r>
            <a:r>
              <a:rPr lang="en-US" sz="3200" dirty="0">
                <a:ea typeface="AppleGothic" charset="0"/>
                <a:cs typeface="AppleGothic" charset="0"/>
              </a:rPr>
              <a:t>∧</a:t>
            </a:r>
            <a:r>
              <a:rPr lang="en-US" sz="3200" dirty="0"/>
              <a:t> </a:t>
            </a:r>
            <a:r>
              <a:rPr lang="en-US" sz="3200" dirty="0" err="1"/>
              <a:t>ψ</a:t>
            </a:r>
            <a:r>
              <a:rPr lang="en-US" sz="3200" dirty="0"/>
              <a:t> ).</a:t>
            </a:r>
          </a:p>
          <a:p>
            <a:r>
              <a:rPr lang="en-US" dirty="0"/>
              <a:t>Conjunction elimination</a:t>
            </a:r>
          </a:p>
          <a:p>
            <a:pPr lvl="1"/>
            <a:r>
              <a:rPr lang="en-US" sz="3200" dirty="0"/>
              <a:t>From </a:t>
            </a:r>
            <a:r>
              <a:rPr lang="en-US" sz="3200" dirty="0" smtClean="0"/>
              <a:t>( </a:t>
            </a:r>
            <a:r>
              <a:rPr lang="en-US" sz="3200" dirty="0" err="1"/>
              <a:t>φ</a:t>
            </a:r>
            <a:r>
              <a:rPr lang="en-US" sz="3200" dirty="0"/>
              <a:t> </a:t>
            </a:r>
            <a:r>
              <a:rPr lang="en-US" sz="3200" dirty="0">
                <a:ea typeface="AppleGothic" charset="0"/>
                <a:cs typeface="AppleGothic" charset="0"/>
              </a:rPr>
              <a:t>∧</a:t>
            </a:r>
            <a:r>
              <a:rPr lang="en-US" sz="3200" dirty="0"/>
              <a:t> </a:t>
            </a:r>
            <a:r>
              <a:rPr lang="en-US" sz="3200" dirty="0" err="1"/>
              <a:t>ψ</a:t>
            </a:r>
            <a:r>
              <a:rPr lang="en-US" sz="3200" dirty="0"/>
              <a:t> ), </a:t>
            </a:r>
            <a:r>
              <a:rPr lang="en-US" sz="3200" dirty="0" smtClean="0"/>
              <a:t>we </a:t>
            </a:r>
            <a:r>
              <a:rPr lang="en-US" sz="3200" dirty="0"/>
              <a:t>infer </a:t>
            </a:r>
            <a:r>
              <a:rPr lang="en-US" sz="3200" dirty="0" err="1"/>
              <a:t>φ</a:t>
            </a:r>
            <a:r>
              <a:rPr lang="en-US" sz="3200" dirty="0"/>
              <a:t> and </a:t>
            </a:r>
            <a:r>
              <a:rPr lang="en-US" sz="3200" dirty="0" err="1"/>
              <a:t>ψ</a:t>
            </a:r>
            <a:endParaRPr lang="en-US" sz="3200" dirty="0"/>
          </a:p>
          <a:p>
            <a:r>
              <a:rPr lang="en-US" dirty="0"/>
              <a:t>Disjunction introduction</a:t>
            </a:r>
          </a:p>
          <a:p>
            <a:pPr lvl="1"/>
            <a:r>
              <a:rPr lang="en-US" sz="3200" dirty="0"/>
              <a:t>From </a:t>
            </a:r>
            <a:r>
              <a:rPr lang="en-US" sz="3200" dirty="0" err="1" smtClean="0"/>
              <a:t>φ</a:t>
            </a:r>
            <a:r>
              <a:rPr lang="en-US" sz="3200" dirty="0"/>
              <a:t>, we </a:t>
            </a:r>
            <a:r>
              <a:rPr lang="en-US" sz="3200" dirty="0" smtClean="0"/>
              <a:t>infer </a:t>
            </a:r>
            <a:r>
              <a:rPr lang="en-US" sz="3200" dirty="0"/>
              <a:t>(</a:t>
            </a:r>
            <a:r>
              <a:rPr lang="en-US" sz="3200" dirty="0" err="1"/>
              <a:t>φ</a:t>
            </a:r>
            <a:r>
              <a:rPr lang="en-US" sz="3200" dirty="0"/>
              <a:t> </a:t>
            </a:r>
            <a:r>
              <a:rPr lang="en-US" sz="3200" dirty="0">
                <a:ea typeface="AppleGothic" charset="0"/>
                <a:cs typeface="AppleGothic" charset="0"/>
              </a:rPr>
              <a:t>∨</a:t>
            </a:r>
            <a:r>
              <a:rPr lang="en-US" sz="3200" dirty="0"/>
              <a:t> </a:t>
            </a:r>
            <a:r>
              <a:rPr lang="en-US" sz="3200" dirty="0" err="1"/>
              <a:t>ψ</a:t>
            </a:r>
            <a:r>
              <a:rPr lang="en-US" sz="3200" dirty="0"/>
              <a:t>) and (</a:t>
            </a:r>
            <a:r>
              <a:rPr lang="en-US" sz="3200" dirty="0" err="1"/>
              <a:t>ψ</a:t>
            </a:r>
            <a:r>
              <a:rPr lang="en-US" sz="3200" dirty="0"/>
              <a:t> </a:t>
            </a:r>
            <a:r>
              <a:rPr lang="en-US" sz="3200" dirty="0">
                <a:ea typeface="AppleGothic" charset="0"/>
                <a:cs typeface="AppleGothic" charset="0"/>
              </a:rPr>
              <a:t>∨</a:t>
            </a:r>
            <a:r>
              <a:rPr lang="en-US" sz="3200" dirty="0"/>
              <a:t> </a:t>
            </a:r>
            <a:r>
              <a:rPr lang="en-US" sz="3200" dirty="0" err="1"/>
              <a:t>φ</a:t>
            </a:r>
            <a:r>
              <a:rPr lang="en-US" sz="3200" dirty="0" smtClean="0"/>
              <a:t>).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5791200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heck your intuitions</a:t>
            </a:r>
          </a:p>
        </p:txBody>
      </p:sp>
    </p:spTree>
    <p:extLst>
      <p:ext uri="{BB962C8B-B14F-4D97-AF65-F5344CB8AC3E}">
        <p14:creationId xmlns:p14="http://schemas.microsoft.com/office/powerpoint/2010/main" val="287236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A variety of reasoning templates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r>
              <a:rPr lang="en-US" dirty="0" smtClean="0"/>
              <a:t>Disjunction </a:t>
            </a:r>
            <a:r>
              <a:rPr lang="en-US" dirty="0"/>
              <a:t>elimination</a:t>
            </a:r>
          </a:p>
          <a:p>
            <a:pPr lvl="1"/>
            <a:r>
              <a:rPr lang="en-US" sz="3200" dirty="0"/>
              <a:t>From ¬ </a:t>
            </a:r>
            <a:r>
              <a:rPr lang="en-US" sz="3200" dirty="0" err="1"/>
              <a:t>φ</a:t>
            </a:r>
            <a:r>
              <a:rPr lang="en-US" sz="3200" dirty="0"/>
              <a:t> and (</a:t>
            </a:r>
            <a:r>
              <a:rPr lang="en-US" sz="3200" dirty="0" err="1"/>
              <a:t>φ</a:t>
            </a:r>
            <a:r>
              <a:rPr lang="en-US" sz="3200" dirty="0"/>
              <a:t> </a:t>
            </a:r>
            <a:r>
              <a:rPr lang="en-US" sz="3200" dirty="0">
                <a:ea typeface="AppleGothic" charset="0"/>
                <a:cs typeface="AppleGothic" charset="0"/>
              </a:rPr>
              <a:t>∨</a:t>
            </a:r>
            <a:r>
              <a:rPr lang="en-US" sz="3200" dirty="0"/>
              <a:t> </a:t>
            </a:r>
            <a:r>
              <a:rPr lang="en-US" sz="3200" dirty="0" err="1"/>
              <a:t>ψ</a:t>
            </a:r>
            <a:r>
              <a:rPr lang="en-US" sz="3200" dirty="0"/>
              <a:t>), we infer </a:t>
            </a:r>
            <a:r>
              <a:rPr lang="en-US" sz="3200" dirty="0" err="1"/>
              <a:t>ψ</a:t>
            </a:r>
            <a:r>
              <a:rPr lang="en-US" sz="3200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Modus </a:t>
            </a:r>
            <a:r>
              <a:rPr lang="en-US" dirty="0"/>
              <a:t>ponens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From </a:t>
            </a:r>
            <a:r>
              <a:rPr lang="en-US" sz="3200" dirty="0" err="1" smtClean="0"/>
              <a:t>φ</a:t>
            </a:r>
            <a:r>
              <a:rPr lang="en-US" sz="3200" dirty="0" smtClean="0"/>
              <a:t> </a:t>
            </a:r>
            <a:r>
              <a:rPr lang="en-US" sz="3200" dirty="0"/>
              <a:t>and ( </a:t>
            </a:r>
            <a:r>
              <a:rPr lang="en-US" sz="3200" dirty="0" err="1"/>
              <a:t>φ</a:t>
            </a:r>
            <a:r>
              <a:rPr lang="en-US" sz="3200" dirty="0"/>
              <a:t> </a:t>
            </a:r>
            <a:r>
              <a:rPr lang="en-GB" sz="3200" dirty="0">
                <a:sym typeface="Symbol"/>
              </a:rPr>
              <a:t></a:t>
            </a:r>
            <a:r>
              <a:rPr lang="en-US" sz="3200" dirty="0" smtClean="0"/>
              <a:t> </a:t>
            </a:r>
            <a:r>
              <a:rPr lang="en-US" sz="3200" dirty="0" err="1"/>
              <a:t>ψ</a:t>
            </a:r>
            <a:r>
              <a:rPr lang="en-US" sz="3200" dirty="0"/>
              <a:t> ), we </a:t>
            </a:r>
            <a:r>
              <a:rPr lang="en-US" sz="3200" dirty="0" smtClean="0"/>
              <a:t>infer </a:t>
            </a:r>
            <a:r>
              <a:rPr lang="en-US" sz="3200" dirty="0" err="1"/>
              <a:t>ψ</a:t>
            </a:r>
            <a:r>
              <a:rPr lang="en-US" sz="3200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Modus </a:t>
            </a:r>
            <a:r>
              <a:rPr lang="en-US" dirty="0" err="1" smtClean="0"/>
              <a:t>tollens</a:t>
            </a:r>
            <a:r>
              <a:rPr lang="en-US" dirty="0" smtClean="0"/>
              <a:t> (denies by denying)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3200" dirty="0"/>
              <a:t>From </a:t>
            </a:r>
            <a:r>
              <a:rPr lang="en-US" sz="3200" dirty="0" smtClean="0"/>
              <a:t>¬ </a:t>
            </a:r>
            <a:r>
              <a:rPr lang="en-US" sz="3200" dirty="0" err="1"/>
              <a:t>ψ</a:t>
            </a:r>
            <a:r>
              <a:rPr lang="en-US" sz="3200" dirty="0" smtClean="0"/>
              <a:t> </a:t>
            </a:r>
            <a:r>
              <a:rPr lang="en-US" sz="3200" dirty="0"/>
              <a:t>and ( </a:t>
            </a:r>
            <a:r>
              <a:rPr lang="en-US" sz="3200" dirty="0" err="1"/>
              <a:t>φ</a:t>
            </a:r>
            <a:r>
              <a:rPr lang="en-US" sz="3200" dirty="0"/>
              <a:t> </a:t>
            </a:r>
            <a:r>
              <a:rPr lang="en-GB" sz="3200" dirty="0">
                <a:sym typeface="Symbol"/>
              </a:rPr>
              <a:t></a:t>
            </a:r>
            <a:r>
              <a:rPr lang="en-US" sz="3200" dirty="0" smtClean="0"/>
              <a:t> </a:t>
            </a:r>
            <a:r>
              <a:rPr lang="en-US" sz="3200" dirty="0" err="1"/>
              <a:t>ψ</a:t>
            </a:r>
            <a:r>
              <a:rPr lang="en-US" sz="3200" dirty="0"/>
              <a:t> ), we </a:t>
            </a:r>
            <a:r>
              <a:rPr lang="en-US" sz="3200" dirty="0" smtClean="0"/>
              <a:t>infer </a:t>
            </a:r>
            <a:r>
              <a:rPr lang="en-US" sz="3200" dirty="0"/>
              <a:t>¬ </a:t>
            </a:r>
            <a:r>
              <a:rPr lang="en-US" sz="3200" dirty="0" err="1" smtClean="0"/>
              <a:t>φ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3600" smtClean="0"/>
              <a:t>Others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194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How to prove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sym typeface="Symbol"/>
              </a:rPr>
              <a:t>Write down premises.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ym typeface="Symbol"/>
              </a:rPr>
              <a:t>Apply natural deduction rule to one (or more) premise.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sym typeface="Symbol"/>
              </a:rPr>
              <a:t>Write down the result of applying the rule to the premise(s).  Make a note of what rule is applied and what premises are used.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ym typeface="Symbol"/>
              </a:rPr>
              <a:t>Reapply 2 and 3 until the result in 3 is the intended conclusion.</a:t>
            </a:r>
          </a:p>
          <a:p>
            <a:pPr marL="0" indent="0">
              <a:buNone/>
            </a:pPr>
            <a:endParaRPr lang="en-GB" sz="3200" dirty="0" smtClean="0">
              <a:sym typeface="Symbol"/>
            </a:endParaRPr>
          </a:p>
          <a:p>
            <a:endParaRPr lang="en-GB" sz="32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18382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Sample proof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Problem:  Prove that p implies p </a:t>
            </a:r>
            <a:r>
              <a:rPr lang="en-US" dirty="0">
                <a:ea typeface="AppleGothic" charset="0"/>
                <a:cs typeface="AppleGothic" charset="0"/>
              </a:rPr>
              <a:t>V</a:t>
            </a:r>
            <a:r>
              <a:rPr lang="en-US" dirty="0" smtClean="0">
                <a:ea typeface="AppleGothic" charset="0"/>
                <a:cs typeface="AppleGothic" charset="0"/>
              </a:rPr>
              <a:t> q</a:t>
            </a:r>
          </a:p>
          <a:p>
            <a:pPr marL="514350" indent="-514350">
              <a:buAutoNum type="arabicPeriod"/>
            </a:pPr>
            <a:r>
              <a:rPr lang="en-US" dirty="0" smtClean="0">
                <a:ea typeface="AppleGothic" charset="0"/>
                <a:cs typeface="AppleGothic" charset="0"/>
              </a:rPr>
              <a:t>p			Premise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p V q		Disjunction Introduction on 1</a:t>
            </a:r>
          </a:p>
          <a:p>
            <a:pPr marL="2171700" lvl="5" indent="0">
              <a:buNone/>
            </a:pPr>
            <a:r>
              <a:rPr lang="en-US" sz="3200" dirty="0" smtClean="0"/>
              <a:t>	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3200400"/>
            <a:ext cx="3048000" cy="8382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obvious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88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Sample proof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Problem:  Prove that p and </a:t>
            </a:r>
            <a:r>
              <a:rPr lang="en-US" dirty="0" smtClean="0"/>
              <a:t>p V q </a:t>
            </a:r>
            <a:r>
              <a:rPr lang="en-GB" dirty="0">
                <a:sym typeface="Symbol"/>
              </a:rPr>
              <a:t> </a:t>
            </a:r>
            <a:r>
              <a:rPr lang="en-GB" dirty="0" smtClean="0">
                <a:sym typeface="Symbol"/>
              </a:rPr>
              <a:t>s imply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ea typeface="AppleGothic" charset="0"/>
                <a:cs typeface="AppleGothic" charset="0"/>
              </a:rPr>
              <a:t>p			Premise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p V q		Disjunction Introduction on 1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p V q </a:t>
            </a:r>
            <a:r>
              <a:rPr lang="en-GB" dirty="0">
                <a:sym typeface="Symbol"/>
              </a:rPr>
              <a:t> </a:t>
            </a:r>
            <a:r>
              <a:rPr lang="en-GB" dirty="0" smtClean="0">
                <a:sym typeface="Symbol"/>
              </a:rPr>
              <a:t>s	Premise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GB" dirty="0" smtClean="0">
                <a:sym typeface="Symbol"/>
              </a:rPr>
              <a:t>s			Modus Ponens on 2 and 3</a:t>
            </a:r>
          </a:p>
          <a:p>
            <a:pPr marL="2171700" lvl="5" indent="0">
              <a:buNone/>
            </a:pPr>
            <a:r>
              <a:rPr lang="en-GB" sz="3200" dirty="0">
                <a:sym typeface="Symbol"/>
              </a:rPr>
              <a:t>	</a:t>
            </a:r>
            <a:r>
              <a:rPr lang="en-GB" sz="3200" dirty="0" smtClean="0">
                <a:sym typeface="Symbol"/>
              </a:rPr>
              <a:t>Conclusion</a:t>
            </a:r>
          </a:p>
          <a:p>
            <a:pPr marL="2171700" lvl="5" indent="0">
              <a:buNone/>
            </a:pPr>
            <a:endParaRPr lang="en-GB" sz="3200" dirty="0">
              <a:sym typeface="Symbol"/>
            </a:endParaRPr>
          </a:p>
          <a:p>
            <a:pPr marL="2171700" lvl="5" indent="0">
              <a:buNone/>
            </a:pPr>
            <a:r>
              <a:rPr lang="en-GB" sz="3200" dirty="0" smtClean="0">
                <a:sym typeface="Symbol"/>
              </a:rPr>
              <a:t>	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43200" y="4419600"/>
            <a:ext cx="5029200" cy="1981200"/>
          </a:xfrm>
          <a:prstGeom prst="rect">
            <a:avLst/>
          </a:prstGeom>
        </p:spPr>
        <p:txBody>
          <a:bodyPr wrap="square" rtlCol="0">
            <a:normAutofit fontScale="70000" lnSpcReduction="2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FF0000"/>
                </a:solidFill>
              </a:rPr>
              <a:t>Still pretty easy, but n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obvious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baseline="0" dirty="0" smtClean="0">
                <a:solidFill>
                  <a:srgbClr val="FF0000"/>
                </a:solidFill>
              </a:rPr>
              <a:t>Have to start to think</a:t>
            </a:r>
            <a:r>
              <a:rPr lang="en-US" sz="3200" dirty="0" smtClean="0">
                <a:solidFill>
                  <a:srgbClr val="FF0000"/>
                </a:solidFill>
              </a:rPr>
              <a:t> about what rules to apply that will eventually yield your conclusion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longer the chains of reasoning, the trickier this can be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Sample proof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(1) It is not sunny this </a:t>
            </a:r>
            <a:r>
              <a:rPr lang="en-US" dirty="0"/>
              <a:t>afternoon (¬ </a:t>
            </a:r>
            <a:r>
              <a:rPr lang="en-US" dirty="0" smtClean="0"/>
              <a:t>p) </a:t>
            </a:r>
            <a:r>
              <a:rPr lang="en-US" sz="3200" dirty="0" smtClean="0"/>
              <a:t>and it is colder than yesterday (q).  (2) We </a:t>
            </a:r>
            <a:r>
              <a:rPr lang="en-US" dirty="0" smtClean="0"/>
              <a:t>will go swimming (r) only if it is sunny</a:t>
            </a:r>
            <a:r>
              <a:rPr lang="en-US" sz="3200" dirty="0" smtClean="0"/>
              <a:t> (p).  (3) If we do not go swimming </a:t>
            </a:r>
            <a:r>
              <a:rPr lang="en-US" dirty="0"/>
              <a:t>(¬ </a:t>
            </a:r>
            <a:r>
              <a:rPr lang="en-US" dirty="0" smtClean="0"/>
              <a:t>r)</a:t>
            </a:r>
            <a:r>
              <a:rPr lang="en-US" sz="3200" dirty="0" smtClean="0"/>
              <a:t>, then we will take a canoe trip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)</a:t>
            </a:r>
            <a:r>
              <a:rPr lang="en-US" sz="3200" dirty="0" smtClean="0"/>
              <a:t>.  (4) If we take a canoe trip (s), then we will be home by sunset 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dirty="0" smtClean="0"/>
              <a:t>)</a:t>
            </a:r>
            <a:r>
              <a:rPr lang="en-US" sz="3200" dirty="0" smtClean="0"/>
              <a:t>. Therefore, we will be home by sunset (</a:t>
            </a:r>
            <a:r>
              <a:rPr lang="en-US" dirty="0"/>
              <a:t>t</a:t>
            </a:r>
            <a:r>
              <a:rPr lang="en-US" dirty="0" smtClean="0"/>
              <a:t>)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(1) ¬ </a:t>
            </a:r>
            <a:r>
              <a:rPr lang="en-US" dirty="0"/>
              <a:t>p </a:t>
            </a:r>
            <a:r>
              <a:rPr lang="en-US" dirty="0">
                <a:ea typeface="AppleGothic" charset="0"/>
                <a:cs typeface="AppleGothic" charset="0"/>
              </a:rPr>
              <a:t>∧ </a:t>
            </a:r>
            <a:r>
              <a:rPr lang="en-US" dirty="0" smtClean="0">
                <a:ea typeface="AppleGothic" charset="0"/>
                <a:cs typeface="AppleGothic" charset="0"/>
              </a:rPr>
              <a:t>q</a:t>
            </a:r>
          </a:p>
          <a:p>
            <a:pPr marL="0" indent="0">
              <a:buNone/>
            </a:pPr>
            <a:r>
              <a:rPr lang="en-US" dirty="0" smtClean="0">
                <a:ea typeface="AppleGothic" charset="0"/>
                <a:cs typeface="AppleGothic" charset="0"/>
              </a:rPr>
              <a:t>(2) r</a:t>
            </a:r>
            <a:r>
              <a:rPr lang="en-US" dirty="0" smtClean="0"/>
              <a:t> </a:t>
            </a:r>
            <a:r>
              <a:rPr lang="en-GB" dirty="0">
                <a:sym typeface="Symbol"/>
              </a:rPr>
              <a:t> p</a:t>
            </a:r>
            <a:endParaRPr lang="en-GB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/>
              <a:t>(3) ¬ r </a:t>
            </a:r>
            <a:r>
              <a:rPr lang="en-GB" dirty="0" smtClean="0">
                <a:sym typeface="Symbol"/>
              </a:rPr>
              <a:t> s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(4) s</a:t>
            </a:r>
            <a:r>
              <a:rPr lang="en-US" dirty="0" smtClean="0"/>
              <a:t> </a:t>
            </a:r>
            <a:r>
              <a:rPr lang="en-GB" dirty="0">
                <a:sym typeface="Symbol"/>
              </a:rPr>
              <a:t> </a:t>
            </a:r>
            <a:r>
              <a:rPr lang="en-GB" dirty="0" smtClean="0">
                <a:sym typeface="Symbol"/>
              </a:rPr>
              <a:t>t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57600" y="4114800"/>
            <a:ext cx="4876800" cy="23622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Attention – tricky "only if". Why isn't (2) 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 </a:t>
            </a:r>
            <a:r>
              <a:rPr lang="en-GB" sz="2400" dirty="0" smtClean="0">
                <a:solidFill>
                  <a:srgbClr val="FF0000"/>
                </a:solidFill>
                <a:sym typeface="Symbol"/>
              </a:rPr>
              <a:t>r?  "r only if p" says that r cannot be true when p is not true. The statement "</a:t>
            </a:r>
            <a:r>
              <a:rPr lang="en-GB" sz="2400" dirty="0">
                <a:solidFill>
                  <a:srgbClr val="FF0000"/>
                </a:solidFill>
                <a:sym typeface="Symbol"/>
              </a:rPr>
              <a:t>r only if p</a:t>
            </a:r>
            <a:r>
              <a:rPr lang="en-GB" sz="2400" dirty="0" smtClean="0">
                <a:solidFill>
                  <a:srgbClr val="FF0000"/>
                </a:solidFill>
                <a:sym typeface="Symbol"/>
              </a:rPr>
              <a:t>" is false where r is true, but p is false.  Where r is true, then so is p.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93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Sample proof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¬ p </a:t>
            </a:r>
            <a:r>
              <a:rPr lang="en-US" dirty="0" smtClean="0">
                <a:ea typeface="AppleGothic" charset="0"/>
                <a:cs typeface="AppleGothic" charset="0"/>
              </a:rPr>
              <a:t>∧ q		Premise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¬ </a:t>
            </a:r>
            <a:r>
              <a:rPr lang="en-US" dirty="0" smtClean="0"/>
              <a:t>p		Simplification using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AppleGothic" charset="0"/>
                <a:cs typeface="AppleGothic" charset="0"/>
              </a:rPr>
              <a:t>r</a:t>
            </a:r>
            <a:r>
              <a:rPr lang="en-US" dirty="0" smtClean="0"/>
              <a:t> </a:t>
            </a:r>
            <a:r>
              <a:rPr lang="en-GB" dirty="0">
                <a:sym typeface="Symbol"/>
              </a:rPr>
              <a:t> p</a:t>
            </a:r>
            <a:r>
              <a:rPr lang="en-GB" dirty="0" smtClean="0">
                <a:sym typeface="Symbol"/>
              </a:rPr>
              <a:t>		Premise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¬ </a:t>
            </a:r>
            <a:r>
              <a:rPr lang="en-US" dirty="0" smtClean="0"/>
              <a:t>r		Modus </a:t>
            </a:r>
            <a:r>
              <a:rPr lang="en-US" dirty="0" err="1" smtClean="0"/>
              <a:t>tollens</a:t>
            </a:r>
            <a:r>
              <a:rPr lang="en-US" dirty="0" smtClean="0"/>
              <a:t> using 2 and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¬ </a:t>
            </a:r>
            <a:r>
              <a:rPr lang="en-US" dirty="0" smtClean="0"/>
              <a:t>r </a:t>
            </a:r>
            <a:r>
              <a:rPr lang="en-GB" dirty="0">
                <a:sym typeface="Symbol"/>
              </a:rPr>
              <a:t> </a:t>
            </a:r>
            <a:r>
              <a:rPr lang="en-GB" dirty="0" smtClean="0">
                <a:sym typeface="Symbol"/>
              </a:rPr>
              <a:t>s		Premise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ym typeface="Symbol"/>
              </a:rPr>
              <a:t>s			Modus ponens using 4 and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 </a:t>
            </a:r>
            <a:r>
              <a:rPr lang="en-GB" dirty="0">
                <a:sym typeface="Symbol"/>
              </a:rPr>
              <a:t> </a:t>
            </a:r>
            <a:r>
              <a:rPr lang="en-GB" dirty="0" smtClean="0">
                <a:sym typeface="Symbol"/>
              </a:rPr>
              <a:t>t		Premise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ym typeface="Symbol"/>
              </a:rPr>
              <a:t>t			Modus ponens using 6 and 7</a:t>
            </a:r>
          </a:p>
          <a:p>
            <a:pPr marL="2628900" lvl="6" indent="0">
              <a:buNone/>
            </a:pPr>
            <a:r>
              <a:rPr lang="en-GB" dirty="0">
                <a:sym typeface="Symbol"/>
              </a:rPr>
              <a:t> </a:t>
            </a:r>
            <a:r>
              <a:rPr lang="en-GB" dirty="0" smtClean="0">
                <a:sym typeface="Symbol"/>
              </a:rPr>
              <a:t> </a:t>
            </a:r>
            <a:r>
              <a:rPr lang="en-GB" sz="3200" dirty="0">
                <a:sym typeface="Symbol"/>
              </a:rPr>
              <a:t>C</a:t>
            </a:r>
            <a:r>
              <a:rPr lang="en-GB" sz="3200" dirty="0" smtClean="0">
                <a:sym typeface="Symbol"/>
              </a:rPr>
              <a:t>onclusion</a:t>
            </a:r>
            <a:endParaRPr lang="en-GB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72910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Methods of proof (1)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Logical arguments as proofs of theorems</a:t>
            </a:r>
          </a:p>
          <a:p>
            <a:r>
              <a:rPr lang="en-GB" dirty="0" smtClean="0"/>
              <a:t>Common proof: establish the truth of </a:t>
            </a:r>
            <a:r>
              <a:rPr lang="en-GB" b="1" dirty="0" smtClean="0">
                <a:solidFill>
                  <a:srgbClr val="00B050"/>
                </a:solidFill>
              </a:rPr>
              <a:t>(P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 Q)</a:t>
            </a:r>
          </a:p>
          <a:p>
            <a:pPr lvl="1"/>
            <a:r>
              <a:rPr lang="en-GB" dirty="0" smtClean="0">
                <a:sym typeface="Symbol"/>
              </a:rPr>
              <a:t>If P is true then Q follows</a:t>
            </a:r>
          </a:p>
          <a:p>
            <a:pPr lvl="1"/>
            <a:r>
              <a:rPr lang="en-GB" dirty="0" smtClean="0">
                <a:sym typeface="Symbol"/>
              </a:rPr>
              <a:t>Every situation in which P is true, Q is also true</a:t>
            </a:r>
          </a:p>
          <a:p>
            <a:r>
              <a:rPr lang="en-GB" dirty="0" smtClean="0"/>
              <a:t>There are standard methods of proof:</a:t>
            </a:r>
          </a:p>
          <a:p>
            <a:pPr lvl="1"/>
            <a:r>
              <a:rPr lang="en-GB" dirty="0" smtClean="0"/>
              <a:t>Direct argument</a:t>
            </a:r>
          </a:p>
          <a:p>
            <a:pPr lvl="1"/>
            <a:r>
              <a:rPr lang="en-GB" dirty="0" err="1" smtClean="0"/>
              <a:t>Contrapositive</a:t>
            </a:r>
            <a:r>
              <a:rPr lang="en-GB" dirty="0" smtClean="0"/>
              <a:t> argument</a:t>
            </a:r>
          </a:p>
          <a:p>
            <a:pPr lvl="1"/>
            <a:r>
              <a:rPr lang="en-GB" dirty="0" smtClean="0"/>
              <a:t>Proof by contradiction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Direct Argument (1)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Assume </a:t>
            </a:r>
            <a:r>
              <a:rPr lang="en-GB" b="1" dirty="0" smtClean="0"/>
              <a:t>P</a:t>
            </a:r>
            <a:r>
              <a:rPr lang="en-GB" dirty="0" smtClean="0"/>
              <a:t> is true and show that </a:t>
            </a:r>
            <a:r>
              <a:rPr lang="en-GB" b="1" dirty="0" smtClean="0"/>
              <a:t>Q</a:t>
            </a:r>
            <a:r>
              <a:rPr lang="en-GB" dirty="0" smtClean="0"/>
              <a:t> is true</a:t>
            </a:r>
          </a:p>
          <a:p>
            <a:pPr lvl="1"/>
            <a:r>
              <a:rPr lang="en-GB" dirty="0" smtClean="0"/>
              <a:t>This rules out situations where </a:t>
            </a:r>
            <a:r>
              <a:rPr lang="en-GB" b="1" dirty="0" smtClean="0"/>
              <a:t>P</a:t>
            </a:r>
            <a:r>
              <a:rPr lang="en-GB" dirty="0" smtClean="0"/>
              <a:t> is true and </a:t>
            </a:r>
            <a:r>
              <a:rPr lang="en-GB" b="1" dirty="0" smtClean="0"/>
              <a:t>Q</a:t>
            </a:r>
            <a:r>
              <a:rPr lang="en-GB" dirty="0" smtClean="0"/>
              <a:t> is false</a:t>
            </a:r>
          </a:p>
          <a:p>
            <a:pPr lvl="1"/>
            <a:r>
              <a:rPr lang="en-GB" dirty="0" smtClean="0"/>
              <a:t>Remember truth table of </a:t>
            </a:r>
            <a:r>
              <a:rPr lang="en-GB" b="1" dirty="0" smtClean="0"/>
              <a:t>(P </a:t>
            </a:r>
            <a:r>
              <a:rPr lang="en-GB" b="1" dirty="0" smtClean="0">
                <a:sym typeface="Symbol"/>
              </a:rPr>
              <a:t> Q)</a:t>
            </a:r>
          </a:p>
          <a:p>
            <a:pPr lvl="1"/>
            <a:endParaRPr lang="en-GB" b="1" dirty="0" smtClean="0">
              <a:sym typeface="Symbol"/>
            </a:endParaRPr>
          </a:p>
          <a:p>
            <a:pPr lvl="1"/>
            <a:endParaRPr lang="en-GB" b="1" dirty="0" smtClean="0">
              <a:sym typeface="Symbol"/>
            </a:endParaRPr>
          </a:p>
          <a:p>
            <a:pPr lvl="1"/>
            <a:endParaRPr lang="en-GB" b="1" dirty="0" smtClean="0">
              <a:sym typeface="Symbol"/>
            </a:endParaRPr>
          </a:p>
          <a:p>
            <a:pPr lvl="1"/>
            <a:r>
              <a:rPr lang="en-GB" dirty="0" smtClean="0">
                <a:sym typeface="Symbol"/>
              </a:rPr>
              <a:t>“in all those situations where P is true, Q is also true”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29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1828800"/>
          <a:ext cx="23622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/>
                <a:gridCol w="639763"/>
                <a:gridCol w="1033463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P</a:t>
                      </a:r>
                      <a:endParaRPr lang="en-GB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Q</a:t>
                      </a:r>
                      <a:endParaRPr lang="en-GB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(P </a:t>
                      </a:r>
                      <a:r>
                        <a:rPr lang="en-GB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sym typeface="Symbol"/>
                        </a:rPr>
                        <a:t></a:t>
                      </a:r>
                      <a:r>
                        <a:rPr lang="en-GB" sz="2000" b="1" dirty="0" smtClean="0"/>
                        <a:t> Q)</a:t>
                      </a:r>
                      <a:endParaRPr lang="en-GB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</a:t>
                      </a:r>
                      <a:endParaRPr lang="en-GB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</a:t>
                      </a:r>
                      <a:endParaRPr lang="en-GB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</a:t>
                      </a:r>
                      <a:endParaRPr lang="en-GB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</a:t>
                      </a:r>
                      <a:endParaRPr lang="en-GB" sz="2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20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Propositional Logic focussed on the syntax and semantics of the logical connectives</a:t>
            </a:r>
          </a:p>
          <a:p>
            <a:r>
              <a:rPr lang="en-GB" dirty="0" smtClean="0"/>
              <a:t>Looked at some equivalences</a:t>
            </a:r>
          </a:p>
          <a:p>
            <a:r>
              <a:rPr lang="en-GB" dirty="0" smtClean="0"/>
              <a:t>Propositional Logic is abstract and limited</a:t>
            </a:r>
          </a:p>
          <a:p>
            <a:r>
              <a:rPr lang="en-GB" dirty="0" smtClean="0"/>
              <a:t>Predicate Logic less abstract, more expressive, and more like natural language</a:t>
            </a:r>
          </a:p>
          <a:p>
            <a:r>
              <a:rPr lang="en-GB" dirty="0" smtClean="0"/>
              <a:t>After Predicate Logic, will discuss proof in Propositional Logic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1752600"/>
            <a:ext cx="8991600" cy="3505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smtClean="0"/>
              <a:t>Example: show that if </a:t>
            </a:r>
            <a:r>
              <a:rPr lang="en-GB" i="1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and </a:t>
            </a:r>
            <a:r>
              <a:rPr lang="en-GB" i="1" dirty="0" smtClean="0">
                <a:solidFill>
                  <a:srgbClr val="00B050"/>
                </a:solidFill>
              </a:rPr>
              <a:t>y</a:t>
            </a:r>
            <a:r>
              <a:rPr lang="en-GB" dirty="0" smtClean="0"/>
              <a:t> are </a:t>
            </a:r>
            <a:r>
              <a:rPr lang="en-GB" b="1" dirty="0" smtClean="0">
                <a:solidFill>
                  <a:srgbClr val="0070C0"/>
                </a:solidFill>
              </a:rPr>
              <a:t>odd integers </a:t>
            </a:r>
            <a:r>
              <a:rPr lang="en-GB" dirty="0" smtClean="0"/>
              <a:t>then </a:t>
            </a:r>
            <a:r>
              <a:rPr lang="en-GB" i="1" dirty="0" err="1" smtClean="0">
                <a:solidFill>
                  <a:srgbClr val="FF0000"/>
                </a:solidFill>
              </a:rPr>
              <a:t>x</a:t>
            </a:r>
            <a:r>
              <a:rPr lang="en-GB" i="1" dirty="0" err="1" smtClean="0">
                <a:solidFill>
                  <a:srgbClr val="00B050"/>
                </a:solidFill>
              </a:rPr>
              <a:t>y</a:t>
            </a:r>
            <a:r>
              <a:rPr lang="en-GB" dirty="0" smtClean="0"/>
              <a:t> is also an </a:t>
            </a:r>
            <a:r>
              <a:rPr lang="en-GB" b="1" dirty="0" smtClean="0">
                <a:solidFill>
                  <a:srgbClr val="0070C0"/>
                </a:solidFill>
              </a:rPr>
              <a:t>odd integer</a:t>
            </a:r>
          </a:p>
          <a:p>
            <a:pPr>
              <a:buNone/>
            </a:pPr>
            <a:r>
              <a:rPr lang="en-GB" dirty="0" smtClean="0">
                <a:sym typeface="Symbol"/>
              </a:rPr>
              <a:t>Solution</a:t>
            </a:r>
          </a:p>
          <a:p>
            <a:pPr lvl="1"/>
            <a:r>
              <a:rPr lang="en-GB" dirty="0" smtClean="0">
                <a:sym typeface="Symbol"/>
              </a:rPr>
              <a:t>If </a:t>
            </a:r>
            <a:r>
              <a:rPr lang="en-GB" i="1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is an </a:t>
            </a:r>
            <a:r>
              <a:rPr lang="en-GB" b="1" dirty="0" smtClean="0">
                <a:solidFill>
                  <a:srgbClr val="0070C0"/>
                </a:solidFill>
              </a:rPr>
              <a:t>odd integer </a:t>
            </a:r>
            <a:r>
              <a:rPr lang="en-GB" dirty="0" smtClean="0"/>
              <a:t>then it can be written as </a:t>
            </a:r>
            <a:r>
              <a:rPr lang="en-GB" i="1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=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r>
              <a:rPr lang="en-GB" dirty="0" smtClean="0">
                <a:solidFill>
                  <a:srgbClr val="FF0000"/>
                </a:solidFill>
              </a:rPr>
              <a:t> + 1</a:t>
            </a:r>
            <a:r>
              <a:rPr lang="en-GB" dirty="0" smtClean="0"/>
              <a:t>, for some integer 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endParaRPr lang="en-GB" dirty="0" smtClean="0"/>
          </a:p>
          <a:p>
            <a:pPr lvl="1"/>
            <a:r>
              <a:rPr lang="en-GB" dirty="0" smtClean="0">
                <a:sym typeface="Symbol"/>
              </a:rPr>
              <a:t>Likewise, </a:t>
            </a:r>
            <a:r>
              <a:rPr lang="en-GB" i="1" dirty="0" smtClean="0">
                <a:solidFill>
                  <a:srgbClr val="00B050"/>
                </a:solidFill>
              </a:rPr>
              <a:t>y</a:t>
            </a:r>
            <a:r>
              <a:rPr lang="en-GB" dirty="0" smtClean="0"/>
              <a:t> = </a:t>
            </a:r>
            <a:r>
              <a:rPr lang="en-GB" dirty="0" smtClean="0">
                <a:solidFill>
                  <a:srgbClr val="00B050"/>
                </a:solidFill>
              </a:rPr>
              <a:t>2</a:t>
            </a:r>
            <a:r>
              <a:rPr lang="en-GB" i="1" dirty="0" smtClean="0">
                <a:solidFill>
                  <a:srgbClr val="00B050"/>
                </a:solidFill>
              </a:rPr>
              <a:t>n</a:t>
            </a:r>
            <a:r>
              <a:rPr lang="en-GB" dirty="0" smtClean="0">
                <a:solidFill>
                  <a:srgbClr val="00B050"/>
                </a:solidFill>
              </a:rPr>
              <a:t> + 1</a:t>
            </a:r>
            <a:r>
              <a:rPr lang="en-GB" dirty="0" smtClean="0"/>
              <a:t>, for some integer </a:t>
            </a:r>
            <a:r>
              <a:rPr lang="en-GB" i="1" dirty="0" smtClean="0">
                <a:solidFill>
                  <a:srgbClr val="00B050"/>
                </a:solidFill>
              </a:rPr>
              <a:t>n</a:t>
            </a:r>
          </a:p>
          <a:p>
            <a:pPr lvl="1"/>
            <a:r>
              <a:rPr lang="en-GB" dirty="0" smtClean="0">
                <a:sym typeface="Symbol"/>
              </a:rPr>
              <a:t>Then </a:t>
            </a:r>
            <a:r>
              <a:rPr lang="en-GB" i="1" dirty="0" err="1" smtClean="0">
                <a:solidFill>
                  <a:srgbClr val="FF0000"/>
                </a:solidFill>
              </a:rPr>
              <a:t>x</a:t>
            </a:r>
            <a:r>
              <a:rPr lang="en-GB" i="1" dirty="0" err="1" smtClean="0">
                <a:solidFill>
                  <a:srgbClr val="00B050"/>
                </a:solidFill>
              </a:rPr>
              <a:t>y</a:t>
            </a:r>
            <a:r>
              <a:rPr lang="en-GB" dirty="0" smtClean="0"/>
              <a:t> = (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r>
              <a:rPr lang="en-GB" dirty="0" smtClean="0">
                <a:solidFill>
                  <a:srgbClr val="FF0000"/>
                </a:solidFill>
              </a:rPr>
              <a:t> + 1</a:t>
            </a:r>
            <a:r>
              <a:rPr lang="en-GB" dirty="0" smtClean="0"/>
              <a:t>)(</a:t>
            </a:r>
            <a:r>
              <a:rPr lang="en-GB" dirty="0" smtClean="0">
                <a:solidFill>
                  <a:srgbClr val="00B050"/>
                </a:solidFill>
              </a:rPr>
              <a:t>2</a:t>
            </a:r>
            <a:r>
              <a:rPr lang="en-GB" i="1" dirty="0" smtClean="0">
                <a:solidFill>
                  <a:srgbClr val="00B050"/>
                </a:solidFill>
              </a:rPr>
              <a:t>n</a:t>
            </a:r>
            <a:r>
              <a:rPr lang="en-GB" dirty="0" smtClean="0">
                <a:solidFill>
                  <a:srgbClr val="00B050"/>
                </a:solidFill>
              </a:rPr>
              <a:t> + 1</a:t>
            </a:r>
            <a:r>
              <a:rPr lang="en-GB" dirty="0" smtClean="0"/>
              <a:t>) = 4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r>
              <a:rPr lang="en-GB" i="1" dirty="0" smtClean="0">
                <a:solidFill>
                  <a:srgbClr val="00B050"/>
                </a:solidFill>
              </a:rPr>
              <a:t>n </a:t>
            </a:r>
            <a:r>
              <a:rPr lang="en-GB" dirty="0" smtClean="0"/>
              <a:t>+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00B050"/>
                </a:solidFill>
              </a:rPr>
              <a:t>2</a:t>
            </a:r>
            <a:r>
              <a:rPr lang="en-GB" i="1" dirty="0" smtClean="0">
                <a:solidFill>
                  <a:srgbClr val="00B050"/>
                </a:solidFill>
              </a:rPr>
              <a:t>n </a:t>
            </a:r>
            <a:r>
              <a:rPr lang="en-GB" dirty="0" smtClean="0"/>
              <a:t>+ 1 =    2(2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r>
              <a:rPr lang="en-GB" i="1" dirty="0" smtClean="0">
                <a:solidFill>
                  <a:srgbClr val="00B050"/>
                </a:solidFill>
              </a:rPr>
              <a:t>n </a:t>
            </a:r>
            <a:r>
              <a:rPr lang="en-GB" dirty="0" smtClean="0"/>
              <a:t>+ 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 + </a:t>
            </a:r>
            <a:r>
              <a:rPr lang="en-GB" i="1" dirty="0" smtClean="0">
                <a:solidFill>
                  <a:srgbClr val="00B050"/>
                </a:solidFill>
              </a:rPr>
              <a:t>n</a:t>
            </a:r>
            <a:r>
              <a:rPr lang="en-GB" dirty="0" smtClean="0"/>
              <a:t>) + 1 = 2</a:t>
            </a:r>
            <a:r>
              <a:rPr lang="en-GB" i="1" dirty="0" smtClean="0">
                <a:solidFill>
                  <a:srgbClr val="0070C0"/>
                </a:solidFill>
              </a:rPr>
              <a:t>p</a:t>
            </a:r>
            <a:r>
              <a:rPr lang="en-GB" dirty="0" smtClean="0"/>
              <a:t> + 1</a:t>
            </a:r>
          </a:p>
          <a:p>
            <a:pPr lvl="1"/>
            <a:r>
              <a:rPr lang="en-GB" dirty="0" smtClean="0"/>
              <a:t>2</a:t>
            </a:r>
            <a:r>
              <a:rPr lang="en-GB" i="1" dirty="0" smtClean="0">
                <a:solidFill>
                  <a:srgbClr val="0070C0"/>
                </a:solidFill>
              </a:rPr>
              <a:t>p</a:t>
            </a:r>
            <a:r>
              <a:rPr lang="en-GB" dirty="0" smtClean="0"/>
              <a:t> + 1 is an odd integer</a:t>
            </a:r>
            <a:endParaRPr lang="en-GB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Direct Argument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30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8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err="1" smtClean="0"/>
              <a:t>Contrapositive</a:t>
            </a:r>
            <a:r>
              <a:rPr lang="en-GB" b="1" dirty="0" smtClean="0"/>
              <a:t> Argument (1)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Assume </a:t>
            </a:r>
            <a:r>
              <a:rPr lang="en-GB" b="1" dirty="0" smtClean="0"/>
              <a:t>Q</a:t>
            </a:r>
            <a:r>
              <a:rPr lang="en-GB" dirty="0" smtClean="0"/>
              <a:t> is false and show that </a:t>
            </a:r>
            <a:r>
              <a:rPr lang="en-GB" b="1" dirty="0" smtClean="0"/>
              <a:t>P</a:t>
            </a:r>
            <a:r>
              <a:rPr lang="en-GB" dirty="0" smtClean="0"/>
              <a:t> is false</a:t>
            </a:r>
          </a:p>
          <a:p>
            <a:pPr lvl="1"/>
            <a:r>
              <a:rPr lang="en-GB" dirty="0" smtClean="0"/>
              <a:t>It shows that ((</a:t>
            </a:r>
            <a:r>
              <a:rPr lang="en-GB" b="1" dirty="0" smtClean="0">
                <a:solidFill>
                  <a:srgbClr val="0070C0"/>
                </a:solidFill>
              </a:rPr>
              <a:t>not</a:t>
            </a:r>
            <a:r>
              <a:rPr lang="en-GB" dirty="0" smtClean="0"/>
              <a:t> </a:t>
            </a:r>
            <a:r>
              <a:rPr lang="en-GB" b="1" dirty="0" smtClean="0"/>
              <a:t>Q</a:t>
            </a:r>
            <a:r>
              <a:rPr lang="en-GB" dirty="0" smtClean="0"/>
              <a:t>) </a:t>
            </a:r>
            <a:r>
              <a:rPr lang="en-GB" dirty="0" smtClean="0">
                <a:sym typeface="Symbol"/>
              </a:rPr>
              <a:t> 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 </a:t>
            </a:r>
            <a:r>
              <a:rPr lang="en-GB" b="1" dirty="0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)) is true</a:t>
            </a:r>
          </a:p>
          <a:p>
            <a:pPr lvl="1"/>
            <a:r>
              <a:rPr lang="en-GB" dirty="0" smtClean="0"/>
              <a:t>This is the same as showing that 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  </a:t>
            </a:r>
            <a:r>
              <a:rPr lang="en-GB" b="1" dirty="0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) is true</a:t>
            </a:r>
            <a:endParaRPr lang="en-GB" dirty="0" smtClean="0"/>
          </a:p>
          <a:p>
            <a:pPr lvl="1" algn="ctr">
              <a:buNone/>
            </a:pPr>
            <a:r>
              <a:rPr lang="en-GB" dirty="0" smtClean="0"/>
              <a:t>((</a:t>
            </a:r>
            <a:r>
              <a:rPr lang="en-GB" b="1" dirty="0" smtClean="0">
                <a:solidFill>
                  <a:srgbClr val="0070C0"/>
                </a:solidFill>
              </a:rPr>
              <a:t>not</a:t>
            </a:r>
            <a:r>
              <a:rPr lang="en-GB" dirty="0" smtClean="0"/>
              <a:t> </a:t>
            </a:r>
            <a:r>
              <a:rPr lang="en-GB" b="1" dirty="0" smtClean="0"/>
              <a:t>Q</a:t>
            </a:r>
            <a:r>
              <a:rPr lang="en-GB" dirty="0" smtClean="0"/>
              <a:t>) </a:t>
            </a:r>
            <a:r>
              <a:rPr lang="en-GB" dirty="0" smtClean="0">
                <a:sym typeface="Symbol"/>
              </a:rPr>
              <a:t> 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ym typeface="Symbol"/>
              </a:rPr>
              <a:t> </a:t>
            </a:r>
            <a:r>
              <a:rPr lang="en-GB" b="1" dirty="0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))  (</a:t>
            </a:r>
            <a:r>
              <a:rPr lang="en-GB" b="1" dirty="0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  </a:t>
            </a:r>
            <a:r>
              <a:rPr lang="en-GB" b="1" dirty="0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)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31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048000"/>
          <a:ext cx="7239000" cy="240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60"/>
                <a:gridCol w="597031"/>
                <a:gridCol w="1044804"/>
                <a:gridCol w="1119433"/>
                <a:gridCol w="2739272"/>
                <a:gridCol w="1066800"/>
              </a:tblGrid>
              <a:tr h="48268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P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not Q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(not Q) </a:t>
                      </a:r>
                      <a:r>
                        <a:rPr lang="en-GB" sz="2800" dirty="0" smtClean="0">
                          <a:sym typeface="Symbol"/>
                        </a:rPr>
                        <a:t> </a:t>
                      </a:r>
                      <a:r>
                        <a:rPr lang="en-GB" sz="2800" dirty="0" smtClean="0"/>
                        <a:t>(not P)</a:t>
                      </a:r>
                      <a:endParaRPr lang="en-GB" sz="2800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P </a:t>
                      </a:r>
                      <a:r>
                        <a:rPr lang="en-GB" sz="2800" dirty="0" smtClean="0">
                          <a:sym typeface="Symbol"/>
                        </a:rPr>
                        <a:t> Q</a:t>
                      </a:r>
                      <a:endParaRPr lang="en-GB" sz="2800" dirty="0" smtClean="0"/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48130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2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2133600"/>
            <a:ext cx="8991600" cy="396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Example: Let </a:t>
            </a:r>
            <a:r>
              <a:rPr lang="en-GB" i="1" dirty="0" smtClean="0"/>
              <a:t>n</a:t>
            </a:r>
            <a:r>
              <a:rPr lang="en-GB" dirty="0" smtClean="0"/>
              <a:t> be a positive integer. Using the </a:t>
            </a:r>
            <a:r>
              <a:rPr lang="en-GB" dirty="0" err="1" smtClean="0"/>
              <a:t>contrapositive</a:t>
            </a:r>
            <a:r>
              <a:rPr lang="en-GB" dirty="0" smtClean="0"/>
              <a:t> argument, prove that if </a:t>
            </a:r>
            <a:r>
              <a:rPr lang="en-GB" i="1" dirty="0" smtClean="0"/>
              <a:t>n</a:t>
            </a:r>
            <a:r>
              <a:rPr lang="en-GB" baseline="30000" dirty="0" smtClean="0"/>
              <a:t>2</a:t>
            </a:r>
            <a:r>
              <a:rPr lang="en-GB" dirty="0" smtClean="0"/>
              <a:t> is odd, then </a:t>
            </a:r>
            <a:r>
              <a:rPr lang="en-GB" i="1" dirty="0" smtClean="0"/>
              <a:t>n</a:t>
            </a:r>
            <a:r>
              <a:rPr lang="en-GB" dirty="0" smtClean="0"/>
              <a:t> is odd.</a:t>
            </a:r>
          </a:p>
          <a:p>
            <a:pPr>
              <a:buNone/>
            </a:pPr>
            <a:r>
              <a:rPr lang="en-GB" dirty="0" smtClean="0"/>
              <a:t>Solution</a:t>
            </a:r>
          </a:p>
          <a:p>
            <a:r>
              <a:rPr lang="en-GB" dirty="0" smtClean="0"/>
              <a:t>“</a:t>
            </a:r>
            <a:r>
              <a:rPr lang="en-GB" b="1" i="1" dirty="0" smtClean="0">
                <a:solidFill>
                  <a:srgbClr val="0070C0"/>
                </a:solidFill>
              </a:rPr>
              <a:t>n</a:t>
            </a:r>
            <a:r>
              <a:rPr lang="en-GB" b="1" baseline="30000" dirty="0" smtClean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 is odd</a:t>
            </a:r>
            <a:r>
              <a:rPr lang="en-GB" dirty="0" smtClean="0"/>
              <a:t>” is </a:t>
            </a:r>
            <a:r>
              <a:rPr lang="en-GB" b="1" dirty="0" smtClean="0">
                <a:solidFill>
                  <a:srgbClr val="0070C0"/>
                </a:solidFill>
              </a:rPr>
              <a:t>P</a:t>
            </a:r>
            <a:r>
              <a:rPr lang="en-GB" dirty="0" smtClean="0"/>
              <a:t>; “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is odd</a:t>
            </a:r>
            <a:r>
              <a:rPr lang="en-GB" dirty="0" smtClean="0"/>
              <a:t>” is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70C0"/>
                </a:solidFill>
              </a:rPr>
              <a:t>not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P</a:t>
            </a:r>
            <a:r>
              <a:rPr lang="en-GB" b="1" dirty="0" smtClean="0"/>
              <a:t> </a:t>
            </a:r>
            <a:r>
              <a:rPr lang="en-GB" dirty="0" smtClean="0"/>
              <a:t>(negation of “</a:t>
            </a:r>
            <a:r>
              <a:rPr lang="en-GB" b="1" i="1" dirty="0" smtClean="0">
                <a:solidFill>
                  <a:srgbClr val="0070C0"/>
                </a:solidFill>
              </a:rPr>
              <a:t>n</a:t>
            </a:r>
            <a:r>
              <a:rPr lang="en-GB" b="1" baseline="30000" dirty="0" smtClean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 is odd</a:t>
            </a:r>
            <a:r>
              <a:rPr lang="en-GB" dirty="0" smtClean="0"/>
              <a:t>”) is “</a:t>
            </a:r>
            <a:r>
              <a:rPr lang="en-GB" b="1" i="1" dirty="0" smtClean="0">
                <a:solidFill>
                  <a:srgbClr val="0070C0"/>
                </a:solidFill>
              </a:rPr>
              <a:t>n</a:t>
            </a:r>
            <a:r>
              <a:rPr lang="en-GB" b="1" baseline="30000" dirty="0" smtClean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 is even</a:t>
            </a:r>
            <a:r>
              <a:rPr lang="en-GB" dirty="0" smtClean="0"/>
              <a:t>”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not Q</a:t>
            </a:r>
            <a:r>
              <a:rPr lang="en-GB" dirty="0" smtClean="0"/>
              <a:t> (negation of “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is odd</a:t>
            </a:r>
            <a:r>
              <a:rPr lang="en-GB" dirty="0" smtClean="0"/>
              <a:t>”) is “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is even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Prove “if 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not Q</a:t>
            </a:r>
            <a:r>
              <a:rPr lang="en-GB" dirty="0" smtClean="0"/>
              <a:t> then </a:t>
            </a:r>
            <a:r>
              <a:rPr lang="en-GB" b="1" dirty="0" smtClean="0">
                <a:solidFill>
                  <a:srgbClr val="0070C0"/>
                </a:solidFill>
              </a:rPr>
              <a:t>not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P</a:t>
            </a:r>
            <a:r>
              <a:rPr lang="en-GB" dirty="0" smtClean="0"/>
              <a:t>”, that is, ((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not Q</a:t>
            </a:r>
            <a:r>
              <a:rPr lang="en-GB" dirty="0" smtClean="0"/>
              <a:t>) </a:t>
            </a:r>
            <a:r>
              <a:rPr lang="en-GB" dirty="0" smtClean="0">
                <a:sym typeface="Symbol"/>
              </a:rPr>
              <a:t> (</a:t>
            </a:r>
            <a:r>
              <a:rPr lang="en-GB" b="1" dirty="0" smtClean="0">
                <a:solidFill>
                  <a:srgbClr val="0070C0"/>
                </a:solidFill>
              </a:rPr>
              <a:t>not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P</a:t>
            </a:r>
            <a:r>
              <a:rPr lang="en-GB" dirty="0" smtClean="0">
                <a:sym typeface="Symbol"/>
              </a:rPr>
              <a:t>)) or </a:t>
            </a:r>
            <a:r>
              <a:rPr lang="en-GB" dirty="0" smtClean="0"/>
              <a:t>“if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is even</a:t>
            </a:r>
            <a:r>
              <a:rPr lang="en-GB" dirty="0" smtClean="0"/>
              <a:t> then </a:t>
            </a:r>
            <a:r>
              <a:rPr lang="en-GB" b="1" i="1" dirty="0" smtClean="0">
                <a:solidFill>
                  <a:srgbClr val="0070C0"/>
                </a:solidFill>
              </a:rPr>
              <a:t>n</a:t>
            </a:r>
            <a:r>
              <a:rPr lang="en-GB" b="1" baseline="30000" dirty="0" smtClean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 is even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Since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is even</a:t>
            </a:r>
            <a:r>
              <a:rPr lang="en-GB" dirty="0" smtClean="0"/>
              <a:t>, then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= 2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smtClean="0"/>
              <a:t>for some integer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</a:p>
          <a:p>
            <a:r>
              <a:rPr lang="en-GB" dirty="0" smtClean="0"/>
              <a:t>Then </a:t>
            </a:r>
            <a:r>
              <a:rPr lang="en-GB" b="1" i="1" dirty="0" smtClean="0">
                <a:solidFill>
                  <a:srgbClr val="0070C0"/>
                </a:solidFill>
              </a:rPr>
              <a:t>n</a:t>
            </a:r>
            <a:r>
              <a:rPr lang="en-GB" b="1" baseline="30000" dirty="0" smtClean="0">
                <a:solidFill>
                  <a:srgbClr val="0070C0"/>
                </a:solidFill>
              </a:rPr>
              <a:t>2</a:t>
            </a:r>
            <a:r>
              <a:rPr lang="en-GB" dirty="0" smtClean="0"/>
              <a:t> = (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GB" dirty="0" smtClean="0"/>
              <a:t>)</a:t>
            </a:r>
            <a:r>
              <a:rPr lang="en-GB" b="1" baseline="30000" dirty="0" smtClean="0">
                <a:solidFill>
                  <a:srgbClr val="0070C0"/>
                </a:solidFill>
              </a:rPr>
              <a:t>2</a:t>
            </a:r>
            <a:r>
              <a:rPr lang="en-GB" dirty="0" smtClean="0"/>
              <a:t> = 4</a:t>
            </a:r>
            <a:r>
              <a:rPr lang="en-GB" i="1" dirty="0" smtClean="0"/>
              <a:t>m</a:t>
            </a:r>
            <a:r>
              <a:rPr lang="en-GB" baseline="30000" dirty="0" smtClean="0"/>
              <a:t>2</a:t>
            </a:r>
            <a:r>
              <a:rPr lang="en-GB" dirty="0" smtClean="0"/>
              <a:t> = 2(2</a:t>
            </a:r>
            <a:r>
              <a:rPr lang="en-GB" i="1" dirty="0" smtClean="0"/>
              <a:t>m</a:t>
            </a:r>
            <a:r>
              <a:rPr lang="en-GB" baseline="30000" dirty="0" smtClean="0"/>
              <a:t>2</a:t>
            </a:r>
            <a:r>
              <a:rPr lang="en-GB" dirty="0" smtClean="0"/>
              <a:t>) which is even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err="1" smtClean="0"/>
              <a:t>Contrapositive</a:t>
            </a:r>
            <a:r>
              <a:rPr lang="en-GB" b="1" dirty="0" smtClean="0"/>
              <a:t> Argument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32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1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Proof by Contradiction (1)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r>
              <a:rPr lang="en-GB" dirty="0" smtClean="0"/>
              <a:t>Assume </a:t>
            </a:r>
            <a:r>
              <a:rPr lang="en-GB" b="1" dirty="0" smtClean="0"/>
              <a:t>P</a:t>
            </a:r>
            <a:r>
              <a:rPr lang="en-GB" dirty="0" smtClean="0"/>
              <a:t> is true and </a:t>
            </a:r>
            <a:r>
              <a:rPr lang="en-GB" b="1" dirty="0" smtClean="0"/>
              <a:t>Q</a:t>
            </a:r>
            <a:r>
              <a:rPr lang="en-GB" dirty="0" smtClean="0"/>
              <a:t> is false and derive a contradiction</a:t>
            </a:r>
          </a:p>
          <a:p>
            <a:pPr lvl="1"/>
            <a:r>
              <a:rPr lang="en-GB" dirty="0" smtClean="0"/>
              <a:t>This rules out the situation where </a:t>
            </a:r>
            <a:r>
              <a:rPr lang="en-GB" b="1" dirty="0" smtClean="0"/>
              <a:t>P</a:t>
            </a:r>
            <a:r>
              <a:rPr lang="en-GB" dirty="0" smtClean="0"/>
              <a:t> is true and </a:t>
            </a:r>
            <a:r>
              <a:rPr lang="en-GB" b="1" dirty="0" smtClean="0"/>
              <a:t>Q</a:t>
            </a:r>
            <a:r>
              <a:rPr lang="en-GB" dirty="0" smtClean="0"/>
              <a:t> is false which is the only case where 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ym typeface="Symbol"/>
              </a:rPr>
              <a:t>P</a:t>
            </a:r>
            <a:r>
              <a:rPr lang="en-GB" dirty="0" smtClean="0">
                <a:sym typeface="Symbol"/>
              </a:rPr>
              <a:t>  </a:t>
            </a:r>
            <a:r>
              <a:rPr lang="en-GB" b="1" dirty="0" smtClean="0">
                <a:sym typeface="Symbol"/>
              </a:rPr>
              <a:t>Q</a:t>
            </a:r>
            <a:r>
              <a:rPr lang="en-GB" dirty="0" smtClean="0">
                <a:sym typeface="Symbol"/>
              </a:rPr>
              <a:t>) is false</a:t>
            </a:r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33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00400" y="2971800"/>
          <a:ext cx="2743200" cy="25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1371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P</a:t>
                      </a:r>
                      <a:endParaRPr lang="en-GB" sz="28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Q</a:t>
                      </a:r>
                      <a:endParaRPr lang="en-GB" sz="28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 smtClean="0"/>
                        <a:t>(P </a:t>
                      </a:r>
                      <a:r>
                        <a:rPr lang="en-GB" sz="2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sym typeface="Symbol"/>
                        </a:rPr>
                        <a:t></a:t>
                      </a:r>
                      <a:r>
                        <a:rPr lang="en-GB" sz="2800" b="1" dirty="0" smtClean="0"/>
                        <a:t> Q)</a:t>
                      </a:r>
                      <a:endParaRPr lang="en-GB" sz="28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F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/>
                        <a:t>T</a:t>
                      </a:r>
                      <a:endParaRPr lang="en-GB" sz="2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4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1371600"/>
            <a:ext cx="8991600" cy="487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Example: prove that if </a:t>
            </a:r>
            <a:r>
              <a:rPr lang="en-GB" i="1" dirty="0" smtClean="0"/>
              <a:t>p</a:t>
            </a:r>
            <a:r>
              <a:rPr lang="en-GB" baseline="30000" dirty="0" smtClean="0"/>
              <a:t>2</a:t>
            </a:r>
            <a:r>
              <a:rPr lang="en-GB" dirty="0" smtClean="0"/>
              <a:t> is even (</a:t>
            </a:r>
            <a:r>
              <a:rPr lang="en-GB" b="1" dirty="0" smtClean="0"/>
              <a:t>P</a:t>
            </a:r>
            <a:r>
              <a:rPr lang="en-GB" dirty="0" smtClean="0"/>
              <a:t>), </a:t>
            </a:r>
            <a:r>
              <a:rPr lang="en-GB" sz="2800" dirty="0" smtClean="0"/>
              <a:t>then </a:t>
            </a:r>
            <a:r>
              <a:rPr lang="en-GB" i="1" dirty="0" smtClean="0"/>
              <a:t>p</a:t>
            </a:r>
            <a:r>
              <a:rPr lang="en-GB" dirty="0" smtClean="0"/>
              <a:t> is even (</a:t>
            </a:r>
            <a:r>
              <a:rPr lang="en-GB" b="1" dirty="0" smtClean="0"/>
              <a:t>Q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Solution</a:t>
            </a:r>
          </a:p>
          <a:p>
            <a:pPr lvl="1"/>
            <a:r>
              <a:rPr lang="en-GB" dirty="0" smtClean="0"/>
              <a:t>Assume </a:t>
            </a:r>
            <a:r>
              <a:rPr lang="en-GB" b="1" dirty="0" smtClean="0"/>
              <a:t>P</a:t>
            </a:r>
            <a:r>
              <a:rPr lang="en-GB" dirty="0" smtClean="0"/>
              <a:t> is true (</a:t>
            </a:r>
            <a:r>
              <a:rPr lang="en-GB" i="1" dirty="0" smtClean="0"/>
              <a:t>p</a:t>
            </a:r>
            <a:r>
              <a:rPr lang="en-GB" baseline="30000" dirty="0" smtClean="0"/>
              <a:t>2</a:t>
            </a:r>
            <a:r>
              <a:rPr lang="en-GB" dirty="0" smtClean="0"/>
              <a:t> is even) and </a:t>
            </a:r>
            <a:r>
              <a:rPr lang="en-GB" b="1" dirty="0" smtClean="0"/>
              <a:t>Q</a:t>
            </a:r>
            <a:r>
              <a:rPr lang="en-GB" dirty="0" smtClean="0"/>
              <a:t> is false (</a:t>
            </a:r>
            <a:r>
              <a:rPr lang="en-GB" i="1" dirty="0" smtClean="0"/>
              <a:t>p</a:t>
            </a:r>
            <a:r>
              <a:rPr lang="en-GB" dirty="0" smtClean="0"/>
              <a:t> is not even)</a:t>
            </a:r>
          </a:p>
          <a:p>
            <a:pPr lvl="1"/>
            <a:r>
              <a:rPr lang="en-GB" dirty="0" smtClean="0"/>
              <a:t>If </a:t>
            </a:r>
            <a:r>
              <a:rPr lang="en-GB" i="1" dirty="0" smtClean="0"/>
              <a:t>p</a:t>
            </a:r>
            <a:r>
              <a:rPr lang="en-GB" dirty="0" smtClean="0"/>
              <a:t> is not even, then it is odd, that is, </a:t>
            </a:r>
            <a:r>
              <a:rPr lang="en-GB" i="1" dirty="0" smtClean="0"/>
              <a:t>p</a:t>
            </a:r>
            <a:r>
              <a:rPr lang="en-GB" dirty="0" smtClean="0"/>
              <a:t> = 2</a:t>
            </a:r>
            <a:r>
              <a:rPr lang="en-GB" i="1" dirty="0" smtClean="0"/>
              <a:t>n </a:t>
            </a:r>
            <a:r>
              <a:rPr lang="en-GB" dirty="0" smtClean="0"/>
              <a:t>+ 1, and we have </a:t>
            </a:r>
            <a:r>
              <a:rPr lang="en-GB" i="1" dirty="0" smtClean="0"/>
              <a:t>p</a:t>
            </a:r>
            <a:r>
              <a:rPr lang="en-GB" baseline="30000" dirty="0" smtClean="0"/>
              <a:t>2</a:t>
            </a:r>
            <a:r>
              <a:rPr lang="en-GB" dirty="0" smtClean="0"/>
              <a:t> = (2</a:t>
            </a:r>
            <a:r>
              <a:rPr lang="en-GB" i="1" dirty="0" smtClean="0"/>
              <a:t>n </a:t>
            </a:r>
            <a:r>
              <a:rPr lang="en-GB" dirty="0" smtClean="0"/>
              <a:t>+ 1)</a:t>
            </a:r>
            <a:r>
              <a:rPr lang="en-GB" baseline="30000" dirty="0" smtClean="0"/>
              <a:t>2</a:t>
            </a:r>
            <a:r>
              <a:rPr lang="en-GB" dirty="0" smtClean="0"/>
              <a:t> = 4</a:t>
            </a:r>
            <a:r>
              <a:rPr lang="en-GB" i="1" dirty="0" smtClean="0"/>
              <a:t>n</a:t>
            </a:r>
            <a:r>
              <a:rPr lang="en-GB" baseline="30000" dirty="0" smtClean="0"/>
              <a:t>2</a:t>
            </a:r>
            <a:r>
              <a:rPr lang="en-GB" dirty="0" smtClean="0"/>
              <a:t> + 4</a:t>
            </a:r>
            <a:r>
              <a:rPr lang="en-GB" i="1" dirty="0" smtClean="0"/>
              <a:t>n </a:t>
            </a:r>
            <a:r>
              <a:rPr lang="en-GB" dirty="0" smtClean="0"/>
              <a:t>+ 1. </a:t>
            </a:r>
          </a:p>
          <a:p>
            <a:pPr lvl="1"/>
            <a:r>
              <a:rPr lang="en-GB" dirty="0" smtClean="0"/>
              <a:t>But 4</a:t>
            </a:r>
            <a:r>
              <a:rPr lang="en-GB" i="1" dirty="0" smtClean="0"/>
              <a:t>n</a:t>
            </a:r>
            <a:r>
              <a:rPr lang="en-GB" baseline="30000" dirty="0" smtClean="0"/>
              <a:t>2</a:t>
            </a:r>
            <a:r>
              <a:rPr lang="en-GB" dirty="0" smtClean="0"/>
              <a:t> + 4</a:t>
            </a:r>
            <a:r>
              <a:rPr lang="en-GB" i="1" dirty="0" smtClean="0"/>
              <a:t>n</a:t>
            </a:r>
            <a:r>
              <a:rPr lang="en-GB" dirty="0" smtClean="0"/>
              <a:t> = 2 (2</a:t>
            </a:r>
            <a:r>
              <a:rPr lang="en-GB" i="1" dirty="0" smtClean="0"/>
              <a:t>n</a:t>
            </a:r>
            <a:r>
              <a:rPr lang="en-GB" baseline="30000" dirty="0" smtClean="0"/>
              <a:t>2</a:t>
            </a:r>
            <a:r>
              <a:rPr lang="en-GB" dirty="0" smtClean="0"/>
              <a:t> + 2</a:t>
            </a:r>
            <a:r>
              <a:rPr lang="en-GB" i="1" dirty="0" smtClean="0"/>
              <a:t>n</a:t>
            </a:r>
            <a:r>
              <a:rPr lang="en-GB" dirty="0" smtClean="0"/>
              <a:t>) = 2</a:t>
            </a:r>
            <a:r>
              <a:rPr lang="en-GB" i="1" dirty="0" smtClean="0"/>
              <a:t>m</a:t>
            </a:r>
            <a:r>
              <a:rPr lang="en-GB" dirty="0" smtClean="0"/>
              <a:t> is even, so 4</a:t>
            </a:r>
            <a:r>
              <a:rPr lang="en-GB" i="1" dirty="0" smtClean="0"/>
              <a:t>n</a:t>
            </a:r>
            <a:r>
              <a:rPr lang="en-GB" baseline="30000" dirty="0" smtClean="0"/>
              <a:t>2</a:t>
            </a:r>
            <a:r>
              <a:rPr lang="en-GB" dirty="0" smtClean="0"/>
              <a:t> + 4</a:t>
            </a:r>
            <a:r>
              <a:rPr lang="en-GB" i="1" dirty="0" smtClean="0"/>
              <a:t>n </a:t>
            </a:r>
            <a:r>
              <a:rPr lang="en-GB" dirty="0" smtClean="0"/>
              <a:t>+ 1 is odd. </a:t>
            </a:r>
          </a:p>
          <a:p>
            <a:pPr lvl="1"/>
            <a:r>
              <a:rPr lang="en-GB" dirty="0" smtClean="0"/>
              <a:t>This means </a:t>
            </a:r>
            <a:r>
              <a:rPr lang="en-GB" i="1" dirty="0" smtClean="0"/>
              <a:t>p</a:t>
            </a:r>
            <a:r>
              <a:rPr lang="en-GB" baseline="30000" dirty="0" smtClean="0"/>
              <a:t>2</a:t>
            </a:r>
            <a:r>
              <a:rPr lang="en-GB" dirty="0" smtClean="0"/>
              <a:t> is not even, that is, (</a:t>
            </a:r>
            <a:r>
              <a:rPr lang="en-GB" b="1" dirty="0" smtClean="0"/>
              <a:t>not P</a:t>
            </a:r>
            <a:r>
              <a:rPr lang="en-GB" dirty="0" smtClean="0"/>
              <a:t>) is true – a contradiction since we assumed </a:t>
            </a:r>
            <a:r>
              <a:rPr lang="en-GB" b="1" dirty="0" smtClean="0"/>
              <a:t>P </a:t>
            </a:r>
            <a:r>
              <a:rPr lang="en-GB" dirty="0" smtClean="0"/>
              <a:t>is true</a:t>
            </a:r>
          </a:p>
          <a:p>
            <a:pPr lvl="1"/>
            <a:r>
              <a:rPr lang="en-GB" dirty="0" smtClean="0"/>
              <a:t>Therefore our assumption that </a:t>
            </a:r>
            <a:r>
              <a:rPr lang="en-GB" i="1" dirty="0" smtClean="0"/>
              <a:t>p</a:t>
            </a:r>
            <a:r>
              <a:rPr lang="en-GB" dirty="0" smtClean="0"/>
              <a:t> is not even must be wrong, i.e. </a:t>
            </a:r>
            <a:r>
              <a:rPr lang="en-GB" i="1" dirty="0" smtClean="0"/>
              <a:t>p</a:t>
            </a:r>
            <a:r>
              <a:rPr lang="en-GB" dirty="0" smtClean="0"/>
              <a:t> is even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Proof by Contradiction (2)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7010400" cy="5867400"/>
          </a:xfrm>
        </p:spPr>
        <p:txBody>
          <a:bodyPr>
            <a:normAutofit/>
          </a:bodyPr>
          <a:lstStyle/>
          <a:p>
            <a:r>
              <a:rPr lang="en-GB" dirty="0" smtClean="0"/>
              <a:t>R. </a:t>
            </a:r>
            <a:r>
              <a:rPr lang="en-GB" dirty="0" err="1" smtClean="0"/>
              <a:t>Haggarty</a:t>
            </a:r>
            <a:r>
              <a:rPr lang="en-GB" dirty="0" smtClean="0"/>
              <a:t>. “Discrete Mathematics for Computing”. Pearson Education Ltd. 2002. (Chapter 2)</a:t>
            </a:r>
          </a:p>
          <a:p>
            <a:r>
              <a:rPr lang="en-GB" dirty="0" smtClean="0"/>
              <a:t>Wikipedia article  (</a:t>
            </a:r>
            <a:r>
              <a:rPr lang="en-GB" dirty="0" smtClean="0">
                <a:hlinkClick r:id="rId2"/>
              </a:rPr>
              <a:t>http://en.wikipedia.org/wiki/Propositional_calculus</a:t>
            </a:r>
            <a:r>
              <a:rPr lang="en-GB" dirty="0" smtClean="0"/>
              <a:t>)</a:t>
            </a:r>
          </a:p>
          <a:p>
            <a:r>
              <a:rPr lang="en-GB" dirty="0" smtClean="0"/>
              <a:t>Chapter of </a:t>
            </a:r>
            <a:r>
              <a:rPr lang="en-GB" smtClean="0"/>
              <a:t>a book </a:t>
            </a:r>
            <a:r>
              <a:rPr lang="en-GB" dirty="0" smtClean="0"/>
              <a:t>(</a:t>
            </a:r>
            <a:r>
              <a:rPr lang="en-GB" dirty="0" smtClean="0">
                <a:hlinkClick r:id="rId3"/>
              </a:rPr>
              <a:t>http://www.cis.upenn.edu/~cis510/tcl/chap3.pdf</a:t>
            </a:r>
            <a:r>
              <a:rPr lang="en-GB" dirty="0" smtClean="0"/>
              <a:t>) </a:t>
            </a:r>
          </a:p>
          <a:p>
            <a:endParaRPr lang="en-GB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35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4" name="Picture 2" descr="C:\Users\wvasconc.CS\Pictures\978020173047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9609"/>
            <a:ext cx="2082212" cy="2693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Examples: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 stands for “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car is red”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Q stands for “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book is red”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Every new red object would need a different proposition, e.g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.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“a cat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is red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There is no “formal connection” between </a:t>
            </a:r>
            <a:r>
              <a:rPr lang="en-GB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propositions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Similarly, “a cat is fat” and “a cat is striped”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Similarly, “Bill loves Jill”, “Will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loves Jill”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“Jill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loves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Phil”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What about </a:t>
            </a:r>
            <a:r>
              <a:rPr lang="en-GB" i="1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representing quantifiers</a:t>
            </a:r>
            <a:r>
              <a:rPr lang="en-GB" i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?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“Someone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loves Jill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 and “Every cat is red”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Generally, articulating the logic to reason about more sorts of sentences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Propositional Logic has Limitations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4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Introduce predicates (one and two place)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Introduce entities and variables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Introduce quantifiers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Predicates allow us to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parameterise statements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FF0000"/>
                </a:solidFill>
                <a:sym typeface="Symbol"/>
              </a:rPr>
              <a:t>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stands for “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bears/has property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 our example, if we assume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is “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red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 then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FF0000"/>
                </a:solidFill>
                <a:sym typeface="Symbol"/>
              </a:rPr>
              <a:t>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(car) captures “the car is red”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FF0000"/>
                </a:solidFill>
                <a:sym typeface="Symbol"/>
              </a:rPr>
              <a:t>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(book) captures “the book is red”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N.B.: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truth of a predicate depends on its parameters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Parameters (variables) allows us to use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quantifiers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Some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objects are red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70C0"/>
                </a:solidFill>
                <a:sym typeface="Symbol"/>
              </a:rPr>
              <a:t>All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objects are 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Introduce Elements of the Language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5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9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Predicate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logic or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First-order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logic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Syntax: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Capital letters P, Q, R, S, ... are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predicate symbols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Predicate symbols have a number of parameters (“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arity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”)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May use more “informative” symbols such as “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Red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 or “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Blue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An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atomic formula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is 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 predicate symbol 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Followed by a “(“ 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Followed by 1 or more parameters separated by “,”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Followed by a “)”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Examples: </a:t>
            </a:r>
          </a:p>
          <a:p>
            <a:pPr marL="0" lvl="1" indent="0"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P(x)     Q(x, y)     Father(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andrew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bill)     Likes(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john,x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FOL Syntax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6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3657600"/>
            <a:ext cx="3048000" cy="838200"/>
          </a:xfrm>
          <a:prstGeom prst="rect">
            <a:avLst/>
          </a:prstGeom>
        </p:spPr>
        <p:txBody>
          <a:bodyPr wrap="square" rtlCol="0">
            <a:normAutofit fontScale="92500" lnSpcReduction="2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Attention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parameters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match the "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arity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of the predicate.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Notice that parameters can be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Variables x, y, z, ... or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Constants a, b, bill, john, 2, 34, and so on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Examples: </a:t>
            </a:r>
          </a:p>
          <a:p>
            <a:pPr marL="0" lvl="1" indent="0"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Lives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elizabeth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x)   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Even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   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Divisible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10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   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Prime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(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8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Connectives 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and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or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not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can be used too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Examples: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not(P(x) and Q(x, y))  not(P(a))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Q(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x,a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or (not(Q (x, b)))</a:t>
            </a:r>
          </a:p>
          <a:p>
            <a:pPr lvl="2">
              <a:buClr>
                <a:schemeClr val="tx1">
                  <a:lumMod val="95000"/>
                  <a:lumOff val="5000"/>
                </a:schemeClr>
              </a:buClr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rgbClr val="FF0000"/>
                </a:solidFill>
                <a:sym typeface="Symbol"/>
              </a:rPr>
              <a:t>Attention!  Look at brackets, look at what is connected to what....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Parameters and Connectives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7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1524000"/>
            <a:ext cx="2057400" cy="8382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Constants are fixed in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When is a Predicate Logic statement true (false)?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Informally, when the predicate and its parameters correspond to what holds in the "real world" or in the "model"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Model:  Bill loves Jill, The car is red.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Logical Formulation:  Loves(bill,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jill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), Black(car)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Truth and Parameters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8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2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Quantifiers, formally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(Attention to different </a:t>
            </a:r>
            <a:r>
              <a:rPr lang="en-GB" dirty="0" err="1" smtClean="0">
                <a:solidFill>
                  <a:srgbClr val="FF0000"/>
                </a:solidFill>
                <a:sym typeface="Symbol"/>
              </a:rPr>
              <a:t>xs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x</a:t>
            </a:r>
            <a:r>
              <a:rPr lang="en-GB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en-GB" dirty="0" smtClean="0">
                <a:sym typeface="Symbol"/>
              </a:rPr>
              <a:t>(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– “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for all 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values of 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P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holds”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Q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GB" dirty="0" smtClean="0">
                <a:sym typeface="Symbol"/>
              </a:rPr>
              <a:t>)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– “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for some </a:t>
            </a:r>
            <a:r>
              <a:rPr lang="en-GB" dirty="0" smtClean="0">
                <a:solidFill>
                  <a:srgbClr val="00B050"/>
                </a:solidFill>
                <a:sym typeface="Symbol"/>
              </a:rPr>
              <a:t>values of 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, </a:t>
            </a:r>
            <a:r>
              <a:rPr lang="en-GB" b="1" dirty="0" smtClean="0">
                <a:solidFill>
                  <a:srgbClr val="0070C0"/>
                </a:solidFill>
                <a:sym typeface="Symbol"/>
              </a:rPr>
              <a:t>Q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holds”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We can add quantifiers to any formula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If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is a predicate formula then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x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is a formula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If 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 is a predicate formula then </a:t>
            </a:r>
            <a:r>
              <a:rPr lang="en-GB" b="1" dirty="0" smtClean="0">
                <a:solidFill>
                  <a:srgbClr val="00B050"/>
                </a:solidFill>
                <a:sym typeface="Symbol"/>
              </a:rPr>
              <a:t>x</a:t>
            </a:r>
            <a:r>
              <a:rPr lang="en-GB" dirty="0" smtClean="0">
                <a:sym typeface="Symbol"/>
              </a:rPr>
              <a:t>(</a:t>
            </a:r>
            <a:r>
              <a:rPr lang="en-GB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 is a formula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Examples: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x (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P(x) and Q(x, x))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x (Q(x) </a:t>
            </a:r>
            <a:r>
              <a:rPr lang="en-GB" dirty="0" smtClean="0">
                <a:sym typeface="Symbol"/>
              </a:rPr>
              <a:t> Q(y))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 smtClean="0">
                <a:sym typeface="Symbol"/>
              </a:rPr>
              <a:t>x (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y (R(x, y)))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r>
              <a:rPr lang="en-GB" dirty="0">
                <a:sym typeface="Symbol"/>
              </a:rPr>
              <a:t>x </a:t>
            </a:r>
            <a:r>
              <a:rPr lang="en-GB" dirty="0" smtClean="0">
                <a:sym typeface="Symbol"/>
              </a:rPr>
              <a:t>(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R(bill,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jill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sym typeface="Symbol"/>
              </a:rPr>
              <a:t>))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GB" b="1" dirty="0" smtClean="0"/>
              <a:t>Quantifiers</a:t>
            </a:r>
            <a:endParaRPr lang="en-GB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6553201"/>
            <a:ext cx="381000" cy="304800"/>
          </a:xfrm>
        </p:spPr>
        <p:txBody>
          <a:bodyPr/>
          <a:lstStyle/>
          <a:p>
            <a:fld id="{B6F15528-21DE-4FAA-801E-634DDDAF4B2B}" type="slidenum">
              <a:rPr lang="en-US" sz="1400" b="1" smtClean="0">
                <a:solidFill>
                  <a:srgbClr val="0070C0"/>
                </a:solidFill>
              </a:rPr>
              <a:pPr/>
              <a:t>9</a:t>
            </a:fld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838200" cy="304800"/>
          </a:xfrm>
        </p:spPr>
        <p:txBody>
          <a:bodyPr/>
          <a:lstStyle/>
          <a:p>
            <a:pPr algn="l"/>
            <a:r>
              <a:rPr lang="en-US" sz="1600" b="1" dirty="0" smtClean="0">
                <a:solidFill>
                  <a:srgbClr val="0070C0"/>
                </a:solidFill>
              </a:rPr>
              <a:t>CS1022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rmAutofit lnSpcReduction="10000"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7305</TotalTime>
  <Words>3140</Words>
  <Application>Microsoft Macintosh PowerPoint</Application>
  <PresentationFormat>On-screen Show (4:3)</PresentationFormat>
  <Paragraphs>430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CS1022  Computer Programming &amp; Principles</vt:lpstr>
      <vt:lpstr>Plan of lecture</vt:lpstr>
      <vt:lpstr>Introduction</vt:lpstr>
      <vt:lpstr>Propositional Logic has Limitations</vt:lpstr>
      <vt:lpstr>Introduce Elements of the Language</vt:lpstr>
      <vt:lpstr>FOL Syntax</vt:lpstr>
      <vt:lpstr>Parameters and Connectives</vt:lpstr>
      <vt:lpstr>Truth and Parameters</vt:lpstr>
      <vt:lpstr>Quantifiers</vt:lpstr>
      <vt:lpstr>Quantifiers Evaluated</vt:lpstr>
      <vt:lpstr>Quantifier Interactions</vt:lpstr>
      <vt:lpstr>Relation between Quantifiers</vt:lpstr>
      <vt:lpstr>Reading (meaning of) Predicate Logic</vt:lpstr>
      <vt:lpstr>Writing (meaning of) Predicate Logic</vt:lpstr>
      <vt:lpstr>Summary About Logic</vt:lpstr>
      <vt:lpstr>Proof Section</vt:lpstr>
      <vt:lpstr>Why proof is important to Computing</vt:lpstr>
      <vt:lpstr>Basic idea</vt:lpstr>
      <vt:lpstr>Simple example</vt:lpstr>
      <vt:lpstr>Other examples</vt:lpstr>
      <vt:lpstr>A variety of reasoning templates</vt:lpstr>
      <vt:lpstr>A variety of reasoning templates</vt:lpstr>
      <vt:lpstr>How to prove</vt:lpstr>
      <vt:lpstr>Sample proof</vt:lpstr>
      <vt:lpstr>Sample proof</vt:lpstr>
      <vt:lpstr>Sample proof</vt:lpstr>
      <vt:lpstr>Sample proof</vt:lpstr>
      <vt:lpstr>Methods of proof (1)</vt:lpstr>
      <vt:lpstr>Direct Argument (1)</vt:lpstr>
      <vt:lpstr>Direct Argument (2)</vt:lpstr>
      <vt:lpstr>Contrapositive Argument (1)</vt:lpstr>
      <vt:lpstr>Contrapositive Argument (2)</vt:lpstr>
      <vt:lpstr>Proof by Contradiction (1)</vt:lpstr>
      <vt:lpstr>Proof by Contradiction (2)</vt:lpstr>
      <vt:lpstr>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CS1022  Computer Programming &amp; Principles</dc:title>
  <dc:creator>wvasconc</dc:creator>
  <cp:lastModifiedBy>Adam Wyner</cp:lastModifiedBy>
  <cp:revision>476</cp:revision>
  <dcterms:created xsi:type="dcterms:W3CDTF">2006-08-16T00:00:00Z</dcterms:created>
  <dcterms:modified xsi:type="dcterms:W3CDTF">2014-10-01T11:54:23Z</dcterms:modified>
</cp:coreProperties>
</file>