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77" r:id="rId4"/>
    <p:sldId id="307" r:id="rId5"/>
    <p:sldId id="308" r:id="rId6"/>
    <p:sldId id="310" r:id="rId7"/>
    <p:sldId id="309" r:id="rId8"/>
    <p:sldId id="311" r:id="rId9"/>
    <p:sldId id="312" r:id="rId10"/>
    <p:sldId id="303" r:id="rId11"/>
    <p:sldId id="314" r:id="rId12"/>
    <p:sldId id="316" r:id="rId13"/>
    <p:sldId id="315" r:id="rId14"/>
    <p:sldId id="317" r:id="rId15"/>
    <p:sldId id="313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5" r:id="rId24"/>
    <p:sldId id="326" r:id="rId25"/>
    <p:sldId id="318" r:id="rId26"/>
    <p:sldId id="328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EE8"/>
    <a:srgbClr val="00B050"/>
    <a:srgbClr val="0070C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3" autoAdjust="0"/>
    <p:restoredTop sz="94655" autoAdjust="0"/>
  </p:normalViewPr>
  <p:slideViewPr>
    <p:cSldViewPr>
      <p:cViewPr varScale="1">
        <p:scale>
          <a:sx n="143" d="100"/>
          <a:sy n="143" d="100"/>
        </p:scale>
        <p:origin x="-2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D4D1-DF9B-4FB4-BE49-6F025CB3A94C}" type="datetimeFigureOut">
              <a:rPr lang="en-GB" smtClean="0"/>
              <a:pPr/>
              <a:t>16/09/2015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1641-313D-44C0-8DEA-E28D859F1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70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10600" cy="30479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CS1022 </a:t>
            </a:r>
            <a:b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Programming &amp; Principles</a:t>
            </a:r>
            <a:endParaRPr kumimoji="0" lang="en-GB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4800" b="1" dirty="0" smtClean="0">
                <a:solidFill>
                  <a:srgbClr val="0070C0"/>
                </a:solidFill>
              </a:rPr>
              <a:t>Lecture X.Y</a:t>
            </a:r>
          </a:p>
          <a:p>
            <a:r>
              <a:rPr lang="en-GB" sz="4800" b="1" dirty="0" smtClean="0">
                <a:solidFill>
                  <a:srgbClr val="0070C0"/>
                </a:solidFill>
              </a:rPr>
              <a:t>Topic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9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838200"/>
            <a:ext cx="46482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en/tracks/pyth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://en.wikipedia.org/wiki/Python" TargetMode="External"/><Relationship Id="rId5" Type="http://schemas.openxmlformats.org/officeDocument/2006/relationships/hyperlink" Target="https://www.python.org/doc/humor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839200" cy="2743200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CS1022</a:t>
            </a:r>
            <a:r>
              <a:rPr lang="en-GB" sz="6600" b="1" dirty="0" smtClean="0"/>
              <a:t> </a:t>
            </a:r>
            <a:br>
              <a:rPr lang="en-GB" sz="6600" b="1" dirty="0" smtClean="0"/>
            </a:br>
            <a:r>
              <a:rPr lang="en-GB" sz="4800" b="1" dirty="0" smtClean="0"/>
              <a:t>Computer Programming &amp; Principles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0"/>
            <a:ext cx="8839200" cy="1676400"/>
          </a:xfrm>
        </p:spPr>
        <p:txBody>
          <a:bodyPr>
            <a:noAutofit/>
          </a:bodyPr>
          <a:lstStyle/>
          <a:p>
            <a:r>
              <a:rPr lang="en-GB" sz="4800" b="1" smtClean="0">
                <a:solidFill>
                  <a:srgbClr val="0070C0"/>
                </a:solidFill>
              </a:rPr>
              <a:t>Lecture 1.2</a:t>
            </a:r>
            <a:endParaRPr lang="en-GB" sz="4800" b="1" dirty="0" smtClean="0">
              <a:solidFill>
                <a:srgbClr val="0070C0"/>
              </a:solidFill>
            </a:endParaRPr>
          </a:p>
          <a:p>
            <a:r>
              <a:rPr lang="en-GB" sz="4800" b="1" dirty="0" smtClean="0">
                <a:solidFill>
                  <a:srgbClr val="0070C0"/>
                </a:solidFill>
              </a:rPr>
              <a:t>A brief introduction to Python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Pseudo-code:</a:t>
            </a:r>
          </a:p>
          <a:p>
            <a:pPr algn="ctr">
              <a:buNone/>
            </a:pPr>
            <a:r>
              <a:rPr lang="en-GB" b="1" dirty="0" smtClean="0">
                <a:solidFill>
                  <a:srgbClr val="00B050"/>
                </a:solidFill>
              </a:rPr>
              <a:t>Variable</a:t>
            </a:r>
            <a:r>
              <a:rPr lang="en-GB" dirty="0" smtClean="0"/>
              <a:t> := </a:t>
            </a:r>
            <a:r>
              <a:rPr lang="en-GB" b="1" dirty="0" smtClean="0">
                <a:solidFill>
                  <a:srgbClr val="00B050"/>
                </a:solidFill>
              </a:rPr>
              <a:t>Expression</a:t>
            </a:r>
            <a:endParaRPr lang="en-GB" b="1" i="1" baseline="-25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dirty="0" smtClean="0"/>
              <a:t>	where 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B050"/>
                </a:solidFill>
              </a:rPr>
              <a:t>Variable</a:t>
            </a:r>
            <a:r>
              <a:rPr lang="en-GB" dirty="0" smtClean="0"/>
              <a:t> is any variable name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B050"/>
                </a:solidFill>
              </a:rPr>
              <a:t>Expression</a:t>
            </a:r>
            <a:r>
              <a:rPr lang="en-GB" dirty="0" smtClean="0"/>
              <a:t> is any arithmetic expression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Python: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70C0"/>
                </a:solidFill>
              </a:rPr>
              <a:t>Variable</a:t>
            </a:r>
            <a:r>
              <a:rPr lang="en-GB" dirty="0" smtClean="0"/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7030A0"/>
                </a:solidFill>
              </a:rPr>
              <a:t>Expression</a:t>
            </a:r>
            <a:endParaRPr lang="en-GB" b="1" i="1" baseline="-25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GB" dirty="0" smtClean="0"/>
              <a:t>where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70C0"/>
                </a:solidFill>
              </a:rPr>
              <a:t>Variable</a:t>
            </a:r>
            <a:r>
              <a:rPr lang="en-GB" dirty="0" smtClean="0"/>
              <a:t> is any Python variable name (see above)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70C0"/>
                </a:solidFill>
              </a:rPr>
              <a:t>Expression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any Python expression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Assignment statements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Sample assignment statements in Python: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indent="100013">
              <a:buClr>
                <a:schemeClr val="tx1"/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arg[1]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100013">
              <a:buClr>
                <a:schemeClr val="tx1"/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'12/03/2034'</a:t>
            </a:r>
          </a:p>
          <a:p>
            <a:pPr indent="100013">
              <a:buClr>
                <a:schemeClr val="tx1"/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 * 2</a:t>
            </a:r>
          </a:p>
          <a:p>
            <a:pPr indent="100013">
              <a:buClr>
                <a:schemeClr val="tx1"/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 + 1</a:t>
            </a:r>
          </a:p>
          <a:p>
            <a:pPr indent="100013">
              <a:buClr>
                <a:schemeClr val="tx1"/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f(value)</a:t>
            </a:r>
          </a:p>
          <a:p>
            <a:pPr indent="100013">
              <a:buClr>
                <a:schemeClr val="tx1"/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Assignment statements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Wrong assignment statements in Python: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indent="100013">
              <a:buClr>
                <a:schemeClr val="tx1"/>
              </a:buClr>
              <a:buNone/>
            </a:pPr>
            <a:r>
              <a:rPr lang="en-GB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'pugs are cool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100013">
              <a:buClr>
                <a:schemeClr val="tx1"/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'12/03/2034'</a:t>
            </a:r>
          </a:p>
          <a:p>
            <a:pPr indent="100013">
              <a:buClr>
                <a:schemeClr val="tx1"/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expr+2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= 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 *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Assignment statements (3)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Variables have associated types:</a:t>
            </a: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Boolean</a:t>
            </a: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Numeric</a:t>
            </a:r>
          </a:p>
          <a:p>
            <a:pPr lvl="2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Integer</a:t>
            </a:r>
          </a:p>
          <a:p>
            <a:pPr lvl="2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Float</a:t>
            </a:r>
          </a:p>
          <a:p>
            <a:pPr lvl="2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Long</a:t>
            </a:r>
          </a:p>
          <a:p>
            <a:pPr lvl="2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Complex</a:t>
            </a: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Strings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Some built-in functions require specific types</a:t>
            </a:r>
          </a:p>
          <a:p>
            <a:pPr lvl="1"/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Arithmetic operators with numbers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If you try to use an operator with the wrong kind of variable Python will complain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Back to variables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Example of algorithm with assignment statement: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of a Python program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524000"/>
            <a:ext cx="4419600" cy="2923877"/>
          </a:xfrm>
          <a:prstGeom prst="rect">
            <a:avLst/>
          </a:prstGeom>
          <a:solidFill>
            <a:srgbClr val="B7DEE8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 algn="ctr">
              <a:buClr>
                <a:srgbClr val="000000"/>
              </a:buClr>
            </a:pPr>
            <a:r>
              <a:rPr lang="en-GB" sz="2400" dirty="0" smtClean="0"/>
              <a:t>{Algorithm to add two numbers}</a:t>
            </a:r>
          </a:p>
          <a:p>
            <a:pPr marL="450850" indent="-450850">
              <a:buClr>
                <a:srgbClr val="000000"/>
              </a:buClr>
              <a:buAutoNum type="arabicPeriod"/>
            </a:pPr>
            <a:r>
              <a:rPr lang="en-GB" sz="3200" dirty="0" smtClean="0"/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begin</a:t>
            </a:r>
          </a:p>
          <a:p>
            <a:pPr marL="450850" indent="-450850">
              <a:buAutoNum type="arabicPeriod"/>
            </a:pPr>
            <a:r>
              <a:rPr lang="en-GB" sz="3200" dirty="0" smtClean="0"/>
              <a:t>   </a:t>
            </a:r>
            <a:r>
              <a:rPr lang="en-GB" sz="3200" b="1" dirty="0" smtClean="0">
                <a:solidFill>
                  <a:srgbClr val="0070C0"/>
                </a:solidFill>
              </a:rPr>
              <a:t>input</a:t>
            </a:r>
            <a:r>
              <a:rPr lang="en-GB" sz="3200" dirty="0" smtClean="0"/>
              <a:t> </a:t>
            </a:r>
            <a:r>
              <a:rPr lang="en-GB" sz="3200" i="1" dirty="0" smtClean="0">
                <a:solidFill>
                  <a:srgbClr val="00B050"/>
                </a:solidFill>
              </a:rPr>
              <a:t>First</a:t>
            </a:r>
            <a:r>
              <a:rPr lang="en-GB" sz="3200" dirty="0" smtClean="0"/>
              <a:t>, </a:t>
            </a:r>
            <a:r>
              <a:rPr lang="en-GB" sz="3200" i="1" dirty="0" smtClean="0">
                <a:solidFill>
                  <a:srgbClr val="00B050"/>
                </a:solidFill>
              </a:rPr>
              <a:t>Second</a:t>
            </a:r>
          </a:p>
          <a:p>
            <a:pPr marL="450850" indent="-450850">
              <a:buAutoNum type="arabicPeriod"/>
            </a:pPr>
            <a:r>
              <a:rPr lang="en-GB" sz="3200" dirty="0" smtClean="0"/>
              <a:t>   </a:t>
            </a:r>
            <a:r>
              <a:rPr lang="en-GB" sz="3200" i="1" dirty="0" smtClean="0">
                <a:solidFill>
                  <a:srgbClr val="00B050"/>
                </a:solidFill>
              </a:rPr>
              <a:t>Sum</a:t>
            </a:r>
            <a:r>
              <a:rPr lang="en-GB" sz="3200" dirty="0" smtClean="0"/>
              <a:t> := </a:t>
            </a:r>
            <a:r>
              <a:rPr lang="en-GB" sz="3200" i="1" dirty="0" smtClean="0">
                <a:solidFill>
                  <a:srgbClr val="00B050"/>
                </a:solidFill>
              </a:rPr>
              <a:t>First</a:t>
            </a:r>
            <a:r>
              <a:rPr lang="en-GB" sz="3200" dirty="0" smtClean="0"/>
              <a:t> + </a:t>
            </a:r>
            <a:r>
              <a:rPr lang="en-GB" sz="3200" i="1" dirty="0" smtClean="0">
                <a:solidFill>
                  <a:srgbClr val="00B050"/>
                </a:solidFill>
              </a:rPr>
              <a:t>Second</a:t>
            </a:r>
            <a:endParaRPr lang="en-GB" sz="3200" dirty="0" smtClean="0">
              <a:solidFill>
                <a:srgbClr val="00B050"/>
              </a:solidFill>
            </a:endParaRPr>
          </a:p>
          <a:p>
            <a:pPr marL="450850" indent="-450850">
              <a:buAutoNum type="arabicPeriod"/>
            </a:pPr>
            <a:r>
              <a:rPr lang="en-GB" sz="3200" dirty="0" smtClean="0"/>
              <a:t>   </a:t>
            </a:r>
            <a:r>
              <a:rPr lang="en-GB" sz="3200" b="1" dirty="0" smtClean="0">
                <a:solidFill>
                  <a:srgbClr val="0070C0"/>
                </a:solidFill>
              </a:rPr>
              <a:t>output</a:t>
            </a:r>
            <a:r>
              <a:rPr lang="en-GB" sz="3200" dirty="0" smtClean="0"/>
              <a:t> </a:t>
            </a:r>
            <a:r>
              <a:rPr lang="en-GB" sz="3200" i="1" dirty="0" smtClean="0">
                <a:solidFill>
                  <a:srgbClr val="00B050"/>
                </a:solidFill>
              </a:rPr>
              <a:t>Sum</a:t>
            </a:r>
            <a:endParaRPr lang="en-GB" sz="3200" dirty="0" smtClean="0"/>
          </a:p>
          <a:p>
            <a:pPr marL="450850" indent="-450850">
              <a:buClr>
                <a:schemeClr val="tx1"/>
              </a:buClr>
              <a:buAutoNum type="arabicPeriod"/>
            </a:pPr>
            <a:r>
              <a:rPr lang="en-GB" sz="3200" dirty="0" smtClean="0"/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3429000"/>
            <a:ext cx="510540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Clr>
                <a:srgbClr val="000000"/>
              </a:buClr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Program to add 2 numbers</a:t>
            </a:r>
          </a:p>
          <a:p>
            <a:pPr marL="92075" indent="-92075">
              <a:buClr>
                <a:srgbClr val="000000"/>
              </a:buClr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First = argv[1]</a:t>
            </a:r>
          </a:p>
          <a:p>
            <a:pPr marL="92075" indent="-92075">
              <a:buClr>
                <a:srgbClr val="000000"/>
              </a:buClr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Second = argv[2]</a:t>
            </a:r>
          </a:p>
          <a:p>
            <a:pPr marL="92075" indent="-92075">
              <a:buClr>
                <a:srgbClr val="000000"/>
              </a:buClr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Sum = First + Second</a:t>
            </a:r>
          </a:p>
          <a:p>
            <a:pPr marL="92075" indent="-92075">
              <a:buClr>
                <a:srgbClr val="000000"/>
              </a:buClr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print(Sum)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Spaces and line breaks are important in Python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 some languages (Java, C) these only separate things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 pseudo-code these help visualise constructs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Indentation define “begin ... end” :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Formatting your program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971800"/>
            <a:ext cx="3733800" cy="2657138"/>
          </a:xfrm>
          <a:prstGeom prst="rect">
            <a:avLst/>
          </a:prstGeom>
          <a:solidFill>
            <a:srgbClr val="B7DEE8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3200" b="1" dirty="0" smtClean="0">
                <a:solidFill>
                  <a:srgbClr val="0070C0"/>
                </a:solidFill>
              </a:rPr>
              <a:t>if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i="1" dirty="0" smtClean="0">
                <a:solidFill>
                  <a:prstClr val="black"/>
                </a:solidFill>
              </a:rPr>
              <a:t>n</a:t>
            </a:r>
            <a:r>
              <a:rPr lang="en-GB" sz="3200" dirty="0" smtClean="0">
                <a:solidFill>
                  <a:prstClr val="black"/>
                </a:solidFill>
              </a:rPr>
              <a:t> &lt; 0 </a:t>
            </a:r>
            <a:r>
              <a:rPr lang="en-GB" sz="3200" b="1" dirty="0" smtClean="0">
                <a:solidFill>
                  <a:srgbClr val="0070C0"/>
                </a:solidFill>
              </a:rPr>
              <a:t>then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3200" b="1" dirty="0" smtClean="0">
                <a:solidFill>
                  <a:srgbClr val="0070C0"/>
                </a:solidFill>
              </a:rPr>
              <a:t>begin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3200" i="1" dirty="0" smtClean="0">
                <a:solidFill>
                  <a:prstClr val="black"/>
                </a:solidFill>
              </a:rPr>
              <a:t>   abs</a:t>
            </a:r>
            <a:r>
              <a:rPr lang="en-GB" sz="3200" dirty="0" smtClean="0">
                <a:solidFill>
                  <a:prstClr val="black"/>
                </a:solidFill>
              </a:rPr>
              <a:t> := –</a:t>
            </a:r>
            <a:r>
              <a:rPr lang="en-GB" sz="3200" i="1" dirty="0" smtClean="0">
                <a:solidFill>
                  <a:prstClr val="black"/>
                </a:solidFill>
              </a:rPr>
              <a:t>n</a:t>
            </a:r>
            <a:r>
              <a:rPr lang="en-GB" sz="3200" dirty="0" smtClean="0">
                <a:solidFill>
                  <a:prstClr val="black"/>
                </a:solidFill>
              </a:rPr>
              <a:t>;</a:t>
            </a: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3200" b="1" dirty="0" smtClean="0">
                <a:solidFill>
                  <a:prstClr val="black"/>
                </a:solidFill>
              </a:rPr>
              <a:t>   </a:t>
            </a:r>
            <a:r>
              <a:rPr lang="en-GB" sz="3200" i="1" dirty="0" smtClean="0">
                <a:solidFill>
                  <a:prstClr val="black"/>
                </a:solidFill>
              </a:rPr>
              <a:t>x </a:t>
            </a:r>
            <a:r>
              <a:rPr lang="en-GB" sz="3200" dirty="0" smtClean="0">
                <a:solidFill>
                  <a:prstClr val="black"/>
                </a:solidFill>
              </a:rPr>
              <a:t>:= </a:t>
            </a:r>
            <a:r>
              <a:rPr lang="en-GB" sz="3200" i="1" dirty="0" smtClean="0">
                <a:solidFill>
                  <a:prstClr val="black"/>
                </a:solidFill>
              </a:rPr>
              <a:t>x</a:t>
            </a:r>
            <a:r>
              <a:rPr lang="en-GB" sz="3200" dirty="0" smtClean="0">
                <a:solidFill>
                  <a:prstClr val="black"/>
                </a:solidFill>
              </a:rPr>
              <a:t> + 1;</a:t>
            </a:r>
            <a:endParaRPr lang="en-GB" sz="3200" b="1" dirty="0" smtClean="0">
              <a:solidFill>
                <a:srgbClr val="0070C0"/>
              </a:solidFill>
            </a:endParaRPr>
          </a:p>
          <a:p>
            <a:pPr marL="271463" lvl="1" indent="-271463">
              <a:spcBef>
                <a:spcPts val="200"/>
              </a:spcBef>
              <a:tabLst>
                <a:tab pos="625475" algn="l"/>
                <a:tab pos="1433513" algn="l"/>
              </a:tabLst>
            </a:pPr>
            <a:r>
              <a:rPr lang="en-GB" sz="3200" b="1" dirty="0" smtClean="0">
                <a:solidFill>
                  <a:srgbClr val="0070C0"/>
                </a:solidFill>
              </a:rPr>
              <a:t>end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2971800"/>
            <a:ext cx="37338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Clr>
                <a:srgbClr val="000000"/>
              </a:buClr>
            </a:pPr>
            <a:r>
              <a:rPr lang="en-GB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n &lt; 0</a:t>
            </a:r>
            <a:r>
              <a:rPr lang="en-GB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2075" indent="-92075">
              <a:buClr>
                <a:srgbClr val="000000"/>
              </a:buClr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 abs </a:t>
            </a:r>
            <a:r>
              <a:rPr lang="en-GB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-n</a:t>
            </a:r>
          </a:p>
          <a:p>
            <a:pPr marL="92075" indent="-92075">
              <a:buClr>
                <a:srgbClr val="000000"/>
              </a:buClr>
            </a:pP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  x </a:t>
            </a:r>
            <a:r>
              <a:rPr lang="en-GB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3200" b="1" dirty="0" smtClean="0">
                <a:latin typeface="Courier New" pitchFamily="49" charset="0"/>
                <a:cs typeface="Courier New" pitchFamily="49" charset="0"/>
              </a:rPr>
              <a:t> x + 1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Nesting of statements: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Formatting your program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143000"/>
            <a:ext cx="3352800" cy="5410200"/>
            <a:chOff x="609600" y="1143000"/>
            <a:chExt cx="3352800" cy="54102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352800" cy="487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begin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	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statement </a:t>
              </a:r>
              <a:r>
                <a:rPr lang="en-GB" sz="2800" dirty="0" smtClean="0">
                  <a:solidFill>
                    <a:prstClr val="black"/>
                  </a:solidFill>
                </a:rPr>
                <a:t>1;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	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statement </a:t>
              </a:r>
              <a:r>
                <a:rPr lang="en-GB" sz="2800" dirty="0" smtClean="0">
                  <a:solidFill>
                    <a:prstClr val="black"/>
                  </a:solidFill>
                </a:rPr>
                <a:t>2;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	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begin</a:t>
              </a:r>
              <a:endParaRPr lang="en-GB" sz="2800" dirty="0" smtClean="0">
                <a:solidFill>
                  <a:prstClr val="black"/>
                </a:solidFill>
              </a:endParaRP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i="1" dirty="0" smtClean="0">
                  <a:solidFill>
                    <a:prstClr val="black"/>
                  </a:solidFill>
                </a:rPr>
                <a:t>	</a:t>
              </a:r>
              <a:r>
                <a:rPr lang="en-GB" sz="2800" dirty="0" smtClean="0">
                  <a:solidFill>
                    <a:prstClr val="black"/>
                  </a:solidFill>
                </a:rPr>
                <a:t>	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statement </a:t>
              </a:r>
              <a:r>
                <a:rPr lang="en-GB" sz="2800" dirty="0" smtClean="0">
                  <a:solidFill>
                    <a:prstClr val="black"/>
                  </a:solidFill>
                </a:rPr>
                <a:t>3;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		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begin</a:t>
              </a:r>
              <a:endParaRPr lang="en-GB" sz="2800" dirty="0" smtClean="0">
                <a:solidFill>
                  <a:prstClr val="black"/>
                </a:solidFill>
              </a:endParaRP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i="1" dirty="0" smtClean="0">
                  <a:solidFill>
                    <a:prstClr val="black"/>
                  </a:solidFill>
                </a:rPr>
                <a:t>	</a:t>
              </a:r>
              <a:r>
                <a:rPr lang="en-GB" sz="2800" dirty="0" smtClean="0">
                  <a:solidFill>
                    <a:prstClr val="black"/>
                  </a:solidFill>
                </a:rPr>
                <a:t>		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statement </a:t>
              </a:r>
              <a:r>
                <a:rPr lang="en-GB" sz="2800" dirty="0" smtClean="0">
                  <a:solidFill>
                    <a:prstClr val="black"/>
                  </a:solidFill>
                </a:rPr>
                <a:t>4;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i="1" dirty="0" smtClean="0">
                  <a:solidFill>
                    <a:prstClr val="black"/>
                  </a:solidFill>
                </a:rPr>
                <a:t>	</a:t>
              </a:r>
              <a:r>
                <a:rPr lang="en-GB" sz="2800" dirty="0" smtClean="0">
                  <a:solidFill>
                    <a:prstClr val="black"/>
                  </a:solidFill>
                </a:rPr>
                <a:t>		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statement </a:t>
              </a:r>
              <a:r>
                <a:rPr lang="en-GB" sz="2800" dirty="0" smtClean="0">
                  <a:solidFill>
                    <a:prstClr val="black"/>
                  </a:solidFill>
                </a:rPr>
                <a:t>5;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		end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	end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end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143000"/>
              <a:ext cx="3352800" cy="609600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Algorithm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0" y="1143000"/>
            <a:ext cx="3733800" cy="2882761"/>
            <a:chOff x="4267200" y="1143000"/>
            <a:chExt cx="3733800" cy="2882761"/>
          </a:xfrm>
        </p:grpSpPr>
        <p:sp>
          <p:nvSpPr>
            <p:cNvPr id="8" name="TextBox 7"/>
            <p:cNvSpPr txBox="1"/>
            <p:nvPr/>
          </p:nvSpPr>
          <p:spPr>
            <a:xfrm>
              <a:off x="4267200" y="1676400"/>
              <a:ext cx="3733800" cy="2349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statement1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statement2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statement3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statement4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statement5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95800" y="1143000"/>
              <a:ext cx="3048000" cy="609600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Python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Conditional statement (if-then-else)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52400" y="1295400"/>
            <a:ext cx="7924800" cy="1524000"/>
            <a:chOff x="152400" y="1295400"/>
            <a:chExt cx="7924800" cy="1524000"/>
          </a:xfrm>
        </p:grpSpPr>
        <p:sp>
          <p:nvSpPr>
            <p:cNvPr id="12" name="TextBox 11"/>
            <p:cNvSpPr txBox="1"/>
            <p:nvPr/>
          </p:nvSpPr>
          <p:spPr>
            <a:xfrm>
              <a:off x="152400" y="1524000"/>
              <a:ext cx="2667000" cy="914400"/>
            </a:xfrm>
            <a:prstGeom prst="rect">
              <a:avLst/>
            </a:prstGeom>
          </p:spPr>
          <p:txBody>
            <a:bodyPr wrap="square" lIns="0" tIns="0" rIns="0" bIns="0" rtlCol="0" anchor="ctr" anchorCtr="0">
              <a:normAutofit fontScale="92500" lnSpcReduction="20000"/>
            </a:bodyPr>
            <a:lstStyle/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Algorithmic</a:t>
              </a:r>
            </a:p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notation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9400" y="1295400"/>
              <a:ext cx="52578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marL="742950" lvl="1" indent="-742950">
                <a:spcBef>
                  <a:spcPct val="20000"/>
                </a:spcBef>
              </a:pPr>
              <a:r>
                <a:rPr lang="en-GB" sz="3200" b="1" dirty="0" smtClean="0">
                  <a:solidFill>
                    <a:srgbClr val="0070C0"/>
                  </a:solidFill>
                </a:rPr>
                <a:t>if</a:t>
              </a:r>
              <a:r>
                <a:rPr lang="en-GB" sz="3200" dirty="0" smtClean="0">
                  <a:solidFill>
                    <a:prstClr val="black"/>
                  </a:solidFill>
                </a:rPr>
                <a:t> </a:t>
              </a:r>
              <a:r>
                <a:rPr lang="en-GB" sz="32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condition</a:t>
              </a:r>
              <a:r>
                <a:rPr lang="en-GB" sz="3200" dirty="0" smtClean="0">
                  <a:solidFill>
                    <a:prstClr val="black"/>
                  </a:solidFill>
                </a:rPr>
                <a:t> </a:t>
              </a:r>
              <a:r>
                <a:rPr lang="en-GB" sz="3200" b="1" dirty="0" smtClean="0">
                  <a:solidFill>
                    <a:srgbClr val="0070C0"/>
                  </a:solidFill>
                </a:rPr>
                <a:t>then </a:t>
              </a:r>
              <a:r>
                <a:rPr lang="en-GB" sz="3200" b="1" dirty="0" smtClean="0">
                  <a:solidFill>
                    <a:srgbClr val="00B050"/>
                  </a:solidFill>
                </a:rPr>
                <a:t>statement</a:t>
              </a:r>
              <a:r>
                <a:rPr lang="en-GB" sz="3200" b="1" i="1" dirty="0" smtClean="0">
                  <a:solidFill>
                    <a:srgbClr val="00B050"/>
                  </a:solidFill>
                </a:rPr>
                <a:t> </a:t>
              </a:r>
              <a:r>
                <a:rPr lang="en-GB" sz="3200" b="1" dirty="0" smtClean="0">
                  <a:solidFill>
                    <a:srgbClr val="00B050"/>
                  </a:solidFill>
                </a:rPr>
                <a:t>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9400" y="1981200"/>
              <a:ext cx="5257800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marL="742950" lvl="1" indent="-742950"/>
              <a:r>
                <a:rPr lang="en-GB" sz="3200" b="1" dirty="0" smtClean="0">
                  <a:solidFill>
                    <a:srgbClr val="0070C0"/>
                  </a:solidFill>
                </a:rPr>
                <a:t>if</a:t>
              </a:r>
              <a:r>
                <a:rPr lang="en-GB" sz="3200" dirty="0" smtClean="0">
                  <a:solidFill>
                    <a:prstClr val="black"/>
                  </a:solidFill>
                </a:rPr>
                <a:t> </a:t>
              </a:r>
              <a:r>
                <a:rPr lang="en-GB" sz="32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condition</a:t>
              </a:r>
              <a:r>
                <a:rPr lang="en-GB" sz="3200" dirty="0" smtClean="0">
                  <a:solidFill>
                    <a:prstClr val="black"/>
                  </a:solidFill>
                </a:rPr>
                <a:t> </a:t>
              </a:r>
              <a:r>
                <a:rPr lang="en-GB" sz="3200" b="1" dirty="0" smtClean="0">
                  <a:solidFill>
                    <a:srgbClr val="0070C0"/>
                  </a:solidFill>
                </a:rPr>
                <a:t>then </a:t>
              </a:r>
              <a:r>
                <a:rPr lang="en-GB" sz="3200" b="1" dirty="0" smtClean="0">
                  <a:solidFill>
                    <a:srgbClr val="00B050"/>
                  </a:solidFill>
                </a:rPr>
                <a:t>statement</a:t>
              </a:r>
              <a:r>
                <a:rPr lang="en-GB" sz="3200" b="1" i="1" dirty="0" smtClean="0">
                  <a:solidFill>
                    <a:srgbClr val="00B050"/>
                  </a:solidFill>
                </a:rPr>
                <a:t> </a:t>
              </a:r>
              <a:r>
                <a:rPr lang="en-GB" sz="3200" b="1" dirty="0" smtClean="0">
                  <a:solidFill>
                    <a:srgbClr val="00B050"/>
                  </a:solidFill>
                </a:rPr>
                <a:t>1</a:t>
              </a:r>
            </a:p>
            <a:p>
              <a:pPr marL="0" lvl="1">
                <a:tabLst>
                  <a:tab pos="1976438" algn="l"/>
                  <a:tab pos="2867025" algn="l"/>
                </a:tabLst>
              </a:pPr>
              <a:r>
                <a:rPr lang="en-GB" sz="3200" b="1" i="1" dirty="0" smtClean="0">
                  <a:solidFill>
                    <a:schemeClr val="tx1"/>
                  </a:solidFill>
                </a:rPr>
                <a:t>	</a:t>
              </a:r>
              <a:r>
                <a:rPr lang="en-GB" sz="3200" b="1" dirty="0" smtClean="0">
                  <a:solidFill>
                    <a:srgbClr val="0070C0"/>
                  </a:solidFill>
                </a:rPr>
                <a:t>else 	</a:t>
              </a:r>
              <a:r>
                <a:rPr lang="en-GB" sz="3200" b="1" dirty="0" smtClean="0">
                  <a:solidFill>
                    <a:srgbClr val="FF0000"/>
                  </a:solidFill>
                </a:rPr>
                <a:t>statement</a:t>
              </a:r>
              <a:r>
                <a:rPr lang="en-GB" sz="3200" b="1" i="1" dirty="0" smtClean="0">
                  <a:solidFill>
                    <a:srgbClr val="FF0000"/>
                  </a:solidFill>
                </a:rPr>
                <a:t> </a:t>
              </a:r>
              <a:r>
                <a:rPr lang="en-GB" sz="3200" b="1" dirty="0" smtClean="0">
                  <a:solidFill>
                    <a:srgbClr val="FF0000"/>
                  </a:solidFill>
                </a:rPr>
                <a:t>2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429000"/>
            <a:ext cx="5715000" cy="3035826"/>
            <a:chOff x="457200" y="3429000"/>
            <a:chExt cx="5715000" cy="3035826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3429000"/>
              <a:ext cx="3276600" cy="9797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8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condition</a:t>
              </a: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2800" b="1" dirty="0" smtClean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statement1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600" y="4572000"/>
              <a:ext cx="3276600" cy="18928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8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condition</a:t>
              </a: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2800" b="1" dirty="0" smtClean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statement1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else: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statement2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4419600"/>
              <a:ext cx="1905000" cy="457200"/>
            </a:xfrm>
            <a:prstGeom prst="rect">
              <a:avLst/>
            </a:prstGeom>
          </p:spPr>
          <p:txBody>
            <a:bodyPr wrap="square" lIns="0" tIns="0" rIns="0" bIns="0" rtlCol="0">
              <a:normAutofit lnSpcReduction="10000"/>
            </a:bodyPr>
            <a:lstStyle/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Python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Conditional statement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00600" y="1295400"/>
            <a:ext cx="3810000" cy="4648200"/>
            <a:chOff x="4800600" y="1295400"/>
            <a:chExt cx="3810000" cy="4648200"/>
          </a:xfrm>
        </p:grpSpPr>
        <p:sp>
          <p:nvSpPr>
            <p:cNvPr id="17" name="TextBox 16"/>
            <p:cNvSpPr txBox="1"/>
            <p:nvPr/>
          </p:nvSpPr>
          <p:spPr>
            <a:xfrm>
              <a:off x="4800600" y="1768098"/>
              <a:ext cx="3810000" cy="41755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# absolute value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endPara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n = int(</a:t>
              </a:r>
              <a:r>
                <a:rPr lang="en-GB" sz="28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GB" sz="28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n &lt; 0</a:t>
              </a: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2800" b="1" dirty="0" smtClean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abs = -n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else: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abs = n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(abs)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endParaRPr lang="en-GB" sz="28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95400"/>
              <a:ext cx="1905000" cy="457200"/>
            </a:xfrm>
            <a:prstGeom prst="rect">
              <a:avLst/>
            </a:prstGeom>
          </p:spPr>
          <p:txBody>
            <a:bodyPr wrap="square" lIns="0" tIns="0" rIns="0" bIns="0" rtlCol="0">
              <a:normAutofit lnSpcReduction="10000"/>
            </a:bodyPr>
            <a:lstStyle/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Python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" y="1295400"/>
            <a:ext cx="3962400" cy="4648200"/>
            <a:chOff x="228600" y="1295400"/>
            <a:chExt cx="3962400" cy="4648200"/>
          </a:xfrm>
        </p:grpSpPr>
        <p:sp>
          <p:nvSpPr>
            <p:cNvPr id="16" name="Rectangle 15"/>
            <p:cNvSpPr/>
            <p:nvPr/>
          </p:nvSpPr>
          <p:spPr>
            <a:xfrm>
              <a:off x="228600" y="1752600"/>
              <a:ext cx="3962400" cy="419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lvl="1" algn="ctr">
                <a:spcBef>
                  <a:spcPts val="200"/>
                </a:spcBef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schemeClr val="tx1"/>
                  </a:solidFill>
                </a:rPr>
                <a:t>{Absolute value of input}</a:t>
              </a:r>
            </a:p>
            <a:p>
              <a:pPr marL="271463" lvl="1" indent="-271463">
                <a:spcBef>
                  <a:spcPts val="200"/>
                </a:spcBef>
                <a:tabLst>
                  <a:tab pos="625475" algn="l"/>
                  <a:tab pos="1433513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begin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input</a:t>
              </a: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n</a:t>
              </a:r>
              <a:r>
                <a:rPr lang="en-GB" sz="2800" dirty="0" smtClean="0">
                  <a:solidFill>
                    <a:prstClr val="black"/>
                  </a:solidFill>
                </a:rPr>
                <a:t>;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if</a:t>
              </a: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i="1" dirty="0" smtClean="0">
                  <a:solidFill>
                    <a:schemeClr val="accent6">
                      <a:lumMod val="75000"/>
                    </a:schemeClr>
                  </a:solidFill>
                </a:rPr>
                <a:t>n</a:t>
              </a:r>
              <a:r>
                <a:rPr lang="en-GB" sz="2800" dirty="0" smtClean="0">
                  <a:solidFill>
                    <a:schemeClr val="accent6">
                      <a:lumMod val="75000"/>
                    </a:schemeClr>
                  </a:solidFill>
                </a:rPr>
                <a:t> &lt; 0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then</a:t>
              </a: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   </a:t>
              </a:r>
              <a:r>
                <a:rPr lang="en-GB" sz="2800" i="1" dirty="0" smtClean="0">
                  <a:solidFill>
                    <a:srgbClr val="00B050"/>
                  </a:solidFill>
                </a:rPr>
                <a:t>abs</a:t>
              </a:r>
              <a:r>
                <a:rPr lang="en-GB" sz="2800" dirty="0" smtClean="0">
                  <a:solidFill>
                    <a:srgbClr val="00B050"/>
                  </a:solidFill>
                </a:rPr>
                <a:t> := –</a:t>
              </a:r>
              <a:r>
                <a:rPr lang="en-GB" sz="2800" i="1" dirty="0" smtClean="0">
                  <a:solidFill>
                    <a:srgbClr val="00B050"/>
                  </a:solidFill>
                </a:rPr>
                <a:t>n</a:t>
              </a:r>
              <a:r>
                <a:rPr lang="en-GB" sz="2800" dirty="0" smtClean="0">
                  <a:solidFill>
                    <a:prstClr val="black"/>
                  </a:solidFill>
                </a:rPr>
                <a:t>;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else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    </a:t>
              </a:r>
              <a:r>
                <a:rPr lang="en-GB" sz="2800" i="1" dirty="0" smtClean="0">
                  <a:solidFill>
                    <a:srgbClr val="FF0000"/>
                  </a:solidFill>
                </a:rPr>
                <a:t>abs</a:t>
              </a:r>
              <a:r>
                <a:rPr lang="en-GB" sz="2800" dirty="0" smtClean="0">
                  <a:solidFill>
                    <a:srgbClr val="FF0000"/>
                  </a:solidFill>
                </a:rPr>
                <a:t> := </a:t>
              </a:r>
              <a:r>
                <a:rPr lang="en-GB" sz="2800" i="1" dirty="0" smtClean="0">
                  <a:solidFill>
                    <a:srgbClr val="FF0000"/>
                  </a:solidFill>
                </a:rPr>
                <a:t>n</a:t>
              </a:r>
              <a:r>
                <a:rPr lang="en-GB" sz="2800" dirty="0" smtClean="0">
                  <a:solidFill>
                    <a:prstClr val="black"/>
                  </a:solidFill>
                </a:rPr>
                <a:t>;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output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 abs</a:t>
              </a:r>
              <a:r>
                <a:rPr lang="en-GB" sz="2800" dirty="0" smtClean="0">
                  <a:solidFill>
                    <a:prstClr val="black"/>
                  </a:solidFill>
                </a:rPr>
                <a:t>;</a:t>
              </a:r>
            </a:p>
            <a:p>
              <a:pPr marL="271463" lvl="1" indent="-271463">
                <a:spcBef>
                  <a:spcPts val="200"/>
                </a:spcBef>
                <a:tabLst>
                  <a:tab pos="625475" algn="l"/>
                  <a:tab pos="1433513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end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1295400"/>
              <a:ext cx="1905000" cy="457200"/>
            </a:xfrm>
            <a:prstGeom prst="rect">
              <a:avLst/>
            </a:prstGeom>
          </p:spPr>
          <p:txBody>
            <a:bodyPr wrap="square" lIns="0" tIns="0" rIns="0" bIns="0" rtlCol="0">
              <a:normAutofit lnSpcReduction="10000"/>
            </a:bodyPr>
            <a:lstStyle/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Algorithm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“For” loop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838200"/>
            <a:ext cx="2438400" cy="1066800"/>
          </a:xfrm>
          <a:prstGeom prst="rect">
            <a:avLst/>
          </a:prstGeom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Algorithmic 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1905000"/>
            <a:ext cx="8229600" cy="979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2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GB" sz="2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init_val</a:t>
            </a:r>
            <a:r>
              <a:rPr lang="en-GB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2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final_val</a:t>
            </a: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2971800"/>
            <a:ext cx="1447800" cy="457200"/>
          </a:xfrm>
          <a:prstGeom prst="rect">
            <a:avLst/>
          </a:prstGeom>
        </p:spPr>
        <p:txBody>
          <a:bodyPr wrap="square" lIns="0" tIns="0" rIns="0" bIns="0" rtlCol="0">
            <a:normAutofit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838200"/>
            <a:ext cx="56388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for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 := </a:t>
            </a:r>
            <a:r>
              <a:rPr lang="en-GB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init_val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to </a:t>
            </a:r>
            <a:r>
              <a:rPr lang="en-GB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final_val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 statement</a:t>
            </a:r>
            <a:endParaRPr lang="en-GB" sz="3200" dirty="0">
              <a:solidFill>
                <a:schemeClr val="tx1"/>
              </a:solidFill>
            </a:endParaRPr>
          </a:p>
        </p:txBody>
      </p:sp>
      <p:pic>
        <p:nvPicPr>
          <p:cNvPr id="10242" name="Picture 2" descr="for loop in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200400"/>
            <a:ext cx="3695700" cy="3343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Plan of lecture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Motivation</a:t>
            </a:r>
          </a:p>
          <a:p>
            <a:r>
              <a:rPr lang="en-GB" dirty="0" smtClean="0"/>
              <a:t>From pseudo-code to Python</a:t>
            </a:r>
          </a:p>
          <a:p>
            <a:r>
              <a:rPr lang="en-GB" dirty="0" smtClean="0"/>
              <a:t>Variables in Python</a:t>
            </a:r>
          </a:p>
          <a:p>
            <a:r>
              <a:rPr lang="en-GB" dirty="0" smtClean="0"/>
              <a:t>Input statements</a:t>
            </a:r>
          </a:p>
          <a:p>
            <a:r>
              <a:rPr lang="en-GB" dirty="0" smtClean="0"/>
              <a:t>Assignment statements</a:t>
            </a:r>
          </a:p>
          <a:p>
            <a:r>
              <a:rPr lang="en-GB" dirty="0" smtClean="0"/>
              <a:t>Formatting your program</a:t>
            </a:r>
          </a:p>
          <a:p>
            <a:r>
              <a:rPr lang="en-GB" dirty="0" smtClean="0"/>
              <a:t>Conditional statement</a:t>
            </a:r>
          </a:p>
          <a:p>
            <a:r>
              <a:rPr lang="en-GB" dirty="0" smtClean="0"/>
              <a:t>Loops</a:t>
            </a:r>
          </a:p>
          <a:p>
            <a:r>
              <a:rPr lang="en-GB" dirty="0" smtClean="0"/>
              <a:t>Instructions for next lecture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“For” loop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962400" y="1295400"/>
            <a:ext cx="5029200" cy="4114800"/>
            <a:chOff x="3962400" y="1295400"/>
            <a:chExt cx="5029200" cy="4114800"/>
          </a:xfrm>
        </p:grpSpPr>
        <p:sp>
          <p:nvSpPr>
            <p:cNvPr id="17" name="TextBox 16"/>
            <p:cNvSpPr txBox="1"/>
            <p:nvPr/>
          </p:nvSpPr>
          <p:spPr>
            <a:xfrm>
              <a:off x="3962400" y="1768099"/>
              <a:ext cx="5029200" cy="36421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# sum first n integers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endParaRPr lang="en-GB" sz="28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n = int(</a:t>
              </a:r>
              <a:r>
                <a:rPr lang="en-GB" sz="2800" b="1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sum = 0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8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range</a:t>
              </a: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(1,n)</a:t>
              </a:r>
              <a:r>
                <a:rPr lang="en-GB" sz="28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   sum = sum + </a:t>
              </a:r>
              <a:r>
                <a:rPr lang="en-GB" sz="28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28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r>
                <a:rPr lang="en-GB" sz="2800" b="1" dirty="0" smtClean="0">
                  <a:latin typeface="Courier New" pitchFamily="49" charset="0"/>
                  <a:cs typeface="Courier New" pitchFamily="49" charset="0"/>
                </a:rPr>
                <a:t>print(sum)</a:t>
              </a:r>
            </a:p>
            <a:p>
              <a:pPr marL="90488" lvl="1">
                <a:spcBef>
                  <a:spcPts val="200"/>
                </a:spcBef>
                <a:tabLst>
                  <a:tab pos="361950" algn="l"/>
                  <a:tab pos="715963" algn="l"/>
                  <a:tab pos="1079500" algn="l"/>
                </a:tabLst>
              </a:pPr>
              <a:endParaRPr lang="en-GB" sz="28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95400"/>
              <a:ext cx="1905000" cy="457200"/>
            </a:xfrm>
            <a:prstGeom prst="rect">
              <a:avLst/>
            </a:prstGeom>
          </p:spPr>
          <p:txBody>
            <a:bodyPr wrap="square" lIns="0" tIns="0" rIns="0" bIns="0" rtlCol="0">
              <a:normAutofit lnSpcReduction="10000"/>
            </a:bodyPr>
            <a:lstStyle/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Python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28600" y="1295400"/>
            <a:ext cx="3276600" cy="4114800"/>
            <a:chOff x="228600" y="1295400"/>
            <a:chExt cx="3477208" cy="4114800"/>
          </a:xfrm>
        </p:grpSpPr>
        <p:sp>
          <p:nvSpPr>
            <p:cNvPr id="16" name="Rectangle 15"/>
            <p:cNvSpPr/>
            <p:nvPr/>
          </p:nvSpPr>
          <p:spPr>
            <a:xfrm>
              <a:off x="228600" y="1752600"/>
              <a:ext cx="3477208" cy="3657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lvl="1" algn="ctr">
                <a:spcBef>
                  <a:spcPts val="200"/>
                </a:spcBef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schemeClr val="tx1"/>
                  </a:solidFill>
                </a:rPr>
                <a:t>{Sum first </a:t>
              </a:r>
              <a:r>
                <a:rPr lang="en-GB" sz="2800" i="1" dirty="0" smtClean="0">
                  <a:solidFill>
                    <a:schemeClr val="tx1"/>
                  </a:solidFill>
                </a:rPr>
                <a:t>n</a:t>
              </a:r>
              <a:r>
                <a:rPr lang="en-GB" sz="2800" dirty="0" smtClean="0">
                  <a:solidFill>
                    <a:schemeClr val="tx1"/>
                  </a:solidFill>
                </a:rPr>
                <a:t> integers}</a:t>
              </a:r>
            </a:p>
            <a:p>
              <a:pPr marL="271463" lvl="1" indent="-271463">
                <a:spcBef>
                  <a:spcPts val="200"/>
                </a:spcBef>
                <a:tabLst>
                  <a:tab pos="625475" algn="l"/>
                  <a:tab pos="1433513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begin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input</a:t>
              </a: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n</a:t>
              </a:r>
              <a:r>
                <a:rPr lang="en-GB" sz="2800" dirty="0" smtClean="0">
                  <a:solidFill>
                    <a:prstClr val="black"/>
                  </a:solidFill>
                </a:rPr>
                <a:t>;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sum</a:t>
              </a:r>
              <a:r>
                <a:rPr lang="en-GB" sz="2800" dirty="0" smtClean="0">
                  <a:solidFill>
                    <a:prstClr val="black"/>
                  </a:solidFill>
                </a:rPr>
                <a:t> := 0;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for</a:t>
              </a: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i="1" dirty="0" err="1" smtClean="0">
                  <a:solidFill>
                    <a:prstClr val="black"/>
                  </a:solidFill>
                </a:rPr>
                <a:t>i</a:t>
              </a:r>
              <a:r>
                <a:rPr lang="en-GB" sz="2800" dirty="0" smtClean="0">
                  <a:solidFill>
                    <a:prstClr val="black"/>
                  </a:solidFill>
                </a:rPr>
                <a:t> := 1 to 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n</a:t>
              </a: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do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schemeClr val="tx1"/>
                  </a:solidFill>
                </a:rPr>
                <a:t>       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sum</a:t>
              </a:r>
              <a:r>
                <a:rPr lang="en-GB" sz="2800" dirty="0" smtClean="0">
                  <a:solidFill>
                    <a:prstClr val="black"/>
                  </a:solidFill>
                </a:rPr>
                <a:t> := 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sum</a:t>
              </a:r>
              <a:r>
                <a:rPr lang="en-GB" sz="2800" dirty="0" smtClean="0">
                  <a:solidFill>
                    <a:prstClr val="black"/>
                  </a:solidFill>
                </a:rPr>
                <a:t> + </a:t>
              </a:r>
              <a:r>
                <a:rPr lang="en-GB" sz="2800" i="1" dirty="0" err="1" smtClean="0">
                  <a:solidFill>
                    <a:prstClr val="black"/>
                  </a:solidFill>
                </a:rPr>
                <a:t>i</a:t>
              </a:r>
              <a:r>
                <a:rPr lang="en-GB" sz="2800" dirty="0" smtClean="0">
                  <a:solidFill>
                    <a:prstClr val="black"/>
                  </a:solidFill>
                </a:rPr>
                <a:t>;</a:t>
              </a:r>
            </a:p>
            <a:p>
              <a:pPr marL="271463" lvl="1" indent="-271463">
                <a:spcBef>
                  <a:spcPts val="200"/>
                </a:spcBef>
                <a:buFont typeface="+mj-lt"/>
                <a:buAutoNum type="arabicPeriod"/>
                <a:tabLst>
                  <a:tab pos="625475" algn="l"/>
                  <a:tab pos="1433513" algn="l"/>
                </a:tabLst>
              </a:pPr>
              <a:r>
                <a:rPr lang="en-GB" sz="2800" dirty="0" smtClean="0">
                  <a:solidFill>
                    <a:prstClr val="black"/>
                  </a:solidFill>
                </a:rPr>
                <a:t> </a:t>
              </a:r>
              <a:r>
                <a:rPr lang="en-GB" sz="2800" b="1" dirty="0" smtClean="0">
                  <a:solidFill>
                    <a:srgbClr val="0070C0"/>
                  </a:solidFill>
                </a:rPr>
                <a:t>output</a:t>
              </a:r>
              <a:r>
                <a:rPr lang="en-GB" sz="2800" i="1" dirty="0" smtClean="0">
                  <a:solidFill>
                    <a:prstClr val="black"/>
                  </a:solidFill>
                </a:rPr>
                <a:t> sum</a:t>
              </a:r>
              <a:r>
                <a:rPr lang="en-GB" sz="2800" dirty="0" smtClean="0">
                  <a:solidFill>
                    <a:prstClr val="black"/>
                  </a:solidFill>
                </a:rPr>
                <a:t>;</a:t>
              </a:r>
            </a:p>
            <a:p>
              <a:pPr marL="271463" lvl="1" indent="-271463">
                <a:spcBef>
                  <a:spcPts val="200"/>
                </a:spcBef>
                <a:tabLst>
                  <a:tab pos="625475" algn="l"/>
                  <a:tab pos="1433513" algn="l"/>
                </a:tabLst>
              </a:pPr>
              <a:r>
                <a:rPr lang="en-GB" sz="2800" b="1" dirty="0" smtClean="0">
                  <a:solidFill>
                    <a:srgbClr val="0070C0"/>
                  </a:solidFill>
                </a:rPr>
                <a:t>end</a:t>
              </a:r>
              <a:endParaRPr lang="en-GB" sz="28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1295400"/>
              <a:ext cx="1905000" cy="457200"/>
            </a:xfrm>
            <a:prstGeom prst="rect">
              <a:avLst/>
            </a:prstGeom>
          </p:spPr>
          <p:txBody>
            <a:bodyPr wrap="square" lIns="0" tIns="0" rIns="0" bIns="0" rtlCol="0">
              <a:normAutofit lnSpcReduction="10000"/>
            </a:bodyPr>
            <a:lstStyle/>
            <a:p>
              <a:pPr marL="342900" marR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Algorithm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“For” loop (3)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143000"/>
            <a:ext cx="2438400" cy="1066800"/>
          </a:xfrm>
          <a:prstGeom prst="rect">
            <a:avLst/>
          </a:prstGeom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Algorithmic 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2286000"/>
            <a:ext cx="4572000" cy="887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 </a:t>
            </a: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2590800"/>
            <a:ext cx="1905000" cy="457200"/>
          </a:xfrm>
          <a:prstGeom prst="rect">
            <a:avLst/>
          </a:prstGeom>
        </p:spPr>
        <p:txBody>
          <a:bodyPr wrap="square" lIns="0" tIns="0" rIns="0" bIns="0" rtlCol="0">
            <a:normAutofit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1066800"/>
            <a:ext cx="44958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for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all elements of set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 statement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3581400"/>
            <a:ext cx="8534400" cy="2667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rmAutofit fontScale="92500"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3200" dirty="0" smtClean="0"/>
              <a:t>Sets are </a:t>
            </a:r>
            <a:r>
              <a:rPr lang="en-GB" sz="3200" dirty="0" err="1" smtClean="0"/>
              <a:t>unorder</a:t>
            </a:r>
            <a:r>
              <a:rPr lang="en-GB" sz="3200" dirty="0" smtClean="0"/>
              <a:t> items and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represented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[1, a, ‘cat’, 12.3, 5]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3200" baseline="0" dirty="0" smtClean="0"/>
              <a:t>Square brackets, items </a:t>
            </a:r>
            <a:r>
              <a:rPr lang="en-GB" sz="3200" dirty="0" smtClean="0"/>
              <a:t>separated by commas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 may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 elements of different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Some issues with for-loops</a:t>
            </a: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Is the final value still part of the loop?</a:t>
            </a:r>
          </a:p>
          <a:p>
            <a:pPr marL="914400" lvl="1" indent="-514350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What is the final value of n below (initialised as 0)?</a:t>
            </a:r>
          </a:p>
          <a:p>
            <a:pPr marL="914400" lvl="1" indent="-514350"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for </a:t>
            </a: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i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 in range(1,100): n = n + 1</a:t>
            </a:r>
            <a:endParaRPr lang="en-GB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914400" lvl="1" indent="-514350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Loop performed up to 99, but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not with 100</a:t>
            </a:r>
          </a:p>
          <a:p>
            <a:pPr marL="914400" lvl="1" indent="-514350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Other languages are different (e.g., Java)</a:t>
            </a: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Full syntax is </a:t>
            </a:r>
          </a:p>
          <a:p>
            <a:pPr marL="514350" indent="-514350"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for </a:t>
            </a:r>
            <a:r>
              <a:rPr lang="en-GB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var</a:t>
            </a: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 in range(</a:t>
            </a:r>
            <a:r>
              <a:rPr lang="en-GB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initial,final,increment</a:t>
            </a: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):</a:t>
            </a:r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 startAt="3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Example: 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Symbol"/>
              </a:rPr>
              <a:t>range(100,1,-1)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is count down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“For” loop (4)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ile loop in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743200"/>
            <a:ext cx="2505075" cy="38481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“While” loop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143000"/>
            <a:ext cx="2438400" cy="1066800"/>
          </a:xfrm>
          <a:prstGeom prst="rect">
            <a:avLst/>
          </a:prstGeom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Algorithmic 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5600" y="2286000"/>
            <a:ext cx="3581400" cy="887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2590800"/>
            <a:ext cx="1905000" cy="457200"/>
          </a:xfrm>
          <a:prstGeom prst="rect">
            <a:avLst/>
          </a:prstGeom>
        </p:spPr>
        <p:txBody>
          <a:bodyPr wrap="square" lIns="0" tIns="0" rIns="0" bIns="0" rtlCol="0">
            <a:normAutofit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5600" y="1143000"/>
            <a:ext cx="3124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while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sz="3200" b="1" dirty="0" smtClean="0">
                <a:solidFill>
                  <a:srgbClr val="0070C0"/>
                </a:solidFill>
              </a:rPr>
              <a:t>do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 statement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“Repeat-until” loop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143000"/>
            <a:ext cx="2438400" cy="1066800"/>
          </a:xfrm>
          <a:prstGeom prst="rect">
            <a:avLst/>
          </a:prstGeom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Algorithmic 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76600" y="2743200"/>
            <a:ext cx="4724400" cy="1343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marL="90488" lvl="1">
              <a:spcBef>
                <a:spcPts val="200"/>
              </a:spcBef>
              <a:tabLst>
                <a:tab pos="361950" algn="l"/>
                <a:tab pos="715963" algn="l"/>
                <a:tab pos="1079500" algn="l"/>
              </a:tabLst>
            </a:pP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if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GB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break</a:t>
            </a:r>
            <a:endParaRPr lang="en-GB" sz="2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3074978"/>
            <a:ext cx="1905000" cy="457200"/>
          </a:xfrm>
          <a:prstGeom prst="rect">
            <a:avLst/>
          </a:prstGeom>
        </p:spPr>
        <p:txBody>
          <a:bodyPr wrap="square" lIns="0" tIns="0" rIns="0" bIns="0" rtlCol="0">
            <a:normAutofit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990600"/>
            <a:ext cx="2667000" cy="144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repeat </a:t>
            </a:r>
          </a:p>
          <a:p>
            <a:pPr marL="0" lvl="1" indent="-742950"/>
            <a:r>
              <a:rPr lang="en-GB" sz="3200" b="1" dirty="0" smtClean="0">
                <a:solidFill>
                  <a:srgbClr val="00B050"/>
                </a:solidFill>
              </a:rPr>
              <a:t>     statement</a:t>
            </a:r>
          </a:p>
          <a:p>
            <a:pPr marL="0" lvl="1" indent="-742950"/>
            <a:r>
              <a:rPr lang="en-GB" sz="3200" b="1" dirty="0" smtClean="0">
                <a:solidFill>
                  <a:srgbClr val="0070C0"/>
                </a:solidFill>
              </a:rPr>
              <a:t>until </a:t>
            </a:r>
            <a:r>
              <a:rPr lang="en-GB" sz="3200" b="1" i="1" dirty="0" smtClean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GB" sz="3200" b="1" dirty="0" smtClean="0">
                <a:solidFill>
                  <a:srgbClr val="00B050"/>
                </a:solidFill>
              </a:rPr>
              <a:t>      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648200"/>
            <a:ext cx="8534400" cy="12192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3200" dirty="0" smtClean="0"/>
              <a:t>There is no built-in “repeat-until” in Python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3200" dirty="0" smtClean="0"/>
              <a:t>R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e-purpose “while” loop for a similar effect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Basics of Python programming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An “entry-point” to learn more about Python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Informally have seen something about algorithms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Summary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CodeAcademy</a:t>
            </a:r>
            <a:r>
              <a:rPr lang="en-GB" dirty="0" smtClean="0"/>
              <a:t> </a:t>
            </a:r>
            <a:r>
              <a:rPr lang="en-GB" dirty="0"/>
              <a:t>on-line Python training</a:t>
            </a:r>
          </a:p>
          <a:p>
            <a:pPr>
              <a:buNone/>
            </a:pPr>
            <a:r>
              <a:rPr lang="en-GB" dirty="0">
                <a:hlinkClick r:id="rId2"/>
              </a:rPr>
              <a:t>http://www.codecademy.com/en/tracks/</a:t>
            </a:r>
            <a:r>
              <a:rPr lang="en-GB" dirty="0" smtClean="0">
                <a:hlinkClick r:id="rId2"/>
              </a:rPr>
              <a:t>python</a:t>
            </a:r>
            <a:endParaRPr lang="en-GB" dirty="0"/>
          </a:p>
          <a:p>
            <a:pPr>
              <a:buNone/>
            </a:pPr>
            <a:r>
              <a:rPr lang="en-GB" dirty="0" smtClean="0"/>
              <a:t>Get started down the track.</a:t>
            </a:r>
          </a:p>
          <a:p>
            <a:pPr>
              <a:buNone/>
            </a:pPr>
            <a:r>
              <a:rPr lang="en-GB" dirty="0" smtClean="0"/>
              <a:t>The practical next week is all about getting started in Python.  Looking at it now will prepare you for the practical.</a:t>
            </a:r>
          </a:p>
          <a:p>
            <a:pPr>
              <a:buNone/>
            </a:pPr>
            <a:r>
              <a:rPr lang="en-GB" dirty="0" smtClean="0"/>
              <a:t>You can work together in learning Python, which is better for some people.</a:t>
            </a:r>
          </a:p>
          <a:p>
            <a:pPr>
              <a:buNone/>
            </a:pPr>
            <a:r>
              <a:rPr lang="en-GB" dirty="0" smtClean="0"/>
              <a:t>Signup is optional. Advantage is that you can monitor your progress.</a:t>
            </a:r>
          </a:p>
          <a:p>
            <a:pPr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Next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 descr="laugh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Python’s official Web site</a:t>
            </a:r>
          </a:p>
          <a:p>
            <a:pPr algn="ctr">
              <a:buNone/>
            </a:pPr>
            <a:r>
              <a:rPr lang="en-GB" dirty="0" smtClean="0">
                <a:hlinkClick r:id="rId3"/>
              </a:rPr>
              <a:t>https://www.python.org/</a:t>
            </a:r>
            <a:r>
              <a:rPr lang="en-GB" dirty="0" smtClean="0"/>
              <a:t> </a:t>
            </a:r>
          </a:p>
          <a:p>
            <a:r>
              <a:rPr lang="en-GB" dirty="0" smtClean="0"/>
              <a:t>Wikipedia’s entry on Python</a:t>
            </a:r>
          </a:p>
          <a:p>
            <a:pPr algn="ctr">
              <a:buNone/>
            </a:pPr>
            <a:r>
              <a:rPr lang="en-GB" dirty="0" smtClean="0">
                <a:hlinkClick r:id="rId4"/>
              </a:rPr>
              <a:t>http://en.wikipedia.org/wiki/Python</a:t>
            </a:r>
            <a:r>
              <a:rPr lang="en-GB" dirty="0" smtClean="0"/>
              <a:t> </a:t>
            </a:r>
          </a:p>
          <a:p>
            <a:r>
              <a:rPr lang="en-GB" dirty="0" smtClean="0"/>
              <a:t>Python </a:t>
            </a:r>
            <a:r>
              <a:rPr lang="en-GB" dirty="0" smtClean="0"/>
              <a:t>Humour! (who said we are not fun/funny?)</a:t>
            </a:r>
          </a:p>
          <a:p>
            <a:pPr algn="ctr">
              <a:buNone/>
            </a:pPr>
            <a:r>
              <a:rPr lang="en-GB" dirty="0" smtClean="0">
                <a:hlinkClick r:id="rId5"/>
              </a:rPr>
              <a:t>https://www.python.org/doc/humor/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Further reading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10242" name="Picture 2" descr="python™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762000"/>
            <a:ext cx="1981200" cy="5602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3124200"/>
            <a:ext cx="220853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72400" y="1752600"/>
            <a:ext cx="1162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4800" y="5867400"/>
            <a:ext cx="10858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Motivation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Pseudo-code is </a:t>
            </a:r>
            <a:r>
              <a:rPr lang="en-GB" b="1" dirty="0" smtClean="0">
                <a:solidFill>
                  <a:srgbClr val="0070C0"/>
                </a:solidFill>
              </a:rPr>
              <a:t>for humans</a:t>
            </a:r>
          </a:p>
          <a:p>
            <a:pPr lvl="1"/>
            <a:r>
              <a:rPr lang="en-GB" dirty="0" smtClean="0"/>
              <a:t>“Running” pseudo-code: time-consuming &amp; error-prone</a:t>
            </a:r>
          </a:p>
          <a:p>
            <a:r>
              <a:rPr lang="en-GB" dirty="0" smtClean="0"/>
              <a:t>Solution: use a programming language</a:t>
            </a:r>
            <a:endParaRPr lang="en-GB" b="1" dirty="0" smtClean="0">
              <a:solidFill>
                <a:srgbClr val="0070C0"/>
              </a:solidFill>
            </a:endParaRPr>
          </a:p>
          <a:p>
            <a:pPr lvl="1"/>
            <a:r>
              <a:rPr lang="en-GB" dirty="0" smtClean="0"/>
              <a:t>We can “implement” pseudo-code</a:t>
            </a:r>
          </a:p>
          <a:p>
            <a:pPr lvl="1"/>
            <a:r>
              <a:rPr lang="en-GB" dirty="0" smtClean="0"/>
              <a:t>Easily run the program and see whether it works.</a:t>
            </a:r>
          </a:p>
          <a:p>
            <a:r>
              <a:rPr lang="en-GB" dirty="0" smtClean="0"/>
              <a:t>Various choices of programming languages:</a:t>
            </a:r>
          </a:p>
          <a:p>
            <a:pPr lvl="1"/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C, C++ and C#</a:t>
            </a:r>
          </a:p>
          <a:p>
            <a:pPr lvl="1"/>
            <a:r>
              <a:rPr lang="en-GB" dirty="0" smtClean="0"/>
              <a:t>Visual Basic</a:t>
            </a:r>
          </a:p>
          <a:p>
            <a:pPr lvl="1"/>
            <a:r>
              <a:rPr lang="en-GB" dirty="0" smtClean="0"/>
              <a:t>Haskell and </a:t>
            </a:r>
            <a:r>
              <a:rPr lang="en-GB" dirty="0" err="1" smtClean="0"/>
              <a:t>Scala</a:t>
            </a:r>
            <a:endParaRPr lang="en-GB" dirty="0" smtClean="0"/>
          </a:p>
          <a:p>
            <a:pPr lvl="1"/>
            <a:r>
              <a:rPr lang="en-GB" dirty="0" smtClean="0"/>
              <a:t>Any others?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Motivation (2)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A family tree of programming languages: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11" name="Picture 10" descr="The-family-tree-of-programming-language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8839200" cy="5286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Motivation (3)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We’ll be using Python as a programming language</a:t>
            </a:r>
          </a:p>
          <a:p>
            <a:r>
              <a:rPr lang="en-GB" dirty="0" smtClean="0"/>
              <a:t>We chose Python for various reasons:</a:t>
            </a:r>
          </a:p>
          <a:p>
            <a:pPr lvl="1"/>
            <a:r>
              <a:rPr lang="en-GB" dirty="0" smtClean="0"/>
              <a:t>Widely used, general-purpose and high-level</a:t>
            </a:r>
          </a:p>
          <a:p>
            <a:pPr lvl="1"/>
            <a:r>
              <a:rPr lang="en-GB" dirty="0" smtClean="0"/>
              <a:t>Emphasises code readability</a:t>
            </a:r>
          </a:p>
          <a:p>
            <a:pPr lvl="1"/>
            <a:r>
              <a:rPr lang="en-GB" dirty="0" smtClean="0"/>
              <a:t>Compact programs (fewer lines of code)</a:t>
            </a:r>
          </a:p>
          <a:p>
            <a:pPr lvl="1"/>
            <a:r>
              <a:rPr lang="en-GB" dirty="0" smtClean="0"/>
              <a:t>Simple yet powerful</a:t>
            </a:r>
          </a:p>
          <a:p>
            <a:pPr lvl="1"/>
            <a:r>
              <a:rPr lang="en-GB" dirty="0" smtClean="0"/>
              <a:t>Multi-paradigm: object-oriented and functional</a:t>
            </a:r>
          </a:p>
          <a:p>
            <a:pPr lvl="1"/>
            <a:r>
              <a:rPr lang="en-GB" dirty="0" smtClean="0"/>
              <a:t>Well supported (tutorials, free books, etc.)</a:t>
            </a:r>
          </a:p>
          <a:p>
            <a:pPr lvl="1"/>
            <a:r>
              <a:rPr lang="en-GB" dirty="0" smtClean="0"/>
              <a:t>Growing community of users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From pseudo-code to Python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The pseudo-code control structures have Python counter-parts</a:t>
            </a:r>
          </a:p>
          <a:p>
            <a:r>
              <a:rPr lang="en-GB" dirty="0" smtClean="0"/>
              <a:t>Some of them are quite close to each other</a:t>
            </a:r>
          </a:p>
          <a:p>
            <a:r>
              <a:rPr lang="en-GB" dirty="0" smtClean="0"/>
              <a:t>Let’s look at them, one by one</a:t>
            </a:r>
          </a:p>
          <a:p>
            <a:r>
              <a:rPr lang="en-GB" dirty="0" smtClean="0"/>
              <a:t>We’ll use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this kind of font</a:t>
            </a:r>
            <a:r>
              <a:rPr lang="en-GB" dirty="0" smtClean="0"/>
              <a:t> 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teletype</a:t>
            </a:r>
            <a:r>
              <a:rPr lang="en-GB" dirty="0" smtClean="0"/>
              <a:t>) to write Python code</a:t>
            </a:r>
          </a:p>
          <a:p>
            <a:pPr lvl="1"/>
            <a:r>
              <a:rPr lang="en-GB" dirty="0" smtClean="0"/>
              <a:t>Indicates it’s something typed onto a computer </a:t>
            </a:r>
          </a:p>
          <a:p>
            <a:pPr lvl="1"/>
            <a:r>
              <a:rPr lang="en-GB" dirty="0" smtClean="0"/>
              <a:t>Generally accepted convention in books, Web pages, etc.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Variables in Python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Strings of letters, numbers and “_” (underscore)</a:t>
            </a:r>
          </a:p>
          <a:p>
            <a:pPr lvl="1"/>
            <a:r>
              <a:rPr lang="en-GB" dirty="0" smtClean="0"/>
              <a:t>Must start with a letter</a:t>
            </a:r>
          </a:p>
          <a:p>
            <a:r>
              <a:rPr lang="en-GB" dirty="0" smtClean="0"/>
              <a:t>Examples:</a:t>
            </a:r>
          </a:p>
          <a:p>
            <a:pPr algn="ctr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x  y12 a_variable valueOfPurchase</a:t>
            </a:r>
          </a:p>
          <a:p>
            <a:r>
              <a:rPr lang="en-GB" dirty="0" smtClean="0"/>
              <a:t>Important: variables names are </a:t>
            </a:r>
            <a:r>
              <a:rPr lang="en-GB" b="1" dirty="0" smtClean="0">
                <a:solidFill>
                  <a:srgbClr val="0070C0"/>
                </a:solidFill>
              </a:rPr>
              <a:t>case-sensitive</a:t>
            </a:r>
          </a:p>
          <a:p>
            <a:pPr lvl="1"/>
            <a:r>
              <a:rPr lang="en-GB" dirty="0" smtClean="0"/>
              <a:t>“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numCreds</a:t>
            </a:r>
            <a:r>
              <a:rPr lang="en-GB" dirty="0" smtClean="0"/>
              <a:t>” is not the same as “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numcreds</a:t>
            </a:r>
            <a:r>
              <a:rPr lang="en-GB" dirty="0" smtClean="0"/>
              <a:t>” </a:t>
            </a:r>
          </a:p>
          <a:p>
            <a:r>
              <a:rPr lang="en-GB" dirty="0" smtClean="0"/>
              <a:t>Some strings are </a:t>
            </a:r>
            <a:r>
              <a:rPr lang="en-GB" b="1" dirty="0" smtClean="0">
                <a:solidFill>
                  <a:srgbClr val="0070C0"/>
                </a:solidFill>
              </a:rPr>
              <a:t>reserved words </a:t>
            </a:r>
            <a:r>
              <a:rPr lang="en-GB" dirty="0" smtClean="0"/>
              <a:t>for Python</a:t>
            </a:r>
          </a:p>
          <a:p>
            <a:pPr lvl="1"/>
            <a:r>
              <a:rPr lang="en-GB" dirty="0" smtClean="0"/>
              <a:t>Python needs these to make sense of your program</a:t>
            </a:r>
          </a:p>
          <a:p>
            <a:pPr lvl="1"/>
            <a:r>
              <a:rPr lang="en-GB" dirty="0" smtClean="0"/>
              <a:t>You should not use these reserved words as variables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Variables in Python (2)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572000" cy="59436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rgbClr val="0070C0"/>
                </a:solidFill>
              </a:rPr>
              <a:t>Reserved words </a:t>
            </a:r>
            <a:r>
              <a:rPr lang="en-GB" dirty="0" smtClean="0"/>
              <a:t>in Python:</a:t>
            </a:r>
          </a:p>
          <a:p>
            <a:pPr lvl="1" fontAlgn="t"/>
            <a:r>
              <a:rPr lang="en-GB" b="1" dirty="0" smtClean="0"/>
              <a:t>and</a:t>
            </a:r>
          </a:p>
          <a:p>
            <a:pPr lvl="1" fontAlgn="t"/>
            <a:r>
              <a:rPr lang="en-GB" b="1" dirty="0" smtClean="0"/>
              <a:t>as</a:t>
            </a:r>
          </a:p>
          <a:p>
            <a:pPr lvl="1" fontAlgn="t"/>
            <a:r>
              <a:rPr lang="en-GB" b="1" dirty="0" smtClean="0"/>
              <a:t>assert</a:t>
            </a:r>
          </a:p>
          <a:p>
            <a:pPr lvl="1"/>
            <a:r>
              <a:rPr lang="en-GB" b="1" dirty="0" smtClean="0"/>
              <a:t>break</a:t>
            </a:r>
            <a:endParaRPr lang="en-GB" dirty="0" smtClean="0"/>
          </a:p>
          <a:p>
            <a:pPr lvl="1" fontAlgn="t"/>
            <a:r>
              <a:rPr lang="en-GB" b="1" dirty="0" smtClean="0"/>
              <a:t>class</a:t>
            </a:r>
          </a:p>
          <a:p>
            <a:pPr lvl="1" fontAlgn="t"/>
            <a:r>
              <a:rPr lang="en-GB" b="1" dirty="0" smtClean="0"/>
              <a:t>continue</a:t>
            </a:r>
          </a:p>
          <a:p>
            <a:pPr lvl="1" fontAlgn="t"/>
            <a:r>
              <a:rPr lang="en-GB" b="1" dirty="0" smtClean="0"/>
              <a:t>def</a:t>
            </a:r>
          </a:p>
          <a:p>
            <a:pPr lvl="1" fontAlgn="t"/>
            <a:r>
              <a:rPr lang="en-GB" b="1" dirty="0" smtClean="0"/>
              <a:t>del</a:t>
            </a:r>
          </a:p>
          <a:p>
            <a:pPr lvl="1"/>
            <a:r>
              <a:rPr lang="en-GB" b="1" dirty="0" err="1" smtClean="0"/>
              <a:t>elif</a:t>
            </a:r>
            <a:endParaRPr lang="en-GB" b="1" dirty="0" smtClean="0"/>
          </a:p>
          <a:p>
            <a:pPr lvl="1"/>
            <a:r>
              <a:rPr lang="en-GB" b="1" dirty="0" smtClean="0"/>
              <a:t>else </a:t>
            </a:r>
          </a:p>
          <a:p>
            <a:pPr lvl="1"/>
            <a:r>
              <a:rPr lang="en-GB" b="1" dirty="0" smtClean="0"/>
              <a:t>except </a:t>
            </a:r>
          </a:p>
          <a:p>
            <a:pPr lvl="1"/>
            <a:r>
              <a:rPr lang="en-GB" b="1" dirty="0" smtClean="0"/>
              <a:t>exec </a:t>
            </a:r>
          </a:p>
          <a:p>
            <a:pPr lvl="1"/>
            <a:r>
              <a:rPr lang="en-GB" b="1" dirty="0" smtClean="0"/>
              <a:t>finally </a:t>
            </a:r>
          </a:p>
          <a:p>
            <a:pPr lvl="1"/>
            <a:r>
              <a:rPr lang="en-GB" b="1" dirty="0" smtClean="0"/>
              <a:t>for </a:t>
            </a:r>
          </a:p>
          <a:p>
            <a:pPr lvl="1"/>
            <a:r>
              <a:rPr lang="en-GB" b="1" dirty="0" smtClean="0"/>
              <a:t>from</a:t>
            </a:r>
          </a:p>
          <a:p>
            <a:pPr lvl="1"/>
            <a:r>
              <a:rPr lang="en-GB" b="1" dirty="0" smtClean="0"/>
              <a:t>global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0" y="1010238"/>
            <a:ext cx="4572000" cy="563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lambda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raise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sz="2800" b="1" dirty="0" smtClean="0"/>
              <a:t>w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ith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yield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00600" y="1676400"/>
            <a:ext cx="3810000" cy="4343400"/>
            <a:chOff x="4800600" y="1676400"/>
            <a:chExt cx="3810000" cy="4343400"/>
          </a:xfrm>
        </p:grpSpPr>
        <p:sp>
          <p:nvSpPr>
            <p:cNvPr id="8" name="&quot;No&quot; Symbol 7"/>
            <p:cNvSpPr/>
            <p:nvPr/>
          </p:nvSpPr>
          <p:spPr>
            <a:xfrm>
              <a:off x="5257800" y="1676400"/>
              <a:ext cx="2819400" cy="2743200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0600" y="4495800"/>
              <a:ext cx="3810000" cy="1524000"/>
            </a:xfrm>
            <a:prstGeom prst="rect">
              <a:avLst/>
            </a:prstGeom>
          </p:spPr>
          <p:txBody>
            <a:bodyPr wrap="square" rtlCol="0">
              <a:normAutofit lnSpcReduction="10000"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GB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 not use any of these strings as variable names!!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Input statements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Pseudo-code:</a:t>
            </a:r>
          </a:p>
          <a:p>
            <a:pPr algn="ctr">
              <a:buNone/>
            </a:pPr>
            <a:r>
              <a:rPr lang="en-GB" b="1" dirty="0" smtClean="0">
                <a:solidFill>
                  <a:srgbClr val="0070C0"/>
                </a:solidFill>
              </a:rPr>
              <a:t>input</a:t>
            </a:r>
            <a:r>
              <a:rPr lang="en-GB" dirty="0" smtClean="0"/>
              <a:t> Var</a:t>
            </a:r>
            <a:r>
              <a:rPr lang="en-GB" baseline="-25000" dirty="0" smtClean="0"/>
              <a:t>1</a:t>
            </a:r>
            <a:r>
              <a:rPr lang="en-GB" dirty="0" smtClean="0"/>
              <a:t>, Var</a:t>
            </a:r>
            <a:r>
              <a:rPr lang="en-GB" baseline="-25000" dirty="0" smtClean="0"/>
              <a:t>2</a:t>
            </a:r>
            <a:r>
              <a:rPr lang="en-GB" dirty="0" smtClean="0"/>
              <a:t>,..., Var</a:t>
            </a:r>
            <a:r>
              <a:rPr lang="en-GB" i="1" baseline="-25000" dirty="0" smtClean="0"/>
              <a:t>n</a:t>
            </a:r>
          </a:p>
          <a:p>
            <a:r>
              <a:rPr lang="en-GB" dirty="0" smtClean="0"/>
              <a:t>Python:</a:t>
            </a:r>
          </a:p>
          <a:p>
            <a:pPr marL="1347788" indent="-116840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var_1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argv[1]</a:t>
            </a:r>
          </a:p>
          <a:p>
            <a:pPr marL="1347788" indent="-116840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var_2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argv[2]</a:t>
            </a:r>
          </a:p>
          <a:p>
            <a:pPr marL="1347788" indent="-1168400">
              <a:buNone/>
            </a:pPr>
            <a:r>
              <a:rPr lang="en-GB" dirty="0" smtClean="0"/>
              <a:t>...</a:t>
            </a:r>
          </a:p>
          <a:p>
            <a:pPr marL="1347788" indent="-116840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var_n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argv[n]</a:t>
            </a:r>
          </a:p>
          <a:p>
            <a:r>
              <a:rPr lang="en-GB" dirty="0" smtClean="0"/>
              <a:t>Values from keyboard, Web form, database, etc.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62400" y="2438400"/>
            <a:ext cx="5105400" cy="2209800"/>
            <a:chOff x="3962400" y="2438400"/>
            <a:chExt cx="5105400" cy="2209800"/>
          </a:xfrm>
        </p:grpSpPr>
        <p:sp>
          <p:nvSpPr>
            <p:cNvPr id="6" name="Right Brace 5"/>
            <p:cNvSpPr/>
            <p:nvPr/>
          </p:nvSpPr>
          <p:spPr>
            <a:xfrm>
              <a:off x="3962400" y="2438400"/>
              <a:ext cx="457200" cy="2209800"/>
            </a:xfrm>
            <a:prstGeom prst="rightBrace">
              <a:avLst>
                <a:gd name="adj1" fmla="val 103178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5800" y="2743200"/>
              <a:ext cx="4572000" cy="167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rmAutofit/>
            </a:bodyPr>
            <a:lstStyle/>
            <a:p>
              <a:pPr marL="263525" marR="0" indent="-263525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Get values</a:t>
              </a:r>
              <a:r>
                <a:rPr kumimoji="0" lang="en-GB" sz="3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from keyboard </a:t>
              </a:r>
            </a:p>
            <a:p>
              <a:pPr marL="263525" marR="0" indent="-263525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GB" sz="3200" dirty="0" smtClean="0"/>
                <a:t>A</a:t>
              </a:r>
              <a:r>
                <a:rPr kumimoji="0" lang="en-GB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ssign</a:t>
              </a: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them to variables</a:t>
              </a:r>
            </a:p>
            <a:p>
              <a:pPr marL="263525" marR="0" indent="-263525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GB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this order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 lnSpcReduction="10000"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1379</Words>
  <Application>Microsoft Macintosh PowerPoint</Application>
  <PresentationFormat>On-screen Show (4:3)</PresentationFormat>
  <Paragraphs>360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CS1022  Computer Programming &amp; Principles</vt:lpstr>
      <vt:lpstr>Plan of lecture</vt:lpstr>
      <vt:lpstr>Motivation</vt:lpstr>
      <vt:lpstr>Motivation (2)</vt:lpstr>
      <vt:lpstr>Motivation (3)</vt:lpstr>
      <vt:lpstr>From pseudo-code to Python</vt:lpstr>
      <vt:lpstr>Variables in Python</vt:lpstr>
      <vt:lpstr>Variables in Python (2)</vt:lpstr>
      <vt:lpstr>Input statements</vt:lpstr>
      <vt:lpstr>Assignment statements</vt:lpstr>
      <vt:lpstr>Assignment statements (2)</vt:lpstr>
      <vt:lpstr>Assignment statements (3)</vt:lpstr>
      <vt:lpstr>Back to variables</vt:lpstr>
      <vt:lpstr>Example of a Python program</vt:lpstr>
      <vt:lpstr>Formatting your program</vt:lpstr>
      <vt:lpstr>Formatting your program (2)</vt:lpstr>
      <vt:lpstr>Conditional statement (if-then-else)</vt:lpstr>
      <vt:lpstr>Conditional statement (2)</vt:lpstr>
      <vt:lpstr>“For” loop</vt:lpstr>
      <vt:lpstr>“For” loop (2)</vt:lpstr>
      <vt:lpstr>“For” loop (3)</vt:lpstr>
      <vt:lpstr>“For” loop (4)</vt:lpstr>
      <vt:lpstr>“While” loop</vt:lpstr>
      <vt:lpstr>“Repeat-until” loop</vt:lpstr>
      <vt:lpstr>Summary</vt:lpstr>
      <vt:lpstr>Next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CS1022  Computer Programming &amp; Principles</dc:title>
  <dc:creator>wvasconc</dc:creator>
  <cp:lastModifiedBy>Adam Wyner</cp:lastModifiedBy>
  <cp:revision>305</cp:revision>
  <dcterms:created xsi:type="dcterms:W3CDTF">2006-08-16T00:00:00Z</dcterms:created>
  <dcterms:modified xsi:type="dcterms:W3CDTF">2015-09-16T20:02:30Z</dcterms:modified>
</cp:coreProperties>
</file>