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1"/>
  </p:notesMasterIdLst>
  <p:handoutMasterIdLst>
    <p:handoutMasterId r:id="rId62"/>
  </p:handoutMasterIdLst>
  <p:sldIdLst>
    <p:sldId id="256" r:id="rId3"/>
    <p:sldId id="257" r:id="rId4"/>
    <p:sldId id="381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19" r:id="rId20"/>
    <p:sldId id="418" r:id="rId21"/>
    <p:sldId id="420" r:id="rId22"/>
    <p:sldId id="383" r:id="rId23"/>
    <p:sldId id="384" r:id="rId24"/>
    <p:sldId id="385" r:id="rId25"/>
    <p:sldId id="386" r:id="rId26"/>
    <p:sldId id="387" r:id="rId27"/>
    <p:sldId id="390" r:id="rId28"/>
    <p:sldId id="389" r:id="rId29"/>
    <p:sldId id="391" r:id="rId30"/>
    <p:sldId id="421" r:id="rId31"/>
    <p:sldId id="392" r:id="rId32"/>
    <p:sldId id="393" r:id="rId33"/>
    <p:sldId id="394" r:id="rId34"/>
    <p:sldId id="395" r:id="rId35"/>
    <p:sldId id="396" r:id="rId36"/>
    <p:sldId id="397" r:id="rId37"/>
    <p:sldId id="422" r:id="rId38"/>
    <p:sldId id="398" r:id="rId39"/>
    <p:sldId id="423" r:id="rId40"/>
    <p:sldId id="401" r:id="rId41"/>
    <p:sldId id="402" r:id="rId42"/>
    <p:sldId id="403" r:id="rId43"/>
    <p:sldId id="404" r:id="rId44"/>
    <p:sldId id="405" r:id="rId45"/>
    <p:sldId id="406" r:id="rId46"/>
    <p:sldId id="407" r:id="rId47"/>
    <p:sldId id="408" r:id="rId48"/>
    <p:sldId id="409" r:id="rId49"/>
    <p:sldId id="424" r:id="rId50"/>
    <p:sldId id="410" r:id="rId51"/>
    <p:sldId id="411" r:id="rId52"/>
    <p:sldId id="412" r:id="rId53"/>
    <p:sldId id="413" r:id="rId54"/>
    <p:sldId id="414" r:id="rId55"/>
    <p:sldId id="415" r:id="rId56"/>
    <p:sldId id="416" r:id="rId57"/>
    <p:sldId id="417" r:id="rId58"/>
    <p:sldId id="382" r:id="rId59"/>
    <p:sldId id="380" r:id="rId6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88" autoAdjust="0"/>
  </p:normalViewPr>
  <p:slideViewPr>
    <p:cSldViewPr snapToGrid="0" snapToObjects="1">
      <p:cViewPr varScale="1">
        <p:scale>
          <a:sx n="83" d="100"/>
          <a:sy n="83" d="100"/>
        </p:scale>
        <p:origin x="-23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-1842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154063F-9D29-488D-B8F8-784959FB95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0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458853A-5913-4DF2-9588-54A29097AE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D52AB-5123-4B44-8621-B351824C53E8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FA37C-28F5-4F9F-B89E-151A2B123DFD}" type="slidenum">
              <a:rPr lang="en-GB"/>
              <a:pPr/>
              <a:t>37</a:t>
            </a:fld>
            <a:endParaRPr lang="en-GB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b="1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8FA8EF-AA04-4FCB-86C1-CCCE8C9EBE39}" type="slidenum">
              <a:rPr lang="en-GB"/>
              <a:pPr/>
              <a:t>39</a:t>
            </a:fld>
            <a:endParaRPr lang="en-GB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EE129-E0E7-4579-81D7-2C208135C302}" type="slidenum">
              <a:rPr lang="en-GB"/>
              <a:pPr/>
              <a:t>40</a:t>
            </a:fld>
            <a:endParaRPr lang="en-GB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A disturbing possibility is that they all lie on a sphere -- but then, if we didn’t know that the tokens belonged together,</a:t>
            </a:r>
          </a:p>
          <a:p>
            <a:pPr eaLnBrk="1" hangingPunct="1"/>
            <a:r>
              <a:rPr lang="en-US" smtClean="0"/>
              <a:t>where did the sphere come from?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7939B7-44C6-40AE-8A2C-B83BD9AF58A7}" type="slidenum">
              <a:rPr lang="en-GB"/>
              <a:pPr/>
              <a:t>41</a:t>
            </a:fld>
            <a:endParaRPr lang="en-GB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9DC2A-9A7E-4AAB-94A7-495651FC3FC5}" type="slidenum">
              <a:rPr lang="en-GB"/>
              <a:pPr/>
              <a:t>42</a:t>
            </a:fld>
            <a:endParaRPr lang="en-GB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144B5-C75C-43A0-BEF1-860CCB13AE30}" type="slidenum">
              <a:rPr lang="en-GB"/>
              <a:pPr/>
              <a:t>43</a:t>
            </a:fld>
            <a:endParaRPr lang="en-GB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Some criteria that tend to cause tokens to be grouped.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AB2FE-7D97-4CC6-A79E-803FEB93157D}" type="slidenum">
              <a:rPr lang="en-GB"/>
              <a:pPr/>
              <a:t>44</a:t>
            </a:fld>
            <a:endParaRPr lang="en-GB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More such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919251-8A52-4CC0-8C67-98BE81EFEE2A}" type="slidenum">
              <a:rPr lang="en-GB"/>
              <a:pPr/>
              <a:t>45</a:t>
            </a:fld>
            <a:endParaRPr lang="en-GB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Occlusion cues seem to be very important in grouping.  Most people find it hard to read the 5 numerals in</a:t>
            </a:r>
          </a:p>
          <a:p>
            <a:pPr eaLnBrk="1" hangingPunct="1"/>
            <a:r>
              <a:rPr lang="en-US" smtClean="0"/>
              <a:t>this picture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9F232-D263-49A7-B85B-F752E635C4DD}" type="slidenum">
              <a:rPr lang="en-GB"/>
              <a:pPr/>
              <a:t>46</a:t>
            </a:fld>
            <a:endParaRPr lang="en-GB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but easy in this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3AE4C6-6F15-4D38-B418-B85F7107D64C}" type="slidenum">
              <a:rPr lang="en-GB"/>
              <a:pPr/>
              <a:t>47</a:t>
            </a:fld>
            <a:endParaRPr lang="en-GB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D52AB-5123-4B44-8621-B351824C53E8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0879A-B915-43DF-979A-0F4D1A8D7057}" type="slidenum">
              <a:rPr lang="en-GB"/>
              <a:pPr/>
              <a:t>49</a:t>
            </a:fld>
            <a:endParaRPr lang="en-GB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1C922-E991-4C80-B99A-4D6C6A2BB0C2}" type="slidenum">
              <a:rPr lang="en-GB"/>
              <a:pPr/>
              <a:t>50</a:t>
            </a:fld>
            <a:endParaRPr lang="en-GB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Figure 18.3  - we’re using lines and conics here.  You should point out that most of these objects have</a:t>
            </a:r>
          </a:p>
          <a:p>
            <a:pPr eaLnBrk="1" hangingPunct="1"/>
            <a:r>
              <a:rPr lang="en-US" smtClean="0"/>
              <a:t>more than five lines on them, so occlusion isn’t a catastrophe. 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24C19E-6961-4E65-B427-E8AFD3348FBA}" type="slidenum">
              <a:rPr lang="en-GB"/>
              <a:pPr/>
              <a:t>51</a:t>
            </a:fld>
            <a:endParaRPr lang="en-GB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00848-68E4-4EF7-94BF-DF10295735EE}" type="slidenum">
              <a:rPr lang="en-GB"/>
              <a:pPr/>
              <a:t>53</a:t>
            </a:fld>
            <a:endParaRPr lang="en-GB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Figure 22.22 - caption tells the story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4575F1-E7A7-4F95-AC7A-FD4129ED10A4}" type="slidenum">
              <a:rPr lang="en-GB"/>
              <a:pPr/>
              <a:t>54</a:t>
            </a:fld>
            <a:endParaRPr lang="en-GB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4B5C83-D770-4CA5-818A-DC37791A8973}" type="slidenum">
              <a:rPr lang="en-GB"/>
              <a:pPr/>
              <a:t>55</a:t>
            </a:fld>
            <a:endParaRPr lang="en-GB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Figure 23.6 and 23.7 - caption tells the story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D42831-636E-40B7-9349-220DD66F36F2}" type="slidenum">
              <a:rPr lang="en-GB"/>
              <a:pPr/>
              <a:t>56</a:t>
            </a:fld>
            <a:endParaRPr lang="en-GB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Fig 23.17 - caption tells the story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EAB3B-59C7-4682-80F7-B19055959BEC}" type="slidenum">
              <a:rPr lang="en-GB"/>
              <a:pPr/>
              <a:t>57</a:t>
            </a:fld>
            <a:endParaRPr lang="en-GB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13B0BE-6687-4D08-9409-470A94DFE7E5}" type="slidenum">
              <a:rPr lang="en-GB"/>
              <a:pPr/>
              <a:t>58</a:t>
            </a:fld>
            <a:endParaRPr lang="en-GB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D52AB-5123-4B44-8621-B351824C53E8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D52AB-5123-4B44-8621-B351824C53E8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D52AB-5123-4B44-8621-B351824C53E8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D52AB-5123-4B44-8621-B351824C53E8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D52AB-5123-4B44-8621-B351824C53E8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7D9B4D-21AC-45A6-A0FB-CC2ADF64B52D}" type="slidenum">
              <a:rPr lang="en-GB"/>
              <a:pPr/>
              <a:t>30</a:t>
            </a:fld>
            <a:endParaRPr lang="en-GB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E3B8AF-8FE8-4C96-AE92-5F6D63D00685}" type="slidenum">
              <a:rPr lang="en-GB"/>
              <a:pPr/>
              <a:t>35</a:t>
            </a:fld>
            <a:endParaRPr lang="en-GB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A6A85-8DA3-4A6E-94DF-DDBCFA260E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DB470-64FE-45AE-9D5A-88B6A61A85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6A9D0-2E74-4A9A-BD7E-B970B46E30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2A1EC-8559-4A6E-AB2F-0D3BCBFFA5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A6190-9522-49C5-9421-DBD5CF1A84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FF62E-0F9A-41D1-9CF0-C49D006E54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30B27-3457-4E0F-8E08-6F4CEF10A1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2FA86-BF31-424B-8A50-02F2913EF4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4C985-ADF9-4AE2-B5EE-943458741B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2F0A9-49BD-4F8F-844E-7568B7A2F2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BCF18-3973-4182-A07C-4890B403D4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DFDB815-E56D-49CE-B15B-EB480BEBC0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cs typeface="Times New Roman" pitchFamily="18" charset="0"/>
        </a:defRPr>
      </a:lvl9pPr>
    </p:titleStyle>
    <p:bodyStyle>
      <a:lvl1pPr marL="441325" indent="-342900" algn="l" rtl="0" eaLnBrk="0" fontAlgn="base" hangingPunct="0">
        <a:lnSpc>
          <a:spcPct val="110000"/>
        </a:lnSpc>
        <a:spcBef>
          <a:spcPct val="5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6463" indent="-28575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314450" indent="-22860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722438" indent="-22860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4pPr>
      <a:lvl5pPr marL="2130425" indent="-228600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5pPr>
      <a:lvl6pPr marL="2587625" indent="-228600" algn="l" rtl="0" fontAlgn="base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6pPr>
      <a:lvl7pPr marL="3044825" indent="-228600" algn="l" rtl="0" fontAlgn="base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7pPr>
      <a:lvl8pPr marL="3502025" indent="-228600" algn="l" rtl="0" fontAlgn="base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8pPr>
      <a:lvl9pPr marL="3959225" indent="-228600" algn="l" rtl="0" fontAlgn="base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10/11/2013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upload.wikimedia.org/wikipedia/commons/3/37/Bayer_pattern_on_sensor.sv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GB" sz="4800" smtClean="0"/>
              <a:t>Course Overview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marL="273050" indent="-174625" eaLnBrk="1" hangingPunct="1">
              <a:lnSpc>
                <a:spcPct val="100000"/>
              </a:lnSpc>
            </a:pPr>
            <a:r>
              <a:rPr lang="en-GB" sz="2000" smtClean="0">
                <a:solidFill>
                  <a:schemeClr val="bg2"/>
                </a:solidFill>
              </a:rPr>
              <a:t>What is AI?</a:t>
            </a:r>
            <a:br>
              <a:rPr lang="en-GB" sz="2000" smtClean="0">
                <a:solidFill>
                  <a:schemeClr val="bg2"/>
                </a:solidFill>
              </a:rPr>
            </a:br>
            <a:endParaRPr lang="en-GB" sz="2000" smtClean="0">
              <a:solidFill>
                <a:schemeClr val="bg2"/>
              </a:solidFill>
            </a:endParaRPr>
          </a:p>
          <a:p>
            <a:pPr marL="273050" indent="-174625" eaLnBrk="1" hangingPunct="1">
              <a:lnSpc>
                <a:spcPct val="100000"/>
              </a:lnSpc>
            </a:pPr>
            <a:r>
              <a:rPr lang="en-GB" sz="2600" b="1" smtClean="0"/>
              <a:t>What are the Major Challenges?</a:t>
            </a:r>
            <a:br>
              <a:rPr lang="en-GB" sz="2600" b="1" smtClean="0"/>
            </a:br>
            <a:endParaRPr lang="en-GB" sz="2000" smtClean="0">
              <a:solidFill>
                <a:schemeClr val="bg2"/>
              </a:solidFill>
            </a:endParaRPr>
          </a:p>
          <a:p>
            <a:pPr marL="273050" indent="-174625" eaLnBrk="1" hangingPunct="1">
              <a:lnSpc>
                <a:spcPct val="100000"/>
              </a:lnSpc>
            </a:pPr>
            <a:r>
              <a:rPr lang="en-GB" sz="2000" smtClean="0">
                <a:solidFill>
                  <a:schemeClr val="bg2"/>
                </a:solidFill>
              </a:rPr>
              <a:t>What are the Main Techniques?</a:t>
            </a:r>
            <a:br>
              <a:rPr lang="en-GB" sz="2000" smtClean="0">
                <a:solidFill>
                  <a:schemeClr val="bg2"/>
                </a:solidFill>
              </a:rPr>
            </a:br>
            <a:endParaRPr lang="en-GB" sz="2000" smtClean="0">
              <a:solidFill>
                <a:schemeClr val="bg2"/>
              </a:solidFill>
            </a:endParaRPr>
          </a:p>
          <a:p>
            <a:pPr marL="273050" indent="-174625" eaLnBrk="1" hangingPunct="1">
              <a:lnSpc>
                <a:spcPct val="100000"/>
              </a:lnSpc>
            </a:pPr>
            <a:r>
              <a:rPr lang="en-GB" sz="2000" smtClean="0">
                <a:solidFill>
                  <a:schemeClr val="bg2"/>
                </a:solidFill>
              </a:rPr>
              <a:t>Where are we failing, and why?</a:t>
            </a:r>
            <a:br>
              <a:rPr lang="en-GB" sz="2000" smtClean="0">
                <a:solidFill>
                  <a:schemeClr val="bg2"/>
                </a:solidFill>
              </a:rPr>
            </a:br>
            <a:endParaRPr lang="en-GB" sz="2000" smtClean="0">
              <a:solidFill>
                <a:schemeClr val="bg2"/>
              </a:solidFill>
            </a:endParaRPr>
          </a:p>
          <a:p>
            <a:pPr marL="273050" indent="-174625" eaLnBrk="1" hangingPunct="1">
              <a:lnSpc>
                <a:spcPct val="100000"/>
              </a:lnSpc>
            </a:pPr>
            <a:r>
              <a:rPr lang="en-GB" sz="2000" smtClean="0">
                <a:solidFill>
                  <a:schemeClr val="bg2"/>
                </a:solidFill>
              </a:rPr>
              <a:t>Step back and look at the Science</a:t>
            </a:r>
            <a:br>
              <a:rPr lang="en-GB" sz="2000" smtClean="0">
                <a:solidFill>
                  <a:schemeClr val="bg2"/>
                </a:solidFill>
              </a:rPr>
            </a:br>
            <a:endParaRPr lang="en-GB" sz="2000" smtClean="0">
              <a:solidFill>
                <a:schemeClr val="bg2"/>
              </a:solidFill>
            </a:endParaRPr>
          </a:p>
          <a:p>
            <a:pPr marL="273050" indent="-174625" eaLnBrk="1" hangingPunct="1">
              <a:lnSpc>
                <a:spcPct val="100000"/>
              </a:lnSpc>
            </a:pPr>
            <a:r>
              <a:rPr lang="en-GB" sz="2000" smtClean="0">
                <a:solidFill>
                  <a:schemeClr val="bg2"/>
                </a:solidFill>
              </a:rPr>
              <a:t>Step back and look at the History of AI</a:t>
            </a:r>
            <a:br>
              <a:rPr lang="en-GB" sz="2000" smtClean="0">
                <a:solidFill>
                  <a:schemeClr val="bg2"/>
                </a:solidFill>
              </a:rPr>
            </a:br>
            <a:endParaRPr lang="en-GB" sz="2000" smtClean="0">
              <a:solidFill>
                <a:schemeClr val="bg2"/>
              </a:solidFill>
            </a:endParaRPr>
          </a:p>
          <a:p>
            <a:pPr marL="273050" indent="-174625" eaLnBrk="1" hangingPunct="1">
              <a:lnSpc>
                <a:spcPct val="100000"/>
              </a:lnSpc>
            </a:pPr>
            <a:r>
              <a:rPr lang="en-GB" sz="2000" smtClean="0">
                <a:solidFill>
                  <a:schemeClr val="bg2"/>
                </a:solidFill>
              </a:rPr>
              <a:t>What are the Major Schools of Thought?</a:t>
            </a:r>
            <a:br>
              <a:rPr lang="en-GB" sz="2000" smtClean="0">
                <a:solidFill>
                  <a:schemeClr val="bg2"/>
                </a:solidFill>
              </a:rPr>
            </a:br>
            <a:endParaRPr lang="en-GB" sz="2000" smtClean="0">
              <a:solidFill>
                <a:schemeClr val="bg2"/>
              </a:solidFill>
            </a:endParaRPr>
          </a:p>
          <a:p>
            <a:pPr marL="273050" indent="-174625" eaLnBrk="1" hangingPunct="1">
              <a:lnSpc>
                <a:spcPct val="100000"/>
              </a:lnSpc>
            </a:pPr>
            <a:r>
              <a:rPr lang="en-GB" sz="2000" smtClean="0">
                <a:solidFill>
                  <a:schemeClr val="bg2"/>
                </a:solidFill>
              </a:rPr>
              <a:t>What of the Future?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0308"/>
            <a:ext cx="9144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prstClr val="black"/>
                </a:solidFill>
                <a:latin typeface="Calibri"/>
              </a:rPr>
              <a:t>As </a:t>
            </a:r>
            <a:r>
              <a:rPr lang="en-GB" sz="2000" dirty="0" err="1">
                <a:solidFill>
                  <a:prstClr val="black"/>
                </a:solidFill>
                <a:latin typeface="Calibri"/>
              </a:rPr>
              <a:t>Szeliski</a:t>
            </a:r>
            <a:r>
              <a:rPr lang="en-GB" sz="2000" dirty="0">
                <a:solidFill>
                  <a:prstClr val="black"/>
                </a:solidFill>
                <a:latin typeface="Calibri"/>
              </a:rPr>
              <a:t> (2010) puts it, </a:t>
            </a:r>
            <a:br>
              <a:rPr lang="en-GB" sz="2000" dirty="0">
                <a:solidFill>
                  <a:prstClr val="black"/>
                </a:solidFill>
                <a:latin typeface="Calibri"/>
              </a:rPr>
            </a:br>
            <a:r>
              <a:rPr lang="en-GB" sz="1600" dirty="0">
                <a:solidFill>
                  <a:prstClr val="black"/>
                </a:solidFill>
                <a:latin typeface="Calibri"/>
              </a:rPr>
              <a:t/>
            </a:r>
            <a:br>
              <a:rPr lang="en-GB" sz="1600" dirty="0">
                <a:solidFill>
                  <a:prstClr val="black"/>
                </a:solidFill>
                <a:latin typeface="Calibri"/>
              </a:rPr>
            </a:br>
            <a:r>
              <a:rPr lang="en-GB" sz="3200" dirty="0">
                <a:solidFill>
                  <a:prstClr val="black"/>
                </a:solidFill>
                <a:latin typeface="Calibri"/>
              </a:rPr>
              <a:t>“It may be many years before computers can name and outline all of the objects in a photograph with the same skill as a two year old child."</a:t>
            </a:r>
            <a:endParaRPr lang="en-GB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9189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000099"/>
                </a:solidFill>
              </a:rPr>
              <a:t>What Competences do you Need for </a:t>
            </a:r>
            <a:r>
              <a:rPr lang="en-GB" b="1" dirty="0" smtClean="0">
                <a:solidFill>
                  <a:srgbClr val="000099"/>
                </a:solidFill>
              </a:rPr>
              <a:t>Robots?</a:t>
            </a:r>
            <a:endParaRPr lang="en-GB" b="1" dirty="0" smtClean="0">
              <a:solidFill>
                <a:srgbClr val="000099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Perception</a:t>
            </a:r>
          </a:p>
          <a:p>
            <a:pPr marL="914400" lvl="1" indent="-457200" algn="l">
              <a:spcBef>
                <a:spcPts val="1200"/>
              </a:spcBef>
              <a:buFont typeface="Wingdings" pitchFamily="2" charset="2"/>
              <a:buChar char="Ø"/>
            </a:pPr>
            <a:r>
              <a:rPr lang="en-GB" altLang="zh-HK" sz="24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Vision</a:t>
            </a:r>
          </a:p>
          <a:p>
            <a:pPr marL="1371600" lvl="2" indent="-457200" algn="l">
              <a:spcBef>
                <a:spcPts val="1200"/>
              </a:spcBef>
              <a:buFont typeface="Wingdings" pitchFamily="2" charset="2"/>
              <a:buChar char="Ø"/>
            </a:pPr>
            <a:r>
              <a:rPr lang="en-GB" altLang="zh-HK" sz="20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For Recognition</a:t>
            </a:r>
          </a:p>
          <a:p>
            <a:pPr marL="1371600" lvl="2" indent="-457200" algn="l">
              <a:spcBef>
                <a:spcPts val="1200"/>
              </a:spcBef>
              <a:buFont typeface="Wingdings" pitchFamily="2" charset="2"/>
              <a:buChar char="Ø"/>
            </a:pPr>
            <a:r>
              <a:rPr lang="en-GB" altLang="zh-HK" sz="20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For Action</a:t>
            </a:r>
          </a:p>
          <a:p>
            <a:pPr marL="914400" lvl="1" indent="-457200" algn="l">
              <a:spcBef>
                <a:spcPts val="1200"/>
              </a:spcBef>
              <a:buFont typeface="Wingdings" pitchFamily="2" charset="2"/>
              <a:buChar char="Ø"/>
            </a:pPr>
            <a:r>
              <a:rPr lang="en-GB" altLang="zh-HK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Touch or other modalities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Motor Skills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Transfer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Motivation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Learning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Concepts and Representation</a:t>
            </a:r>
          </a:p>
        </p:txBody>
      </p:sp>
      <p:sp>
        <p:nvSpPr>
          <p:cNvPr id="4" name="Oval 3"/>
          <p:cNvSpPr/>
          <p:nvPr/>
        </p:nvSpPr>
        <p:spPr>
          <a:xfrm>
            <a:off x="990600" y="2438400"/>
            <a:ext cx="2363372" cy="604911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white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GB" b="1" dirty="0" smtClean="0">
                <a:solidFill>
                  <a:srgbClr val="000099"/>
                </a:solidFill>
              </a:rPr>
              <a:t>Vision for Action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Grasping – Krueger, </a:t>
            </a:r>
            <a:r>
              <a:rPr lang="en-GB" altLang="zh-HK" sz="2800" b="1" dirty="0" err="1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Kragic</a:t>
            </a: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GB" altLang="zh-HK" sz="2800" b="1" dirty="0" err="1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Vincze</a:t>
            </a: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GB" altLang="zh-HK" sz="2800" b="1" dirty="0" err="1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Saxena</a:t>
            </a:r>
            <a:endParaRPr lang="en-GB" altLang="zh-HK" sz="2800" b="1" dirty="0" smtClean="0">
              <a:solidFill>
                <a:srgbClr val="000066"/>
              </a:solidFill>
              <a:ea typeface="新細明體" pitchFamily="18" charset="-120"/>
              <a:cs typeface="Times New Roman" pitchFamily="18" charset="0"/>
            </a:endParaRPr>
          </a:p>
          <a:p>
            <a:pPr marL="971550" lvl="1" indent="-514350" algn="l">
              <a:spcBef>
                <a:spcPts val="1200"/>
              </a:spcBef>
              <a:buFont typeface="Wingdings" pitchFamily="2" charset="2"/>
              <a:buChar char="Ø"/>
            </a:pPr>
            <a:r>
              <a:rPr lang="en-GB" altLang="zh-HK" sz="24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Small community compared to recognition</a:t>
            </a:r>
          </a:p>
          <a:p>
            <a:pPr marL="971550" lvl="1" indent="-514350" algn="l">
              <a:spcBef>
                <a:spcPts val="1200"/>
              </a:spcBef>
              <a:buFont typeface="Wingdings" pitchFamily="2" charset="2"/>
              <a:buChar char="Ø"/>
            </a:pPr>
            <a:r>
              <a:rPr lang="en-GB" altLang="zh-HK" sz="24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Making progress – but </a:t>
            </a:r>
            <a:r>
              <a:rPr lang="en-GB" altLang="zh-HK" sz="2400" b="1" dirty="0" err="1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probs</a:t>
            </a:r>
            <a:r>
              <a:rPr lang="en-GB" altLang="zh-HK" sz="24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 for vision, </a:t>
            </a:r>
            <a:r>
              <a:rPr lang="en-GB" altLang="zh-HK" sz="2400" b="1" dirty="0" err="1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haptic</a:t>
            </a:r>
            <a:r>
              <a:rPr lang="en-GB" altLang="zh-HK" sz="24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, motor readjustment</a:t>
            </a:r>
          </a:p>
          <a:p>
            <a:pPr marL="971550" lvl="1" indent="-514350" algn="l">
              <a:spcBef>
                <a:spcPts val="1200"/>
              </a:spcBef>
              <a:buFont typeface="Wingdings" pitchFamily="2" charset="2"/>
              <a:buChar char="Ø"/>
            </a:pPr>
            <a:r>
              <a:rPr lang="en-GB" altLang="zh-HK" sz="24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Nowhere near infant level – 6 months?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Single object affordances – Ugur, </a:t>
            </a:r>
            <a:r>
              <a:rPr lang="en-GB" altLang="zh-HK" b="1" dirty="0" err="1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Stoytchev</a:t>
            </a:r>
            <a:endParaRPr lang="en-GB" altLang="zh-HK" b="1" dirty="0" smtClean="0">
              <a:solidFill>
                <a:srgbClr val="000066"/>
              </a:solidFill>
              <a:ea typeface="新細明體" pitchFamily="18" charset="-120"/>
              <a:cs typeface="Times New Roman" pitchFamily="18" charset="0"/>
            </a:endParaRPr>
          </a:p>
          <a:p>
            <a:pPr marL="971550" lvl="1" indent="-514350" algn="l">
              <a:spcBef>
                <a:spcPts val="1200"/>
              </a:spcBef>
              <a:buFont typeface="Wingdings" pitchFamily="2" charset="2"/>
              <a:buChar char="Ø"/>
            </a:pPr>
            <a:r>
              <a:rPr lang="en-GB" altLang="zh-HK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Very small community</a:t>
            </a:r>
          </a:p>
          <a:p>
            <a:pPr marL="971550" lvl="1" indent="-514350" algn="l">
              <a:spcBef>
                <a:spcPts val="1200"/>
              </a:spcBef>
              <a:buFont typeface="Wingdings" pitchFamily="2" charset="2"/>
              <a:buChar char="Ø"/>
            </a:pPr>
            <a:r>
              <a:rPr lang="en-GB" altLang="zh-HK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Need to get more generic features</a:t>
            </a:r>
          </a:p>
          <a:p>
            <a:pPr marL="971550" lvl="1" indent="-514350" algn="l">
              <a:spcBef>
                <a:spcPts val="1200"/>
              </a:spcBef>
              <a:buFont typeface="Wingdings" pitchFamily="2" charset="2"/>
              <a:buChar char="Ø"/>
            </a:pPr>
            <a:r>
              <a:rPr lang="en-GB" altLang="zh-HK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Moving towards parts of objects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Pairs of objects – </a:t>
            </a:r>
            <a:r>
              <a:rPr lang="en-GB" altLang="zh-HK" b="1" dirty="0" err="1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Fichtl</a:t>
            </a:r>
            <a:r>
              <a:rPr lang="en-GB" altLang="zh-HK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GB" altLang="zh-HK" b="1" dirty="0" err="1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Rosman&amp;Ramamoorthy</a:t>
            </a:r>
            <a:endParaRPr lang="en-GB" altLang="zh-HK" sz="2400" dirty="0" smtClean="0">
              <a:solidFill>
                <a:srgbClr val="000066"/>
              </a:solidFill>
              <a:ea typeface="新細明體" pitchFamily="18" charset="-12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459420" y="0"/>
            <a:ext cx="4351283" cy="990600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4400" b="1" dirty="0">
                <a:solidFill>
                  <a:prstClr val="black"/>
                </a:solidFill>
                <a:latin typeface="Calibri"/>
              </a:rPr>
              <a:t>“Empty the box”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2411"/>
            <a:ext cx="9144000" cy="2187209"/>
          </a:xfrm>
        </p:spPr>
        <p:txBody>
          <a:bodyPr/>
          <a:lstStyle/>
          <a:p>
            <a:pPr algn="ctr">
              <a:buNone/>
            </a:pPr>
            <a:r>
              <a:rPr lang="en-GB" dirty="0" smtClean="0"/>
              <a:t>“I saw a 8 month old in a train investigating a bag on Friday. It was really depressing. He was so skilled.”</a:t>
            </a:r>
          </a:p>
          <a:p>
            <a:pPr algn="r">
              <a:buNone/>
            </a:pPr>
            <a:r>
              <a:rPr lang="en-GB" sz="2000" dirty="0" smtClean="0"/>
              <a:t>(e-mail communication from N. Krueger, 2012)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000099"/>
                </a:solidFill>
              </a:rPr>
              <a:t>What Competences do you Need for </a:t>
            </a:r>
            <a:r>
              <a:rPr lang="en-GB" b="1" dirty="0" smtClean="0">
                <a:solidFill>
                  <a:srgbClr val="000099"/>
                </a:solidFill>
              </a:rPr>
              <a:t>Robots?</a:t>
            </a:r>
            <a:endParaRPr lang="en-GB" b="1" dirty="0" smtClean="0">
              <a:solidFill>
                <a:srgbClr val="000099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Perception</a:t>
            </a:r>
          </a:p>
          <a:p>
            <a:pPr marL="914400" lvl="1" indent="-457200" algn="l">
              <a:spcBef>
                <a:spcPts val="1200"/>
              </a:spcBef>
              <a:buFont typeface="Wingdings" pitchFamily="2" charset="2"/>
              <a:buChar char="Ø"/>
            </a:pPr>
            <a:r>
              <a:rPr lang="en-GB" altLang="zh-HK" sz="24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Vision</a:t>
            </a:r>
          </a:p>
          <a:p>
            <a:pPr marL="1371600" lvl="2" indent="-457200" algn="l">
              <a:spcBef>
                <a:spcPts val="1200"/>
              </a:spcBef>
              <a:buFont typeface="Wingdings" pitchFamily="2" charset="2"/>
              <a:buChar char="Ø"/>
            </a:pPr>
            <a:r>
              <a:rPr lang="en-GB" altLang="zh-HK" sz="20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For Recognition</a:t>
            </a:r>
          </a:p>
          <a:p>
            <a:pPr marL="1371600" lvl="2" indent="-457200" algn="l">
              <a:spcBef>
                <a:spcPts val="1200"/>
              </a:spcBef>
              <a:buFont typeface="Wingdings" pitchFamily="2" charset="2"/>
              <a:buChar char="Ø"/>
            </a:pPr>
            <a:r>
              <a:rPr lang="en-GB" altLang="zh-HK" sz="20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For Action</a:t>
            </a:r>
          </a:p>
          <a:p>
            <a:pPr marL="914400" lvl="1" indent="-457200" algn="l">
              <a:spcBef>
                <a:spcPts val="1200"/>
              </a:spcBef>
              <a:buFont typeface="Wingdings" pitchFamily="2" charset="2"/>
              <a:buChar char="Ø"/>
            </a:pPr>
            <a:r>
              <a:rPr lang="en-GB" altLang="zh-HK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Touch or other modalities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Motor Skills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Transfer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Motivation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Learning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Concepts and Representation</a:t>
            </a:r>
          </a:p>
        </p:txBody>
      </p:sp>
      <p:sp>
        <p:nvSpPr>
          <p:cNvPr id="4" name="Oval 3"/>
          <p:cNvSpPr/>
          <p:nvPr/>
        </p:nvSpPr>
        <p:spPr>
          <a:xfrm>
            <a:off x="838200" y="2819400"/>
            <a:ext cx="4242582" cy="848751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white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906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000099"/>
                </a:solidFill>
              </a:rPr>
              <a:t>Touch or other modalities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err="1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Stoytchev</a:t>
            </a: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 is a pioneer – e.g. </a:t>
            </a:r>
            <a:r>
              <a:rPr lang="en-GB" altLang="zh-HK" sz="2800" b="1" dirty="0" err="1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vibrotactile</a:t>
            </a: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 sensor, audio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err="1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Helge</a:t>
            </a: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 Ritter in Bielefeld – e.g. Pressure sensor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Skin on iCub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endParaRPr lang="en-GB" altLang="zh-HK" sz="2800" b="1" dirty="0" smtClean="0">
              <a:solidFill>
                <a:srgbClr val="000066"/>
              </a:solidFill>
              <a:ea typeface="新細明體" pitchFamily="18" charset="-120"/>
              <a:cs typeface="Times New Roman" pitchFamily="18" charset="0"/>
            </a:endParaRP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Infant recognising in dark... Forget it!</a:t>
            </a:r>
            <a:endParaRPr lang="en-GB" altLang="zh-HK" b="1" dirty="0" smtClean="0">
              <a:solidFill>
                <a:srgbClr val="000066"/>
              </a:solidFill>
              <a:ea typeface="新細明體" pitchFamily="18" charset="-120"/>
              <a:cs typeface="Times New Roman" pitchFamily="18" charset="0"/>
            </a:endParaRPr>
          </a:p>
          <a:p>
            <a:pPr marL="971550" lvl="1" indent="-514350" algn="l">
              <a:spcBef>
                <a:spcPts val="1200"/>
              </a:spcBef>
              <a:buFont typeface="+mj-lt"/>
              <a:buAutoNum type="arabicPeriod"/>
            </a:pPr>
            <a:endParaRPr lang="en-GB" altLang="zh-HK" sz="2400" dirty="0" smtClean="0">
              <a:solidFill>
                <a:srgbClr val="000066"/>
              </a:solidFill>
              <a:ea typeface="新細明體" pitchFamily="18" charset="-12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2032"/>
            <a:ext cx="9144000" cy="5704132"/>
          </a:xfrm>
        </p:spPr>
        <p:txBody>
          <a:bodyPr/>
          <a:lstStyle/>
          <a:p>
            <a:pPr algn="ctr">
              <a:buNone/>
            </a:pPr>
            <a:r>
              <a:rPr lang="en-GB" dirty="0" smtClean="0"/>
              <a:t>“It can be depressing to compare the outcome of a five-year, multi-million-euro/dollar/yen project with what an infant can do after four months. </a:t>
            </a:r>
            <a:br>
              <a:rPr lang="en-GB" dirty="0" smtClean="0"/>
            </a:br>
            <a:endParaRPr lang="en-GB" sz="2000" dirty="0" smtClean="0"/>
          </a:p>
          <a:p>
            <a:pPr algn="ctr">
              <a:buNone/>
            </a:pPr>
            <a:r>
              <a:rPr lang="en-GB" dirty="0" smtClean="0"/>
              <a:t>Infants are so clearly doing what we want robots to do; is there any way to learn from research on infant development?”</a:t>
            </a:r>
          </a:p>
          <a:p>
            <a:pPr algn="ctr">
              <a:buNone/>
            </a:pPr>
            <a:endParaRPr lang="en-GB" dirty="0" smtClean="0"/>
          </a:p>
          <a:p>
            <a:pPr algn="r">
              <a:buNone/>
            </a:pPr>
            <a:r>
              <a:rPr lang="en-GB" sz="2000" dirty="0" smtClean="0"/>
              <a:t>(Fitzpatrick, Needham, </a:t>
            </a:r>
            <a:r>
              <a:rPr lang="en-GB" sz="2000" dirty="0" err="1" smtClean="0"/>
              <a:t>Natale</a:t>
            </a:r>
            <a:r>
              <a:rPr lang="en-GB" sz="2000" dirty="0" smtClean="0"/>
              <a:t>, </a:t>
            </a:r>
            <a:r>
              <a:rPr lang="en-GB" sz="2000" dirty="0" err="1" smtClean="0"/>
              <a:t>Metta</a:t>
            </a:r>
            <a:r>
              <a:rPr lang="en-GB" sz="2000" dirty="0" smtClean="0"/>
              <a:t>, 2008)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Vision Overview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/>
            <a:r>
              <a:rPr lang="en-US" sz="2400" smtClean="0"/>
              <a:t>Like all AI: in its infancy</a:t>
            </a:r>
          </a:p>
          <a:p>
            <a:pPr eaLnBrk="1" hangingPunct="1"/>
            <a:r>
              <a:rPr lang="en-US" sz="2400" smtClean="0"/>
              <a:t>Many methods which work well in specific applications</a:t>
            </a:r>
          </a:p>
          <a:p>
            <a:pPr eaLnBrk="1" hangingPunct="1"/>
            <a:r>
              <a:rPr lang="en-GB" sz="2400" smtClean="0"/>
              <a:t>No universal solution </a:t>
            </a:r>
          </a:p>
          <a:p>
            <a:pPr eaLnBrk="1" hangingPunct="1"/>
            <a:r>
              <a:rPr lang="en-US" sz="2400" smtClean="0"/>
              <a:t>Classic problem: Recognition problem</a:t>
            </a:r>
          </a:p>
          <a:p>
            <a:pPr lvl="1" eaLnBrk="1" hangingPunct="1"/>
            <a:r>
              <a:rPr lang="en-US" sz="2000" smtClean="0"/>
              <a:t>Recognise a type of object</a:t>
            </a:r>
          </a:p>
          <a:p>
            <a:pPr lvl="1" eaLnBrk="1" hangingPunct="1"/>
            <a:r>
              <a:rPr lang="en-US" sz="2000" smtClean="0"/>
              <a:t>Identify an instance (e.g. a person)</a:t>
            </a:r>
          </a:p>
          <a:p>
            <a:pPr lvl="1" eaLnBrk="1" hangingPunct="1"/>
            <a:r>
              <a:rPr lang="en-US" sz="2000" smtClean="0"/>
              <a:t>Easy for human</a:t>
            </a:r>
          </a:p>
          <a:p>
            <a:pPr lvl="1" eaLnBrk="1" hangingPunct="1"/>
            <a:r>
              <a:rPr lang="en-GB" sz="2000" smtClean="0"/>
              <a:t>Computers limited:</a:t>
            </a:r>
          </a:p>
          <a:p>
            <a:pPr lvl="2" eaLnBrk="1" hangingPunct="1"/>
            <a:r>
              <a:rPr lang="en-GB" sz="2000" smtClean="0"/>
              <a:t>Specific objects: faces, characters, vehicles</a:t>
            </a:r>
          </a:p>
          <a:p>
            <a:pPr lvl="2" eaLnBrk="1" hangingPunct="1"/>
            <a:r>
              <a:rPr lang="en-GB" sz="2000" smtClean="0"/>
              <a:t>Specific situations: lighting, background, orientation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Vision Hierarchy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5938" y="1600200"/>
            <a:ext cx="6900862" cy="5257800"/>
          </a:xfrm>
        </p:spPr>
        <p:txBody>
          <a:bodyPr/>
          <a:lstStyle/>
          <a:p>
            <a:pPr marL="631825" indent="-533400" eaLnBrk="1" hangingPunct="1">
              <a:buFont typeface="Wingdings" pitchFamily="2" charset="2"/>
              <a:buNone/>
            </a:pPr>
            <a:r>
              <a:rPr lang="en-US" smtClean="0"/>
              <a:t>4. High level Models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US" smtClean="0"/>
              <a:t>3. Mid level Segmentation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US" smtClean="0"/>
              <a:t>2. Putting together Multiple images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GB" smtClean="0"/>
              <a:t>1. Low level processing on a single image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US" smtClean="0"/>
              <a:t>0. The physics of image formation</a:t>
            </a:r>
            <a:endParaRPr lang="en-GB" smtClean="0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261938" y="1600200"/>
            <a:ext cx="1262062" cy="3686175"/>
          </a:xfrm>
          <a:prstGeom prst="upArrow">
            <a:avLst>
              <a:gd name="adj1" fmla="val 50000"/>
              <a:gd name="adj2" fmla="val 730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GB" sz="4800" smtClean="0"/>
              <a:t>Course Overview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marL="273050" indent="-174625" eaLnBrk="1" hangingPunct="1">
              <a:lnSpc>
                <a:spcPct val="100000"/>
              </a:lnSpc>
            </a:pPr>
            <a:r>
              <a:rPr lang="en-GB" sz="2000" smtClean="0">
                <a:solidFill>
                  <a:schemeClr val="bg2"/>
                </a:solidFill>
              </a:rPr>
              <a:t>What is AI?</a:t>
            </a:r>
            <a:br>
              <a:rPr lang="en-GB" sz="2000" smtClean="0">
                <a:solidFill>
                  <a:schemeClr val="bg2"/>
                </a:solidFill>
              </a:rPr>
            </a:br>
            <a:endParaRPr lang="en-GB" sz="2000" smtClean="0">
              <a:solidFill>
                <a:schemeClr val="bg2"/>
              </a:solidFill>
            </a:endParaRPr>
          </a:p>
          <a:p>
            <a:pPr marL="273050" indent="-174625" eaLnBrk="1" hangingPunct="1">
              <a:lnSpc>
                <a:spcPct val="100000"/>
              </a:lnSpc>
            </a:pPr>
            <a:r>
              <a:rPr lang="en-GB" sz="2600" b="1" smtClean="0"/>
              <a:t>What are the Major Challenges?</a:t>
            </a:r>
            <a:br>
              <a:rPr lang="en-GB" sz="2600" b="1" smtClean="0"/>
            </a:br>
            <a:endParaRPr lang="en-GB" sz="2000" smtClean="0">
              <a:solidFill>
                <a:srgbClr val="CBCBCB"/>
              </a:solidFill>
            </a:endParaRPr>
          </a:p>
          <a:p>
            <a:pPr marL="273050" indent="-174625" eaLnBrk="1" hangingPunct="1">
              <a:lnSpc>
                <a:spcPct val="100000"/>
              </a:lnSpc>
            </a:pPr>
            <a:r>
              <a:rPr lang="en-GB" sz="2000" smtClean="0">
                <a:solidFill>
                  <a:srgbClr val="CBCBCB"/>
                </a:solidFill>
              </a:rPr>
              <a:t>What are the Main Techniques?</a:t>
            </a:r>
            <a:br>
              <a:rPr lang="en-GB" sz="2000" smtClean="0">
                <a:solidFill>
                  <a:srgbClr val="CBCBCB"/>
                </a:solidFill>
              </a:rPr>
            </a:br>
            <a:endParaRPr lang="en-GB" sz="2000" smtClean="0">
              <a:solidFill>
                <a:srgbClr val="CBCBCB"/>
              </a:solidFill>
            </a:endParaRPr>
          </a:p>
          <a:p>
            <a:pPr marL="273050" indent="-174625" eaLnBrk="1" hangingPunct="1">
              <a:lnSpc>
                <a:spcPct val="100000"/>
              </a:lnSpc>
            </a:pPr>
            <a:r>
              <a:rPr lang="en-GB" sz="2000" smtClean="0">
                <a:solidFill>
                  <a:srgbClr val="CBCBCB"/>
                </a:solidFill>
              </a:rPr>
              <a:t>Where are we failing, and why?</a:t>
            </a:r>
            <a:br>
              <a:rPr lang="en-GB" sz="2000" smtClean="0">
                <a:solidFill>
                  <a:srgbClr val="CBCBCB"/>
                </a:solidFill>
              </a:rPr>
            </a:br>
            <a:endParaRPr lang="en-GB" sz="2000" smtClean="0">
              <a:solidFill>
                <a:srgbClr val="CBCBCB"/>
              </a:solidFill>
            </a:endParaRPr>
          </a:p>
          <a:p>
            <a:pPr marL="273050" indent="-174625" eaLnBrk="1" hangingPunct="1">
              <a:lnSpc>
                <a:spcPct val="100000"/>
              </a:lnSpc>
            </a:pPr>
            <a:r>
              <a:rPr lang="en-GB" sz="2000" smtClean="0">
                <a:solidFill>
                  <a:srgbClr val="CBCBCB"/>
                </a:solidFill>
              </a:rPr>
              <a:t>Step back and look at the Science</a:t>
            </a:r>
            <a:br>
              <a:rPr lang="en-GB" sz="2000" smtClean="0">
                <a:solidFill>
                  <a:srgbClr val="CBCBCB"/>
                </a:solidFill>
              </a:rPr>
            </a:br>
            <a:endParaRPr lang="en-GB" sz="2000" smtClean="0">
              <a:solidFill>
                <a:srgbClr val="CBCBCB"/>
              </a:solidFill>
            </a:endParaRPr>
          </a:p>
          <a:p>
            <a:pPr marL="273050" indent="-174625" eaLnBrk="1" hangingPunct="1">
              <a:lnSpc>
                <a:spcPct val="100000"/>
              </a:lnSpc>
            </a:pPr>
            <a:r>
              <a:rPr lang="en-GB" sz="2000" smtClean="0">
                <a:solidFill>
                  <a:srgbClr val="CBCBCB"/>
                </a:solidFill>
              </a:rPr>
              <a:t>Step back and look at the History of AI</a:t>
            </a:r>
            <a:br>
              <a:rPr lang="en-GB" sz="2000" smtClean="0">
                <a:solidFill>
                  <a:srgbClr val="CBCBCB"/>
                </a:solidFill>
              </a:rPr>
            </a:br>
            <a:endParaRPr lang="en-GB" sz="2000" smtClean="0">
              <a:solidFill>
                <a:srgbClr val="CBCBCB"/>
              </a:solidFill>
            </a:endParaRPr>
          </a:p>
          <a:p>
            <a:pPr marL="273050" indent="-174625" eaLnBrk="1" hangingPunct="1">
              <a:lnSpc>
                <a:spcPct val="100000"/>
              </a:lnSpc>
            </a:pPr>
            <a:r>
              <a:rPr lang="en-GB" sz="2000" smtClean="0">
                <a:solidFill>
                  <a:srgbClr val="CBCBCB"/>
                </a:solidFill>
              </a:rPr>
              <a:t>What are the Major Schools of Thought?</a:t>
            </a:r>
            <a:br>
              <a:rPr lang="en-GB" sz="2000" smtClean="0">
                <a:solidFill>
                  <a:srgbClr val="CBCBCB"/>
                </a:solidFill>
              </a:rPr>
            </a:br>
            <a:endParaRPr lang="en-GB" sz="2000" smtClean="0">
              <a:solidFill>
                <a:srgbClr val="CBCBCB"/>
              </a:solidFill>
            </a:endParaRPr>
          </a:p>
          <a:p>
            <a:pPr marL="273050" indent="-174625" eaLnBrk="1" hangingPunct="1">
              <a:lnSpc>
                <a:spcPct val="100000"/>
              </a:lnSpc>
            </a:pPr>
            <a:r>
              <a:rPr lang="en-GB" sz="2000" smtClean="0">
                <a:solidFill>
                  <a:srgbClr val="CBCBCB"/>
                </a:solidFill>
              </a:rPr>
              <a:t>What of the Future?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524000" y="2209800"/>
            <a:ext cx="7239000" cy="426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indent="-274638">
              <a:spcBef>
                <a:spcPct val="50000"/>
              </a:spcBef>
            </a:pPr>
            <a:r>
              <a:rPr lang="en-GB" sz="2400"/>
              <a:t>What are we trying to do? How far have we got?</a:t>
            </a:r>
          </a:p>
          <a:p>
            <a:pPr marL="363538" indent="-274638"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2400"/>
              <a:t>Natural language (text &amp; speech)</a:t>
            </a:r>
          </a:p>
          <a:p>
            <a:pPr marL="363538" indent="-274638">
              <a:buFont typeface="Wingdings" pitchFamily="2" charset="2"/>
              <a:buChar char="§"/>
            </a:pPr>
            <a:r>
              <a:rPr lang="en-GB" sz="2400"/>
              <a:t>Computer vision</a:t>
            </a:r>
          </a:p>
          <a:p>
            <a:pPr marL="363538" indent="-274638">
              <a:buFont typeface="Wingdings" pitchFamily="2" charset="2"/>
              <a:buChar char="§"/>
            </a:pPr>
            <a:r>
              <a:rPr lang="en-GB" sz="2400"/>
              <a:t>Robotics</a:t>
            </a:r>
          </a:p>
          <a:p>
            <a:pPr marL="363538" indent="-274638">
              <a:buFont typeface="Wingdings" pitchFamily="2" charset="2"/>
              <a:buChar char="§"/>
            </a:pPr>
            <a:r>
              <a:rPr lang="en-GB" sz="2400"/>
              <a:t>Board games</a:t>
            </a:r>
          </a:p>
          <a:p>
            <a:pPr marL="363538" indent="-274638">
              <a:buFont typeface="Wingdings" pitchFamily="2" charset="2"/>
              <a:buChar char="§"/>
            </a:pPr>
            <a:r>
              <a:rPr lang="en-GB" sz="2400"/>
              <a:t>Problem solving</a:t>
            </a:r>
          </a:p>
          <a:p>
            <a:pPr marL="363538" indent="-274638">
              <a:buFont typeface="Wingdings" pitchFamily="2" charset="2"/>
              <a:buChar char="§"/>
            </a:pPr>
            <a:r>
              <a:rPr lang="en-GB" sz="2400"/>
              <a:t>Learning</a:t>
            </a:r>
          </a:p>
          <a:p>
            <a:pPr marL="363538" indent="-274638">
              <a:buFont typeface="Wingdings" pitchFamily="2" charset="2"/>
              <a:buChar char="§"/>
            </a:pPr>
            <a:r>
              <a:rPr lang="en-GB" sz="2400"/>
              <a:t>Applied areas: Video games, healthcare, …</a:t>
            </a:r>
          </a:p>
          <a:p>
            <a:pPr marL="363538" indent="-274638">
              <a:spcBef>
                <a:spcPct val="50000"/>
              </a:spcBef>
            </a:pPr>
            <a:r>
              <a:rPr lang="en-GB" sz="2400"/>
              <a:t>What has been achieved, and not achieved, </a:t>
            </a:r>
            <a:br>
              <a:rPr lang="en-GB" sz="2400"/>
            </a:br>
            <a:r>
              <a:rPr lang="en-GB" sz="2400"/>
              <a:t>and why is it hard?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Vision Hierarchy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5938" y="1600200"/>
            <a:ext cx="6900862" cy="5257800"/>
          </a:xfrm>
        </p:spPr>
        <p:txBody>
          <a:bodyPr/>
          <a:lstStyle/>
          <a:p>
            <a:pPr marL="631825" indent="-533400" eaLnBrk="1" hangingPunct="1">
              <a:buFont typeface="Wingdings" pitchFamily="2" charset="2"/>
              <a:buNone/>
            </a:pPr>
            <a:r>
              <a:rPr lang="en-US" smtClean="0"/>
              <a:t>4. High level Models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US" smtClean="0"/>
              <a:t>3. Mid level Segmentation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US" smtClean="0"/>
              <a:t>2. Putting together Multiple images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GB" smtClean="0"/>
              <a:t>1. Low level processing on a single image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US" b="1" smtClean="0"/>
              <a:t>0. The physics of image formation</a:t>
            </a:r>
            <a:endParaRPr lang="en-GB" b="1" smtClean="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261938" y="1600200"/>
            <a:ext cx="1262062" cy="3686175"/>
          </a:xfrm>
          <a:prstGeom prst="upArrow">
            <a:avLst>
              <a:gd name="adj1" fmla="val 50000"/>
              <a:gd name="adj2" fmla="val 730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Camera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Lens focuses light</a:t>
            </a:r>
          </a:p>
          <a:p>
            <a:pPr eaLnBrk="1" hangingPunct="1"/>
            <a:r>
              <a:rPr lang="en-GB" smtClean="0"/>
              <a:t>Charge-coupled device (CCD) detects</a:t>
            </a:r>
          </a:p>
          <a:p>
            <a:pPr eaLnBrk="1" hangingPunct="1"/>
            <a:r>
              <a:rPr lang="en-GB" smtClean="0"/>
              <a:t>Bayer filter for colour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Individual spots in the </a:t>
            </a:r>
            <a:br>
              <a:rPr lang="en-GB" smtClean="0"/>
            </a:br>
            <a:r>
              <a:rPr lang="en-GB" smtClean="0"/>
              <a:t>digital image are “pixels” </a:t>
            </a:r>
          </a:p>
          <a:p>
            <a:pPr eaLnBrk="1" hangingPunct="1"/>
            <a:endParaRPr lang="en-GB" smtClean="0"/>
          </a:p>
        </p:txBody>
      </p:sp>
      <p:pic>
        <p:nvPicPr>
          <p:cNvPr id="167940" name="Picture 4" descr="Image:Bayer pattern on sensor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287713"/>
            <a:ext cx="3924300" cy="255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Physics of Light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smtClean="0"/>
              <a:t>Important to know how light behaves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To guess the objects that generated what you see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Light travels straight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Can assume it is constant along a straight line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When it shines on a surface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Absorbed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Transmitted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Scattered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Combination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Simplifying assumptions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Light leaving a surface only due to light arriving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Light leaving of a specific colour only due to that colour arriving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Physics of Light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 general the amount reflected in some direction depends on </a:t>
            </a:r>
          </a:p>
          <a:p>
            <a:pPr lvl="1" eaLnBrk="1" hangingPunct="1"/>
            <a:r>
              <a:rPr lang="en-GB" smtClean="0"/>
              <a:t>Direction of incoming and reflecting light</a:t>
            </a:r>
          </a:p>
          <a:p>
            <a:pPr eaLnBrk="1" hangingPunct="1"/>
            <a:r>
              <a:rPr lang="en-GB" smtClean="0"/>
              <a:t>But simpler in some special cases:</a:t>
            </a:r>
          </a:p>
          <a:p>
            <a:pPr lvl="1" eaLnBrk="1" hangingPunct="1"/>
            <a:r>
              <a:rPr lang="en-GB" smtClean="0"/>
              <a:t>Lambertian surfaces, e.g. cotton, matt surfaces</a:t>
            </a:r>
          </a:p>
          <a:p>
            <a:pPr lvl="1" eaLnBrk="1" hangingPunct="1"/>
            <a:r>
              <a:rPr lang="en-GB" smtClean="0"/>
              <a:t>Specular surfaces, like a mirror</a:t>
            </a:r>
          </a:p>
          <a:p>
            <a:pPr lvl="1" eaLnBrk="1" hangingPunct="1"/>
            <a:r>
              <a:rPr lang="en-GB" smtClean="0"/>
              <a:t>Modelled by combination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smtClean="0"/>
              <a:t>Shadows, Shading…</a:t>
            </a:r>
            <a:r>
              <a:rPr lang="en-US" sz="3200" smtClean="0"/>
              <a:t>Shading models</a:t>
            </a:r>
            <a:br>
              <a:rPr lang="en-US" sz="3200" smtClean="0"/>
            </a:br>
            <a:endParaRPr lang="en-GB" sz="3200" smtClean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Shading model explains brightness of surfaces</a:t>
            </a:r>
          </a:p>
          <a:p>
            <a:pPr lvl="1" eaLnBrk="1" hangingPunct="1"/>
            <a:r>
              <a:rPr lang="en-US" sz="2000" smtClean="0"/>
              <a:t>allows you to reconstruct the objects in the scene</a:t>
            </a:r>
          </a:p>
          <a:p>
            <a:pPr eaLnBrk="1" hangingPunct="1"/>
            <a:r>
              <a:rPr lang="en-US" sz="2400" smtClean="0"/>
              <a:t>Local shading model</a:t>
            </a:r>
          </a:p>
          <a:p>
            <a:pPr lvl="1" eaLnBrk="1" hangingPunct="1"/>
            <a:r>
              <a:rPr lang="en-US" sz="2000" smtClean="0"/>
              <a:t>Surface light due only to sources visible at each point</a:t>
            </a:r>
          </a:p>
          <a:p>
            <a:pPr lvl="1" eaLnBrk="1" hangingPunct="1"/>
            <a:r>
              <a:rPr lang="en-US" sz="2000" smtClean="0"/>
              <a:t>Shadows appear when a patch can’t see sources</a:t>
            </a:r>
          </a:p>
          <a:p>
            <a:pPr lvl="1" eaLnBrk="1" hangingPunct="1"/>
            <a:r>
              <a:rPr lang="en-US" sz="2000" smtClean="0"/>
              <a:t>Advantages: easy to extract shape information </a:t>
            </a:r>
          </a:p>
          <a:p>
            <a:pPr eaLnBrk="1" hangingPunct="1"/>
            <a:r>
              <a:rPr lang="en-US" sz="2400" smtClean="0"/>
              <a:t>Global shading model</a:t>
            </a:r>
          </a:p>
          <a:p>
            <a:pPr lvl="1" eaLnBrk="1" hangingPunct="1"/>
            <a:r>
              <a:rPr lang="en-US" sz="2000" smtClean="0"/>
              <a:t>Also consider light reflected from other surfaces </a:t>
            </a:r>
          </a:p>
          <a:p>
            <a:pPr lvl="1" eaLnBrk="1" hangingPunct="1"/>
            <a:r>
              <a:rPr lang="en-US" sz="2000" smtClean="0"/>
              <a:t>Accurate, but too hard to extract shape information </a:t>
            </a:r>
          </a:p>
          <a:p>
            <a:pPr eaLnBrk="1" hangingPunct="1"/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Colour Perception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Color appearance is affected by </a:t>
            </a:r>
          </a:p>
          <a:p>
            <a:pPr lvl="1" eaLnBrk="1" hangingPunct="1"/>
            <a:r>
              <a:rPr lang="en-US" smtClean="0"/>
              <a:t>other nearby colors</a:t>
            </a:r>
          </a:p>
          <a:p>
            <a:pPr lvl="1" eaLnBrk="1" hangingPunct="1"/>
            <a:r>
              <a:rPr lang="en-US" smtClean="0"/>
              <a:t>adaptation to previous views </a:t>
            </a:r>
          </a:p>
          <a:p>
            <a:pPr lvl="1" eaLnBrk="1" hangingPunct="1"/>
            <a:r>
              <a:rPr lang="en-US" smtClean="0"/>
              <a:t>“state of mind”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46888" cy="684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459538" y="4081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000">
                <a:latin typeface="Times" charset="0"/>
              </a:rPr>
              <a:t>Computer Vision - A Modern Approach</a:t>
            </a:r>
          </a:p>
          <a:p>
            <a:pPr algn="ctr" eaLnBrk="0" hangingPunct="0"/>
            <a:r>
              <a:rPr lang="en-GB" sz="1000">
                <a:latin typeface="Times" charset="0"/>
              </a:rPr>
              <a:t>Set:  Color </a:t>
            </a:r>
          </a:p>
          <a:p>
            <a:pPr algn="ctr" eaLnBrk="0" hangingPunct="0"/>
            <a:r>
              <a:rPr lang="en-GB" sz="1000">
                <a:latin typeface="Times" charset="0"/>
              </a:rPr>
              <a:t>Slides by D.A. Forsyth</a:t>
            </a:r>
            <a:endParaRPr lang="en-GB" sz="1400">
              <a:latin typeface="Times" charset="0"/>
            </a:endParaRPr>
          </a:p>
          <a:p>
            <a:pPr algn="ctr" eaLnBrk="0" hangingPunct="0"/>
            <a:endParaRPr lang="en-US" sz="1400">
              <a:latin typeface="Times" charset="0"/>
            </a:endParaRPr>
          </a:p>
          <a:p>
            <a:pPr algn="ctr" eaLnBrk="0" hangingPunct="0"/>
            <a:endParaRPr lang="en-US" sz="140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46888" cy="684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6459538" y="4081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000">
                <a:latin typeface="Times" charset="0"/>
              </a:rPr>
              <a:t>Computer Vision - A Modern Approach</a:t>
            </a:r>
          </a:p>
          <a:p>
            <a:pPr algn="ctr" eaLnBrk="0" hangingPunct="0"/>
            <a:r>
              <a:rPr lang="en-GB" sz="1000">
                <a:latin typeface="Times" charset="0"/>
              </a:rPr>
              <a:t>Set:  Color </a:t>
            </a:r>
          </a:p>
          <a:p>
            <a:pPr algn="ctr" eaLnBrk="0" hangingPunct="0"/>
            <a:r>
              <a:rPr lang="en-GB" sz="1000">
                <a:latin typeface="Times" charset="0"/>
              </a:rPr>
              <a:t>Slides by D.A. Forsyth</a:t>
            </a:r>
            <a:endParaRPr lang="en-GB" sz="1400">
              <a:latin typeface="Times" charset="0"/>
            </a:endParaRPr>
          </a:p>
          <a:p>
            <a:pPr algn="ctr" eaLnBrk="0" hangingPunct="0"/>
            <a:endParaRPr lang="en-US" sz="1400">
              <a:latin typeface="Times" charset="0"/>
            </a:endParaRPr>
          </a:p>
          <a:p>
            <a:pPr algn="ctr" eaLnBrk="0" hangingPunct="0"/>
            <a:endParaRPr lang="en-US" sz="140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Colour Perception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smtClean="0"/>
              <a:t>Humans have remarkable ability… </a:t>
            </a:r>
          </a:p>
          <a:p>
            <a:pPr lvl="1" eaLnBrk="1" hangingPunct="1"/>
            <a:r>
              <a:rPr lang="en-US" smtClean="0"/>
              <a:t>Know the colour a surface would have in white light</a:t>
            </a:r>
          </a:p>
          <a:p>
            <a:pPr lvl="1" eaLnBrk="1" hangingPunct="1"/>
            <a:r>
              <a:rPr lang="en-US" smtClean="0"/>
              <a:t>Know the colour of light arriving at eye</a:t>
            </a:r>
          </a:p>
          <a:p>
            <a:pPr lvl="1" eaLnBrk="1" hangingPunct="1"/>
            <a:r>
              <a:rPr lang="en-US" smtClean="0"/>
              <a:t>Know the colour of light falling on surface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(colour constancy)</a:t>
            </a:r>
          </a:p>
          <a:p>
            <a:pPr eaLnBrk="1" hangingPunct="1"/>
            <a:r>
              <a:rPr lang="en-US" smtClean="0"/>
              <a:t>Colour should help computers recognise objects, but difficult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Vision Hierarchy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5938" y="1600200"/>
            <a:ext cx="7589837" cy="5257800"/>
          </a:xfrm>
        </p:spPr>
        <p:txBody>
          <a:bodyPr/>
          <a:lstStyle/>
          <a:p>
            <a:pPr marL="631825" indent="-533400" eaLnBrk="1" hangingPunct="1">
              <a:buFont typeface="Wingdings" pitchFamily="2" charset="2"/>
              <a:buNone/>
            </a:pPr>
            <a:r>
              <a:rPr lang="en-US" smtClean="0"/>
              <a:t>4. High level Models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US" smtClean="0"/>
              <a:t>3. Mid level Segmentation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US" smtClean="0"/>
              <a:t>2. Putting together Multiple images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GB" b="1" smtClean="0"/>
              <a:t>1. Low level processing on a single image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US" smtClean="0"/>
              <a:t>0. The physics of image formation</a:t>
            </a:r>
            <a:endParaRPr lang="en-GB" smtClean="0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261938" y="1600200"/>
            <a:ext cx="1262062" cy="3686175"/>
          </a:xfrm>
          <a:prstGeom prst="upArrow">
            <a:avLst>
              <a:gd name="adj1" fmla="val 50000"/>
              <a:gd name="adj2" fmla="val 730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GB" sz="4800" smtClean="0"/>
              <a:t>Course 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marL="273050" indent="-174625" eaLnBrk="1" hangingPunct="1">
              <a:lnSpc>
                <a:spcPct val="100000"/>
              </a:lnSpc>
            </a:pPr>
            <a:r>
              <a:rPr lang="en-GB" sz="2000" smtClean="0">
                <a:solidFill>
                  <a:schemeClr val="bg2"/>
                </a:solidFill>
              </a:rPr>
              <a:t>What is AI?</a:t>
            </a:r>
            <a:br>
              <a:rPr lang="en-GB" sz="2000" smtClean="0">
                <a:solidFill>
                  <a:schemeClr val="bg2"/>
                </a:solidFill>
              </a:rPr>
            </a:br>
            <a:endParaRPr lang="en-GB" sz="2000" smtClean="0">
              <a:solidFill>
                <a:schemeClr val="bg2"/>
              </a:solidFill>
            </a:endParaRPr>
          </a:p>
          <a:p>
            <a:pPr marL="273050" indent="-174625" eaLnBrk="1" hangingPunct="1">
              <a:lnSpc>
                <a:spcPct val="100000"/>
              </a:lnSpc>
            </a:pPr>
            <a:r>
              <a:rPr lang="en-GB" sz="2600" b="1" smtClean="0"/>
              <a:t>What are the Major Challenges?</a:t>
            </a:r>
            <a:br>
              <a:rPr lang="en-GB" sz="2600" b="1" smtClean="0"/>
            </a:br>
            <a:endParaRPr lang="en-GB" sz="2000" smtClean="0">
              <a:solidFill>
                <a:srgbClr val="CBCBCB"/>
              </a:solidFill>
            </a:endParaRPr>
          </a:p>
          <a:p>
            <a:pPr marL="273050" indent="-174625" eaLnBrk="1" hangingPunct="1">
              <a:lnSpc>
                <a:spcPct val="100000"/>
              </a:lnSpc>
            </a:pPr>
            <a:r>
              <a:rPr lang="en-GB" sz="2000" smtClean="0">
                <a:solidFill>
                  <a:srgbClr val="CBCBCB"/>
                </a:solidFill>
              </a:rPr>
              <a:t>What are the Main Techniques?</a:t>
            </a:r>
            <a:br>
              <a:rPr lang="en-GB" sz="2000" smtClean="0">
                <a:solidFill>
                  <a:srgbClr val="CBCBCB"/>
                </a:solidFill>
              </a:rPr>
            </a:br>
            <a:endParaRPr lang="en-GB" sz="2000" smtClean="0">
              <a:solidFill>
                <a:srgbClr val="CBCBCB"/>
              </a:solidFill>
            </a:endParaRPr>
          </a:p>
          <a:p>
            <a:pPr marL="273050" indent="-174625" eaLnBrk="1" hangingPunct="1">
              <a:lnSpc>
                <a:spcPct val="100000"/>
              </a:lnSpc>
            </a:pPr>
            <a:r>
              <a:rPr lang="en-GB" sz="2000" smtClean="0">
                <a:solidFill>
                  <a:srgbClr val="CBCBCB"/>
                </a:solidFill>
              </a:rPr>
              <a:t>Where are we failing, and why?</a:t>
            </a:r>
            <a:br>
              <a:rPr lang="en-GB" sz="2000" smtClean="0">
                <a:solidFill>
                  <a:srgbClr val="CBCBCB"/>
                </a:solidFill>
              </a:rPr>
            </a:br>
            <a:endParaRPr lang="en-GB" sz="2000" smtClean="0">
              <a:solidFill>
                <a:srgbClr val="CBCBCB"/>
              </a:solidFill>
            </a:endParaRPr>
          </a:p>
          <a:p>
            <a:pPr marL="273050" indent="-174625" eaLnBrk="1" hangingPunct="1">
              <a:lnSpc>
                <a:spcPct val="100000"/>
              </a:lnSpc>
            </a:pPr>
            <a:r>
              <a:rPr lang="en-GB" sz="2000" smtClean="0">
                <a:solidFill>
                  <a:srgbClr val="CBCBCB"/>
                </a:solidFill>
              </a:rPr>
              <a:t>Step back and look at the Science</a:t>
            </a:r>
            <a:br>
              <a:rPr lang="en-GB" sz="2000" smtClean="0">
                <a:solidFill>
                  <a:srgbClr val="CBCBCB"/>
                </a:solidFill>
              </a:rPr>
            </a:br>
            <a:endParaRPr lang="en-GB" sz="2000" smtClean="0">
              <a:solidFill>
                <a:srgbClr val="CBCBCB"/>
              </a:solidFill>
            </a:endParaRPr>
          </a:p>
          <a:p>
            <a:pPr marL="273050" indent="-174625" eaLnBrk="1" hangingPunct="1">
              <a:lnSpc>
                <a:spcPct val="100000"/>
              </a:lnSpc>
            </a:pPr>
            <a:r>
              <a:rPr lang="en-GB" sz="2000" smtClean="0">
                <a:solidFill>
                  <a:srgbClr val="CBCBCB"/>
                </a:solidFill>
              </a:rPr>
              <a:t>Step back and look at the History of AI</a:t>
            </a:r>
            <a:br>
              <a:rPr lang="en-GB" sz="2000" smtClean="0">
                <a:solidFill>
                  <a:srgbClr val="CBCBCB"/>
                </a:solidFill>
              </a:rPr>
            </a:br>
            <a:endParaRPr lang="en-GB" sz="2000" smtClean="0">
              <a:solidFill>
                <a:srgbClr val="CBCBCB"/>
              </a:solidFill>
            </a:endParaRPr>
          </a:p>
          <a:p>
            <a:pPr marL="273050" indent="-174625" eaLnBrk="1" hangingPunct="1">
              <a:lnSpc>
                <a:spcPct val="100000"/>
              </a:lnSpc>
            </a:pPr>
            <a:r>
              <a:rPr lang="en-GB" sz="2000" smtClean="0">
                <a:solidFill>
                  <a:srgbClr val="CBCBCB"/>
                </a:solidFill>
              </a:rPr>
              <a:t>What are the Major Schools of Thought?</a:t>
            </a:r>
            <a:br>
              <a:rPr lang="en-GB" sz="2000" smtClean="0">
                <a:solidFill>
                  <a:srgbClr val="CBCBCB"/>
                </a:solidFill>
              </a:rPr>
            </a:br>
            <a:endParaRPr lang="en-GB" sz="2000" smtClean="0">
              <a:solidFill>
                <a:srgbClr val="CBCBCB"/>
              </a:solidFill>
            </a:endParaRPr>
          </a:p>
          <a:p>
            <a:pPr marL="273050" indent="-174625" eaLnBrk="1" hangingPunct="1">
              <a:lnSpc>
                <a:spcPct val="100000"/>
              </a:lnSpc>
            </a:pPr>
            <a:r>
              <a:rPr lang="en-GB" sz="2000" smtClean="0">
                <a:solidFill>
                  <a:srgbClr val="CBCBCB"/>
                </a:solidFill>
              </a:rPr>
              <a:t>What of the Future?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524000" y="2209800"/>
            <a:ext cx="7239000" cy="426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indent="-274638">
              <a:spcBef>
                <a:spcPct val="50000"/>
              </a:spcBef>
            </a:pPr>
            <a:r>
              <a:rPr lang="en-GB" sz="2400"/>
              <a:t>What are we trying to do? How far have we got?</a:t>
            </a:r>
          </a:p>
          <a:p>
            <a:pPr marL="363538" indent="-274638"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2400"/>
              <a:t>Natural language (text &amp; speech)</a:t>
            </a:r>
          </a:p>
          <a:p>
            <a:pPr marL="363538" indent="-274638">
              <a:buFont typeface="Wingdings" pitchFamily="2" charset="2"/>
              <a:buChar char="§"/>
            </a:pPr>
            <a:r>
              <a:rPr lang="en-GB" sz="2400" b="1"/>
              <a:t>Computer vision</a:t>
            </a:r>
          </a:p>
          <a:p>
            <a:pPr marL="363538" indent="-274638">
              <a:buFont typeface="Wingdings" pitchFamily="2" charset="2"/>
              <a:buChar char="§"/>
            </a:pPr>
            <a:r>
              <a:rPr lang="en-GB" sz="2400"/>
              <a:t>Robotics</a:t>
            </a:r>
          </a:p>
          <a:p>
            <a:pPr marL="363538" indent="-274638">
              <a:buFont typeface="Wingdings" pitchFamily="2" charset="2"/>
              <a:buChar char="§"/>
            </a:pPr>
            <a:r>
              <a:rPr lang="en-GB" sz="2400"/>
              <a:t>Board games</a:t>
            </a:r>
          </a:p>
          <a:p>
            <a:pPr marL="363538" indent="-274638">
              <a:buFont typeface="Wingdings" pitchFamily="2" charset="2"/>
              <a:buChar char="§"/>
            </a:pPr>
            <a:r>
              <a:rPr lang="en-GB" sz="2400"/>
              <a:t>Problem solving</a:t>
            </a:r>
          </a:p>
          <a:p>
            <a:pPr marL="363538" indent="-274638">
              <a:buFont typeface="Wingdings" pitchFamily="2" charset="2"/>
              <a:buChar char="§"/>
            </a:pPr>
            <a:r>
              <a:rPr lang="en-GB" sz="2400"/>
              <a:t>Learning</a:t>
            </a:r>
          </a:p>
          <a:p>
            <a:pPr marL="363538" indent="-274638">
              <a:buFont typeface="Wingdings" pitchFamily="2" charset="2"/>
              <a:buChar char="§"/>
            </a:pPr>
            <a:r>
              <a:rPr lang="en-GB" sz="2400"/>
              <a:t>Applied areas: Video games, healthcare, …</a:t>
            </a:r>
          </a:p>
          <a:p>
            <a:pPr marL="363538" indent="-274638">
              <a:spcBef>
                <a:spcPct val="50000"/>
              </a:spcBef>
            </a:pPr>
            <a:r>
              <a:rPr lang="en-GB" sz="2400"/>
              <a:t>What has been achieved, and not achieved, </a:t>
            </a:r>
            <a:br>
              <a:rPr lang="en-GB" sz="2400"/>
            </a:br>
            <a:r>
              <a:rPr lang="en-GB" sz="2400"/>
              <a:t>and why is it hard?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GB" sz="4400" smtClean="0"/>
              <a:t>Edge Detection</a:t>
            </a:r>
            <a:endParaRPr lang="en-US" sz="4400" smtClean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1371600"/>
            <a:ext cx="8207375" cy="5486400"/>
          </a:xfrm>
        </p:spPr>
        <p:txBody>
          <a:bodyPr/>
          <a:lstStyle/>
          <a:p>
            <a:pPr marL="534988" indent="-442913" eaLnBrk="1" hangingPunct="1"/>
            <a:r>
              <a:rPr lang="en-GB" smtClean="0"/>
              <a:t>Edges useful, could indicate</a:t>
            </a:r>
          </a:p>
          <a:p>
            <a:pPr marL="1009650" lvl="1" eaLnBrk="1" hangingPunct="1"/>
            <a:r>
              <a:rPr lang="en-GB" smtClean="0"/>
              <a:t>Visible sharp edge on object</a:t>
            </a:r>
          </a:p>
          <a:p>
            <a:pPr marL="1009650" lvl="1" eaLnBrk="1" hangingPunct="1"/>
            <a:r>
              <a:rPr lang="en-GB" smtClean="0"/>
              <a:t>Object boundary</a:t>
            </a:r>
          </a:p>
          <a:p>
            <a:pPr marL="1009650" lvl="1" eaLnBrk="1" hangingPunct="1"/>
            <a:r>
              <a:rPr lang="en-GB" smtClean="0"/>
              <a:t>Shadow</a:t>
            </a:r>
          </a:p>
          <a:p>
            <a:pPr marL="1009650" lvl="1" eaLnBrk="1" hangingPunct="1"/>
            <a:r>
              <a:rPr lang="en-GB" smtClean="0"/>
              <a:t>Pattern on object</a:t>
            </a:r>
          </a:p>
          <a:p>
            <a:pPr marL="534988" indent="-442913" eaLnBrk="1" hangingPunct="1"/>
            <a:r>
              <a:rPr lang="en-GB" smtClean="0"/>
              <a:t>First smooth to remove noise</a:t>
            </a:r>
          </a:p>
          <a:p>
            <a:pPr marL="534988" indent="-442913" eaLnBrk="1" hangingPunct="1"/>
            <a:r>
              <a:rPr lang="en-GB" smtClean="0"/>
              <a:t>Then edge detect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621588" cy="609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000">
                <a:latin typeface="Times" charset="0"/>
              </a:rPr>
              <a:t>Computer Vision - A Modern Approach</a:t>
            </a:r>
          </a:p>
          <a:p>
            <a:pPr algn="ctr" eaLnBrk="0" hangingPunct="0"/>
            <a:r>
              <a:rPr lang="en-GB" sz="1000">
                <a:latin typeface="Times" charset="0"/>
              </a:rPr>
              <a:t>Set:  Color </a:t>
            </a:r>
          </a:p>
          <a:p>
            <a:pPr algn="ctr" eaLnBrk="0" hangingPunct="0"/>
            <a:r>
              <a:rPr lang="en-GB" sz="1000">
                <a:latin typeface="Times" charset="0"/>
              </a:rPr>
              <a:t>Slides by D.A. Forsyth</a:t>
            </a:r>
            <a:endParaRPr lang="en-GB" sz="1400">
              <a:latin typeface="Times" charset="0"/>
            </a:endParaRPr>
          </a:p>
          <a:p>
            <a:pPr algn="ctr" eaLnBrk="0" hangingPunct="0"/>
            <a:endParaRPr lang="en-US" sz="1400">
              <a:latin typeface="Times" charset="0"/>
            </a:endParaRPr>
          </a:p>
          <a:p>
            <a:pPr algn="ctr" eaLnBrk="0" hangingPunct="0"/>
            <a:endParaRPr lang="en-US" sz="140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621588" cy="609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756525" y="1563688"/>
            <a:ext cx="13414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" charset="0"/>
              </a:rPr>
              <a:t>fine scale</a:t>
            </a:r>
          </a:p>
          <a:p>
            <a:pPr eaLnBrk="0" hangingPunct="0"/>
            <a:r>
              <a:rPr lang="en-US" sz="2400">
                <a:latin typeface="Times" charset="0"/>
              </a:rPr>
              <a:t>high </a:t>
            </a:r>
          </a:p>
          <a:p>
            <a:pPr eaLnBrk="0" hangingPunct="0"/>
            <a:r>
              <a:rPr lang="en-US" sz="2400">
                <a:latin typeface="Times" charset="0"/>
              </a:rPr>
              <a:t>threshold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000">
                <a:latin typeface="Times" charset="0"/>
              </a:rPr>
              <a:t>Computer Vision - A Modern Approach</a:t>
            </a:r>
          </a:p>
          <a:p>
            <a:pPr algn="ctr" eaLnBrk="0" hangingPunct="0"/>
            <a:r>
              <a:rPr lang="en-GB" sz="1000">
                <a:latin typeface="Times" charset="0"/>
              </a:rPr>
              <a:t>Set:  Color </a:t>
            </a:r>
          </a:p>
          <a:p>
            <a:pPr algn="ctr" eaLnBrk="0" hangingPunct="0"/>
            <a:r>
              <a:rPr lang="en-GB" sz="1000">
                <a:latin typeface="Times" charset="0"/>
              </a:rPr>
              <a:t>Slides by D.A. Forsyth</a:t>
            </a:r>
            <a:endParaRPr lang="en-GB" sz="1400">
              <a:latin typeface="Times" charset="0"/>
            </a:endParaRPr>
          </a:p>
          <a:p>
            <a:pPr algn="ctr" eaLnBrk="0" hangingPunct="0"/>
            <a:endParaRPr lang="en-US" sz="1400">
              <a:latin typeface="Times" charset="0"/>
            </a:endParaRPr>
          </a:p>
          <a:p>
            <a:pPr algn="ctr" eaLnBrk="0" hangingPunct="0"/>
            <a:endParaRPr lang="en-US" sz="140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621588" cy="609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680325" y="1106488"/>
            <a:ext cx="1317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" charset="0"/>
              </a:rPr>
              <a:t>coarse </a:t>
            </a:r>
          </a:p>
          <a:p>
            <a:pPr eaLnBrk="0" hangingPunct="0"/>
            <a:r>
              <a:rPr lang="en-US" sz="2400">
                <a:latin typeface="Times" charset="0"/>
              </a:rPr>
              <a:t>scale,</a:t>
            </a:r>
          </a:p>
          <a:p>
            <a:pPr eaLnBrk="0" hangingPunct="0"/>
            <a:r>
              <a:rPr lang="en-US" sz="2400">
                <a:latin typeface="Times" charset="0"/>
              </a:rPr>
              <a:t>high </a:t>
            </a:r>
          </a:p>
          <a:p>
            <a:pPr eaLnBrk="0" hangingPunct="0"/>
            <a:r>
              <a:rPr lang="en-US" sz="2400">
                <a:latin typeface="Times" charset="0"/>
              </a:rPr>
              <a:t>threshold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000">
                <a:latin typeface="Times" charset="0"/>
              </a:rPr>
              <a:t>Computer Vision - A Modern Approach</a:t>
            </a:r>
          </a:p>
          <a:p>
            <a:pPr algn="ctr" eaLnBrk="0" hangingPunct="0"/>
            <a:r>
              <a:rPr lang="en-GB" sz="1000">
                <a:latin typeface="Times" charset="0"/>
              </a:rPr>
              <a:t>Set:  Color </a:t>
            </a:r>
          </a:p>
          <a:p>
            <a:pPr algn="ctr" eaLnBrk="0" hangingPunct="0"/>
            <a:r>
              <a:rPr lang="en-GB" sz="1000">
                <a:latin typeface="Times" charset="0"/>
              </a:rPr>
              <a:t>Slides by D.A. Forsyth</a:t>
            </a:r>
            <a:endParaRPr lang="en-GB" sz="1400">
              <a:latin typeface="Times" charset="0"/>
            </a:endParaRPr>
          </a:p>
          <a:p>
            <a:pPr algn="ctr" eaLnBrk="0" hangingPunct="0"/>
            <a:endParaRPr lang="en-US" sz="1400">
              <a:latin typeface="Times" charset="0"/>
            </a:endParaRPr>
          </a:p>
          <a:p>
            <a:pPr algn="ctr" eaLnBrk="0" hangingPunct="0"/>
            <a:endParaRPr lang="en-US" sz="140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621588" cy="609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620000" y="1905000"/>
            <a:ext cx="1317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" charset="0"/>
              </a:rPr>
              <a:t>coarse</a:t>
            </a:r>
          </a:p>
          <a:p>
            <a:pPr eaLnBrk="0" hangingPunct="0"/>
            <a:r>
              <a:rPr lang="en-US" sz="2400">
                <a:latin typeface="Times" charset="0"/>
              </a:rPr>
              <a:t>scale</a:t>
            </a:r>
          </a:p>
          <a:p>
            <a:pPr eaLnBrk="0" hangingPunct="0"/>
            <a:r>
              <a:rPr lang="en-US" sz="2400">
                <a:latin typeface="Times" charset="0"/>
              </a:rPr>
              <a:t>low</a:t>
            </a:r>
          </a:p>
          <a:p>
            <a:pPr eaLnBrk="0" hangingPunct="0"/>
            <a:r>
              <a:rPr lang="en-US" sz="2400">
                <a:latin typeface="Times" charset="0"/>
              </a:rPr>
              <a:t>threshold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000">
                <a:latin typeface="Times" charset="0"/>
              </a:rPr>
              <a:t>Computer Vision - A Modern Approach</a:t>
            </a:r>
          </a:p>
          <a:p>
            <a:pPr algn="ctr" eaLnBrk="0" hangingPunct="0"/>
            <a:r>
              <a:rPr lang="en-GB" sz="1000">
                <a:latin typeface="Times" charset="0"/>
              </a:rPr>
              <a:t>Set:  Color </a:t>
            </a:r>
          </a:p>
          <a:p>
            <a:pPr algn="ctr" eaLnBrk="0" hangingPunct="0"/>
            <a:r>
              <a:rPr lang="en-GB" sz="1000">
                <a:latin typeface="Times" charset="0"/>
              </a:rPr>
              <a:t>Slides by D.A. Forsyth</a:t>
            </a:r>
            <a:endParaRPr lang="en-GB" sz="1400">
              <a:latin typeface="Times" charset="0"/>
            </a:endParaRPr>
          </a:p>
          <a:p>
            <a:pPr algn="ctr" eaLnBrk="0" hangingPunct="0"/>
            <a:endParaRPr lang="en-US" sz="1400">
              <a:latin typeface="Times" charset="0"/>
            </a:endParaRPr>
          </a:p>
          <a:p>
            <a:pPr algn="ctr" eaLnBrk="0" hangingPunct="0"/>
            <a:endParaRPr lang="en-US" sz="140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GB" sz="4400" smtClean="0"/>
              <a:t>Texture</a:t>
            </a:r>
            <a:endParaRPr lang="en-US" sz="4400" smtClean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85813"/>
            <a:ext cx="9144000" cy="6072187"/>
          </a:xfrm>
        </p:spPr>
        <p:txBody>
          <a:bodyPr/>
          <a:lstStyle/>
          <a:p>
            <a:pPr marL="534988" indent="-442913" eaLnBrk="1" hangingPunct="1"/>
            <a:r>
              <a:rPr lang="en-GB" smtClean="0"/>
              <a:t>Depends on scale, can include: grass pebbles, hair</a:t>
            </a:r>
          </a:p>
          <a:p>
            <a:pPr marL="534988" indent="-442913" eaLnBrk="1" hangingPunct="1"/>
            <a:r>
              <a:rPr lang="en-GB" smtClean="0"/>
              <a:t>Segment image into areas of different texture</a:t>
            </a:r>
          </a:p>
          <a:p>
            <a:pPr marL="1009650" lvl="1" eaLnBrk="1" hangingPunct="1"/>
            <a:r>
              <a:rPr lang="en-GB" smtClean="0"/>
              <a:t>Advanced vision</a:t>
            </a:r>
          </a:p>
          <a:p>
            <a:pPr marL="534988" indent="-442913" eaLnBrk="1" hangingPunct="1"/>
            <a:r>
              <a:rPr lang="en-GB" smtClean="0"/>
              <a:t>Reconstruct shape from texture </a:t>
            </a:r>
          </a:p>
          <a:p>
            <a:pPr marL="1009650" lvl="1" eaLnBrk="1" hangingPunct="1"/>
            <a:r>
              <a:rPr lang="en-GB" smtClean="0"/>
              <a:t>Assume real texture is same on surface</a:t>
            </a:r>
          </a:p>
          <a:p>
            <a:pPr marL="1009650" lvl="1" eaLnBrk="1" hangingPunct="1"/>
            <a:r>
              <a:rPr lang="en-GB" smtClean="0"/>
              <a:t>Hence change is due to shape change</a:t>
            </a:r>
          </a:p>
          <a:p>
            <a:pPr marL="1009650" lvl="1" eaLnBrk="1" hangingPunct="1"/>
            <a:r>
              <a:rPr lang="en-GB" smtClean="0"/>
              <a:t>Texture elements get squashed or separated, or a different side visible</a:t>
            </a:r>
          </a:p>
          <a:p>
            <a:pPr marL="1009650" lvl="1" eaLnBrk="1" hangingPunct="1"/>
            <a:r>
              <a:rPr lang="en-GB" smtClean="0"/>
              <a:t>Humans very good at using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Vision Hierarchy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5938" y="1600200"/>
            <a:ext cx="6900862" cy="5257800"/>
          </a:xfrm>
        </p:spPr>
        <p:txBody>
          <a:bodyPr/>
          <a:lstStyle/>
          <a:p>
            <a:pPr marL="631825" indent="-533400" eaLnBrk="1" hangingPunct="1">
              <a:buFont typeface="Wingdings" pitchFamily="2" charset="2"/>
              <a:buNone/>
            </a:pPr>
            <a:r>
              <a:rPr lang="en-US" smtClean="0"/>
              <a:t>4. High level Models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US" smtClean="0"/>
              <a:t>3. Mid level Segmentation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US" b="1" smtClean="0"/>
              <a:t>2. Putting together Multiple images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GB" smtClean="0"/>
              <a:t>1. Low level processing on a single image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US" smtClean="0"/>
              <a:t>0. The physics of image formation</a:t>
            </a:r>
            <a:endParaRPr lang="en-GB" smtClean="0"/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261938" y="1600200"/>
            <a:ext cx="1262062" cy="3686175"/>
          </a:xfrm>
          <a:prstGeom prst="upArrow">
            <a:avLst>
              <a:gd name="adj1" fmla="val 50000"/>
              <a:gd name="adj2" fmla="val 730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GB" sz="4400" smtClean="0"/>
              <a:t>Multiple Views</a:t>
            </a:r>
            <a:endParaRPr lang="en-US" sz="4400" smtClean="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85813"/>
            <a:ext cx="9144000" cy="6072187"/>
          </a:xfrm>
        </p:spPr>
        <p:txBody>
          <a:bodyPr/>
          <a:lstStyle/>
          <a:p>
            <a:pPr marL="534988" indent="-442913" eaLnBrk="1" hangingPunct="1">
              <a:defRPr/>
            </a:pPr>
            <a:r>
              <a:rPr lang="en-GB" sz="2400" dirty="0" smtClean="0"/>
              <a:t>Gives information about 3D distance</a:t>
            </a:r>
          </a:p>
          <a:p>
            <a:pPr marL="534988" indent="-442913" eaLnBrk="1" hangingPunct="1">
              <a:defRPr/>
            </a:pPr>
            <a:r>
              <a:rPr lang="en-GB" sz="2400" dirty="0" smtClean="0"/>
              <a:t>Methods</a:t>
            </a:r>
          </a:p>
          <a:p>
            <a:pPr marL="1009650" lvl="1" eaLnBrk="1" hangingPunct="1">
              <a:defRPr/>
            </a:pPr>
            <a:r>
              <a:rPr lang="en-GB" sz="2000" dirty="0" smtClean="0"/>
              <a:t>Two cameras (like human)</a:t>
            </a:r>
          </a:p>
          <a:p>
            <a:pPr marL="1009650" lvl="1" eaLnBrk="1" hangingPunct="1">
              <a:defRPr/>
            </a:pPr>
            <a:r>
              <a:rPr lang="en-GB" sz="2000" dirty="0" smtClean="0"/>
              <a:t>More cameras – 3 even better</a:t>
            </a:r>
          </a:p>
          <a:p>
            <a:pPr marL="1009650" lvl="1" eaLnBrk="1" hangingPunct="1">
              <a:defRPr/>
            </a:pPr>
            <a:r>
              <a:rPr lang="en-GB" sz="2000" dirty="0" smtClean="0"/>
              <a:t>Moving camera – same effect as multiple cameras</a:t>
            </a:r>
          </a:p>
          <a:p>
            <a:pPr marL="1417638" lvl="2" eaLnBrk="1" hangingPunct="1">
              <a:defRPr/>
            </a:pPr>
            <a:r>
              <a:rPr lang="en-GB" sz="2000" dirty="0" smtClean="0"/>
              <a:t>Maybe moving and zooming</a:t>
            </a:r>
          </a:p>
          <a:p>
            <a:pPr marL="1417638" lvl="2" eaLnBrk="1" hangingPunct="1">
              <a:defRPr/>
            </a:pPr>
            <a:r>
              <a:rPr lang="en-GB" sz="2000" dirty="0" smtClean="0"/>
              <a:t>“Structure from motion” problem</a:t>
            </a:r>
          </a:p>
          <a:p>
            <a:pPr marL="534988" indent="-442913" eaLnBrk="1" hangingPunct="1">
              <a:defRPr/>
            </a:pPr>
            <a:r>
              <a:rPr lang="en-GB" sz="2400" dirty="0" smtClean="0"/>
              <a:t>Can extract </a:t>
            </a:r>
          </a:p>
          <a:p>
            <a:pPr marL="1009650" lvl="1" eaLnBrk="1" hangingPunct="1">
              <a:defRPr/>
            </a:pPr>
            <a:r>
              <a:rPr lang="en-GB" sz="2000" dirty="0" smtClean="0"/>
              <a:t>shape of scene</a:t>
            </a:r>
          </a:p>
          <a:p>
            <a:pPr marL="1009650" lvl="1" eaLnBrk="1" hangingPunct="1">
              <a:defRPr/>
            </a:pPr>
            <a:r>
              <a:rPr lang="en-GB" sz="2000" dirty="0" smtClean="0"/>
              <a:t>Position of cameras (remember robot localisation)</a:t>
            </a:r>
          </a:p>
          <a:p>
            <a:pPr marL="544512" eaLnBrk="1" hangingPunct="1">
              <a:defRPr/>
            </a:pPr>
            <a:r>
              <a:rPr lang="en-GB" sz="2400" dirty="0" err="1" smtClean="0"/>
              <a:t>Kinect</a:t>
            </a:r>
            <a:r>
              <a:rPr lang="en-GB" sz="2400" dirty="0" smtClean="0"/>
              <a:t> has been a major development – widely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Vision Hierarchy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5938" y="1600200"/>
            <a:ext cx="6900862" cy="5257800"/>
          </a:xfrm>
        </p:spPr>
        <p:txBody>
          <a:bodyPr/>
          <a:lstStyle/>
          <a:p>
            <a:pPr marL="631825" indent="-533400" eaLnBrk="1" hangingPunct="1">
              <a:buFont typeface="Wingdings" pitchFamily="2" charset="2"/>
              <a:buNone/>
            </a:pPr>
            <a:r>
              <a:rPr lang="en-US" smtClean="0"/>
              <a:t>4. High level Models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US" b="1" smtClean="0"/>
              <a:t>3. Mid level Segmentation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US" smtClean="0"/>
              <a:t>2. Putting together Multiple images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GB" smtClean="0"/>
              <a:t>1. Low level processing on a single image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US" smtClean="0"/>
              <a:t>0. The physics of image formation</a:t>
            </a:r>
            <a:endParaRPr lang="en-GB" smtClean="0"/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261938" y="1600200"/>
            <a:ext cx="1262062" cy="3686175"/>
          </a:xfrm>
          <a:prstGeom prst="upArrow">
            <a:avLst>
              <a:gd name="adj1" fmla="val 50000"/>
              <a:gd name="adj2" fmla="val 730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GB" sz="4400" smtClean="0"/>
              <a:t>Segmentation</a:t>
            </a:r>
            <a:endParaRPr lang="en-US" sz="4400" smtClean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85813"/>
            <a:ext cx="9144000" cy="6072187"/>
          </a:xfrm>
        </p:spPr>
        <p:txBody>
          <a:bodyPr/>
          <a:lstStyle/>
          <a:p>
            <a:pPr marL="534988" indent="-442913" eaLnBrk="1" hangingPunct="1">
              <a:lnSpc>
                <a:spcPct val="90000"/>
              </a:lnSpc>
            </a:pPr>
            <a:r>
              <a:rPr lang="en-GB" sz="2400" smtClean="0"/>
              <a:t>Group parts that are similar</a:t>
            </a:r>
          </a:p>
          <a:p>
            <a:pPr marL="534988" indent="-442913" eaLnBrk="1" hangingPunct="1">
              <a:lnSpc>
                <a:spcPct val="90000"/>
              </a:lnSpc>
            </a:pPr>
            <a:r>
              <a:rPr lang="en-GB" sz="2400" smtClean="0"/>
              <a:t>Difficult problem</a:t>
            </a:r>
          </a:p>
          <a:p>
            <a:pPr marL="1009650" lvl="1" eaLnBrk="1" hangingPunct="1">
              <a:lnSpc>
                <a:spcPct val="90000"/>
              </a:lnSpc>
            </a:pPr>
            <a:r>
              <a:rPr lang="en-GB" sz="2000" smtClean="0"/>
              <a:t>No comprehensive theory as yet</a:t>
            </a:r>
          </a:p>
          <a:p>
            <a:pPr marL="1009650" lvl="1" eaLnBrk="1" hangingPunct="1">
              <a:lnSpc>
                <a:spcPct val="90000"/>
              </a:lnSpc>
            </a:pPr>
            <a:r>
              <a:rPr lang="en-GB" sz="2000" smtClean="0"/>
              <a:t>Combine high and low level</a:t>
            </a:r>
          </a:p>
          <a:p>
            <a:pPr marL="1417638" lvl="2" eaLnBrk="1" hangingPunct="1">
              <a:lnSpc>
                <a:spcPct val="90000"/>
              </a:lnSpc>
            </a:pPr>
            <a:r>
              <a:rPr lang="en-GB" sz="2000" smtClean="0"/>
              <a:t>Top down – combine because same object</a:t>
            </a:r>
          </a:p>
          <a:p>
            <a:pPr marL="1417638" lvl="2" eaLnBrk="1" hangingPunct="1">
              <a:lnSpc>
                <a:spcPct val="90000"/>
              </a:lnSpc>
            </a:pPr>
            <a:r>
              <a:rPr lang="en-GB" sz="2000" smtClean="0"/>
              <a:t>Bottom up – combine because locally similar</a:t>
            </a:r>
          </a:p>
          <a:p>
            <a:pPr marL="534988" indent="-442913" eaLnBrk="1" hangingPunct="1">
              <a:lnSpc>
                <a:spcPct val="90000"/>
              </a:lnSpc>
            </a:pPr>
            <a:r>
              <a:rPr lang="en-GB" sz="2400" smtClean="0">
                <a:solidFill>
                  <a:schemeClr val="bg1"/>
                </a:solidFill>
              </a:rPr>
              <a:t>Example problems</a:t>
            </a:r>
          </a:p>
          <a:p>
            <a:pPr marL="1009650" lvl="1" eaLnBrk="1" hangingPunct="1">
              <a:lnSpc>
                <a:spcPct val="90000"/>
              </a:lnSpc>
            </a:pPr>
            <a:r>
              <a:rPr lang="en-GB" sz="2000" smtClean="0">
                <a:solidFill>
                  <a:schemeClr val="bg1"/>
                </a:solidFill>
              </a:rPr>
              <a:t>Summarise video (similar sequences)</a:t>
            </a:r>
          </a:p>
          <a:p>
            <a:pPr marL="1009650" lvl="1" eaLnBrk="1" hangingPunct="1">
              <a:lnSpc>
                <a:spcPct val="90000"/>
              </a:lnSpc>
            </a:pPr>
            <a:r>
              <a:rPr lang="en-GB" sz="2000" smtClean="0">
                <a:solidFill>
                  <a:schemeClr val="bg1"/>
                </a:solidFill>
              </a:rPr>
              <a:t>Find machined parts (lines, circles)</a:t>
            </a:r>
          </a:p>
          <a:p>
            <a:pPr marL="1009650" lvl="1" eaLnBrk="1" hangingPunct="1">
              <a:lnSpc>
                <a:spcPct val="90000"/>
              </a:lnSpc>
            </a:pPr>
            <a:r>
              <a:rPr lang="en-GB" sz="2000" smtClean="0">
                <a:solidFill>
                  <a:schemeClr val="bg1"/>
                </a:solidFill>
              </a:rPr>
              <a:t>Find people (bodies, faces)</a:t>
            </a:r>
          </a:p>
          <a:p>
            <a:pPr marL="1009650" lvl="1" eaLnBrk="1" hangingPunct="1">
              <a:lnSpc>
                <a:spcPct val="90000"/>
              </a:lnSpc>
            </a:pPr>
            <a:r>
              <a:rPr lang="en-GB" sz="2000" smtClean="0">
                <a:solidFill>
                  <a:schemeClr val="bg1"/>
                </a:solidFill>
              </a:rPr>
              <a:t>Find buildings by satellite (edge points, lines, polygons)</a:t>
            </a:r>
          </a:p>
          <a:p>
            <a:pPr marL="534988" indent="-442913" eaLnBrk="1" hangingPunct="1">
              <a:lnSpc>
                <a:spcPct val="90000"/>
              </a:lnSpc>
            </a:pPr>
            <a:r>
              <a:rPr lang="en-GB" sz="2400" smtClean="0">
                <a:solidFill>
                  <a:schemeClr val="bg1"/>
                </a:solidFill>
              </a:rPr>
              <a:t>Example approaches</a:t>
            </a:r>
          </a:p>
          <a:p>
            <a:pPr marL="1009650" lvl="1" eaLnBrk="1" hangingPunct="1">
              <a:lnSpc>
                <a:spcPct val="90000"/>
              </a:lnSpc>
            </a:pPr>
            <a:r>
              <a:rPr lang="en-GB" sz="2000" smtClean="0">
                <a:solidFill>
                  <a:schemeClr val="bg1"/>
                </a:solidFill>
              </a:rPr>
              <a:t>Find regions that have same texture/colour</a:t>
            </a:r>
          </a:p>
          <a:p>
            <a:pPr marL="1009650" lvl="1" eaLnBrk="1" hangingPunct="1">
              <a:lnSpc>
                <a:spcPct val="90000"/>
              </a:lnSpc>
            </a:pPr>
            <a:r>
              <a:rPr lang="en-GB" sz="2000" smtClean="0">
                <a:solidFill>
                  <a:schemeClr val="bg1"/>
                </a:solidFill>
              </a:rPr>
              <a:t>Find blobs of same texture/colour/motion that look like limbs</a:t>
            </a:r>
          </a:p>
          <a:p>
            <a:pPr marL="1009650" lvl="1" eaLnBrk="1" hangingPunct="1">
              <a:lnSpc>
                <a:spcPct val="90000"/>
              </a:lnSpc>
            </a:pPr>
            <a:r>
              <a:rPr lang="en-GB" sz="2000" smtClean="0">
                <a:solidFill>
                  <a:schemeClr val="bg1"/>
                </a:solidFill>
              </a:rPr>
              <a:t>Fit lines to edge points (grouping things that belong together)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b="1" dirty="0" smtClean="0">
                <a:solidFill>
                  <a:srgbClr val="000099"/>
                </a:solidFill>
              </a:rPr>
              <a:t>What Competences do you Need for </a:t>
            </a:r>
            <a:r>
              <a:rPr lang="en-GB" b="1" dirty="0" smtClean="0">
                <a:solidFill>
                  <a:srgbClr val="000099"/>
                </a:solidFill>
              </a:rPr>
              <a:t>Robots?</a:t>
            </a:r>
            <a:endParaRPr lang="en-GB" b="1" dirty="0" smtClean="0">
              <a:solidFill>
                <a:srgbClr val="000099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Perception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Motor Skills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Transfer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Motivation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Learning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Concepts and Representation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endParaRPr lang="en-GB" altLang="zh-HK" sz="2800" dirty="0" smtClean="0">
              <a:solidFill>
                <a:srgbClr val="000066"/>
              </a:solidFill>
              <a:ea typeface="新細明體" pitchFamily="18" charset="-120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05000"/>
            <a:ext cx="635000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000">
                <a:latin typeface="Times" charset="0"/>
              </a:rPr>
              <a:t>Computer Vision - A Modern Approach</a:t>
            </a:r>
          </a:p>
          <a:p>
            <a:pPr algn="ctr" eaLnBrk="0" hangingPunct="0"/>
            <a:r>
              <a:rPr lang="en-GB" sz="1000">
                <a:latin typeface="Times" charset="0"/>
              </a:rPr>
              <a:t>Set:  Color </a:t>
            </a:r>
          </a:p>
          <a:p>
            <a:pPr algn="ctr" eaLnBrk="0" hangingPunct="0"/>
            <a:r>
              <a:rPr lang="en-GB" sz="1000">
                <a:latin typeface="Times" charset="0"/>
              </a:rPr>
              <a:t>Slides by D.A. Forsyth</a:t>
            </a:r>
            <a:endParaRPr lang="en-GB" sz="1400">
              <a:latin typeface="Times" charset="0"/>
            </a:endParaRPr>
          </a:p>
          <a:p>
            <a:pPr algn="ctr" eaLnBrk="0" hangingPunct="0"/>
            <a:endParaRPr lang="en-US" sz="1400">
              <a:latin typeface="Times" charset="0"/>
            </a:endParaRPr>
          </a:p>
          <a:p>
            <a:pPr algn="ctr" eaLnBrk="0" hangingPunct="0"/>
            <a:endParaRPr lang="en-US" sz="140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GB" sz="4400" smtClean="0"/>
              <a:t>Segmentation</a:t>
            </a:r>
            <a:endParaRPr lang="en-US" sz="4400" smtClean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85813"/>
            <a:ext cx="9144000" cy="6072187"/>
          </a:xfrm>
        </p:spPr>
        <p:txBody>
          <a:bodyPr/>
          <a:lstStyle/>
          <a:p>
            <a:pPr marL="534988" indent="-442913" eaLnBrk="1" hangingPunct="1">
              <a:lnSpc>
                <a:spcPct val="90000"/>
              </a:lnSpc>
            </a:pPr>
            <a:r>
              <a:rPr lang="en-GB" sz="2400" smtClean="0"/>
              <a:t>Group parts that are similar</a:t>
            </a:r>
          </a:p>
          <a:p>
            <a:pPr marL="534988" indent="-442913" eaLnBrk="1" hangingPunct="1">
              <a:lnSpc>
                <a:spcPct val="90000"/>
              </a:lnSpc>
            </a:pPr>
            <a:r>
              <a:rPr lang="en-GB" sz="2400" smtClean="0"/>
              <a:t>Difficult problem</a:t>
            </a:r>
          </a:p>
          <a:p>
            <a:pPr marL="1009650" lvl="1" eaLnBrk="1" hangingPunct="1">
              <a:lnSpc>
                <a:spcPct val="90000"/>
              </a:lnSpc>
            </a:pPr>
            <a:r>
              <a:rPr lang="en-GB" sz="2000" smtClean="0"/>
              <a:t>No comprehensive theory as yet</a:t>
            </a:r>
          </a:p>
          <a:p>
            <a:pPr marL="1009650" lvl="1" eaLnBrk="1" hangingPunct="1">
              <a:lnSpc>
                <a:spcPct val="90000"/>
              </a:lnSpc>
            </a:pPr>
            <a:r>
              <a:rPr lang="en-GB" sz="2000" smtClean="0"/>
              <a:t>Combine high and low level</a:t>
            </a:r>
          </a:p>
          <a:p>
            <a:pPr marL="1417638" lvl="2" eaLnBrk="1" hangingPunct="1">
              <a:lnSpc>
                <a:spcPct val="90000"/>
              </a:lnSpc>
            </a:pPr>
            <a:r>
              <a:rPr lang="en-GB" sz="2000" smtClean="0"/>
              <a:t>Top down – combine because same object</a:t>
            </a:r>
          </a:p>
          <a:p>
            <a:pPr marL="1417638" lvl="2" eaLnBrk="1" hangingPunct="1">
              <a:lnSpc>
                <a:spcPct val="90000"/>
              </a:lnSpc>
            </a:pPr>
            <a:r>
              <a:rPr lang="en-GB" sz="2000" smtClean="0"/>
              <a:t>Bottom up – combine because locally similar</a:t>
            </a:r>
          </a:p>
          <a:p>
            <a:pPr marL="534988" indent="-442913" eaLnBrk="1" hangingPunct="1">
              <a:lnSpc>
                <a:spcPct val="90000"/>
              </a:lnSpc>
            </a:pPr>
            <a:r>
              <a:rPr lang="en-GB" sz="2400" smtClean="0"/>
              <a:t>Example problems</a:t>
            </a:r>
          </a:p>
          <a:p>
            <a:pPr marL="1009650" lvl="1" eaLnBrk="1" hangingPunct="1">
              <a:lnSpc>
                <a:spcPct val="90000"/>
              </a:lnSpc>
            </a:pPr>
            <a:r>
              <a:rPr lang="en-GB" sz="2000" smtClean="0"/>
              <a:t>Summarise video (similar sequences)</a:t>
            </a:r>
          </a:p>
          <a:p>
            <a:pPr marL="1009650" lvl="1" eaLnBrk="1" hangingPunct="1">
              <a:lnSpc>
                <a:spcPct val="90000"/>
              </a:lnSpc>
            </a:pPr>
            <a:r>
              <a:rPr lang="en-GB" sz="2000" smtClean="0"/>
              <a:t>Find machined parts (lines, circles)</a:t>
            </a:r>
          </a:p>
          <a:p>
            <a:pPr marL="1009650" lvl="1" eaLnBrk="1" hangingPunct="1">
              <a:lnSpc>
                <a:spcPct val="90000"/>
              </a:lnSpc>
            </a:pPr>
            <a:r>
              <a:rPr lang="en-GB" sz="2000" smtClean="0"/>
              <a:t>Find people (bodies, faces)</a:t>
            </a:r>
          </a:p>
          <a:p>
            <a:pPr marL="1009650" lvl="1" eaLnBrk="1" hangingPunct="1">
              <a:lnSpc>
                <a:spcPct val="90000"/>
              </a:lnSpc>
            </a:pPr>
            <a:r>
              <a:rPr lang="en-GB" sz="2000" smtClean="0"/>
              <a:t>Find buildings by satellite (edge points, lines, polygons)</a:t>
            </a:r>
          </a:p>
          <a:p>
            <a:pPr marL="534988" indent="-442913" eaLnBrk="1" hangingPunct="1">
              <a:lnSpc>
                <a:spcPct val="90000"/>
              </a:lnSpc>
            </a:pPr>
            <a:r>
              <a:rPr lang="en-GB" sz="2400" smtClean="0"/>
              <a:t>Example approaches</a:t>
            </a:r>
          </a:p>
          <a:p>
            <a:pPr marL="1009650" lvl="1" eaLnBrk="1" hangingPunct="1">
              <a:lnSpc>
                <a:spcPct val="90000"/>
              </a:lnSpc>
            </a:pPr>
            <a:r>
              <a:rPr lang="en-GB" sz="2000" smtClean="0"/>
              <a:t>Find regions that have same texture/colour – works well</a:t>
            </a:r>
          </a:p>
          <a:p>
            <a:pPr marL="1009650" lvl="1" eaLnBrk="1" hangingPunct="1">
              <a:lnSpc>
                <a:spcPct val="90000"/>
              </a:lnSpc>
            </a:pPr>
            <a:r>
              <a:rPr lang="en-GB" sz="2000" smtClean="0"/>
              <a:t>Find blobs of same texture/colour/motion that look like limbs</a:t>
            </a:r>
          </a:p>
          <a:p>
            <a:pPr marL="1009650" lvl="1" eaLnBrk="1" hangingPunct="1">
              <a:lnSpc>
                <a:spcPct val="90000"/>
              </a:lnSpc>
            </a:pPr>
            <a:r>
              <a:rPr lang="en-GB" sz="2000" smtClean="0"/>
              <a:t>Fit lines to edge points (grouping things that belong together)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GB" sz="4400" smtClean="0"/>
              <a:t>Human Approach</a:t>
            </a:r>
            <a:endParaRPr lang="en-US" sz="44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85813"/>
            <a:ext cx="9144000" cy="6072187"/>
          </a:xfrm>
        </p:spPr>
        <p:txBody>
          <a:bodyPr/>
          <a:lstStyle/>
          <a:p>
            <a:pPr marL="534988" indent="-442913" eaLnBrk="1" hangingPunct="1"/>
            <a:r>
              <a:rPr lang="en-GB" smtClean="0"/>
              <a:t>Gestalt (Psychology)</a:t>
            </a:r>
          </a:p>
          <a:p>
            <a:pPr marL="1009650" lvl="1" eaLnBrk="1" hangingPunct="1"/>
            <a:r>
              <a:rPr lang="en-GB" smtClean="0"/>
              <a:t>View as a whole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04800"/>
            <a:ext cx="6299200" cy="593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04800"/>
            <a:ext cx="38227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7125" y="1277938"/>
            <a:ext cx="4343400" cy="429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5225" y="1239838"/>
            <a:ext cx="4267200" cy="436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GB" sz="4400" smtClean="0"/>
              <a:t>Segmentation – Fit a Model</a:t>
            </a:r>
            <a:endParaRPr lang="en-US" sz="4400" smtClean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85813"/>
            <a:ext cx="9144000" cy="6072187"/>
          </a:xfrm>
        </p:spPr>
        <p:txBody>
          <a:bodyPr/>
          <a:lstStyle/>
          <a:p>
            <a:pPr marL="534988" indent="-442913" eaLnBrk="1" hangingPunct="1"/>
            <a:r>
              <a:rPr lang="en-GB" smtClean="0"/>
              <a:t>Group parts that are similar</a:t>
            </a:r>
          </a:p>
          <a:p>
            <a:pPr marL="534988" indent="-442913" eaLnBrk="1" hangingPunct="1"/>
            <a:r>
              <a:rPr lang="en-GB" smtClean="0"/>
              <a:t>Fit points to a line</a:t>
            </a:r>
          </a:p>
          <a:p>
            <a:pPr marL="534988" indent="-442913" eaLnBrk="1" hangingPunct="1"/>
            <a:r>
              <a:rPr lang="en-GB" smtClean="0"/>
              <a:t>Fit points to a curve</a:t>
            </a:r>
          </a:p>
          <a:p>
            <a:pPr marL="534988" indent="-442913" eaLnBrk="1" hangingPunct="1"/>
            <a:r>
              <a:rPr lang="en-GB" smtClean="0"/>
              <a:t>Fit to a movement in video (tracking)</a:t>
            </a:r>
          </a:p>
          <a:p>
            <a:pPr marL="1009650" lvl="1" eaLnBrk="1" hangingPunct="1"/>
            <a:r>
              <a:rPr lang="en-GB" smtClean="0"/>
              <a:t>Motion capture </a:t>
            </a:r>
          </a:p>
          <a:p>
            <a:pPr marL="1009650" lvl="1" eaLnBrk="1" hangingPunct="1"/>
            <a:r>
              <a:rPr lang="en-GB" smtClean="0"/>
              <a:t>Recognition</a:t>
            </a:r>
          </a:p>
          <a:p>
            <a:pPr marL="1009650" lvl="1" eaLnBrk="1" hangingPunct="1"/>
            <a:r>
              <a:rPr lang="en-GB" smtClean="0"/>
              <a:t>Surveillance</a:t>
            </a:r>
          </a:p>
          <a:p>
            <a:pPr marL="1009650" lvl="1" eaLnBrk="1" hangingPunct="1"/>
            <a:r>
              <a:rPr lang="en-GB" smtClean="0"/>
              <a:t>Targetting</a:t>
            </a:r>
          </a:p>
          <a:p>
            <a:pPr marL="534988" indent="-442913" eaLnBrk="1" hangingPunct="1"/>
            <a:r>
              <a:rPr lang="en-GB" smtClean="0"/>
              <a:t>Use high level knowledge for models also…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Vision Hierarchy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5938" y="1600200"/>
            <a:ext cx="6900862" cy="5257800"/>
          </a:xfrm>
        </p:spPr>
        <p:txBody>
          <a:bodyPr/>
          <a:lstStyle/>
          <a:p>
            <a:pPr marL="631825" indent="-533400" eaLnBrk="1" hangingPunct="1">
              <a:buFont typeface="Wingdings" pitchFamily="2" charset="2"/>
              <a:buNone/>
            </a:pPr>
            <a:r>
              <a:rPr lang="en-US" b="1" smtClean="0"/>
              <a:t>4. High level Models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US" smtClean="0"/>
              <a:t>3. Mid level Segmentation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US" smtClean="0"/>
              <a:t>2. Putting together Multiple images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GB" smtClean="0"/>
              <a:t>1. Low level processing on a single image</a:t>
            </a:r>
          </a:p>
          <a:p>
            <a:pPr marL="631825" indent="-533400" eaLnBrk="1" hangingPunct="1">
              <a:buFont typeface="Wingdings" pitchFamily="2" charset="2"/>
              <a:buNone/>
            </a:pPr>
            <a:r>
              <a:rPr lang="en-US" smtClean="0"/>
              <a:t>0. The physics of image formation</a:t>
            </a:r>
            <a:endParaRPr lang="en-GB" smtClean="0"/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261938" y="1600200"/>
            <a:ext cx="1262062" cy="3686175"/>
          </a:xfrm>
          <a:prstGeom prst="upArrow">
            <a:avLst>
              <a:gd name="adj1" fmla="val 50000"/>
              <a:gd name="adj2" fmla="val 730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GB" sz="4400" smtClean="0"/>
              <a:t>Object Models</a:t>
            </a:r>
            <a:endParaRPr lang="en-US" sz="4400" smtClean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85813"/>
            <a:ext cx="9144000" cy="6072187"/>
          </a:xfrm>
        </p:spPr>
        <p:txBody>
          <a:bodyPr/>
          <a:lstStyle/>
          <a:p>
            <a:pPr marL="534988" indent="-442913" eaLnBrk="1" hangingPunct="1">
              <a:lnSpc>
                <a:spcPct val="100000"/>
              </a:lnSpc>
            </a:pPr>
            <a:r>
              <a:rPr lang="en-GB" sz="2400" smtClean="0"/>
              <a:t>Modelbase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GB" sz="2000" smtClean="0"/>
              <a:t>Collection of models of objects to be recognised 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GB" sz="2000" smtClean="0"/>
              <a:t>e.g. aeroplane, building, nuts and bolts</a:t>
            </a:r>
          </a:p>
          <a:p>
            <a:pPr marL="534988" indent="-442913" eaLnBrk="1" hangingPunct="1">
              <a:lnSpc>
                <a:spcPct val="100000"/>
              </a:lnSpc>
            </a:pPr>
            <a:r>
              <a:rPr lang="en-GB" sz="2400" smtClean="0"/>
              <a:t>Method: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GB" sz="2000" smtClean="0"/>
              <a:t>Look at features and guess what object they come from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GB" sz="2000" smtClean="0"/>
              <a:t>Use the position of features to guess the </a:t>
            </a:r>
            <a:br>
              <a:rPr lang="en-GB" sz="2000" smtClean="0"/>
            </a:br>
            <a:r>
              <a:rPr lang="en-GB" sz="2000" smtClean="0"/>
              <a:t>pose (position &amp; orientation) of the object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GB" sz="2000" smtClean="0"/>
              <a:t>Generate a rendering of the object in that pose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GB" sz="2000" smtClean="0"/>
              <a:t>Compare with the object seen and see how good your guess was</a:t>
            </a:r>
          </a:p>
          <a:p>
            <a:pPr marL="534988" indent="-442913" eaLnBrk="1" hangingPunct="1">
              <a:lnSpc>
                <a:spcPct val="100000"/>
              </a:lnSpc>
            </a:pPr>
            <a:r>
              <a:rPr lang="en-GB" sz="2400" smtClean="0"/>
              <a:t>What are features?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GB" sz="2000" smtClean="0"/>
              <a:t>Should be the same from different points of view</a:t>
            </a:r>
          </a:p>
          <a:p>
            <a:pPr marL="1417638" lvl="2" eaLnBrk="1" hangingPunct="1">
              <a:lnSpc>
                <a:spcPct val="100000"/>
              </a:lnSpc>
            </a:pPr>
            <a:r>
              <a:rPr lang="en-GB" sz="2000" smtClean="0"/>
              <a:t>Lines</a:t>
            </a:r>
          </a:p>
          <a:p>
            <a:pPr marL="1417638" lvl="2" eaLnBrk="1" hangingPunct="1">
              <a:lnSpc>
                <a:spcPct val="100000"/>
              </a:lnSpc>
            </a:pPr>
            <a:r>
              <a:rPr lang="en-GB" sz="2000" smtClean="0"/>
              <a:t>Circles/ellipses</a:t>
            </a:r>
          </a:p>
          <a:p>
            <a:pPr marL="1417638" lvl="2" eaLnBrk="1" hangingPunct="1">
              <a:lnSpc>
                <a:spcPct val="100000"/>
              </a:lnSpc>
            </a:pPr>
            <a:r>
              <a:rPr lang="en-GB" sz="2000" smtClean="0"/>
              <a:t>curves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000099"/>
                </a:solidFill>
              </a:rPr>
              <a:t>What Competences do you Need for </a:t>
            </a:r>
            <a:r>
              <a:rPr lang="en-GB" b="1" dirty="0" smtClean="0">
                <a:solidFill>
                  <a:srgbClr val="000099"/>
                </a:solidFill>
              </a:rPr>
              <a:t>Robots?</a:t>
            </a:r>
            <a:endParaRPr lang="en-GB" b="1" dirty="0" smtClean="0">
              <a:solidFill>
                <a:srgbClr val="000099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Perception</a:t>
            </a:r>
          </a:p>
          <a:p>
            <a:pPr marL="914400" lvl="1" indent="-457200" algn="l">
              <a:spcBef>
                <a:spcPts val="1200"/>
              </a:spcBef>
              <a:buFont typeface="Wingdings" pitchFamily="2" charset="2"/>
              <a:buChar char="Ø"/>
            </a:pPr>
            <a:r>
              <a:rPr lang="en-GB" altLang="zh-HK" sz="24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Vision</a:t>
            </a:r>
          </a:p>
          <a:p>
            <a:pPr marL="1371600" lvl="2" indent="-457200" algn="l">
              <a:spcBef>
                <a:spcPts val="1200"/>
              </a:spcBef>
              <a:buFont typeface="Wingdings" pitchFamily="2" charset="2"/>
              <a:buChar char="Ø"/>
            </a:pPr>
            <a:r>
              <a:rPr lang="en-GB" altLang="zh-HK" sz="20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For Recognition</a:t>
            </a:r>
          </a:p>
          <a:p>
            <a:pPr marL="1371600" lvl="2" indent="-457200" algn="l">
              <a:spcBef>
                <a:spcPts val="1200"/>
              </a:spcBef>
              <a:buFont typeface="Wingdings" pitchFamily="2" charset="2"/>
              <a:buChar char="Ø"/>
            </a:pPr>
            <a:r>
              <a:rPr lang="en-GB" altLang="zh-HK" sz="20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For Action</a:t>
            </a:r>
          </a:p>
          <a:p>
            <a:pPr marL="914400" lvl="1" indent="-457200" algn="l">
              <a:spcBef>
                <a:spcPts val="1200"/>
              </a:spcBef>
              <a:buFont typeface="Wingdings" pitchFamily="2" charset="2"/>
              <a:buChar char="Ø"/>
            </a:pPr>
            <a:r>
              <a:rPr lang="en-GB" altLang="zh-HK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Touch or other modalities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Motor Skills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Transfer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Motivation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Learning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Concepts and Representation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97280" y="1997612"/>
            <a:ext cx="2363372" cy="604911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white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0"/>
            <a:ext cx="7112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5562600"/>
            <a:ext cx="71215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imes" charset="0"/>
              </a:rPr>
              <a:t>Figure from “Efficient model library access by projectively invariant indexing </a:t>
            </a:r>
          </a:p>
          <a:p>
            <a:pPr eaLnBrk="0" hangingPunct="0"/>
            <a:r>
              <a:rPr lang="en-US" sz="1600">
                <a:latin typeface="Times" charset="0"/>
              </a:rPr>
              <a:t>functions,” by C.A. Rothwell et al., Proc. Computer Vision and Pattern Recognition, </a:t>
            </a:r>
          </a:p>
          <a:p>
            <a:pPr eaLnBrk="0" hangingPunct="0"/>
            <a:r>
              <a:rPr lang="en-US" sz="1600">
                <a:latin typeface="Times" charset="0"/>
              </a:rPr>
              <a:t>1992, copyright 1992, IEEE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GB" sz="4400" smtClean="0"/>
              <a:t>Template matching</a:t>
            </a:r>
            <a:endParaRPr lang="en-US" sz="4400" smtClean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85813"/>
            <a:ext cx="9144000" cy="6072187"/>
          </a:xfrm>
        </p:spPr>
        <p:txBody>
          <a:bodyPr/>
          <a:lstStyle/>
          <a:p>
            <a:pPr marL="534988" indent="-442913" eaLnBrk="1" hangingPunct="1"/>
            <a:r>
              <a:rPr lang="en-GB" smtClean="0"/>
              <a:t>Look for parts of an image that match some template</a:t>
            </a:r>
          </a:p>
          <a:p>
            <a:pPr marL="1009650" lvl="1" eaLnBrk="1" hangingPunct="1"/>
            <a:r>
              <a:rPr lang="en-GB" smtClean="0"/>
              <a:t>Faces: oval, dark bar for eyes, bright bar for nose</a:t>
            </a:r>
          </a:p>
          <a:p>
            <a:pPr marL="534988" indent="-442913" eaLnBrk="1" hangingPunct="1"/>
            <a:r>
              <a:rPr lang="en-GB" smtClean="0"/>
              <a:t>Problem: test if some oval is a face</a:t>
            </a:r>
          </a:p>
          <a:p>
            <a:pPr marL="534988" indent="-442913" eaLnBrk="1" hangingPunct="1"/>
            <a:r>
              <a:rPr lang="en-GB" smtClean="0"/>
              <a:t>Solution: Classifiers</a:t>
            </a:r>
          </a:p>
          <a:p>
            <a:pPr marL="1009650" lvl="1" eaLnBrk="1" hangingPunct="1"/>
            <a:r>
              <a:rPr lang="en-GB" smtClean="0"/>
              <a:t>Computer can be automatically trained from a set of examples</a:t>
            </a:r>
          </a:p>
          <a:p>
            <a:pPr marL="1009650" lvl="1" eaLnBrk="1" hangingPunct="1"/>
            <a:r>
              <a:rPr lang="en-GB" smtClean="0"/>
              <a:t>Neural Networks is a good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0825" y="0"/>
            <a:ext cx="4645025" cy="556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5486400"/>
            <a:ext cx="81692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Times" charset="0"/>
              </a:rPr>
              <a:t>Figure from A Statistical Method for 3D Object Detection Applied to Faces and Cars, H. Schneiderman and T. Kanade, Proc. Computer Vision and Pattern Recognition, 2000, copyright 2000, IEEE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04800"/>
            <a:ext cx="7404100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762000" y="5486400"/>
            <a:ext cx="7391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Times" charset="0"/>
              </a:rPr>
              <a:t>Figure from, “A general framework for object detection,” by C. Papageorgiou, M. Oren and T. Poggio, Proc. Int. Conf. Computer Vision, 1998, copyright 1998, IEEE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GB" sz="4400" smtClean="0"/>
              <a:t>Template matching</a:t>
            </a:r>
            <a:endParaRPr lang="en-US" sz="4400" smtClean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85813"/>
            <a:ext cx="9144000" cy="6072187"/>
          </a:xfrm>
        </p:spPr>
        <p:txBody>
          <a:bodyPr/>
          <a:lstStyle/>
          <a:p>
            <a:pPr marL="534988" indent="-442913" eaLnBrk="1" hangingPunct="1"/>
            <a:r>
              <a:rPr lang="en-GB" sz="2400" smtClean="0"/>
              <a:t>Look for parts of an image that match some template</a:t>
            </a:r>
          </a:p>
          <a:p>
            <a:pPr marL="1009650" lvl="1" eaLnBrk="1" hangingPunct="1"/>
            <a:r>
              <a:rPr lang="en-GB" sz="2000" smtClean="0"/>
              <a:t>Faces: oval, dark bar for eyes, bright bar for nose</a:t>
            </a:r>
          </a:p>
          <a:p>
            <a:pPr marL="534988" indent="-442913" eaLnBrk="1" hangingPunct="1"/>
            <a:r>
              <a:rPr lang="en-GB" sz="2400" smtClean="0"/>
              <a:t>Problem: test if some oval is a face</a:t>
            </a:r>
          </a:p>
          <a:p>
            <a:pPr marL="534988" indent="-442913" eaLnBrk="1" hangingPunct="1"/>
            <a:r>
              <a:rPr lang="en-GB" sz="2400" smtClean="0"/>
              <a:t>Solution: Classifiers</a:t>
            </a:r>
          </a:p>
          <a:p>
            <a:pPr marL="1009650" lvl="1" eaLnBrk="1" hangingPunct="1"/>
            <a:r>
              <a:rPr lang="en-GB" sz="2000" smtClean="0"/>
              <a:t>Computer can be automatically trained from a set of examples</a:t>
            </a:r>
          </a:p>
          <a:p>
            <a:pPr marL="1009650" lvl="1" eaLnBrk="1" hangingPunct="1"/>
            <a:r>
              <a:rPr lang="en-GB" sz="2000" smtClean="0"/>
              <a:t>Neural Networks is a good method</a:t>
            </a:r>
          </a:p>
          <a:p>
            <a:pPr marL="534988" indent="-442913" eaLnBrk="1" hangingPunct="1"/>
            <a:r>
              <a:rPr lang="en-GB" sz="2400" smtClean="0"/>
              <a:t>Improvement: relations among templates</a:t>
            </a:r>
          </a:p>
          <a:p>
            <a:pPr marL="1009650" lvl="1" eaLnBrk="1" hangingPunct="1"/>
            <a:r>
              <a:rPr lang="en-GB" sz="2000" smtClean="0"/>
              <a:t>For face: recognise eyes, nose, mouth</a:t>
            </a:r>
          </a:p>
          <a:p>
            <a:pPr marL="1009650" lvl="1" eaLnBrk="1" hangingPunct="1"/>
            <a:r>
              <a:rPr lang="en-GB" sz="2000" smtClean="0"/>
              <a:t>Good for animal faces</a:t>
            </a:r>
          </a:p>
          <a:p>
            <a:pPr marL="1009650" lvl="1" eaLnBrk="1" hangingPunct="1"/>
            <a:r>
              <a:rPr lang="en-GB" sz="2000" smtClean="0"/>
              <a:t>For body: recognise arms legs head body</a:t>
            </a:r>
          </a:p>
          <a:p>
            <a:pPr marL="1009650" lvl="1" eaLnBrk="1" hangingPunct="1"/>
            <a:r>
              <a:rPr lang="en-GB" sz="2000" smtClean="0"/>
              <a:t>e.g. a horse is made of cylinders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-27432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Horses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03200" y="2681288"/>
            <a:ext cx="427672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35400" y="381000"/>
            <a:ext cx="5308600" cy="576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762000"/>
            <a:ext cx="5753100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0" y="5638800"/>
            <a:ext cx="8686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latin typeface="Times" charset="0"/>
              </a:rPr>
              <a:t>Figure from “Efficient Matching of Pictorial Structures,” P. Felzenszwalb and D.P. Huttenlocher, Proc. Computer Vision and Pattern Recognition2000, copyright 2000, IEEE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GB" sz="4400" smtClean="0"/>
              <a:t>Summing up Object Recognition</a:t>
            </a:r>
            <a:endParaRPr lang="en-US" sz="4400" smtClean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85813"/>
            <a:ext cx="9144000" cy="6072187"/>
          </a:xfrm>
        </p:spPr>
        <p:txBody>
          <a:bodyPr/>
          <a:lstStyle/>
          <a:p>
            <a:pPr marL="534988" indent="-442913" eaLnBrk="1" hangingPunct="1">
              <a:lnSpc>
                <a:spcPct val="100000"/>
              </a:lnSpc>
            </a:pPr>
            <a:r>
              <a:rPr lang="en-GB" sz="2400" smtClean="0"/>
              <a:t>Much progress recently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GB" sz="2000" smtClean="0"/>
              <a:t>Can do things which were the realm of humans a few years ago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GB" sz="2000" smtClean="0"/>
              <a:t>Cheaper computation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GB" sz="2000" smtClean="0"/>
              <a:t>Better understanding of component problems</a:t>
            </a:r>
          </a:p>
          <a:p>
            <a:pPr marL="534988" indent="-442913" eaLnBrk="1" hangingPunct="1">
              <a:lnSpc>
                <a:spcPct val="100000"/>
              </a:lnSpc>
            </a:pPr>
            <a:r>
              <a:rPr lang="en-GB" sz="2400" smtClean="0"/>
              <a:t>Many techniques – which best? Probably combine</a:t>
            </a:r>
          </a:p>
          <a:p>
            <a:pPr marL="534988" indent="-442913" eaLnBrk="1" hangingPunct="1">
              <a:lnSpc>
                <a:spcPct val="100000"/>
              </a:lnSpc>
            </a:pPr>
            <a:r>
              <a:rPr lang="en-GB" sz="2400" smtClean="0"/>
              <a:t>Templates work well, 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GB" sz="2000" smtClean="0"/>
              <a:t>but more work needed on how to group what’s seen, and template relations</a:t>
            </a:r>
          </a:p>
          <a:p>
            <a:pPr marL="534988" indent="-442913" eaLnBrk="1" hangingPunct="1">
              <a:lnSpc>
                <a:spcPct val="100000"/>
              </a:lnSpc>
            </a:pPr>
            <a:r>
              <a:rPr lang="en-GB" sz="2400" smtClean="0"/>
              <a:t>Human comparison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GB" sz="2000" smtClean="0"/>
              <a:t>Can recognise a huge number of objects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GB" sz="2000" smtClean="0"/>
              <a:t>Robust to changing pattern/design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GB" sz="2000" smtClean="0"/>
              <a:t>Robust to different backgrounds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GB" sz="2000" smtClean="0"/>
              <a:t>Recognise at an abstract level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GB" sz="2000" smtClean="0"/>
              <a:t>Can learn to recognise new object from very few examples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GB" sz="4400" smtClean="0"/>
              <a:t>Practical Computer Vision</a:t>
            </a:r>
            <a:endParaRPr lang="en-US" sz="4400" smtClean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85813"/>
            <a:ext cx="9144000" cy="6072187"/>
          </a:xfrm>
        </p:spPr>
        <p:txBody>
          <a:bodyPr/>
          <a:lstStyle/>
          <a:p>
            <a:pPr marL="534988" indent="-442913" eaLnBrk="1" hangingPunct="1">
              <a:lnSpc>
                <a:spcPct val="100000"/>
              </a:lnSpc>
            </a:pPr>
            <a:r>
              <a:rPr lang="en-GB" sz="2000" smtClean="0"/>
              <a:t>Controlling processes 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GB" sz="1800" smtClean="0"/>
              <a:t>e.g. an industrial robot or an autonomous vehicle</a:t>
            </a:r>
          </a:p>
          <a:p>
            <a:pPr marL="534988" indent="-442913" eaLnBrk="1" hangingPunct="1">
              <a:lnSpc>
                <a:spcPct val="100000"/>
              </a:lnSpc>
            </a:pPr>
            <a:r>
              <a:rPr lang="en-GB" sz="2000" smtClean="0"/>
              <a:t>Detecting events 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GB" sz="1800" smtClean="0"/>
              <a:t>e.g. for visual surveillance</a:t>
            </a:r>
          </a:p>
          <a:p>
            <a:pPr marL="534988" indent="-442913" eaLnBrk="1" hangingPunct="1">
              <a:lnSpc>
                <a:spcPct val="100000"/>
              </a:lnSpc>
            </a:pPr>
            <a:r>
              <a:rPr lang="en-US" sz="2000" smtClean="0"/>
              <a:t>Finding images in large collections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US" sz="1800" smtClean="0"/>
              <a:t>Web (indexing, organising), military, copyright, stock photos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US" sz="1800" smtClean="0"/>
              <a:t>Difficult to deal with meaning</a:t>
            </a:r>
          </a:p>
          <a:p>
            <a:pPr marL="534988" indent="-442913" eaLnBrk="1" hangingPunct="1">
              <a:lnSpc>
                <a:spcPct val="100000"/>
              </a:lnSpc>
            </a:pPr>
            <a:r>
              <a:rPr lang="en-GB" sz="2000" smtClean="0"/>
              <a:t>Interaction 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GB" sz="1800" smtClean="0"/>
              <a:t>e.g. as the input to a device for computer-human interaction</a:t>
            </a:r>
          </a:p>
          <a:p>
            <a:pPr marL="534988" indent="-442913" eaLnBrk="1" hangingPunct="1">
              <a:lnSpc>
                <a:spcPct val="100000"/>
              </a:lnSpc>
            </a:pPr>
            <a:r>
              <a:rPr lang="en-GB" sz="2000" smtClean="0"/>
              <a:t>Modelling objects or environments 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GB" sz="1800" smtClean="0"/>
              <a:t>e.g. industrial inspection, medical image analysis or topographical modelling</a:t>
            </a:r>
          </a:p>
          <a:p>
            <a:pPr marL="534988" indent="-442913" eaLnBrk="1" hangingPunct="1">
              <a:lnSpc>
                <a:spcPct val="100000"/>
              </a:lnSpc>
            </a:pPr>
            <a:r>
              <a:rPr lang="en-US" sz="2000" smtClean="0"/>
              <a:t>Image based rendering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US" sz="1800" smtClean="0"/>
              <a:t>Difficult to produce models that look real</a:t>
            </a:r>
          </a:p>
          <a:p>
            <a:pPr marL="1417638" lvl="2" eaLnBrk="1" hangingPunct="1">
              <a:lnSpc>
                <a:spcPct val="100000"/>
              </a:lnSpc>
            </a:pPr>
            <a:r>
              <a:rPr lang="en-US" sz="1800" smtClean="0"/>
              <a:t>e.g. texture, dirt, weathering</a:t>
            </a:r>
          </a:p>
          <a:p>
            <a:pPr marL="1009650" lvl="1" eaLnBrk="1" hangingPunct="1">
              <a:lnSpc>
                <a:spcPct val="100000"/>
              </a:lnSpc>
            </a:pPr>
            <a:r>
              <a:rPr lang="en-GB" sz="1800" smtClean="0"/>
              <a:t>Rebuild new scene from existing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205" y="413239"/>
            <a:ext cx="7710609" cy="57829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8891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GB" b="1" dirty="0" smtClean="0">
                <a:solidFill>
                  <a:srgbClr val="000099"/>
                </a:solidFill>
              </a:rPr>
              <a:t>Vision for Recognition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Segmentation: developmental studies assume objects as entities, </a:t>
            </a:r>
          </a:p>
          <a:p>
            <a:pPr marL="971550" lvl="1" indent="-514350" algn="l">
              <a:spcBef>
                <a:spcPts val="1200"/>
              </a:spcBef>
              <a:buFont typeface="Wingdings" pitchFamily="2" charset="2"/>
              <a:buChar char="Ø"/>
            </a:pPr>
            <a:r>
              <a:rPr lang="en-GB" altLang="zh-HK" sz="24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BUT... one of the big open visual perception questions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Gestalts: unclear how to group </a:t>
            </a:r>
            <a:r>
              <a:rPr lang="en-GB" altLang="zh-HK" sz="2800" b="1" dirty="0" err="1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percepts</a:t>
            </a: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 and how to weigh different Gestalt principles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Stable object and object class recognition</a:t>
            </a:r>
          </a:p>
          <a:p>
            <a:pPr marL="514350" indent="-514350" algn="l">
              <a:spcBef>
                <a:spcPts val="1200"/>
              </a:spcBef>
              <a:buFont typeface="+mj-lt"/>
              <a:buAutoNum type="arabicPeriod"/>
            </a:pPr>
            <a:r>
              <a:rPr lang="en-GB" altLang="zh-HK" sz="2800" b="1" dirty="0" smtClean="0">
                <a:solidFill>
                  <a:srgbClr val="000066"/>
                </a:solidFill>
                <a:ea typeface="新細明體" pitchFamily="18" charset="-120"/>
                <a:cs typeface="Times New Roman" pitchFamily="18" charset="0"/>
              </a:rPr>
              <a:t>Small parts and objects: difficult to perceive and difficult to find reliably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|0|0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|0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|0|0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|0|0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|0|0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|0|0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|0|0|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Times New Roman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>
            <a:alpha val="30000"/>
          </a:srgbClr>
        </a:soli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5693</TotalTime>
  <Words>2111</Words>
  <Application>Microsoft Office PowerPoint</Application>
  <PresentationFormat>On-screen Show (4:3)</PresentationFormat>
  <Paragraphs>427</Paragraphs>
  <Slides>58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Times New Roman</vt:lpstr>
      <vt:lpstr>Wingdings</vt:lpstr>
      <vt:lpstr>Times</vt:lpstr>
      <vt:lpstr>Default Design</vt:lpstr>
      <vt:lpstr>Office Theme</vt:lpstr>
      <vt:lpstr>Course Overview</vt:lpstr>
      <vt:lpstr>Course Overview</vt:lpstr>
      <vt:lpstr>Course Overview</vt:lpstr>
      <vt:lpstr>What Competences do you Need for Robots?</vt:lpstr>
      <vt:lpstr>What Competences do you Need for Robots?</vt:lpstr>
      <vt:lpstr>Slide 6</vt:lpstr>
      <vt:lpstr>Slide 7</vt:lpstr>
      <vt:lpstr>Slide 8</vt:lpstr>
      <vt:lpstr>Vision for Recognition</vt:lpstr>
      <vt:lpstr>Slide 10</vt:lpstr>
      <vt:lpstr>What Competences do you Need for Robots?</vt:lpstr>
      <vt:lpstr>Vision for Action</vt:lpstr>
      <vt:lpstr>Slide 13</vt:lpstr>
      <vt:lpstr>Slide 14</vt:lpstr>
      <vt:lpstr>What Competences do you Need for Robots?</vt:lpstr>
      <vt:lpstr>Touch or other modalities</vt:lpstr>
      <vt:lpstr>Slide 17</vt:lpstr>
      <vt:lpstr>Vision Overview</vt:lpstr>
      <vt:lpstr>Vision Hierarchy</vt:lpstr>
      <vt:lpstr>Vision Hierarchy</vt:lpstr>
      <vt:lpstr>Camera</vt:lpstr>
      <vt:lpstr>Physics of Light</vt:lpstr>
      <vt:lpstr>Physics of Light</vt:lpstr>
      <vt:lpstr>Shadows, Shading…Shading models </vt:lpstr>
      <vt:lpstr>Colour Perception</vt:lpstr>
      <vt:lpstr>Slide 26</vt:lpstr>
      <vt:lpstr>Slide 27</vt:lpstr>
      <vt:lpstr>Colour Perception</vt:lpstr>
      <vt:lpstr>Vision Hierarchy</vt:lpstr>
      <vt:lpstr>Edge Detection</vt:lpstr>
      <vt:lpstr>Slide 31</vt:lpstr>
      <vt:lpstr>Slide 32</vt:lpstr>
      <vt:lpstr>Slide 33</vt:lpstr>
      <vt:lpstr>Slide 34</vt:lpstr>
      <vt:lpstr>Texture</vt:lpstr>
      <vt:lpstr>Vision Hierarchy</vt:lpstr>
      <vt:lpstr>Multiple Views</vt:lpstr>
      <vt:lpstr>Vision Hierarchy</vt:lpstr>
      <vt:lpstr>Segmentation</vt:lpstr>
      <vt:lpstr>Slide 40</vt:lpstr>
      <vt:lpstr>Segmentation</vt:lpstr>
      <vt:lpstr>Human Approach</vt:lpstr>
      <vt:lpstr>Slide 43</vt:lpstr>
      <vt:lpstr>Slide 44</vt:lpstr>
      <vt:lpstr>Slide 45</vt:lpstr>
      <vt:lpstr>Slide 46</vt:lpstr>
      <vt:lpstr>Segmentation – Fit a Model</vt:lpstr>
      <vt:lpstr>Vision Hierarchy</vt:lpstr>
      <vt:lpstr>Object Models</vt:lpstr>
      <vt:lpstr>Slide 50</vt:lpstr>
      <vt:lpstr>Template matching</vt:lpstr>
      <vt:lpstr>Slide 52</vt:lpstr>
      <vt:lpstr>Slide 53</vt:lpstr>
      <vt:lpstr>Template matching</vt:lpstr>
      <vt:lpstr>Horses</vt:lpstr>
      <vt:lpstr>Slide 56</vt:lpstr>
      <vt:lpstr>Summing up Object Recognition</vt:lpstr>
      <vt:lpstr>Practical Computer Vision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Guerin</dc:creator>
  <cp:lastModifiedBy>fguerin</cp:lastModifiedBy>
  <cp:revision>35</cp:revision>
  <cp:lastPrinted>1601-01-01T00:00:00Z</cp:lastPrinted>
  <dcterms:created xsi:type="dcterms:W3CDTF">1601-01-01T00:00:00Z</dcterms:created>
  <dcterms:modified xsi:type="dcterms:W3CDTF">2013-10-11T08:50:51Z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