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5" r:id="rId2"/>
    <p:sldId id="290" r:id="rId3"/>
    <p:sldId id="366" r:id="rId4"/>
    <p:sldId id="365" r:id="rId5"/>
    <p:sldId id="367" r:id="rId6"/>
    <p:sldId id="286" r:id="rId7"/>
    <p:sldId id="278" r:id="rId8"/>
    <p:sldId id="279" r:id="rId9"/>
    <p:sldId id="285" r:id="rId10"/>
    <p:sldId id="280" r:id="rId11"/>
    <p:sldId id="281" r:id="rId12"/>
    <p:sldId id="282" r:id="rId13"/>
    <p:sldId id="283" r:id="rId14"/>
    <p:sldId id="351" r:id="rId15"/>
    <p:sldId id="267" r:id="rId16"/>
    <p:sldId id="287" r:id="rId17"/>
    <p:sldId id="257" r:id="rId18"/>
    <p:sldId id="268" r:id="rId19"/>
    <p:sldId id="260" r:id="rId20"/>
    <p:sldId id="269" r:id="rId21"/>
    <p:sldId id="258" r:id="rId22"/>
    <p:sldId id="270" r:id="rId23"/>
    <p:sldId id="259" r:id="rId24"/>
    <p:sldId id="320" r:id="rId25"/>
    <p:sldId id="355" r:id="rId26"/>
    <p:sldId id="321" r:id="rId27"/>
    <p:sldId id="322" r:id="rId28"/>
    <p:sldId id="326" r:id="rId29"/>
    <p:sldId id="327" r:id="rId30"/>
    <p:sldId id="328" r:id="rId31"/>
    <p:sldId id="329" r:id="rId32"/>
    <p:sldId id="330" r:id="rId33"/>
    <p:sldId id="323" r:id="rId34"/>
    <p:sldId id="356" r:id="rId35"/>
    <p:sldId id="324" r:id="rId36"/>
    <p:sldId id="357" r:id="rId37"/>
    <p:sldId id="325" r:id="rId38"/>
    <p:sldId id="331" r:id="rId39"/>
    <p:sldId id="358" r:id="rId40"/>
    <p:sldId id="353" r:id="rId41"/>
    <p:sldId id="354" r:id="rId42"/>
    <p:sldId id="332" r:id="rId43"/>
    <p:sldId id="335" r:id="rId44"/>
    <p:sldId id="333" r:id="rId45"/>
    <p:sldId id="359" r:id="rId46"/>
    <p:sldId id="363" r:id="rId47"/>
    <p:sldId id="334" r:id="rId48"/>
    <p:sldId id="360" r:id="rId49"/>
    <p:sldId id="364" r:id="rId50"/>
    <p:sldId id="336" r:id="rId51"/>
    <p:sldId id="338" r:id="rId52"/>
    <p:sldId id="343" r:id="rId53"/>
    <p:sldId id="344" r:id="rId54"/>
    <p:sldId id="348" r:id="rId55"/>
    <p:sldId id="345" r:id="rId56"/>
    <p:sldId id="349" r:id="rId57"/>
    <p:sldId id="350" r:id="rId58"/>
    <p:sldId id="36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9" autoAdjust="0"/>
  </p:normalViewPr>
  <p:slideViewPr>
    <p:cSldViewPr>
      <p:cViewPr varScale="1">
        <p:scale>
          <a:sx n="84" d="100"/>
          <a:sy n="84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expensive,</a:t>
            </a:r>
            <a:r>
              <a:rPr lang="en-US" baseline="0" dirty="0" smtClean="0"/>
              <a:t> hotter, not worth to buy</a:t>
            </a:r>
          </a:p>
          <a:p>
            <a:r>
              <a:rPr lang="en-US" baseline="0" dirty="0" smtClean="0"/>
              <a:t>8 cores – 8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do things in parallel.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http://www.shsu.edu/~csc_tjm/spring2005/cs272/asm_and_sys.html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icroprocessor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273629"/>
            <a:ext cx="8436960" cy="287886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>
                <a:solidFill>
                  <a:srgbClr val="008000"/>
                </a:solidFill>
              </a:rPr>
              <a:t>CS 1520</a:t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/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>COMPUTER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38610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Microprocessors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Assembly Language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Address vs.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address of a memory byte is fixed and is different from the address of any other memory byte in the computer</a:t>
            </a:r>
          </a:p>
          <a:p>
            <a:r>
              <a:rPr lang="en-US" dirty="0" smtClean="0"/>
              <a:t>The contents of a memory byte are not unique and are subject to change</a:t>
            </a:r>
          </a:p>
          <a:p>
            <a:r>
              <a:rPr lang="en-US" dirty="0" smtClean="0"/>
              <a:t>The figure shows the organization of memory bytes; the contents are arbitrary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	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45023"/>
            <a:ext cx="2736304" cy="322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Addresses on Various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Another distinction between address and contents is that while the contents of a memory byte are always eight bits, the number of bits in an address depends on the processor</a:t>
            </a:r>
          </a:p>
          <a:p>
            <a:pPr lvl="1"/>
            <a:r>
              <a:rPr lang="en-US" dirty="0" smtClean="0"/>
              <a:t>For example, the Intel 8086 assigns a 20-bit address, and the Intel 80286 uses a 24-bit address</a:t>
            </a:r>
          </a:p>
          <a:p>
            <a:r>
              <a:rPr lang="en-US" dirty="0" smtClean="0"/>
              <a:t>The number of bits used in the address determines the number of bytes that can be accessed by the processor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processor uses 20 bits for an address. How many memory bytes can be accessed?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a processor uses 20 bits for an address. How many memory bytes can be accessed?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A bit can have two possible values, so in a 20-bit address there can be 2</a:t>
            </a:r>
            <a:r>
              <a:rPr lang="en-US" b="1" baseline="30000" dirty="0" smtClean="0"/>
              <a:t>20</a:t>
            </a:r>
            <a:r>
              <a:rPr lang="en-US" dirty="0" smtClean="0"/>
              <a:t> = 1,048,576 different values, with each value being the potential address of a memory byte  </a:t>
            </a:r>
          </a:p>
          <a:p>
            <a:pPr lvl="1"/>
            <a:r>
              <a:rPr lang="en-US" dirty="0" smtClean="0"/>
              <a:t>In computer lingo, the number 2</a:t>
            </a:r>
            <a:r>
              <a:rPr lang="en-US" b="1" baseline="30000" dirty="0" smtClean="0"/>
              <a:t>20</a:t>
            </a:r>
            <a:r>
              <a:rPr lang="en-US" dirty="0" smtClean="0"/>
              <a:t> is called 1 </a:t>
            </a:r>
            <a:r>
              <a:rPr lang="en-US" b="1" i="1" dirty="0" smtClean="0"/>
              <a:t>mega</a:t>
            </a:r>
            <a:r>
              <a:rPr lang="en-US" dirty="0" smtClean="0"/>
              <a:t> -- thus a 20-bit address can be used to address one </a:t>
            </a:r>
            <a:r>
              <a:rPr lang="en-US" b="1" i="1" dirty="0" smtClean="0"/>
              <a:t>megabyte</a:t>
            </a:r>
            <a:r>
              <a:rPr lang="en-US" dirty="0" smtClean="0"/>
              <a:t> or 1</a:t>
            </a:r>
            <a:r>
              <a:rPr lang="en-US" b="1" i="1" dirty="0" smtClean="0"/>
              <a:t>MB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57363"/>
            <a:ext cx="78581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85402"/>
            <a:ext cx="5842992" cy="70609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Intel 8086 architecture</a:t>
            </a:r>
            <a:endParaRPr lang="en-US" sz="3200" dirty="0"/>
          </a:p>
        </p:txBody>
      </p:sp>
      <p:pic>
        <p:nvPicPr>
          <p:cNvPr id="1026" name="Picture 2" descr="http://www.cpu-galaxy.at/CPU/Intel%20CPU/8088-80286/Intel%2080186%20section-Dateien/Intel%2080186%20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50" y="475534"/>
            <a:ext cx="9012150" cy="6382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Execution Unit (EU)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Executes instructions</a:t>
            </a:r>
          </a:p>
          <a:p>
            <a:r>
              <a:rPr lang="en-US" dirty="0" smtClean="0"/>
              <a:t>Contains a circuit called the </a:t>
            </a:r>
            <a:r>
              <a:rPr lang="en-US" b="1" i="1" dirty="0" smtClean="0"/>
              <a:t>arithmetic and logic unit (ALU)</a:t>
            </a:r>
            <a:endParaRPr lang="en-US" dirty="0" smtClean="0"/>
          </a:p>
          <a:p>
            <a:pPr lvl="1"/>
            <a:r>
              <a:rPr lang="en-US" dirty="0" smtClean="0"/>
              <a:t>The ALU can perform arithmetic (+,-,*,/) and logic (AND, OR, NOT) operations</a:t>
            </a:r>
          </a:p>
          <a:p>
            <a:pPr lvl="1"/>
            <a:r>
              <a:rPr lang="en-US" dirty="0" smtClean="0"/>
              <a:t>The data for the operations are stored in </a:t>
            </a:r>
            <a:r>
              <a:rPr lang="en-US" b="1" i="1" dirty="0" smtClean="0"/>
              <a:t>register</a:t>
            </a:r>
            <a:r>
              <a:rPr lang="en-US" dirty="0" smtClean="0"/>
              <a:t> circuits</a:t>
            </a:r>
          </a:p>
          <a:p>
            <a:r>
              <a:rPr lang="en-US" dirty="0" smtClean="0"/>
              <a:t>Registers are like memory, only</a:t>
            </a:r>
          </a:p>
          <a:p>
            <a:pPr lvl="1"/>
            <a:r>
              <a:rPr lang="en-US" dirty="0" smtClean="0"/>
              <a:t>much faster</a:t>
            </a:r>
          </a:p>
          <a:p>
            <a:pPr lvl="1"/>
            <a:r>
              <a:rPr lang="en-US" dirty="0" smtClean="0"/>
              <a:t>referenced by name instead of number address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Registers are places in the CPU where a number can be stored and manipulated. There are three sizes of registers: 8-bit, 16-bit and on 386 and above 32-bit. There are four different types of registers: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- general purpose registers,</a:t>
            </a:r>
            <a:br>
              <a:rPr lang="en-US" b="1" dirty="0" smtClean="0"/>
            </a:br>
            <a:r>
              <a:rPr lang="en-US" b="1" dirty="0" smtClean="0"/>
              <a:t>- segment registers, </a:t>
            </a:r>
            <a:br>
              <a:rPr lang="en-US" b="1" dirty="0" smtClean="0"/>
            </a:br>
            <a:r>
              <a:rPr lang="en-US" b="1" dirty="0" smtClean="0"/>
              <a:t>- index registers, </a:t>
            </a:r>
            <a:br>
              <a:rPr lang="en-US" b="1" dirty="0" smtClean="0"/>
            </a:br>
            <a:r>
              <a:rPr lang="en-US" b="1" dirty="0" smtClean="0"/>
              <a:t>- stack registers.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pu-galaxy.at/CPU/Intel%20CPU/8088-80286/Intel%2080186%20section-Dateien/Intel%2080186%20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46" y="286894"/>
            <a:ext cx="9012150" cy="638246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259632" y="0"/>
            <a:ext cx="2592288" cy="16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0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General purpose register</a:t>
            </a: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AX, BX, CX and DX</a:t>
            </a:r>
          </a:p>
          <a:p>
            <a:r>
              <a:rPr lang="en-GB" dirty="0" smtClean="0"/>
              <a:t>They are all 16-bit registers</a:t>
            </a:r>
            <a:endParaRPr lang="en-US" dirty="0" smtClean="0"/>
          </a:p>
          <a:p>
            <a:r>
              <a:rPr lang="en-US" dirty="0" smtClean="0"/>
              <a:t>They are split up into 8-bit registers. AX is split up into AH which contains the high byte and AL which contains the low byte.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1467" y="1124744"/>
            <a:ext cx="39564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first microprocessor, named </a:t>
            </a:r>
            <a:r>
              <a:rPr lang="en-US" dirty="0" smtClean="0">
                <a:hlinkClick r:id="rId2"/>
              </a:rPr>
              <a:t>4004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4-bit of data (a nibble)</a:t>
            </a:r>
          </a:p>
          <a:p>
            <a:pPr lvl="1"/>
            <a:r>
              <a:rPr lang="en-US" dirty="0" smtClean="0"/>
              <a:t>2000 transistors</a:t>
            </a:r>
          </a:p>
          <a:p>
            <a:pPr lvl="1"/>
            <a:r>
              <a:rPr lang="en-US" dirty="0" smtClean="0"/>
              <a:t>46 instructions</a:t>
            </a:r>
          </a:p>
          <a:p>
            <a:pPr lvl="1"/>
            <a:r>
              <a:rPr lang="en-US" dirty="0" smtClean="0"/>
              <a:t>Allow 4KB of program code</a:t>
            </a:r>
          </a:p>
          <a:p>
            <a:pPr lvl="1"/>
            <a:r>
              <a:rPr lang="en-US" dirty="0" smtClean="0"/>
              <a:t>1 KB of data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Generation: named 8008, 8080, 8085, handle 8-bits.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Generation: 16bit processors 8086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119028"/>
            <a:ext cx="2481064" cy="23900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pu-galaxy.at/CPU/Intel%20CPU/8088-80286/Intel%2080186%20section-Dateien/Intel%2080186%20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46" y="286894"/>
            <a:ext cx="9012150" cy="638246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91680" y="2276872"/>
            <a:ext cx="1800200" cy="69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169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Index registers</a:t>
            </a: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Index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pointer registers</a:t>
            </a:r>
          </a:p>
          <a:p>
            <a:r>
              <a:rPr lang="en-US" dirty="0" smtClean="0"/>
              <a:t>16-bit registers </a:t>
            </a:r>
          </a:p>
          <a:p>
            <a:r>
              <a:rPr lang="en-US" dirty="0" smtClean="0"/>
              <a:t>mainly used for string instructions</a:t>
            </a:r>
          </a:p>
          <a:p>
            <a:r>
              <a:rPr lang="en-US" dirty="0" smtClean="0"/>
              <a:t>SI (source index), DI (destination index) and IP (instruction pointer)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pu-galaxy.at/CPU/Intel%20CPU/8088-80286/Intel%2080186%20section-Dateien/Intel%2080186%20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46" y="286894"/>
            <a:ext cx="9012150" cy="638246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91680" y="1584176"/>
            <a:ext cx="1800200" cy="69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44824"/>
            <a:ext cx="169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Stack registers</a:t>
            </a: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GB" b="1" dirty="0" smtClean="0">
              <a:solidFill>
                <a:srgbClr val="C00000"/>
              </a:solidFill>
            </a:endParaRPr>
          </a:p>
          <a:p>
            <a:pPr algn="ctr"/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Stack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 and SP are stack registers</a:t>
            </a:r>
          </a:p>
          <a:p>
            <a:r>
              <a:rPr lang="en-US" dirty="0" smtClean="0"/>
              <a:t>a stack is an area of memory which you can save and restore values to</a:t>
            </a:r>
          </a:p>
          <a:p>
            <a:r>
              <a:rPr lang="en-US" smtClean="0"/>
              <a:t>a stack of plates -- Last On First Off (LOFO) or Last In First Out (LIFO)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en-US" b="1" dirty="0" smtClean="0"/>
              <a:t>Assembly language concepts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language programming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languages are portable</a:t>
            </a:r>
          </a:p>
          <a:p>
            <a:r>
              <a:rPr lang="en-US" dirty="0" smtClean="0"/>
              <a:t>Why use low-level languages?</a:t>
            </a:r>
          </a:p>
          <a:p>
            <a:pPr lvl="1"/>
            <a:r>
              <a:rPr lang="en-US" dirty="0" smtClean="0"/>
              <a:t>Access to primitive operations (e.g., bit manipulations); access to CPU registers and interrupt handling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To understand more fully how computers operate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must be declared before being used</a:t>
            </a:r>
          </a:p>
          <a:p>
            <a:r>
              <a:rPr lang="en-US" dirty="0" smtClean="0"/>
              <a:t>Declare the name and size of the variables</a:t>
            </a:r>
          </a:p>
          <a:p>
            <a:r>
              <a:rPr lang="en-US" dirty="0" smtClean="0"/>
              <a:t>A directive (a command to the assembler) is used to define variables</a:t>
            </a:r>
          </a:p>
          <a:p>
            <a:pPr lvl="1"/>
            <a:r>
              <a:rPr lang="en-US" b="1" dirty="0" smtClean="0"/>
              <a:t>db</a:t>
            </a:r>
            <a:r>
              <a:rPr lang="en-US" dirty="0" smtClean="0"/>
              <a:t> defines a byte-sized variable</a:t>
            </a:r>
          </a:p>
          <a:p>
            <a:pPr lvl="1"/>
            <a:r>
              <a:rPr lang="en-US" b="1" dirty="0" err="1" smtClean="0"/>
              <a:t>dw</a:t>
            </a:r>
            <a:r>
              <a:rPr lang="en-US" dirty="0" smtClean="0"/>
              <a:t> defines a word-sized variable (16 bits)</a:t>
            </a:r>
          </a:p>
          <a:p>
            <a:pPr lvl="1"/>
            <a:r>
              <a:rPr lang="en-US" b="1" dirty="0" err="1" smtClean="0"/>
              <a:t>dd</a:t>
            </a:r>
            <a:r>
              <a:rPr lang="en-US" dirty="0" smtClean="0"/>
              <a:t> defines a double-word (32 bits)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374441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character variable initialized to ‘y’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132856"/>
            <a:ext cx="84969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2708920"/>
            <a:ext cx="56166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string, terminated by the NULL character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/>
              <a:t> generation - </a:t>
            </a:r>
            <a:r>
              <a:rPr lang="en-US" dirty="0" smtClean="0"/>
              <a:t>Intel </a:t>
            </a:r>
            <a:r>
              <a:rPr lang="en-US" dirty="0"/>
              <a:t>core i7 </a:t>
            </a:r>
            <a:r>
              <a:rPr lang="en-US" dirty="0" smtClean="0"/>
              <a:t>5960x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204864"/>
            <a:ext cx="5961484" cy="37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636912"/>
            <a:ext cx="84969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3212976"/>
            <a:ext cx="561662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array of characters of size 80, which contains undefined values.</a:t>
            </a:r>
          </a:p>
          <a:p>
            <a:r>
              <a:rPr lang="en-US" sz="2400" dirty="0" smtClean="0"/>
              <a:t>80 bytes of storage are to be set aside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40968"/>
            <a:ext cx="849694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4149080"/>
            <a:ext cx="56166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 is </a:t>
            </a:r>
            <a:r>
              <a:rPr lang="en-US" sz="2400" dirty="0" err="1" smtClean="0"/>
              <a:t>initialised</a:t>
            </a:r>
            <a:r>
              <a:rPr lang="en-US" sz="2400" dirty="0" smtClean="0"/>
              <a:t> to 20</a:t>
            </a:r>
          </a:p>
          <a:p>
            <a:r>
              <a:rPr lang="en-US" sz="2400" dirty="0" smtClean="0"/>
              <a:t>k is undefined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reply 	db	‘y’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prompt	db	‘Enter the color:’, 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color	db	80dup(?)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db	20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			db	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 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4000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large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80000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4221088"/>
            <a:ext cx="849694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5301208"/>
            <a:ext cx="56166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 is 16 bit, </a:t>
            </a:r>
            <a:r>
              <a:rPr lang="en-US" sz="2400" dirty="0" err="1" smtClean="0"/>
              <a:t>initialised</a:t>
            </a:r>
            <a:r>
              <a:rPr lang="en-US" sz="2400" dirty="0" smtClean="0"/>
              <a:t> to 4000</a:t>
            </a:r>
          </a:p>
          <a:p>
            <a:r>
              <a:rPr lang="en-US" sz="2400" dirty="0" smtClean="0"/>
              <a:t>large is 32 bit, </a:t>
            </a:r>
            <a:r>
              <a:rPr lang="en-US" sz="2400" dirty="0" err="1" smtClean="0"/>
              <a:t>initialised</a:t>
            </a:r>
            <a:r>
              <a:rPr lang="en-US" sz="2400" dirty="0" smtClean="0"/>
              <a:t> to 80000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 code: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+ 4;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j = 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j;</a:t>
            </a:r>
            <a:endParaRPr lang="en-US" sz="1900" dirty="0" smtClean="0"/>
          </a:p>
          <a:p>
            <a:r>
              <a:rPr lang="en-US" sz="3000" dirty="0" smtClean="0"/>
              <a:t>How to write the above code in assembly language?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 code: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j = 2;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j;</a:t>
            </a:r>
            <a:endParaRPr lang="en-US" dirty="0" smtClean="0"/>
          </a:p>
          <a:p>
            <a:r>
              <a:rPr lang="en-US" dirty="0" smtClean="0"/>
              <a:t>Assembly language: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?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?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?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1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j, 2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ax, j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ax,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k, ax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8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j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ax, j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ax,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k, ax</a:t>
            </a:r>
          </a:p>
          <a:p>
            <a:pPr>
              <a:buNone/>
            </a:pPr>
            <a:r>
              <a:rPr lang="en-US" dirty="0" smtClean="0"/>
              <a:t>Cannot write: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k,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j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ax, j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ax,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k, ax</a:t>
            </a:r>
          </a:p>
          <a:p>
            <a:pPr>
              <a:buNone/>
            </a:pPr>
            <a:r>
              <a:rPr lang="en-US" dirty="0" smtClean="0"/>
              <a:t>Cannot write: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k,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; this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ILLEGAL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!!!!!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1" y="5229200"/>
            <a:ext cx="8424936" cy="830997"/>
          </a:xfrm>
          <a:prstGeom prst="rect">
            <a:avLst/>
          </a:prstGeom>
          <a:solidFill>
            <a:srgbClr val="FFF8D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Rule for 8086: the source and destination operands may </a:t>
            </a:r>
            <a:r>
              <a:rPr lang="en-US" sz="2400" i="1" dirty="0" smtClean="0"/>
              <a:t>not</a:t>
            </a:r>
            <a:r>
              <a:rPr lang="en-US" sz="2400" dirty="0" smtClean="0"/>
              <a:t> both be memory variables in the same instruction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48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 = result1 + result2 + result3;</a:t>
            </a:r>
          </a:p>
          <a:p>
            <a:r>
              <a:rPr lang="en-US" dirty="0" smtClean="0"/>
              <a:t>Assembly language</a:t>
            </a:r>
          </a:p>
          <a:p>
            <a:pPr lvl="1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ax, result1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 ax, result2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 ax, result3</a:t>
            </a:r>
          </a:p>
          <a:p>
            <a:pPr lvl="1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sum, 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Store the character ‘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’ in register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: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‘A’  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65D		;decimal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41H		;hexadecimal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01000001B   ;ASCII code in binary</a:t>
            </a:r>
          </a:p>
          <a:p>
            <a:pPr marL="342900" lvl="1" indent="-342900"/>
            <a:r>
              <a:rPr lang="en-US" sz="3200" dirty="0" smtClean="0"/>
              <a:t>We don’t need to know the ASCII codes of printable characters</a:t>
            </a:r>
          </a:p>
          <a:p>
            <a:pPr marL="342900" lvl="1" indent="-342900"/>
            <a:r>
              <a:rPr lang="en-US" sz="3200" dirty="0" smtClean="0"/>
              <a:t>use the ASCII code for non-printable </a:t>
            </a:r>
            <a:r>
              <a:rPr lang="en-US" sz="3200" b="1" dirty="0" smtClean="0"/>
              <a:t>control</a:t>
            </a:r>
            <a:r>
              <a:rPr lang="en-US" sz="3200" dirty="0" smtClean="0"/>
              <a:t> characters, e.g., Carriage Return (ASCII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13D</a:t>
            </a:r>
            <a:r>
              <a:rPr lang="en-US" sz="3200" dirty="0" smtClean="0"/>
              <a:t>), Linefeed (ASCII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10D</a:t>
            </a:r>
            <a:r>
              <a:rPr lang="en-US" sz="3200" dirty="0" smtClean="0"/>
              <a:t>), </a:t>
            </a:r>
            <a:r>
              <a:rPr lang="en-US" sz="3200" dirty="0" err="1" smtClean="0"/>
              <a:t>Bel</a:t>
            </a:r>
            <a:r>
              <a:rPr lang="en-US" sz="3200" dirty="0" smtClean="0"/>
              <a:t> (ASCII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7D</a:t>
            </a:r>
            <a:r>
              <a:rPr lang="en-US" sz="3200" dirty="0" smtClean="0"/>
              <a:t>)</a:t>
            </a:r>
          </a:p>
          <a:p>
            <a:pPr marL="342900" lvl="1" indent="-342900">
              <a:buNone/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Assembly language instructions may be written in either upper case, lower case, or mixed case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MOV </a:t>
            </a:r>
            <a:r>
              <a:rPr lang="en-US" dirty="0" smtClean="0"/>
              <a:t>are all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Levels of abstraction from computer hardware </a:t>
            </a:r>
          </a:p>
        </p:txBody>
      </p:sp>
      <p:pic>
        <p:nvPicPr>
          <p:cNvPr id="4" name="Content Placeholder 3" descr="Screen Shot 2016-01-18 at 23.31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18" r="-56918"/>
          <a:stretch>
            <a:fillRect/>
          </a:stretch>
        </p:blipFill>
        <p:spPr>
          <a:xfrm>
            <a:off x="-540568" y="1492774"/>
            <a:ext cx="9805432" cy="5392610"/>
          </a:xfrm>
        </p:spPr>
      </p:pic>
    </p:spTree>
    <p:extLst>
      <p:ext uri="{BB962C8B-B14F-4D97-AF65-F5344CB8AC3E}">
        <p14:creationId xmlns:p14="http://schemas.microsoft.com/office/powerpoint/2010/main" val="2780923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Consider the instruction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dl, ah</a:t>
            </a:r>
          </a:p>
          <a:p>
            <a:pPr lvl="1"/>
            <a:r>
              <a:rPr lang="en-GB" dirty="0" smtClean="0"/>
              <a:t>Does it mean ‘copy the contents of register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ah </a:t>
            </a:r>
            <a:r>
              <a:rPr lang="en-GB" dirty="0" smtClean="0"/>
              <a:t>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dl </a:t>
            </a:r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Does it mean ‘copy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/>
              <a:t> in hexadecimal into register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dl</a:t>
            </a:r>
          </a:p>
          <a:p>
            <a:r>
              <a:rPr lang="en-GB" dirty="0" smtClean="0"/>
              <a:t>To avoid this ambiguity all hexadecimal numbers must start with a number. This can always be done by preceding a number starting with A,B,C,D,E and F with a preceding zero to remove ambiguity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dl, ah</a:t>
            </a:r>
            <a:r>
              <a:rPr lang="en-GB" dirty="0" smtClean="0"/>
              <a:t>	;means copy AH to DL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dl, 0ah	</a:t>
            </a:r>
            <a:r>
              <a:rPr lang="en-GB" dirty="0" smtClean="0"/>
              <a:t>;means move hexadecimal A to DL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add, inc,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ax, 5 	;load 5 into ax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add ax, 3 	;add 3 to the contents of ax,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	;ax now contains 8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inc ax 		;add 1 to ax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	;ax now contains 9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ax 		;subtract 1 from ax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	;ax now contains 8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sub ax, 6 	;subtract 4 from ax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	;ax now contains 2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constant values are known as </a:t>
            </a:r>
            <a:r>
              <a:rPr lang="en-US" b="1" i="1" dirty="0" smtClean="0"/>
              <a:t>equates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Count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10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Number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5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Count * Number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Giully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/>
              <a:t>after declaring a symbol with EQU </a:t>
            </a:r>
            <a:r>
              <a:rPr lang="en-US" b="1" dirty="0" smtClean="0"/>
              <a:t>you cannot change its associated value</a:t>
            </a:r>
            <a:endParaRPr lang="en-US" dirty="0" smtClean="0"/>
          </a:p>
          <a:p>
            <a:r>
              <a:rPr lang="en-US" dirty="0" smtClean="0"/>
              <a:t>the values declared with "=" </a:t>
            </a:r>
            <a:r>
              <a:rPr lang="en-US" b="1" dirty="0" smtClean="0"/>
              <a:t>can be changed</a:t>
            </a:r>
            <a:r>
              <a:rPr lang="en-US" dirty="0" smtClean="0"/>
              <a:t> as often as you want</a:t>
            </a:r>
          </a:p>
          <a:p>
            <a:r>
              <a:rPr lang="en-US" dirty="0" smtClean="0"/>
              <a:t>EQU can declare all kinds of equates including numbers, expressions and characters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Calling the sub-program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add_regs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10</a:t>
            </a:r>
            <a:endParaRPr lang="en-US" sz="2600" dirty="0"/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15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add_regs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;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sum ax</a:t>
            </a:r>
          </a:p>
          <a:p>
            <a:r>
              <a:rPr lang="en-US" sz="3100" dirty="0" smtClean="0"/>
              <a:t>Defining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add_regs</a:t>
            </a:r>
            <a:r>
              <a:rPr lang="en-US" sz="3100" dirty="0" smtClean="0"/>
              <a:t> sub-program:</a:t>
            </a:r>
          </a:p>
          <a:p>
            <a:pPr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add_regs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ax, 0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add ax,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add ax,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;ax will contain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bx+cx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We use a </a:t>
            </a:r>
            <a:r>
              <a:rPr lang="en-US" sz="2800" b="1" dirty="0"/>
              <a:t>label</a:t>
            </a:r>
            <a:r>
              <a:rPr lang="en-US" sz="2800" dirty="0"/>
              <a:t> to name a sub-program</a:t>
            </a:r>
          </a:p>
          <a:p>
            <a:r>
              <a:rPr lang="en-US" sz="2800" dirty="0"/>
              <a:t>Labels are for loops and selection </a:t>
            </a:r>
            <a:r>
              <a:rPr lang="en-US" sz="2800" dirty="0" smtClean="0"/>
              <a:t>statements</a:t>
            </a: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must have a means to call the operating system to perform I/O</a:t>
            </a:r>
          </a:p>
          <a:p>
            <a:r>
              <a:rPr lang="en-US" dirty="0" smtClean="0"/>
              <a:t>We must be able to specify what kind of I/O operation we wish to carry out (e.g., read a character from the keyboard, display a character on the screen, or do disk I/O)</a:t>
            </a:r>
          </a:p>
          <a:p>
            <a:r>
              <a:rPr lang="en-US" dirty="0"/>
              <a:t>An interrupt signals the processor to suspend its current activity (i.e. running your program) and to pass control to an interrupt service program (i.e. part of the operating system). </a:t>
            </a: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instruction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21h </a:t>
            </a:r>
            <a:r>
              <a:rPr lang="en-US" dirty="0"/>
              <a:t>transfers control to the operating system, to a subprogram that handles I/O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You </a:t>
            </a:r>
            <a:r>
              <a:rPr lang="en-US" dirty="0"/>
              <a:t>must also specify which I/O operation (e.g. read a character, display a character) you wish to carry out. This is done by placing a specific number in a register.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register is used to pass this information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827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smtClean="0"/>
              <a:t>For example,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ax, 01H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21H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21H</a:t>
            </a:r>
            <a:r>
              <a:rPr lang="en-US" dirty="0" smtClean="0"/>
              <a:t> tells the operating system to access one of its many I/O sub-programs</a:t>
            </a:r>
          </a:p>
          <a:p>
            <a:r>
              <a:rPr lang="en-US" dirty="0" smtClean="0"/>
              <a:t>Use the number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register to determine which of its I/O sub-programs to invoke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01H</a:t>
            </a:r>
            <a:r>
              <a:rPr lang="en-US" dirty="0" smtClean="0"/>
              <a:t> indicates that it is the ‘read character from keyboard’ sub-program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4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terminate our programs and return control to the operating system.</a:t>
            </a:r>
          </a:p>
          <a:p>
            <a:r>
              <a:rPr lang="en-US" dirty="0" smtClean="0"/>
              <a:t>Use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/>
              <a:t> </a:t>
            </a:r>
            <a:r>
              <a:rPr lang="en-US" dirty="0" smtClean="0"/>
              <a:t>instruction: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ax, 4c00h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21h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</a:t>
            </a:r>
            <a:r>
              <a:rPr lang="en-US" dirty="0"/>
              <a:t>isplay a single character on the </a:t>
            </a:r>
            <a:r>
              <a:rPr lang="en-US" dirty="0" smtClean="0"/>
              <a:t>screen</a:t>
            </a:r>
          </a:p>
          <a:p>
            <a:r>
              <a:rPr lang="en-US" dirty="0"/>
              <a:t>storing the character’s ASCII code in </a:t>
            </a:r>
            <a:r>
              <a:rPr lang="en-US" dirty="0" smtClean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dl</a:t>
            </a:r>
            <a:r>
              <a:rPr lang="en-US" dirty="0" smtClean="0"/>
              <a:t> register</a:t>
            </a:r>
          </a:p>
          <a:p>
            <a:r>
              <a:rPr lang="en-US" dirty="0"/>
              <a:t>specify which of MS-DOS’s I/O subprograms we wish to </a:t>
            </a:r>
            <a:r>
              <a:rPr lang="en-US" dirty="0" smtClean="0"/>
              <a:t>use. We store the subprogram number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2h</a:t>
            </a:r>
            <a:r>
              <a:rPr lang="en-US" dirty="0" smtClean="0"/>
              <a:t> in </a:t>
            </a: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</a:t>
            </a:r>
            <a:r>
              <a:rPr lang="en-US" dirty="0" smtClean="0"/>
              <a:t>register</a:t>
            </a:r>
          </a:p>
          <a:p>
            <a:r>
              <a:rPr lang="en-US" dirty="0"/>
              <a:t>we </a:t>
            </a:r>
            <a:r>
              <a:rPr lang="en-US" b="1" dirty="0"/>
              <a:t>interrupt</a:t>
            </a:r>
            <a:r>
              <a:rPr lang="en-US" dirty="0"/>
              <a:t> our program and transfer control to the MS-DOS subprogram that we have specified using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register. </a:t>
            </a:r>
          </a:p>
        </p:txBody>
      </p:sp>
    </p:spTree>
    <p:extLst>
      <p:ext uri="{BB962C8B-B14F-4D97-AF65-F5344CB8AC3E}">
        <p14:creationId xmlns:p14="http://schemas.microsoft.com/office/powerpoint/2010/main" val="3694962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version: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putchar</a:t>
            </a:r>
            <a:r>
              <a:rPr lang="en-US" dirty="0"/>
              <a:t>( ‘a‘ ) ;</a:t>
            </a:r>
          </a:p>
          <a:p>
            <a:r>
              <a:rPr lang="en-US" dirty="0"/>
              <a:t>8086 version: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dl, ‘a‘ ; dl = ‘a‘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ah, 2h ; character output subprogram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21h ; call </a:t>
            </a:r>
            <a:r>
              <a:rPr lang="en-US" dirty="0" err="1"/>
              <a:t>ms-dos</a:t>
            </a:r>
            <a:r>
              <a:rPr lang="en-US" dirty="0"/>
              <a:t> output character </a:t>
            </a:r>
          </a:p>
          <a:p>
            <a:r>
              <a:rPr lang="en-US" dirty="0"/>
              <a:t>As you can see, this simple task is quite complicated in assembly language.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down the hierarchy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Natural language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by humans, ambiguous </a:t>
            </a:r>
            <a:r>
              <a:rPr lang="en-US" dirty="0" smtClean="0"/>
              <a:t>semantics</a:t>
            </a:r>
            <a:endParaRPr lang="en-US" dirty="0"/>
          </a:p>
          <a:p>
            <a:pPr lvl="1"/>
            <a:r>
              <a:rPr lang="en-US" dirty="0" smtClean="0"/>
              <a:t>Translated </a:t>
            </a:r>
            <a:r>
              <a:rPr lang="en-US" dirty="0"/>
              <a:t>to programming language by a </a:t>
            </a:r>
            <a:r>
              <a:rPr lang="en-US" b="1" dirty="0"/>
              <a:t>programmer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Programming language </a:t>
            </a:r>
          </a:p>
          <a:p>
            <a:pPr lvl="1"/>
            <a:r>
              <a:rPr lang="en-US" dirty="0" smtClean="0"/>
              <a:t>Well</a:t>
            </a:r>
            <a:r>
              <a:rPr lang="en-US" dirty="0"/>
              <a:t>-defined syntax/semantics, portable to different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 smtClean="0"/>
              <a:t>Translated </a:t>
            </a:r>
            <a:r>
              <a:rPr lang="en-US" dirty="0"/>
              <a:t>to assembly by a </a:t>
            </a:r>
            <a:r>
              <a:rPr lang="en-US" b="1" dirty="0"/>
              <a:t>compiler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Assembly language </a:t>
            </a:r>
          </a:p>
          <a:p>
            <a:pPr lvl="1"/>
            <a:r>
              <a:rPr lang="en-US" dirty="0" smtClean="0"/>
              <a:t>Mnemonic </a:t>
            </a:r>
            <a:r>
              <a:rPr lang="en-US" dirty="0"/>
              <a:t>instructions for a specific architecture </a:t>
            </a:r>
            <a:endParaRPr lang="en-US" dirty="0" smtClean="0"/>
          </a:p>
          <a:p>
            <a:pPr lvl="1"/>
            <a:r>
              <a:rPr lang="en-US" dirty="0" smtClean="0"/>
              <a:t>Translated </a:t>
            </a:r>
            <a:r>
              <a:rPr lang="en-US" dirty="0"/>
              <a:t>to machine code by an </a:t>
            </a:r>
            <a:r>
              <a:rPr lang="en-US" b="1" dirty="0"/>
              <a:t>assembler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Machine code </a:t>
            </a:r>
          </a:p>
          <a:p>
            <a:pPr lvl="1"/>
            <a:r>
              <a:rPr lang="en-US" dirty="0" smtClean="0"/>
              <a:t>Binary </a:t>
            </a:r>
            <a:r>
              <a:rPr lang="en-US" dirty="0"/>
              <a:t>instructions for a specific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08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Evaluate the condition (result is stored in the </a:t>
            </a:r>
            <a:r>
              <a:rPr lang="en-US" b="1" dirty="0" smtClean="0"/>
              <a:t>status</a:t>
            </a:r>
            <a:r>
              <a:rPr lang="en-US" dirty="0" smtClean="0"/>
              <a:t> register)</a:t>
            </a:r>
          </a:p>
          <a:p>
            <a:r>
              <a:rPr lang="en-US" dirty="0" smtClean="0"/>
              <a:t>Transfer control to the appropriate point</a:t>
            </a:r>
          </a:p>
          <a:p>
            <a:r>
              <a:rPr lang="en-US" dirty="0" smtClean="0"/>
              <a:t>C  (assume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stands for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/>
              <a:t> stands for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== j)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j = j – 10;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}else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j = j – 2;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/>
              <a:t>How about in assembly language?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Assembly language: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ax,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je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eq_lab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;if ax==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go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eq_lab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add	ax, 2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2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eq_lab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add	ax, 10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sub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je: </a:t>
            </a:r>
            <a:r>
              <a:rPr lang="en-US" sz="2600" dirty="0" smtClean="0"/>
              <a:t>conditional jump</a:t>
            </a:r>
            <a:endParaRPr lang="en-US" dirty="0" smtClean="0"/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dirty="0" smtClean="0"/>
              <a:t>unconditional jump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dirty="0" smtClean="0"/>
              <a:t> is an </a:t>
            </a:r>
            <a:r>
              <a:rPr lang="en-US" b="1" dirty="0" smtClean="0"/>
              <a:t>area of memory</a:t>
            </a:r>
            <a:r>
              <a:rPr lang="en-US" dirty="0" smtClean="0"/>
              <a:t> which is used for storing data on a temporary basis.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800" dirty="0" smtClean="0"/>
              <a:t>illustrates how memory might be allocated to a user program running.</a:t>
            </a:r>
            <a:endParaRPr lang="en-US" dirty="0"/>
          </a:p>
        </p:txBody>
      </p:sp>
      <p:pic>
        <p:nvPicPr>
          <p:cNvPr id="14338" name="Picture 2" descr="http://www.csi.ucd.ie/staff/jcarthy/home/alp/Image2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876" y="2132856"/>
            <a:ext cx="4818340" cy="352839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area of memory used for your program code is fixed, i.e. once the code is loaded into memory it does not grow or shrink. </a:t>
            </a:r>
          </a:p>
          <a:p>
            <a:r>
              <a:rPr lang="en-US" sz="2800" dirty="0" smtClean="0"/>
              <a:t>The size of the stack varies during program execution. We can store information on the stack and retrieve it later. </a:t>
            </a:r>
          </a:p>
          <a:p>
            <a:endParaRPr lang="en-US" sz="2800" dirty="0" smtClean="0"/>
          </a:p>
          <a:p>
            <a:r>
              <a:rPr lang="en-US" sz="2800" dirty="0" smtClean="0"/>
              <a:t>Common use: the implementation of the </a:t>
            </a:r>
            <a:r>
              <a:rPr lang="en-US" sz="2800" b="1" dirty="0" smtClean="0"/>
              <a:t>subprogram</a:t>
            </a:r>
            <a:r>
              <a:rPr lang="en-US" sz="2800" dirty="0" smtClean="0"/>
              <a:t> facility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return address </a:t>
            </a:r>
            <a:r>
              <a:rPr lang="en-US" sz="2800" dirty="0" smtClean="0"/>
              <a:t>of a subprogram is placed on the stack by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2800" dirty="0" smtClean="0"/>
              <a:t> instruction. </a:t>
            </a:r>
          </a:p>
          <a:p>
            <a:r>
              <a:rPr lang="en-US" sz="2800" dirty="0" smtClean="0"/>
              <a:t>When the subprogram finishes,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sz="2800" dirty="0" smtClean="0"/>
              <a:t> instruction retrieves the return address from the stack and transfers control to the correct location.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http://www.csi.ucd.ie/staff/jcarthy/home/alp/Image2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222682" cy="420164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5661248"/>
            <a:ext cx="8621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dirty="0" smtClean="0"/>
              <a:t> is decremented by the size of the element (2 bytes for the 8086)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pointer</a:t>
            </a:r>
            <a:r>
              <a:rPr lang="en-US" dirty="0" smtClean="0"/>
              <a:t>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/>
              <a:t>: keep track of where items are stored</a:t>
            </a:r>
          </a:p>
          <a:p>
            <a:r>
              <a:rPr lang="en-US" dirty="0" smtClean="0"/>
              <a:t>It points to the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of the stack</a:t>
            </a:r>
          </a:p>
          <a:p>
            <a:pPr lvl="1"/>
            <a:r>
              <a:rPr lang="en-US" sz="3100" dirty="0" smtClean="0"/>
              <a:t>If a number of elements on the stack, the pointer always point to the last element we placed on the stack)</a:t>
            </a:r>
          </a:p>
          <a:p>
            <a:r>
              <a:rPr lang="en-US" dirty="0" smtClean="0"/>
              <a:t>stack operations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push ax	;the value of ax stored on the stack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pop ax	;transfers the data from the top of the 			;stack to ax</a:t>
            </a:r>
          </a:p>
          <a:p>
            <a:r>
              <a:rPr lang="en-US" b="1" dirty="0" smtClean="0"/>
              <a:t>Last-In-First-Out (LIFO)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the last item placed on the stack is the first item to be retrieved</a:t>
            </a:r>
          </a:p>
          <a:p>
            <a:endParaRPr lang="en-US" dirty="0" smtClean="0"/>
          </a:p>
          <a:p>
            <a:r>
              <a:rPr lang="en-US" dirty="0" smtClean="0"/>
              <a:t>For the 8086, we can </a:t>
            </a:r>
            <a:r>
              <a:rPr lang="en-US" b="1" dirty="0" smtClean="0"/>
              <a:t>only push 16-bit items</a:t>
            </a:r>
            <a:r>
              <a:rPr lang="en-US" dirty="0" smtClean="0"/>
              <a:t> onto the stack</a:t>
            </a:r>
          </a:p>
          <a:p>
            <a:r>
              <a:rPr lang="en-US" dirty="0" smtClean="0"/>
              <a:t>The following are ILLEGAL: 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push al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/>
              <a:t>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85863"/>
            <a:ext cx="8964188" cy="46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095374"/>
            <a:ext cx="8945054" cy="48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23960"/>
            <a:ext cx="8496944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the stack, swap the values of the </a:t>
            </a:r>
            <a:r>
              <a:rPr lang="en-US" sz="2800" dirty="0">
                <a:latin typeface="Courier New"/>
                <a:cs typeface="Courier New"/>
              </a:rPr>
              <a:t>ax</a:t>
            </a:r>
            <a:r>
              <a:rPr lang="en-US" sz="2800" dirty="0" smtClean="0"/>
              <a:t> and </a:t>
            </a:r>
            <a:r>
              <a:rPr lang="en-US" sz="2800" dirty="0" err="1">
                <a:latin typeface="Courier New"/>
                <a:cs typeface="Courier New"/>
              </a:rPr>
              <a:t>bx</a:t>
            </a:r>
            <a:r>
              <a:rPr lang="en-US" sz="2800" smtClean="0"/>
              <a:t> registers.</a:t>
            </a:r>
            <a:endParaRPr lang="en-US" sz="2800" dirty="0" smtClean="0"/>
          </a:p>
          <a:p>
            <a:r>
              <a:rPr lang="en-US" sz="2800" dirty="0" smtClean="0"/>
              <a:t>Version 1: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	push ax</a:t>
            </a:r>
          </a:p>
          <a:p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push </a:t>
            </a:r>
            <a:r>
              <a:rPr lang="en-US" sz="2800" dirty="0" err="1" smtClean="0">
                <a:latin typeface="Courier New"/>
                <a:cs typeface="Courier New"/>
              </a:rPr>
              <a:t>bx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pop ax</a:t>
            </a:r>
          </a:p>
          <a:p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pop </a:t>
            </a:r>
            <a:r>
              <a:rPr lang="en-US" sz="2800" dirty="0" err="1" smtClean="0">
                <a:latin typeface="Courier New"/>
                <a:cs typeface="Courier New"/>
              </a:rPr>
              <a:t>bx</a:t>
            </a:r>
            <a:endParaRPr lang="en-US" sz="2800" dirty="0" smtClean="0">
              <a:latin typeface="Courier New"/>
              <a:cs typeface="Courier New"/>
            </a:endParaRPr>
          </a:p>
          <a:p>
            <a:endParaRPr lang="en-US" sz="2800" dirty="0"/>
          </a:p>
          <a:p>
            <a:r>
              <a:rPr lang="en-US" sz="2800" dirty="0" smtClean="0"/>
              <a:t>Version 2 (more efficient):</a:t>
            </a:r>
          </a:p>
          <a:p>
            <a:r>
              <a:rPr lang="en-US" sz="2800" dirty="0"/>
              <a:t>	</a:t>
            </a:r>
            <a:r>
              <a:rPr lang="en-US" sz="2800" dirty="0">
                <a:latin typeface="Courier New"/>
                <a:cs typeface="Courier New"/>
              </a:rPr>
              <a:t>push ax</a:t>
            </a:r>
          </a:p>
          <a:p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err="1">
                <a:latin typeface="Courier New"/>
                <a:cs typeface="Courier New"/>
              </a:rPr>
              <a:t>mov</a:t>
            </a:r>
            <a:r>
              <a:rPr lang="en-US" sz="2800" dirty="0">
                <a:latin typeface="Courier New"/>
                <a:cs typeface="Courier New"/>
              </a:rPr>
              <a:t> ax, </a:t>
            </a:r>
            <a:r>
              <a:rPr lang="en-US" sz="2800" dirty="0" err="1">
                <a:latin typeface="Courier New"/>
                <a:cs typeface="Courier New"/>
              </a:rPr>
              <a:t>bx</a:t>
            </a:r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	pop </a:t>
            </a:r>
            <a:r>
              <a:rPr lang="en-US" sz="2800" dirty="0" err="1">
                <a:latin typeface="Courier New"/>
                <a:cs typeface="Courier New"/>
              </a:rPr>
              <a:t>bx</a:t>
            </a:r>
            <a:endParaRPr lang="en-US" sz="2800" dirty="0">
              <a:latin typeface="Courier New"/>
              <a:cs typeface="Courier New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6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Machine Code &amp;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code programs are tedious to write and highly error prone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Assembly Language is an intermediate step between high languages and machine code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265550" cy="118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869160"/>
            <a:ext cx="5888724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assembly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Easier </a:t>
            </a:r>
            <a:r>
              <a:rPr lang="en-US" dirty="0"/>
              <a:t>than writing machine code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direct control of hardware components 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to features not exposed in a higher-level language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Performance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(dubious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A good </a:t>
            </a:r>
            <a:r>
              <a:rPr lang="en-US" dirty="0"/>
              <a:t>way to learn a computer architecture :) 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encrypted-tbn1.gstatic.com/images?q=tbn:ANd9GcTTfxDvjY4axMV51BlW0jsi0USLbv6pkovxtrGpxt2QQW0hlPF7C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041" y="5400600"/>
            <a:ext cx="4795471" cy="15567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Nibble, Bytes and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Nibble – 4 bits (half a byte)</a:t>
            </a:r>
          </a:p>
          <a:p>
            <a:r>
              <a:rPr lang="en-US" dirty="0" smtClean="0"/>
              <a:t>Information processed by the computer is stored in its memory</a:t>
            </a:r>
          </a:p>
          <a:p>
            <a:r>
              <a:rPr lang="en-US" dirty="0" smtClean="0"/>
              <a:t>A memory circuit element can store one bit of data </a:t>
            </a:r>
          </a:p>
          <a:p>
            <a:r>
              <a:rPr lang="en-US" dirty="0" smtClean="0"/>
              <a:t>Memory circuits are usually organized into groups that can store eight bits of data, and a string of eight bits is called a </a:t>
            </a:r>
            <a:r>
              <a:rPr lang="en-US" b="1" i="1" dirty="0" smtClean="0"/>
              <a:t>byte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memory</a:t>
            </a:r>
            <a:r>
              <a:rPr lang="en-US" dirty="0" smtClean="0"/>
              <a:t> </a:t>
            </a:r>
            <a:r>
              <a:rPr lang="en-US" i="1" dirty="0" smtClean="0"/>
              <a:t>byte</a:t>
            </a:r>
            <a:r>
              <a:rPr lang="en-US" dirty="0" smtClean="0"/>
              <a:t> circuit is identified by a number that is called its </a:t>
            </a:r>
            <a:r>
              <a:rPr lang="en-US" b="1" dirty="0" smtClean="0"/>
              <a:t>address </a:t>
            </a:r>
          </a:p>
          <a:p>
            <a:r>
              <a:rPr lang="en-US" dirty="0" smtClean="0"/>
              <a:t>The first memory byte has address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data stored in a memory byte are called its </a:t>
            </a:r>
            <a:r>
              <a:rPr lang="en-US" b="1" i="1" dirty="0" smtClean="0"/>
              <a:t>contents</a:t>
            </a:r>
          </a:p>
          <a:p>
            <a:r>
              <a:rPr lang="en-US" dirty="0" smtClean="0"/>
              <a:t>Two bytes form a </a:t>
            </a:r>
            <a:r>
              <a:rPr lang="en-US" b="1" dirty="0" smtClean="0"/>
              <a:t>word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positions are numbered from right to left, starting with 0 </a:t>
            </a:r>
          </a:p>
          <a:p>
            <a:r>
              <a:rPr lang="en-US" sz="2400" dirty="0" smtClean="0"/>
              <a:t>In a word, bits 0 to 7 form the </a:t>
            </a:r>
            <a:r>
              <a:rPr lang="en-US" sz="2400" b="1" i="1" dirty="0" smtClean="0"/>
              <a:t>low byte</a:t>
            </a:r>
            <a:r>
              <a:rPr lang="en-US" sz="2400" dirty="0" smtClean="0"/>
              <a:t> and bits 8 to 15 form the </a:t>
            </a:r>
            <a:r>
              <a:rPr lang="en-US" sz="2400" b="1" i="1" dirty="0" smtClean="0"/>
              <a:t>high byte</a:t>
            </a:r>
            <a:r>
              <a:rPr lang="en-US" sz="2400" dirty="0" smtClean="0"/>
              <a:t> </a:t>
            </a:r>
          </a:p>
        </p:txBody>
      </p:sp>
      <p:pic>
        <p:nvPicPr>
          <p:cNvPr id="6146" name="Picture 2" descr="http://www.theplctutor.com/images/binaryTerms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933056"/>
            <a:ext cx="5715000" cy="2505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1756</Words>
  <Application>Microsoft Macintosh PowerPoint</Application>
  <PresentationFormat>On-screen Show (4:3)</PresentationFormat>
  <Paragraphs>402</Paragraphs>
  <Slides>58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CS 1520  COMPUTER ARCHITECTURE</vt:lpstr>
      <vt:lpstr>Microprocessors</vt:lpstr>
      <vt:lpstr>PowerPoint Presentation</vt:lpstr>
      <vt:lpstr>Levels of abstraction from computer hardware </vt:lpstr>
      <vt:lpstr>Moving down the hierarchy </vt:lpstr>
      <vt:lpstr>Machine Code &amp; Assembly Language</vt:lpstr>
      <vt:lpstr>Why use assembly?</vt:lpstr>
      <vt:lpstr>Nibble, Bytes and Words</vt:lpstr>
      <vt:lpstr>Bit Position</vt:lpstr>
      <vt:lpstr>Address vs. Contents</vt:lpstr>
      <vt:lpstr>Addresses on Various Processors</vt:lpstr>
      <vt:lpstr>Example</vt:lpstr>
      <vt:lpstr>Example</vt:lpstr>
      <vt:lpstr>PowerPoint Presentation</vt:lpstr>
      <vt:lpstr>Intel 8086 architecture</vt:lpstr>
      <vt:lpstr>Execution Unit (EU)</vt:lpstr>
      <vt:lpstr>Registers</vt:lpstr>
      <vt:lpstr>PowerPoint Presentation</vt:lpstr>
      <vt:lpstr>General purpose registers</vt:lpstr>
      <vt:lpstr>PowerPoint Presentation</vt:lpstr>
      <vt:lpstr>Index Registers</vt:lpstr>
      <vt:lpstr>PowerPoint Presentation</vt:lpstr>
      <vt:lpstr>Stack Registers</vt:lpstr>
      <vt:lpstr>Assembly language concepts</vt:lpstr>
      <vt:lpstr>Assembly language programming </vt:lpstr>
      <vt:lpstr>Variables in assembly language</vt:lpstr>
      <vt:lpstr>Example variable declarations</vt:lpstr>
      <vt:lpstr>Example variable declarations</vt:lpstr>
      <vt:lpstr>Example variable declarations</vt:lpstr>
      <vt:lpstr>Example variable declarations</vt:lpstr>
      <vt:lpstr>Example variable declarations</vt:lpstr>
      <vt:lpstr>Example variable declarations</vt:lpstr>
      <vt:lpstr>Assembly language instructions</vt:lpstr>
      <vt:lpstr>Assembly language instructions</vt:lpstr>
      <vt:lpstr>PowerPoint Presentation</vt:lpstr>
      <vt:lpstr>PowerPoint Presentation</vt:lpstr>
      <vt:lpstr>PowerPoint Presentation</vt:lpstr>
      <vt:lpstr>PowerPoint Presentation</vt:lpstr>
      <vt:lpstr>Notation </vt:lpstr>
      <vt:lpstr>Ambiguity </vt:lpstr>
      <vt:lpstr>add, inc, dec and sub instructions</vt:lpstr>
      <vt:lpstr>Constants </vt:lpstr>
      <vt:lpstr>Sub-programs</vt:lpstr>
      <vt:lpstr>Input and Output (I/O)</vt:lpstr>
      <vt:lpstr>Input and Output (I/O)</vt:lpstr>
      <vt:lpstr>Input and Output (I/O)</vt:lpstr>
      <vt:lpstr>Terminating a program</vt:lpstr>
      <vt:lpstr>Character Output</vt:lpstr>
      <vt:lpstr>Character Output</vt:lpstr>
      <vt:lpstr>Conditional Statements</vt:lpstr>
      <vt:lpstr>Conditional Statements</vt:lpstr>
      <vt:lpstr>Stack</vt:lpstr>
      <vt:lpstr>Stack</vt:lpstr>
      <vt:lpstr>PowerPoint Presentation</vt:lpstr>
      <vt:lpstr>stack pointer (sp) </vt:lpstr>
      <vt:lpstr>PowerPoint Presentation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Joey S C Lam</cp:lastModifiedBy>
  <cp:revision>171</cp:revision>
  <dcterms:created xsi:type="dcterms:W3CDTF">2013-01-08T22:49:27Z</dcterms:created>
  <dcterms:modified xsi:type="dcterms:W3CDTF">2016-01-21T22:23:08Z</dcterms:modified>
</cp:coreProperties>
</file>