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5" r:id="rId2"/>
    <p:sldId id="389" r:id="rId3"/>
    <p:sldId id="390" r:id="rId4"/>
    <p:sldId id="391" r:id="rId5"/>
    <p:sldId id="392" r:id="rId6"/>
    <p:sldId id="393" r:id="rId7"/>
    <p:sldId id="394" r:id="rId8"/>
    <p:sldId id="346" r:id="rId9"/>
    <p:sldId id="348" r:id="rId10"/>
    <p:sldId id="349" r:id="rId11"/>
    <p:sldId id="386" r:id="rId12"/>
    <p:sldId id="350" r:id="rId13"/>
    <p:sldId id="351" r:id="rId14"/>
    <p:sldId id="352" r:id="rId15"/>
    <p:sldId id="347" r:id="rId16"/>
    <p:sldId id="353" r:id="rId17"/>
    <p:sldId id="387" r:id="rId18"/>
    <p:sldId id="395" r:id="rId19"/>
    <p:sldId id="396" r:id="rId20"/>
    <p:sldId id="397" r:id="rId21"/>
    <p:sldId id="356" r:id="rId22"/>
    <p:sldId id="354" r:id="rId23"/>
    <p:sldId id="355" r:id="rId24"/>
    <p:sldId id="398" r:id="rId25"/>
    <p:sldId id="399" r:id="rId26"/>
    <p:sldId id="400" r:id="rId27"/>
    <p:sldId id="401" r:id="rId28"/>
    <p:sldId id="35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7" autoAdjust="0"/>
  </p:normalViewPr>
  <p:slideViewPr>
    <p:cSldViewPr>
      <p:cViewPr varScale="1">
        <p:scale>
          <a:sx n="87" d="100"/>
          <a:sy n="87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08/01/2014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273629"/>
            <a:ext cx="8436960" cy="287886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>
                <a:solidFill>
                  <a:srgbClr val="008000"/>
                </a:solidFill>
              </a:rPr>
              <a:t>CS 1520</a:t>
            </a:r>
            <a:br>
              <a:rPr lang="en-US" sz="4900" b="1" dirty="0">
                <a:solidFill>
                  <a:srgbClr val="008000"/>
                </a:solidFill>
              </a:rPr>
            </a:br>
            <a:r>
              <a:rPr lang="en-US" sz="4900" b="1" dirty="0">
                <a:solidFill>
                  <a:srgbClr val="008000"/>
                </a:solidFill>
              </a:rPr>
              <a:t/>
            </a:r>
            <a:br>
              <a:rPr lang="en-US" sz="4900" b="1" dirty="0">
                <a:solidFill>
                  <a:srgbClr val="008000"/>
                </a:solidFill>
              </a:rPr>
            </a:br>
            <a:r>
              <a:rPr lang="en-US" sz="4900" b="1" dirty="0">
                <a:solidFill>
                  <a:srgbClr val="008000"/>
                </a:solidFill>
              </a:rPr>
              <a:t>COMPUTER ARCHITECTURE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3212976"/>
            <a:ext cx="7772400" cy="211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Assembly Language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8086 Instruction 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 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/>
              <a:t> Instruction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ax, 2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ax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x, ax		;x is a memory variable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y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‘a’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dl, ‘?’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4725144"/>
            <a:ext cx="3672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0000 0000 0000 0010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31631"/>
            <a:ext cx="3672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0000 0000 0000 0010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72514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63163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501317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mov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cx</a:t>
            </a:r>
            <a:r>
              <a:rPr lang="en-US" sz="2800" b="1" dirty="0" smtClean="0"/>
              <a:t>, ax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what is their difference?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dl, 3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3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dl, 3</a:t>
            </a:r>
          </a:p>
          <a:p>
            <a:pPr marL="914400" lvl="1" indent="-514350">
              <a:buNone/>
            </a:pPr>
            <a:r>
              <a:rPr lang="en-US" dirty="0" smtClean="0">
                <a:cs typeface="Courier New" pitchFamily="49" charset="0"/>
              </a:rPr>
              <a:t>(only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dl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register changed,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dh</a:t>
            </a:r>
            <a:r>
              <a:rPr lang="en-US" dirty="0" smtClean="0">
                <a:cs typeface="Courier New" pitchFamily="49" charset="0"/>
              </a:rPr>
              <a:t> register unchanged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cs typeface="Courier New" pitchFamily="49" charset="0"/>
              </a:rPr>
              <a:t> instruction)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3</a:t>
            </a:r>
          </a:p>
          <a:p>
            <a:pPr marL="514350" indent="-514350">
              <a:buNone/>
            </a:pPr>
            <a:r>
              <a:rPr lang="en-US" dirty="0" smtClean="0">
                <a:cs typeface="Courier New" pitchFamily="49" charset="0"/>
              </a:rPr>
              <a:t>	(the entire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dirty="0" smtClean="0">
                <a:cs typeface="Courier New" pitchFamily="49" charset="0"/>
              </a:rPr>
              <a:t> register changed,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dl</a:t>
            </a:r>
            <a:r>
              <a:rPr lang="en-US" dirty="0" smtClean="0">
                <a:cs typeface="Courier New" pitchFamily="49" charset="0"/>
              </a:rPr>
              <a:t> stores 03h,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dh</a:t>
            </a:r>
            <a:r>
              <a:rPr lang="en-US" dirty="0" smtClean="0">
                <a:cs typeface="Courier New" pitchFamily="49" charset="0"/>
              </a:rPr>
              <a:t> stores 00h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the destination operand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add, inc,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sub </a:t>
            </a:r>
            <a:r>
              <a:rPr lang="en-US" dirty="0" smtClean="0">
                <a:cs typeface="Courier New" pitchFamily="49" charset="0"/>
              </a:rPr>
              <a:t>instructions must be a storage location, either a register or memory location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 smtClean="0">
                <a:cs typeface="Courier New" pitchFamily="49" charset="0"/>
              </a:rPr>
              <a:t> instruction takes a single operand, the other operand must be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</a:t>
            </a:r>
          </a:p>
          <a:p>
            <a:r>
              <a:rPr lang="en-US" dirty="0" smtClean="0">
                <a:cs typeface="Courier New" pitchFamily="49" charset="0"/>
              </a:rPr>
              <a:t>when two 8-bit numbers are multiplied, the result will be stored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>
                <a:cs typeface="Courier New" pitchFamily="49" charset="0"/>
              </a:rPr>
              <a:t> register</a:t>
            </a:r>
          </a:p>
          <a:p>
            <a:r>
              <a:rPr lang="en-US" dirty="0" smtClean="0">
                <a:cs typeface="Courier New" pitchFamily="49" charset="0"/>
              </a:rPr>
              <a:t>when two 16-bit numbers are multiplied, the result will be in the pair of register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dx:ax</a:t>
            </a:r>
            <a:r>
              <a:rPr lang="en-US" dirty="0" smtClean="0">
                <a:cs typeface="Courier New" pitchFamily="49" charset="0"/>
              </a:rPr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>
                <a:cs typeface="Courier New" pitchFamily="49" charset="0"/>
              </a:rPr>
              <a:t> containing the low-order bits;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dirty="0" smtClean="0">
                <a:cs typeface="Courier New" pitchFamily="49" charset="0"/>
              </a:rPr>
              <a:t> contains the high-order bits)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Instructions 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Multiply 7 by 9: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al, 7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9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; ax=al*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63</a:t>
            </a:r>
          </a:p>
          <a:p>
            <a:r>
              <a:rPr lang="en-US" dirty="0" smtClean="0"/>
              <a:t>note that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 smtClean="0"/>
              <a:t> instruction takes a single operand, and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al</a:t>
            </a:r>
            <a:r>
              <a:rPr lang="en-US" dirty="0" smtClean="0"/>
              <a:t> (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/>
              <a:t>) register is implicitly used for the second operand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Instructions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 8-bit number into a 16-bit number (byte division)</a:t>
            </a:r>
          </a:p>
          <a:p>
            <a:pPr lvl="1"/>
            <a:r>
              <a:rPr lang="en-US" dirty="0" smtClean="0"/>
              <a:t>the number to be divided must be stored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/>
              <a:t> register and the divisor may be in another register or memory location</a:t>
            </a:r>
          </a:p>
          <a:p>
            <a:r>
              <a:rPr lang="en-US" dirty="0" smtClean="0"/>
              <a:t>divide an 16-bit number into a 32-bit number (word division)</a:t>
            </a:r>
          </a:p>
          <a:p>
            <a:pPr lvl="1"/>
            <a:r>
              <a:rPr lang="en-US" dirty="0" smtClean="0"/>
              <a:t>the 32-bit number must be stored in 2 registers: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/>
              <a:t> registers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Instructions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Divide 1235 by 10: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ax, 1235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div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 divide ax by 10, al now contains 123 and ah contains 5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 smtClean="0"/>
              <a:t> instruction takes a single operand, with the second operand always being stored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/>
              <a:t> register (or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dx:ax</a:t>
            </a:r>
            <a:r>
              <a:rPr lang="en-US" dirty="0" smtClean="0"/>
              <a:t> register)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 smtClean="0"/>
              <a:t> instruction performs integer division, the result will be always an integer</a:t>
            </a:r>
          </a:p>
          <a:p>
            <a:pPr lvl="1"/>
            <a:r>
              <a:rPr lang="en-US" dirty="0" smtClean="0"/>
              <a:t>dividing 7 by 4 gives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result </a:t>
            </a:r>
          </a:p>
          <a:p>
            <a:pPr lvl="1"/>
            <a:r>
              <a:rPr lang="en-US" dirty="0" smtClean="0"/>
              <a:t>dividing 7 by 8 gives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result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Instructions 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Divide 1235 by 10: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ax, 1235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div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 divide ax by 10, al now contains 123 and ah contains 5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 smtClean="0"/>
              <a:t> instruction takes a single operand, with the second operand always being stored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/>
              <a:t> register (or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dx:ax</a:t>
            </a:r>
            <a:r>
              <a:rPr lang="en-US" dirty="0" smtClean="0"/>
              <a:t> register)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dirty="0" smtClean="0"/>
              <a:t> instruction performs integer division, the result will be always an integer</a:t>
            </a:r>
          </a:p>
          <a:p>
            <a:pPr lvl="1"/>
            <a:r>
              <a:rPr lang="en-US" dirty="0" smtClean="0"/>
              <a:t>dividing 7 by 4 gives the result 1 with remainder 3</a:t>
            </a:r>
          </a:p>
          <a:p>
            <a:pPr lvl="1"/>
            <a:r>
              <a:rPr lang="en-US" dirty="0" smtClean="0"/>
              <a:t>dividing 7 by 8 gives the result 0 with remainder 7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microprocessor provides instructions for I/O with the devices that are attached to it (e.g., keyboard, screen)</a:t>
            </a:r>
          </a:p>
          <a:p>
            <a:r>
              <a:rPr lang="en-US" dirty="0" smtClean="0"/>
              <a:t>In 8086, we use a software interrupt mechanism </a:t>
            </a:r>
          </a:p>
          <a:p>
            <a:r>
              <a:rPr lang="en-US" dirty="0" smtClean="0"/>
              <a:t>The 8086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instruction generates a software interrupt</a:t>
            </a:r>
          </a:p>
          <a:p>
            <a:r>
              <a:rPr lang="en-US" dirty="0" smtClean="0"/>
              <a:t>Each I/O operation is identified by a unique number</a:t>
            </a:r>
          </a:p>
          <a:p>
            <a:r>
              <a:rPr lang="en-US" dirty="0" smtClean="0"/>
              <a:t>E.g., the sub-program to display a character is sub-program number </a:t>
            </a:r>
            <a:r>
              <a:rPr lang="en-US" dirty="0">
                <a:latin typeface="Courier New"/>
                <a:cs typeface="Courier New"/>
              </a:rPr>
              <a:t>2h</a:t>
            </a:r>
            <a:r>
              <a:rPr lang="en-US" dirty="0" smtClean="0"/>
              <a:t>. This number must be stored in the </a:t>
            </a:r>
            <a:r>
              <a:rPr lang="en-US" dirty="0">
                <a:latin typeface="Courier New"/>
                <a:cs typeface="Courier New"/>
              </a:rPr>
              <a:t>ah</a:t>
            </a:r>
            <a:r>
              <a:rPr lang="en-US" dirty="0" smtClean="0"/>
              <a:t>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4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the character ‘a’ on the screen:</a:t>
            </a:r>
          </a:p>
          <a:p>
            <a:pPr>
              <a:buNone/>
            </a:pP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dl, ‘a’</a:t>
            </a:r>
          </a:p>
          <a:p>
            <a:pPr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ah,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2h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	;character output function</a:t>
            </a:r>
          </a:p>
          <a:p>
            <a:pPr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21h		;display character in dl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0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1 sign bit, </a:t>
            </a:r>
            <a:r>
              <a:rPr lang="en-US" sz="2800" i="1" dirty="0" smtClean="0">
                <a:latin typeface="Times New Roman" pitchFamily="18" charset="0"/>
              </a:rPr>
              <a:t>N</a:t>
            </a:r>
            <a:r>
              <a:rPr lang="en-US" sz="2800" b="1" dirty="0" smtClean="0">
                <a:latin typeface="Times New Roman" pitchFamily="18" charset="0"/>
              </a:rPr>
              <a:t>-</a:t>
            </a:r>
            <a:r>
              <a:rPr lang="en-US" sz="2800" dirty="0" smtClean="0">
                <a:latin typeface="Times New Roman" pitchFamily="18" charset="0"/>
              </a:rPr>
              <a:t>1 magnitude bits</a:t>
            </a:r>
          </a:p>
          <a:p>
            <a:pPr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Sign bit is the most significant (left-most) bit</a:t>
            </a:r>
          </a:p>
          <a:p>
            <a:pPr lvl="1">
              <a:buFontTx/>
              <a:buChar char="–"/>
            </a:pPr>
            <a:r>
              <a:rPr lang="en-US" sz="2400" dirty="0" smtClean="0">
                <a:latin typeface="Times New Roman" pitchFamily="18" charset="0"/>
              </a:rPr>
              <a:t>Positive number: sign bit = 0</a:t>
            </a:r>
          </a:p>
          <a:p>
            <a:pPr lvl="1">
              <a:buFontTx/>
              <a:buChar char="–"/>
            </a:pPr>
            <a:r>
              <a:rPr lang="en-US" sz="2400" dirty="0" smtClean="0">
                <a:latin typeface="Times New Roman" pitchFamily="18" charset="0"/>
              </a:rPr>
              <a:t>Negative number: sign bit = 1</a:t>
            </a:r>
          </a:p>
          <a:p>
            <a:pPr>
              <a:buFontTx/>
              <a:buChar char="•"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Example, 4</a:t>
            </a:r>
            <a:r>
              <a:rPr lang="en-US" sz="2800" b="1" dirty="0" smtClean="0">
                <a:latin typeface="Times New Roman" pitchFamily="18" charset="0"/>
              </a:rPr>
              <a:t>-</a:t>
            </a:r>
            <a:r>
              <a:rPr lang="en-US" sz="2800" dirty="0" smtClean="0">
                <a:latin typeface="Times New Roman" pitchFamily="18" charset="0"/>
              </a:rPr>
              <a:t>bit sign representations of ± 6: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</a:rPr>
              <a:t>+6 =?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</a:rPr>
              <a:t>- 6 =?</a:t>
            </a:r>
          </a:p>
          <a:p>
            <a:endParaRPr lang="en-US" dirty="0"/>
          </a:p>
        </p:txBody>
      </p:sp>
      <p:pic>
        <p:nvPicPr>
          <p:cNvPr id="4" name="Picture 4" descr="http://www.cs.uaf.edu/~cs301/notes/Chapter4/img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01008"/>
            <a:ext cx="3960440" cy="777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Read a character from the keyboard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ah,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1h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;keyboard input sub-program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21h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;call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ms-dos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to do character 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; input operation, character 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; entered is stored in al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c, al	; copy character from al to variable c</a:t>
            </a:r>
            <a:endParaRPr lang="en-US" sz="2200" dirty="0" smtClean="0"/>
          </a:p>
          <a:p>
            <a:r>
              <a:rPr lang="en-US" dirty="0" smtClean="0">
                <a:latin typeface="Courier New"/>
                <a:cs typeface="Courier New"/>
              </a:rPr>
              <a:t>ax</a:t>
            </a:r>
            <a:r>
              <a:rPr lang="en-US" dirty="0" smtClean="0"/>
              <a:t> register is used for two purposes: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ah</a:t>
            </a:r>
            <a:r>
              <a:rPr lang="en-US" dirty="0" smtClean="0"/>
              <a:t> specifies the sub-program number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al</a:t>
            </a:r>
            <a:r>
              <a:rPr lang="en-US" dirty="0" smtClean="0"/>
              <a:t> stores this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5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complete program to </a:t>
            </a:r>
            <a:r>
              <a:rPr lang="en-US" dirty="0" smtClean="0"/>
              <a:t>display ‘a’ on the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file.asm: display ‘a’ on the screen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author: xxx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date: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2000" baseline="30000" dirty="0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2014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.model small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.stack 100h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start: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dl, ‘a’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ah, 2h		;character output function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21h		;display character in dl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ax, 4c00h	;return to DOS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21h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end start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display ‘a’ on the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first 3 lines are comments to explain the purpose of the file, the author and date</a:t>
            </a:r>
          </a:p>
          <a:p>
            <a:r>
              <a:rPr lang="en-US" dirty="0" smtClean="0"/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dirty="0" smtClean="0"/>
              <a:t> and 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dirty="0" smtClean="0"/>
              <a:t>: how your program will be stored in memory and how large a stack it requires</a:t>
            </a:r>
          </a:p>
          <a:p>
            <a:r>
              <a:rPr lang="en-US" dirty="0" smtClean="0"/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 smtClean="0"/>
              <a:t> indicates where the program instructions begin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US" dirty="0" smtClean="0"/>
              <a:t>indicates where memory variables are defined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 smtClean="0"/>
              <a:t> indicate where your program starts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 smtClean="0"/>
              <a:t> indicate where your program finishes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flow: jump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status register </a:t>
            </a:r>
            <a:r>
              <a:rPr lang="en-US" dirty="0"/>
              <a:t>records the </a:t>
            </a:r>
            <a:r>
              <a:rPr lang="en-US" dirty="0" smtClean="0"/>
              <a:t>result </a:t>
            </a:r>
            <a:r>
              <a:rPr lang="en-US" dirty="0"/>
              <a:t>of arithmetic instructions </a:t>
            </a:r>
          </a:p>
          <a:p>
            <a:r>
              <a:rPr lang="en-US" dirty="0" smtClean="0"/>
              <a:t>the result can </a:t>
            </a:r>
            <a:r>
              <a:rPr lang="en-US" dirty="0" smtClean="0"/>
              <a:t>be tested by conditional jump instructions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2" descr="http://www.8085projects.info/image.axd?picture=Flag%20Register_thum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933056"/>
            <a:ext cx="6457950" cy="2390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ax =2;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f (( ax – </a:t>
            </a:r>
            <a:r>
              <a:rPr lang="en-US" dirty="0" err="1" smtClean="0">
                <a:latin typeface="Courier New"/>
                <a:cs typeface="Courier New"/>
              </a:rPr>
              <a:t>bx</a:t>
            </a:r>
            <a:r>
              <a:rPr lang="en-US" dirty="0" smtClean="0">
                <a:latin typeface="Courier New"/>
                <a:cs typeface="Courier New"/>
              </a:rPr>
              <a:t>) != 0){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ax = ax + 1;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bx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bx</a:t>
            </a:r>
            <a:r>
              <a:rPr lang="en-US" dirty="0" smtClean="0">
                <a:latin typeface="Courier New"/>
                <a:cs typeface="Courier New"/>
              </a:rPr>
              <a:t> + 1;</a:t>
            </a:r>
          </a:p>
          <a:p>
            <a:r>
              <a:rPr lang="en-US" dirty="0" smtClean="0"/>
              <a:t>8086 version using </a:t>
            </a:r>
            <a:r>
              <a:rPr lang="en-US" sz="3100" dirty="0" err="1">
                <a:latin typeface="Courier New"/>
                <a:cs typeface="Courier New"/>
              </a:rPr>
              <a:t>jz</a:t>
            </a:r>
            <a:r>
              <a:rPr lang="en-US" dirty="0" smtClean="0"/>
              <a:t> instruction:</a:t>
            </a:r>
          </a:p>
          <a:p>
            <a:pPr marL="0" indent="0">
              <a:buNone/>
            </a:pPr>
            <a:r>
              <a:rPr lang="en-US" sz="3100" dirty="0" smtClean="0">
                <a:latin typeface="Courier New"/>
                <a:cs typeface="Courier New"/>
              </a:rPr>
              <a:t>	</a:t>
            </a:r>
            <a:r>
              <a:rPr lang="en-US" sz="3100" dirty="0" err="1" smtClean="0">
                <a:latin typeface="Courier New"/>
                <a:cs typeface="Courier New"/>
              </a:rPr>
              <a:t>mov</a:t>
            </a:r>
            <a:r>
              <a:rPr lang="en-US" sz="3100" dirty="0" smtClean="0">
                <a:latin typeface="Courier New"/>
                <a:cs typeface="Courier New"/>
              </a:rPr>
              <a:t> </a:t>
            </a:r>
            <a:r>
              <a:rPr lang="en-US" sz="3100" dirty="0">
                <a:latin typeface="Courier New"/>
                <a:cs typeface="Courier New"/>
              </a:rPr>
              <a:t>ax, 2</a:t>
            </a:r>
          </a:p>
          <a:p>
            <a:pPr marL="0" indent="0">
              <a:buNone/>
            </a:pPr>
            <a:r>
              <a:rPr lang="en-US" sz="3100" dirty="0" smtClean="0">
                <a:latin typeface="Courier New"/>
                <a:cs typeface="Courier New"/>
              </a:rPr>
              <a:t>	sub </a:t>
            </a:r>
            <a:r>
              <a:rPr lang="en-US" sz="3100" dirty="0">
                <a:latin typeface="Courier New"/>
                <a:cs typeface="Courier New"/>
              </a:rPr>
              <a:t>ax, </a:t>
            </a:r>
            <a:r>
              <a:rPr lang="en-US" sz="3100" dirty="0" err="1" smtClean="0">
                <a:latin typeface="Courier New"/>
                <a:cs typeface="Courier New"/>
              </a:rPr>
              <a:t>bx</a:t>
            </a:r>
            <a:r>
              <a:rPr lang="en-US" sz="3100" dirty="0" smtClean="0">
                <a:latin typeface="Courier New"/>
                <a:cs typeface="Courier New"/>
              </a:rPr>
              <a:t>	;ax = 2-bx</a:t>
            </a:r>
            <a:endParaRPr lang="en-US" sz="3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100" dirty="0" smtClean="0">
                <a:latin typeface="Courier New"/>
                <a:cs typeface="Courier New"/>
              </a:rPr>
              <a:t>	</a:t>
            </a:r>
            <a:r>
              <a:rPr lang="en-US" sz="3100" dirty="0" err="1" smtClean="0">
                <a:latin typeface="Courier New"/>
                <a:cs typeface="Courier New"/>
              </a:rPr>
              <a:t>jz</a:t>
            </a:r>
            <a:r>
              <a:rPr lang="en-US" sz="3100" dirty="0" smtClean="0">
                <a:latin typeface="Courier New"/>
                <a:cs typeface="Courier New"/>
              </a:rPr>
              <a:t> next1		;jump if (ax-</a:t>
            </a:r>
            <a:r>
              <a:rPr lang="en-US" sz="3100" dirty="0" err="1" smtClean="0">
                <a:latin typeface="Courier New"/>
                <a:cs typeface="Courier New"/>
              </a:rPr>
              <a:t>bx</a:t>
            </a:r>
            <a:r>
              <a:rPr lang="en-US" sz="3100" dirty="0" smtClean="0">
                <a:latin typeface="Courier New"/>
                <a:cs typeface="Courier New"/>
              </a:rPr>
              <a:t>)==0</a:t>
            </a:r>
            <a:endParaRPr lang="en-US" sz="3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100" dirty="0" smtClean="0">
                <a:latin typeface="Courier New"/>
                <a:cs typeface="Courier New"/>
              </a:rPr>
              <a:t>	</a:t>
            </a:r>
            <a:r>
              <a:rPr lang="en-US" sz="3100" dirty="0" err="1" smtClean="0">
                <a:latin typeface="Courier New"/>
                <a:cs typeface="Courier New"/>
              </a:rPr>
              <a:t>inc</a:t>
            </a:r>
            <a:r>
              <a:rPr lang="en-US" sz="3100" dirty="0" smtClean="0">
                <a:latin typeface="Courier New"/>
                <a:cs typeface="Courier New"/>
              </a:rPr>
              <a:t> </a:t>
            </a:r>
            <a:r>
              <a:rPr lang="en-US" sz="3100" dirty="0">
                <a:latin typeface="Courier New"/>
                <a:cs typeface="Courier New"/>
              </a:rPr>
              <a:t>ax</a:t>
            </a:r>
          </a:p>
          <a:p>
            <a:pPr marL="0" indent="0">
              <a:buNone/>
            </a:pPr>
            <a:r>
              <a:rPr lang="en-US" sz="3100" dirty="0">
                <a:latin typeface="Courier New"/>
                <a:cs typeface="Courier New"/>
              </a:rPr>
              <a:t>next1:</a:t>
            </a:r>
          </a:p>
          <a:p>
            <a:pPr marL="0" indent="0">
              <a:buNone/>
            </a:pPr>
            <a:r>
              <a:rPr lang="en-US" sz="3100" dirty="0" smtClean="0">
                <a:latin typeface="Courier New"/>
                <a:cs typeface="Courier New"/>
              </a:rPr>
              <a:t>	</a:t>
            </a:r>
            <a:r>
              <a:rPr lang="en-US" sz="3100" dirty="0" err="1" smtClean="0">
                <a:latin typeface="Courier New"/>
                <a:cs typeface="Courier New"/>
              </a:rPr>
              <a:t>inc</a:t>
            </a:r>
            <a:r>
              <a:rPr lang="en-US" sz="3100" dirty="0" smtClean="0">
                <a:latin typeface="Courier New"/>
                <a:cs typeface="Courier New"/>
              </a:rPr>
              <a:t> </a:t>
            </a:r>
            <a:r>
              <a:rPr lang="en-US" sz="3100" dirty="0" err="1">
                <a:latin typeface="Courier New"/>
                <a:cs typeface="Courier New"/>
              </a:rPr>
              <a:t>bx</a:t>
            </a:r>
            <a:endParaRPr lang="en-US" sz="3100" dirty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54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8086 version using </a:t>
            </a:r>
            <a:r>
              <a:rPr lang="en-US" dirty="0" err="1">
                <a:latin typeface="Courier New"/>
                <a:cs typeface="Courier New"/>
              </a:rPr>
              <a:t>jz</a:t>
            </a:r>
            <a:r>
              <a:rPr lang="en-US" dirty="0"/>
              <a:t> instruction: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2700" dirty="0" err="1" smtClean="0">
                <a:latin typeface="Courier New"/>
                <a:cs typeface="Courier New"/>
              </a:rPr>
              <a:t>mov</a:t>
            </a:r>
            <a:r>
              <a:rPr lang="en-US" sz="2700" dirty="0" smtClean="0">
                <a:latin typeface="Courier New"/>
                <a:cs typeface="Courier New"/>
              </a:rPr>
              <a:t> </a:t>
            </a:r>
            <a:r>
              <a:rPr lang="en-US" sz="2700" dirty="0">
                <a:latin typeface="Courier New"/>
                <a:cs typeface="Courier New"/>
              </a:rPr>
              <a:t>ax, 2</a:t>
            </a:r>
          </a:p>
          <a:p>
            <a:pPr marL="0" indent="0">
              <a:buNone/>
            </a:pPr>
            <a:r>
              <a:rPr lang="en-US" sz="2700" dirty="0">
                <a:latin typeface="Courier New"/>
                <a:cs typeface="Courier New"/>
              </a:rPr>
              <a:t>	</a:t>
            </a:r>
            <a:r>
              <a:rPr lang="en-US" sz="2700" dirty="0" err="1" smtClean="0">
                <a:latin typeface="Courier New"/>
                <a:cs typeface="Courier New"/>
              </a:rPr>
              <a:t>cmp</a:t>
            </a:r>
            <a:r>
              <a:rPr lang="en-US" sz="2700" dirty="0" smtClean="0">
                <a:latin typeface="Courier New"/>
                <a:cs typeface="Courier New"/>
              </a:rPr>
              <a:t> ax, </a:t>
            </a:r>
            <a:r>
              <a:rPr lang="en-US" sz="2700" dirty="0" err="1" smtClean="0">
                <a:latin typeface="Courier New"/>
                <a:cs typeface="Courier New"/>
              </a:rPr>
              <a:t>bx</a:t>
            </a:r>
            <a:r>
              <a:rPr lang="en-US" sz="2700" dirty="0" smtClean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</a:pPr>
            <a:r>
              <a:rPr lang="en-US" sz="2700" dirty="0">
                <a:latin typeface="Courier New"/>
                <a:cs typeface="Courier New"/>
              </a:rPr>
              <a:t>	</a:t>
            </a:r>
            <a:r>
              <a:rPr lang="en-US" sz="2700" dirty="0" smtClean="0">
                <a:latin typeface="Courier New"/>
                <a:cs typeface="Courier New"/>
              </a:rPr>
              <a:t>	;set flags according to (ax-</a:t>
            </a:r>
            <a:r>
              <a:rPr lang="en-US" sz="2700" dirty="0" err="1" smtClean="0">
                <a:latin typeface="Courier New"/>
                <a:cs typeface="Courier New"/>
              </a:rPr>
              <a:t>bx</a:t>
            </a:r>
            <a:r>
              <a:rPr lang="en-US" sz="27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700" dirty="0">
                <a:latin typeface="Courier New"/>
                <a:cs typeface="Courier New"/>
              </a:rPr>
              <a:t>	</a:t>
            </a:r>
            <a:r>
              <a:rPr lang="en-US" sz="2700" dirty="0" err="1" smtClean="0">
                <a:latin typeface="Courier New"/>
                <a:cs typeface="Courier New"/>
              </a:rPr>
              <a:t>jz</a:t>
            </a:r>
            <a:r>
              <a:rPr lang="en-US" sz="2700" dirty="0" smtClean="0">
                <a:latin typeface="Courier New"/>
                <a:cs typeface="Courier New"/>
              </a:rPr>
              <a:t> equals	;jumps if (ax==</a:t>
            </a:r>
            <a:r>
              <a:rPr lang="en-US" sz="2700" dirty="0" err="1" smtClean="0">
                <a:latin typeface="Courier New"/>
                <a:cs typeface="Courier New"/>
              </a:rPr>
              <a:t>bx</a:t>
            </a:r>
            <a:r>
              <a:rPr lang="en-US" sz="2700" dirty="0" smtClean="0">
                <a:latin typeface="Courier New"/>
                <a:cs typeface="Courier New"/>
              </a:rPr>
              <a:t>)</a:t>
            </a:r>
            <a:endParaRPr lang="en-US" sz="2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700" dirty="0">
                <a:latin typeface="Courier New"/>
                <a:cs typeface="Courier New"/>
              </a:rPr>
              <a:t>	</a:t>
            </a:r>
            <a:r>
              <a:rPr lang="en-US" sz="2700" dirty="0" err="1">
                <a:latin typeface="Courier New"/>
                <a:cs typeface="Courier New"/>
              </a:rPr>
              <a:t>inc</a:t>
            </a:r>
            <a:r>
              <a:rPr lang="en-US" sz="2700" dirty="0">
                <a:latin typeface="Courier New"/>
                <a:cs typeface="Courier New"/>
              </a:rPr>
              <a:t> ax</a:t>
            </a:r>
          </a:p>
          <a:p>
            <a:pPr marL="0" indent="0">
              <a:buNone/>
            </a:pPr>
            <a:r>
              <a:rPr lang="en-US" sz="2700" dirty="0" smtClean="0">
                <a:latin typeface="Courier New"/>
                <a:cs typeface="Courier New"/>
              </a:rPr>
              <a:t>equals:</a:t>
            </a:r>
            <a:endParaRPr lang="en-US" sz="27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700" dirty="0">
                <a:latin typeface="Courier New"/>
                <a:cs typeface="Courier New"/>
              </a:rPr>
              <a:t>	</a:t>
            </a:r>
            <a:r>
              <a:rPr lang="en-US" sz="2700" dirty="0" err="1">
                <a:latin typeface="Courier New"/>
                <a:cs typeface="Courier New"/>
              </a:rPr>
              <a:t>inc</a:t>
            </a:r>
            <a:r>
              <a:rPr lang="en-US" sz="2700" dirty="0">
                <a:latin typeface="Courier New"/>
                <a:cs typeface="Courier New"/>
              </a:rPr>
              <a:t> </a:t>
            </a:r>
            <a:r>
              <a:rPr lang="en-US" sz="2700" dirty="0" err="1">
                <a:latin typeface="Courier New"/>
                <a:cs typeface="Courier New"/>
              </a:rPr>
              <a:t>bx</a:t>
            </a:r>
            <a:endParaRPr lang="en-US" sz="2700" dirty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0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f-then </a:t>
            </a:r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 version: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if (</a:t>
            </a:r>
            <a:r>
              <a:rPr lang="en-US" sz="2500" dirty="0" err="1" smtClean="0">
                <a:latin typeface="Courier New"/>
                <a:cs typeface="Courier New"/>
              </a:rPr>
              <a:t>i</a:t>
            </a:r>
            <a:r>
              <a:rPr lang="en-US" sz="2500" dirty="0" smtClean="0">
                <a:latin typeface="Courier New"/>
                <a:cs typeface="Courier New"/>
              </a:rPr>
              <a:t>==10){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</a:t>
            </a:r>
            <a:r>
              <a:rPr lang="en-US" sz="2500" dirty="0" err="1" smtClean="0">
                <a:latin typeface="Courier New"/>
                <a:cs typeface="Courier New"/>
              </a:rPr>
              <a:t>i</a:t>
            </a:r>
            <a:r>
              <a:rPr lang="en-US" sz="2500" dirty="0" smtClean="0">
                <a:latin typeface="Courier New"/>
                <a:cs typeface="Courier New"/>
              </a:rPr>
              <a:t> = </a:t>
            </a:r>
            <a:r>
              <a:rPr lang="en-US" sz="2500" dirty="0" err="1" smtClean="0">
                <a:latin typeface="Courier New"/>
                <a:cs typeface="Courier New"/>
              </a:rPr>
              <a:t>i</a:t>
            </a:r>
            <a:r>
              <a:rPr lang="en-US" sz="2500" dirty="0" smtClean="0">
                <a:latin typeface="Courier New"/>
                <a:cs typeface="Courier New"/>
              </a:rPr>
              <a:t> + 5;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j </a:t>
            </a:r>
            <a:r>
              <a:rPr lang="en-US" sz="2500" dirty="0">
                <a:latin typeface="Courier New"/>
                <a:cs typeface="Courier New"/>
              </a:rPr>
              <a:t>= </a:t>
            </a:r>
            <a:r>
              <a:rPr lang="en-US" sz="2500" dirty="0" smtClean="0">
                <a:latin typeface="Courier New"/>
                <a:cs typeface="Courier New"/>
              </a:rPr>
              <a:t>j </a:t>
            </a:r>
            <a:r>
              <a:rPr lang="en-US" sz="2500" dirty="0">
                <a:latin typeface="Courier New"/>
                <a:cs typeface="Courier New"/>
              </a:rPr>
              <a:t>+ 5</a:t>
            </a:r>
            <a:r>
              <a:rPr lang="en-US" sz="25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Courier New"/>
                <a:cs typeface="Courier New"/>
              </a:rPr>
              <a:t>}</a:t>
            </a:r>
            <a:endParaRPr lang="en-US" sz="2500" dirty="0" smtClean="0">
              <a:latin typeface="Courier New"/>
              <a:cs typeface="Courier New"/>
            </a:endParaRPr>
          </a:p>
          <a:p>
            <a:r>
              <a:rPr lang="en-US" dirty="0" smtClean="0"/>
              <a:t>8086 version 1 (test 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== 10</a:t>
            </a:r>
            <a:r>
              <a:rPr lang="en-US" dirty="0" smtClean="0"/>
              <a:t> is true):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cmp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 10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je label1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jmp</a:t>
            </a:r>
            <a:r>
              <a:rPr lang="en-US" dirty="0" smtClean="0">
                <a:latin typeface="Courier New"/>
                <a:cs typeface="Courier New"/>
              </a:rPr>
              <a:t> rest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abel1: add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 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add j, 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r</a:t>
            </a:r>
            <a:r>
              <a:rPr lang="en-US" dirty="0" smtClean="0">
                <a:latin typeface="Courier New"/>
                <a:cs typeface="Courier New"/>
              </a:rPr>
              <a:t>est: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78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8086 version </a:t>
            </a:r>
            <a:r>
              <a:rPr lang="en-US" dirty="0" smtClean="0"/>
              <a:t>2 (test 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!= 10</a:t>
            </a:r>
            <a:r>
              <a:rPr lang="en-US" dirty="0" smtClean="0"/>
              <a:t> is true):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sz="2500" dirty="0" err="1">
                <a:latin typeface="Courier New"/>
                <a:cs typeface="Courier New"/>
              </a:rPr>
              <a:t>cmp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>
                <a:latin typeface="Courier New"/>
                <a:cs typeface="Courier New"/>
              </a:rPr>
              <a:t>i</a:t>
            </a:r>
            <a:r>
              <a:rPr lang="en-US" sz="2500" dirty="0">
                <a:latin typeface="Courier New"/>
                <a:cs typeface="Courier New"/>
              </a:rPr>
              <a:t>, 10</a:t>
            </a:r>
          </a:p>
          <a:p>
            <a:pPr marL="0" indent="0">
              <a:buNone/>
            </a:pPr>
            <a:r>
              <a:rPr lang="en-US" sz="2500" dirty="0">
                <a:latin typeface="Courier New"/>
                <a:cs typeface="Courier New"/>
              </a:rPr>
              <a:t>	</a:t>
            </a:r>
            <a:r>
              <a:rPr lang="en-US" sz="2500" dirty="0" err="1" smtClean="0">
                <a:latin typeface="Courier New"/>
                <a:cs typeface="Courier New"/>
              </a:rPr>
              <a:t>jne</a:t>
            </a:r>
            <a:r>
              <a:rPr lang="en-US" sz="2500" dirty="0" smtClean="0">
                <a:latin typeface="Courier New"/>
                <a:cs typeface="Courier New"/>
              </a:rPr>
              <a:t> rest</a:t>
            </a:r>
            <a:endParaRPr lang="en-US" sz="25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500" dirty="0">
                <a:latin typeface="Courier New"/>
                <a:cs typeface="Courier New"/>
              </a:rPr>
              <a:t>	</a:t>
            </a:r>
            <a:r>
              <a:rPr lang="en-US" sz="2500" dirty="0" smtClean="0">
                <a:latin typeface="Courier New"/>
                <a:cs typeface="Courier New"/>
              </a:rPr>
              <a:t>add </a:t>
            </a:r>
            <a:r>
              <a:rPr lang="en-US" sz="2500" dirty="0" err="1">
                <a:latin typeface="Courier New"/>
                <a:cs typeface="Courier New"/>
              </a:rPr>
              <a:t>i</a:t>
            </a:r>
            <a:r>
              <a:rPr lang="en-US" sz="2500" dirty="0">
                <a:latin typeface="Courier New"/>
                <a:cs typeface="Courier New"/>
              </a:rPr>
              <a:t>, 5</a:t>
            </a:r>
          </a:p>
          <a:p>
            <a:pPr marL="0" indent="0">
              <a:buNone/>
            </a:pPr>
            <a:r>
              <a:rPr lang="en-US" sz="2500" dirty="0">
                <a:latin typeface="Courier New"/>
                <a:cs typeface="Courier New"/>
              </a:rPr>
              <a:t>	add j, 5</a:t>
            </a:r>
          </a:p>
          <a:p>
            <a:pPr marL="0" indent="0">
              <a:buNone/>
            </a:pPr>
            <a:r>
              <a:rPr lang="en-US" sz="2500" dirty="0">
                <a:latin typeface="Courier New"/>
                <a:cs typeface="Courier New"/>
              </a:rPr>
              <a:t>rest: </a:t>
            </a:r>
          </a:p>
          <a:p>
            <a:endParaRPr lang="en-US" dirty="0" smtClean="0"/>
          </a:p>
          <a:p>
            <a:r>
              <a:rPr lang="en-US" dirty="0" smtClean="0"/>
              <a:t>The second method only requires a single branch instruction</a:t>
            </a:r>
          </a:p>
          <a:p>
            <a:r>
              <a:rPr lang="en-US" dirty="0" smtClean="0"/>
              <a:t>Implement an </a:t>
            </a:r>
            <a:r>
              <a:rPr lang="en-US" dirty="0" smtClean="0">
                <a:latin typeface="Courier New"/>
                <a:cs typeface="Courier New"/>
              </a:rPr>
              <a:t>if-then </a:t>
            </a:r>
            <a:r>
              <a:rPr lang="en-US" dirty="0" smtClean="0"/>
              <a:t>statement in assembly language, we test the inverse of the condition used in the high-level language </a:t>
            </a:r>
            <a:r>
              <a:rPr lang="en-US" dirty="0"/>
              <a:t>f</a:t>
            </a:r>
            <a:r>
              <a:rPr lang="en-US" dirty="0" smtClean="0"/>
              <a:t>orm of the construct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3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1.bp.blogspot.com/_Rzk9e3OYBSI/TF7MMZlfibI/AAAAAAAAAKg/RrchQD_3yUs/s1600/Conditional+Jump+Instruc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836712"/>
            <a:ext cx="9043185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1 sign bit, </a:t>
            </a:r>
            <a:r>
              <a:rPr lang="en-US" sz="2800" i="1" dirty="0" smtClean="0">
                <a:latin typeface="Times New Roman" pitchFamily="18" charset="0"/>
              </a:rPr>
              <a:t>N</a:t>
            </a:r>
            <a:r>
              <a:rPr lang="en-US" sz="2800" b="1" dirty="0" smtClean="0">
                <a:latin typeface="Times New Roman" pitchFamily="18" charset="0"/>
              </a:rPr>
              <a:t>-</a:t>
            </a:r>
            <a:r>
              <a:rPr lang="en-US" sz="2800" dirty="0" smtClean="0">
                <a:latin typeface="Times New Roman" pitchFamily="18" charset="0"/>
              </a:rPr>
              <a:t>1 magnitude bits</a:t>
            </a:r>
          </a:p>
          <a:p>
            <a:pPr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Sign bit is the most significant (left-most) bit</a:t>
            </a:r>
          </a:p>
          <a:p>
            <a:pPr lvl="1">
              <a:buFontTx/>
              <a:buChar char="–"/>
            </a:pPr>
            <a:r>
              <a:rPr lang="en-US" sz="2400" dirty="0" smtClean="0">
                <a:latin typeface="Times New Roman" pitchFamily="18" charset="0"/>
              </a:rPr>
              <a:t>Positive number: sign bit = 0</a:t>
            </a:r>
          </a:p>
          <a:p>
            <a:pPr lvl="1">
              <a:buFontTx/>
              <a:buChar char="–"/>
            </a:pPr>
            <a:r>
              <a:rPr lang="en-US" sz="2400" dirty="0" smtClean="0">
                <a:latin typeface="Times New Roman" pitchFamily="18" charset="0"/>
              </a:rPr>
              <a:t>Negative number: sign bit = 1</a:t>
            </a:r>
          </a:p>
          <a:p>
            <a:pPr>
              <a:buFontTx/>
              <a:buChar char="•"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Example, 4</a:t>
            </a:r>
            <a:r>
              <a:rPr lang="en-US" sz="2800" b="1" dirty="0" smtClean="0">
                <a:latin typeface="Times New Roman" pitchFamily="18" charset="0"/>
              </a:rPr>
              <a:t>-</a:t>
            </a:r>
            <a:r>
              <a:rPr lang="en-US" sz="2800" dirty="0" smtClean="0">
                <a:latin typeface="Times New Roman" pitchFamily="18" charset="0"/>
              </a:rPr>
              <a:t>bit sign representations of ± 6: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</a:rPr>
              <a:t>+6 =0110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</a:rPr>
              <a:t>- 6 =1110</a:t>
            </a:r>
          </a:p>
          <a:p>
            <a:endParaRPr lang="en-US" dirty="0"/>
          </a:p>
        </p:txBody>
      </p:sp>
      <p:pic>
        <p:nvPicPr>
          <p:cNvPr id="4" name="Picture 4" descr="http://www.cs.uaf.edu/~cs301/notes/Chapter4/img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01008"/>
            <a:ext cx="3960440" cy="777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Problems:</a:t>
            </a:r>
          </a:p>
          <a:p>
            <a:pPr lvl="1">
              <a:buFontTx/>
              <a:buChar char="–"/>
            </a:pPr>
            <a:r>
              <a:rPr lang="en-US" dirty="0" smtClean="0">
                <a:latin typeface="Times New Roman" pitchFamily="18" charset="0"/>
              </a:rPr>
              <a:t>Addition doesn’t work, for example -6 + 6: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             1110  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          + 0110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           10100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</a:rPr>
              <a:t>(wrong!)</a:t>
            </a:r>
          </a:p>
          <a:p>
            <a:endParaRPr lang="en-US" sz="1600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lvl="1">
              <a:buFontTx/>
              <a:buChar char="–"/>
            </a:pPr>
            <a:r>
              <a:rPr lang="en-US" dirty="0" smtClean="0">
                <a:latin typeface="Times New Roman" pitchFamily="18" charset="0"/>
              </a:rPr>
              <a:t>Two representations of 0 (± 0):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             1000  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             0000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1619672" y="364502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sign bit as an indicator of the sign of the number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number: the representation is identical to that of signed magnitude. The sign bit is 0 and the remaining bits represent the positive number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number: the sign bit is 1, but the bits to the right of the sign bit do not directly indicate the magnitude of the number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179512" y="2780928"/>
            <a:ext cx="7481535" cy="1512168"/>
            <a:chOff x="179512" y="2780928"/>
            <a:chExt cx="7481535" cy="1512168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2780928"/>
              <a:ext cx="74815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1000	1101	1110	1111	0000	0001	0010	0011</a:t>
              </a:r>
              <a:endParaRPr lang="en-GB" sz="3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12" y="3708321"/>
              <a:ext cx="7061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/>
                <a:t>-4	-3	-2	-1	0	+1	+2	+3</a:t>
              </a:r>
              <a:endParaRPr lang="en-GB" sz="32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11560" y="3501008"/>
              <a:ext cx="6480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1560" y="3212976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7664" y="3284984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83768" y="3284984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19872" y="3284984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11960" y="3284984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20072" y="3284984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56176" y="3284984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92280" y="3284984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51520" y="4797152"/>
            <a:ext cx="824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4-bit two’s complement numbers  with their decimal equivalents</a:t>
            </a:r>
            <a:endParaRPr lang="en-GB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476672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The following shows the range of numbers that can be represented using a 4-bit two’s complement representation.</a:t>
            </a: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negate a number to 2’s complement: Flip the bits and add 1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				89</a:t>
            </a:r>
            <a:r>
              <a:rPr lang="en-US" baseline="-25000" dirty="0" smtClean="0"/>
              <a:t>10</a:t>
            </a:r>
            <a:r>
              <a:rPr lang="en-US" dirty="0" smtClean="0"/>
              <a:t> = 01011001</a:t>
            </a:r>
          </a:p>
          <a:p>
            <a:pPr lvl="1">
              <a:buNone/>
            </a:pPr>
            <a:r>
              <a:rPr lang="en-US" dirty="0" smtClean="0"/>
              <a:t>one’s complement 	89</a:t>
            </a:r>
            <a:r>
              <a:rPr lang="en-US" baseline="-25000" dirty="0" smtClean="0"/>
              <a:t>10</a:t>
            </a:r>
            <a:r>
              <a:rPr lang="en-US" dirty="0" smtClean="0"/>
              <a:t> = 10100110</a:t>
            </a:r>
          </a:p>
          <a:p>
            <a:pPr lvl="1">
              <a:buNone/>
            </a:pPr>
            <a:r>
              <a:rPr lang="en-US" dirty="0" smtClean="0"/>
              <a:t>add one					    +1</a:t>
            </a:r>
          </a:p>
          <a:p>
            <a:pPr lvl="1">
              <a:buNone/>
            </a:pPr>
            <a:r>
              <a:rPr lang="en-US" dirty="0" smtClean="0"/>
              <a:t>Two’s complement 	-89</a:t>
            </a:r>
            <a:r>
              <a:rPr lang="en-US" baseline="-25000" dirty="0" smtClean="0"/>
              <a:t>10</a:t>
            </a:r>
            <a:r>
              <a:rPr lang="en-US" dirty="0" smtClean="0"/>
              <a:t> = 10100111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8086 Instruction 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120 instructions in 8086</a:t>
            </a:r>
          </a:p>
          <a:p>
            <a:r>
              <a:rPr lang="en-US" dirty="0" smtClean="0"/>
              <a:t>four main groups:</a:t>
            </a:r>
          </a:p>
          <a:p>
            <a:pPr lvl="1"/>
            <a:r>
              <a:rPr lang="en-US" dirty="0" smtClean="0"/>
              <a:t>data manipulation</a:t>
            </a:r>
          </a:p>
          <a:p>
            <a:pPr lvl="1"/>
            <a:r>
              <a:rPr lang="en-US" dirty="0" smtClean="0"/>
              <a:t>arithmetic and logical</a:t>
            </a:r>
          </a:p>
          <a:p>
            <a:pPr lvl="1"/>
            <a:r>
              <a:rPr lang="en-US" dirty="0" smtClean="0"/>
              <a:t>I/O instructions</a:t>
            </a:r>
          </a:p>
          <a:p>
            <a:pPr lvl="1"/>
            <a:r>
              <a:rPr lang="en-US" dirty="0" smtClean="0"/>
              <a:t>transfer-of-control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data between registers or between memory and registers</a:t>
            </a:r>
          </a:p>
          <a:p>
            <a:r>
              <a:rPr lang="en-US" dirty="0" smtClean="0"/>
              <a:t>not transfer data from one memory variable to another in a single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/>
              <a:t> instruction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destination, source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918</Words>
  <Application>Microsoft Macintosh PowerPoint</Application>
  <PresentationFormat>On-screen Show (4:3)</PresentationFormat>
  <Paragraphs>209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 1520  COMPUTER ARCHITECTURE</vt:lpstr>
      <vt:lpstr>sign numbers</vt:lpstr>
      <vt:lpstr>sign numbers</vt:lpstr>
      <vt:lpstr>PowerPoint Presentation</vt:lpstr>
      <vt:lpstr>Two’s complement</vt:lpstr>
      <vt:lpstr>PowerPoint Presentation</vt:lpstr>
      <vt:lpstr>Two’s complement</vt:lpstr>
      <vt:lpstr>8086 Instruction Set </vt:lpstr>
      <vt:lpstr>mov Instruction</vt:lpstr>
      <vt:lpstr>mov Instruction example</vt:lpstr>
      <vt:lpstr>PowerPoint Presentation</vt:lpstr>
      <vt:lpstr>PowerPoint Presentation</vt:lpstr>
      <vt:lpstr>Arithmetic Instructions - mul</vt:lpstr>
      <vt:lpstr>Arithmetic Instructions - mul example</vt:lpstr>
      <vt:lpstr>Arithmetic Instructions - div</vt:lpstr>
      <vt:lpstr>Arithmetic Instructions - div example</vt:lpstr>
      <vt:lpstr>Arithmetic Instructions - div example</vt:lpstr>
      <vt:lpstr>Input and Output (I/O)</vt:lpstr>
      <vt:lpstr>Character output</vt:lpstr>
      <vt:lpstr>Character Input</vt:lpstr>
      <vt:lpstr>A complete program to display ‘a’ on the screen</vt:lpstr>
      <vt:lpstr>Example: display ‘a’ on the screen</vt:lpstr>
      <vt:lpstr>Control flow: jump instructions</vt:lpstr>
      <vt:lpstr>Example </vt:lpstr>
      <vt:lpstr>PowerPoint Presentation</vt:lpstr>
      <vt:lpstr>if-then control statement</vt:lpstr>
      <vt:lpstr>PowerPoint Presentation</vt:lpstr>
      <vt:lpstr>PowerPoint Presentation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Joey Lam</cp:lastModifiedBy>
  <cp:revision>210</cp:revision>
  <dcterms:created xsi:type="dcterms:W3CDTF">2013-01-08T22:49:27Z</dcterms:created>
  <dcterms:modified xsi:type="dcterms:W3CDTF">2014-01-08T15:14:18Z</dcterms:modified>
</cp:coreProperties>
</file>