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346" r:id="rId3"/>
    <p:sldId id="347" r:id="rId4"/>
    <p:sldId id="348" r:id="rId5"/>
    <p:sldId id="349" r:id="rId6"/>
    <p:sldId id="350" r:id="rId7"/>
    <p:sldId id="351" r:id="rId8"/>
    <p:sldId id="352" r:id="rId9"/>
    <p:sldId id="353" r:id="rId10"/>
    <p:sldId id="370" r:id="rId11"/>
    <p:sldId id="354" r:id="rId12"/>
    <p:sldId id="355" r:id="rId13"/>
    <p:sldId id="356" r:id="rId14"/>
    <p:sldId id="369"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260" r:id="rId28"/>
    <p:sldId id="261" r:id="rId29"/>
    <p:sldId id="262" r:id="rId30"/>
    <p:sldId id="263" r:id="rId31"/>
    <p:sldId id="305" r:id="rId32"/>
    <p:sldId id="30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368" autoAdjust="0"/>
  </p:normalViewPr>
  <p:slideViewPr>
    <p:cSldViewPr>
      <p:cViewPr varScale="1">
        <p:scale>
          <a:sx n="106" d="100"/>
          <a:sy n="106" d="100"/>
        </p:scale>
        <p:origin x="-11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7086EB-B72A-433A-8C69-4EAC380CE188}" type="datetimeFigureOut">
              <a:rPr lang="en-US" smtClean="0"/>
              <a:t>25/01/16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A38AD9-F2C8-4115-ADA2-AF32BFA9542F}" type="slidenum">
              <a:rPr lang="en-US" smtClean="0"/>
              <a:t>‹#›</a:t>
            </a:fld>
            <a:endParaRPr lang="en-US"/>
          </a:p>
        </p:txBody>
      </p:sp>
    </p:spTree>
    <p:extLst>
      <p:ext uri="{BB962C8B-B14F-4D97-AF65-F5344CB8AC3E}">
        <p14:creationId xmlns:p14="http://schemas.microsoft.com/office/powerpoint/2010/main" val="51351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0FB4058-E4F2-4ED7-8F8F-E7579859B63F}" type="slidenum">
              <a:rPr lang="en-US"/>
              <a:pPr/>
              <a:t>1</a:t>
            </a:fld>
            <a:endParaRPr lang="en-US"/>
          </a:p>
        </p:txBody>
      </p:sp>
      <p:sp>
        <p:nvSpPr>
          <p:cNvPr id="6758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835E06-C4AF-48B4-A0C9-A0DC965F30AB}" type="datetimeFigureOut">
              <a:rPr lang="en-US" smtClean="0"/>
              <a:t>25/01/16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CDEAA-2622-4450-8568-2DC9135741C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35E06-C4AF-48B4-A0C9-A0DC965F30AB}" type="datetimeFigureOut">
              <a:rPr lang="en-US" smtClean="0"/>
              <a:t>25/01/16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CDEAA-2622-4450-8568-2DC9135741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35E06-C4AF-48B4-A0C9-A0DC965F30AB}" type="datetimeFigureOut">
              <a:rPr lang="en-US" smtClean="0"/>
              <a:t>25/01/16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CDEAA-2622-4450-8568-2DC9135741C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0" y="273629"/>
            <a:ext cx="8225280" cy="114204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6481" y="6247376"/>
            <a:ext cx="2126880" cy="469489"/>
          </a:xfrm>
        </p:spPr>
        <p:txBody>
          <a:bodyPr/>
          <a:lstStyle>
            <a:lvl1pPr>
              <a:defRPr/>
            </a:lvl1pPr>
          </a:lstStyle>
          <a:p>
            <a:endParaRPr lang="en-US"/>
          </a:p>
        </p:txBody>
      </p:sp>
      <p:sp>
        <p:nvSpPr>
          <p:cNvPr id="4" name="Footer Placeholder 3"/>
          <p:cNvSpPr>
            <a:spLocks noGrp="1"/>
          </p:cNvSpPr>
          <p:nvPr>
            <p:ph type="ftr" idx="11"/>
          </p:nvPr>
        </p:nvSpPr>
        <p:spPr>
          <a:xfrm>
            <a:off x="3127681" y="6247376"/>
            <a:ext cx="2895840" cy="469489"/>
          </a:xfrm>
        </p:spPr>
        <p:txBody>
          <a:bodyPr/>
          <a:lstStyle>
            <a:lvl1pPr>
              <a:defRPr/>
            </a:lvl1pPr>
          </a:lstStyle>
          <a:p>
            <a:endParaRPr lang="en-US"/>
          </a:p>
        </p:txBody>
      </p:sp>
      <p:sp>
        <p:nvSpPr>
          <p:cNvPr id="5" name="Slide Number Placeholder 4"/>
          <p:cNvSpPr>
            <a:spLocks noGrp="1"/>
          </p:cNvSpPr>
          <p:nvPr>
            <p:ph type="sldNum" idx="12"/>
          </p:nvPr>
        </p:nvSpPr>
        <p:spPr>
          <a:xfrm>
            <a:off x="6556321" y="6247376"/>
            <a:ext cx="2126880" cy="469489"/>
          </a:xfrm>
        </p:spPr>
        <p:txBody>
          <a:bodyPr/>
          <a:lstStyle>
            <a:lvl1pPr>
              <a:defRPr/>
            </a:lvl1pPr>
          </a:lstStyle>
          <a:p>
            <a:fld id="{07AF94A5-4CA8-4700-AD16-B93B1F001FB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35E06-C4AF-48B4-A0C9-A0DC965F30AB}" type="datetimeFigureOut">
              <a:rPr lang="en-US" smtClean="0"/>
              <a:t>25/01/16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CDEAA-2622-4450-8568-2DC9135741C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835E06-C4AF-48B4-A0C9-A0DC965F30AB}" type="datetimeFigureOut">
              <a:rPr lang="en-US" smtClean="0"/>
              <a:t>25/01/16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CDEAA-2622-4450-8568-2DC9135741C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835E06-C4AF-48B4-A0C9-A0DC965F30AB}" type="datetimeFigureOut">
              <a:rPr lang="en-US" smtClean="0"/>
              <a:t>25/01/16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CDEAA-2622-4450-8568-2DC9135741C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835E06-C4AF-48B4-A0C9-A0DC965F30AB}" type="datetimeFigureOut">
              <a:rPr lang="en-US" smtClean="0"/>
              <a:t>25/01/16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CDEAA-2622-4450-8568-2DC9135741C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835E06-C4AF-48B4-A0C9-A0DC965F30AB}" type="datetimeFigureOut">
              <a:rPr lang="en-US" smtClean="0"/>
              <a:t>25/01/16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CDEAA-2622-4450-8568-2DC9135741C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835E06-C4AF-48B4-A0C9-A0DC965F30AB}" type="datetimeFigureOut">
              <a:rPr lang="en-US" smtClean="0"/>
              <a:t>25/01/16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CDEAA-2622-4450-8568-2DC9135741C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35E06-C4AF-48B4-A0C9-A0DC965F30AB}" type="datetimeFigureOut">
              <a:rPr lang="en-US" smtClean="0"/>
              <a:t>25/01/16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CDEAA-2622-4450-8568-2DC9135741C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35E06-C4AF-48B4-A0C9-A0DC965F30AB}" type="datetimeFigureOut">
              <a:rPr lang="en-US" smtClean="0"/>
              <a:t>25/01/16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CDEAA-2622-4450-8568-2DC9135741C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35E06-C4AF-48B4-A0C9-A0DC965F30AB}" type="datetimeFigureOut">
              <a:rPr lang="en-US" smtClean="0"/>
              <a:t>25/01/16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CDEAA-2622-4450-8568-2DC9135741C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249120" y="273629"/>
            <a:ext cx="8436960" cy="2878863"/>
          </a:xfrm>
          <a:ln/>
        </p:spPr>
        <p:txBody>
          <a:bodyPr tIns="43105"/>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4900" b="1" dirty="0">
                <a:solidFill>
                  <a:srgbClr val="008000"/>
                </a:solidFill>
              </a:rPr>
              <a:t>CS 1520</a:t>
            </a:r>
            <a:br>
              <a:rPr lang="en-US" sz="4900" b="1" dirty="0">
                <a:solidFill>
                  <a:srgbClr val="008000"/>
                </a:solidFill>
              </a:rPr>
            </a:br>
            <a:r>
              <a:rPr lang="en-US" sz="4900" b="1" dirty="0">
                <a:solidFill>
                  <a:srgbClr val="008000"/>
                </a:solidFill>
              </a:rPr>
              <a:t/>
            </a:r>
            <a:br>
              <a:rPr lang="en-US" sz="4900" b="1" dirty="0">
                <a:solidFill>
                  <a:srgbClr val="008000"/>
                </a:solidFill>
              </a:rPr>
            </a:br>
            <a:r>
              <a:rPr lang="en-US" sz="4900" b="1" dirty="0">
                <a:solidFill>
                  <a:srgbClr val="008000"/>
                </a:solidFill>
              </a:rPr>
              <a:t>COMPUTER ARCHITECTURE</a:t>
            </a:r>
          </a:p>
        </p:txBody>
      </p:sp>
      <p:sp>
        <p:nvSpPr>
          <p:cNvPr id="4" name="Title 1"/>
          <p:cNvSpPr txBox="1">
            <a:spLocks/>
          </p:cNvSpPr>
          <p:nvPr/>
        </p:nvSpPr>
        <p:spPr>
          <a:xfrm>
            <a:off x="827584" y="3212976"/>
            <a:ext cx="7772400" cy="2118097"/>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Assembly Language</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latin typeface="+mj-lt"/>
                <a:ea typeface="+mj-ea"/>
                <a:cs typeface="+mj-cs"/>
              </a:rPr>
              <a:t>8086 Instruction Set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Part 2</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bits: </a:t>
            </a:r>
            <a:r>
              <a:rPr lang="en-US" dirty="0" smtClean="0">
                <a:latin typeface="Courier New" pitchFamily="49" charset="0"/>
                <a:cs typeface="Courier New" pitchFamily="49" charset="0"/>
              </a:rPr>
              <a:t>or</a:t>
            </a:r>
            <a:r>
              <a:rPr lang="en-US" dirty="0" smtClean="0"/>
              <a:t> instruction example</a:t>
            </a:r>
            <a:endParaRPr lang="en-US" dirty="0"/>
          </a:p>
        </p:txBody>
      </p:sp>
      <p:sp>
        <p:nvSpPr>
          <p:cNvPr id="3" name="Content Placeholder 2"/>
          <p:cNvSpPr>
            <a:spLocks noGrp="1"/>
          </p:cNvSpPr>
          <p:nvPr>
            <p:ph idx="1"/>
          </p:nvPr>
        </p:nvSpPr>
        <p:spPr/>
        <p:txBody>
          <a:bodyPr>
            <a:normAutofit/>
          </a:bodyPr>
          <a:lstStyle/>
          <a:p>
            <a:r>
              <a:rPr lang="en-US" dirty="0" smtClean="0"/>
              <a:t>To convert a digit to its equivalent character, we need to set bits 4 and 5</a:t>
            </a:r>
          </a:p>
          <a:p>
            <a:r>
              <a:rPr lang="en-US" dirty="0" smtClean="0"/>
              <a:t>the bit mask 0011 0000</a:t>
            </a:r>
          </a:p>
          <a:p>
            <a:endParaRPr lang="en-US" dirty="0" smtClean="0"/>
          </a:p>
          <a:p>
            <a:r>
              <a:rPr lang="en-US" sz="2800" dirty="0" smtClean="0"/>
              <a:t>e.g., convert number 7 to ASCII code for 7, that is ‘7’</a:t>
            </a:r>
          </a:p>
          <a:p>
            <a:pPr>
              <a:buNone/>
            </a:pPr>
            <a:r>
              <a:rPr lang="en-US" dirty="0" smtClean="0"/>
              <a:t>	</a:t>
            </a:r>
            <a:r>
              <a:rPr lang="en-US" sz="2400" dirty="0" err="1" smtClean="0">
                <a:latin typeface="Courier New" pitchFamily="49" charset="0"/>
                <a:cs typeface="Courier New" pitchFamily="49" charset="0"/>
              </a:rPr>
              <a:t>mov</a:t>
            </a:r>
            <a:r>
              <a:rPr lang="en-US" sz="2400" dirty="0" smtClean="0">
                <a:latin typeface="Courier New" pitchFamily="49" charset="0"/>
                <a:cs typeface="Courier New" pitchFamily="49" charset="0"/>
              </a:rPr>
              <a:t> al, 7		;7 is	0000 0111</a:t>
            </a:r>
          </a:p>
          <a:p>
            <a:pPr>
              <a:buNone/>
            </a:pPr>
            <a:r>
              <a:rPr lang="en-US" sz="2400" dirty="0" smtClean="0">
                <a:latin typeface="Courier New" pitchFamily="49" charset="0"/>
                <a:cs typeface="Courier New" pitchFamily="49" charset="0"/>
              </a:rPr>
              <a:t>	or al, 0011 0000b	;or with	0011 0000</a:t>
            </a:r>
          </a:p>
          <a:p>
            <a:pPr>
              <a:buNone/>
            </a:pPr>
            <a:r>
              <a:rPr lang="en-US" sz="2400" dirty="0" smtClean="0">
                <a:latin typeface="Courier New" pitchFamily="49" charset="0"/>
                <a:cs typeface="Courier New" pitchFamily="49" charset="0"/>
              </a:rPr>
              <a:t>					;’7’ is	0011 0111</a:t>
            </a:r>
          </a:p>
        </p:txBody>
      </p:sp>
      <p:cxnSp>
        <p:nvCxnSpPr>
          <p:cNvPr id="4" name="Straight Connector 3"/>
          <p:cNvCxnSpPr/>
          <p:nvPr/>
        </p:nvCxnSpPr>
        <p:spPr>
          <a:xfrm>
            <a:off x="5868144" y="5301208"/>
            <a:ext cx="2016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871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bits: </a:t>
            </a:r>
            <a:r>
              <a:rPr lang="en-US" dirty="0" smtClean="0">
                <a:latin typeface="Courier New" pitchFamily="49" charset="0"/>
                <a:cs typeface="Courier New" pitchFamily="49" charset="0"/>
              </a:rPr>
              <a:t>or</a:t>
            </a:r>
            <a:r>
              <a:rPr lang="en-US" dirty="0" smtClean="0"/>
              <a:t> instruction example</a:t>
            </a:r>
            <a:endParaRPr lang="en-US" dirty="0"/>
          </a:p>
        </p:txBody>
      </p:sp>
      <p:sp>
        <p:nvSpPr>
          <p:cNvPr id="3" name="Content Placeholder 2"/>
          <p:cNvSpPr>
            <a:spLocks noGrp="1"/>
          </p:cNvSpPr>
          <p:nvPr>
            <p:ph idx="1"/>
          </p:nvPr>
        </p:nvSpPr>
        <p:spPr/>
        <p:txBody>
          <a:bodyPr/>
          <a:lstStyle/>
          <a:p>
            <a:r>
              <a:rPr lang="en-US" dirty="0" smtClean="0"/>
              <a:t>convert an upper-case letter, stored in </a:t>
            </a:r>
            <a:r>
              <a:rPr lang="en-US" dirty="0" smtClean="0">
                <a:latin typeface="Courier New" pitchFamily="49" charset="0"/>
                <a:cs typeface="Courier New" pitchFamily="49" charset="0"/>
              </a:rPr>
              <a:t>al</a:t>
            </a:r>
            <a:r>
              <a:rPr lang="en-US" dirty="0" smtClean="0"/>
              <a:t> to its lower-case equivalent</a:t>
            </a:r>
          </a:p>
          <a:p>
            <a:r>
              <a:rPr lang="en-US" dirty="0" smtClean="0"/>
              <a:t>Answer?</a:t>
            </a:r>
            <a:endParaRPr lang="en-US" dirty="0"/>
          </a:p>
        </p:txBody>
      </p:sp>
    </p:spTree>
    <p:extLst>
      <p:ext uri="{BB962C8B-B14F-4D97-AF65-F5344CB8AC3E}">
        <p14:creationId xmlns:p14="http://schemas.microsoft.com/office/powerpoint/2010/main" val="2340205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Answer: if we have ‘A’ in </a:t>
            </a:r>
            <a:r>
              <a:rPr lang="en-GB" dirty="0" smtClean="0">
                <a:latin typeface="Courier New" pitchFamily="49" charset="0"/>
                <a:cs typeface="Courier New" pitchFamily="49" charset="0"/>
              </a:rPr>
              <a:t>al</a:t>
            </a:r>
            <a:r>
              <a:rPr lang="en-GB" dirty="0" smtClean="0"/>
              <a:t> then it can be converted to ‘a’ as follows:</a:t>
            </a:r>
          </a:p>
          <a:p>
            <a:pPr>
              <a:buNone/>
            </a:pPr>
            <a:r>
              <a:rPr lang="en-GB" sz="2400" dirty="0" err="1" smtClean="0">
                <a:latin typeface="Courier New" pitchFamily="49" charset="0"/>
                <a:cs typeface="Courier New" pitchFamily="49" charset="0"/>
              </a:rPr>
              <a:t>mov</a:t>
            </a:r>
            <a:r>
              <a:rPr lang="en-GB" sz="2400" dirty="0" smtClean="0">
                <a:latin typeface="Courier New" pitchFamily="49" charset="0"/>
                <a:cs typeface="Courier New" pitchFamily="49" charset="0"/>
              </a:rPr>
              <a:t> al, ‘A’	;al=‘A’=		0100 0001</a:t>
            </a:r>
          </a:p>
          <a:p>
            <a:pPr>
              <a:buNone/>
            </a:pPr>
            <a:r>
              <a:rPr lang="en-GB" sz="2400" dirty="0" smtClean="0">
                <a:latin typeface="Courier New" pitchFamily="49" charset="0"/>
                <a:cs typeface="Courier New" pitchFamily="49" charset="0"/>
              </a:rPr>
              <a:t>or al, 20h	;or with		0010 0000</a:t>
            </a:r>
          </a:p>
          <a:p>
            <a:pPr>
              <a:buNone/>
            </a:pPr>
            <a:r>
              <a:rPr lang="en-GB" sz="2400" dirty="0" smtClean="0">
                <a:latin typeface="Courier New" pitchFamily="49" charset="0"/>
                <a:cs typeface="Courier New" pitchFamily="49" charset="0"/>
              </a:rPr>
              <a:t>				;gives al=‘a’	0110 0001</a:t>
            </a:r>
            <a:endParaRPr lang="en-GB" sz="2400" dirty="0">
              <a:latin typeface="Courier New" pitchFamily="49" charset="0"/>
              <a:cs typeface="Courier New" pitchFamily="49" charset="0"/>
            </a:endParaRPr>
          </a:p>
        </p:txBody>
      </p:sp>
      <p:cxnSp>
        <p:nvCxnSpPr>
          <p:cNvPr id="4" name="Straight Connector 3"/>
          <p:cNvCxnSpPr/>
          <p:nvPr/>
        </p:nvCxnSpPr>
        <p:spPr>
          <a:xfrm>
            <a:off x="5940152" y="3501008"/>
            <a:ext cx="2016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itchFamily="49" charset="0"/>
                <a:cs typeface="Courier New" pitchFamily="49" charset="0"/>
              </a:rPr>
              <a:t>xor</a:t>
            </a:r>
            <a:r>
              <a:rPr lang="en-US" dirty="0" smtClean="0">
                <a:latin typeface="Courier New" pitchFamily="49" charset="0"/>
                <a:cs typeface="Courier New" pitchFamily="49" charset="0"/>
              </a:rPr>
              <a:t> </a:t>
            </a:r>
            <a:r>
              <a:rPr lang="en-US" dirty="0" smtClean="0"/>
              <a:t>instruction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err="1" smtClean="0">
                <a:latin typeface="Courier New" pitchFamily="49" charset="0"/>
                <a:cs typeface="Courier New" pitchFamily="49" charset="0"/>
              </a:rPr>
              <a:t>xor</a:t>
            </a:r>
            <a:r>
              <a:rPr lang="en-US" dirty="0" smtClean="0"/>
              <a:t> instruction can be used to toggle the value of specific bits</a:t>
            </a:r>
          </a:p>
          <a:p>
            <a:r>
              <a:rPr lang="en-US" dirty="0" smtClean="0"/>
              <a:t>the bit mask to toggle particular bits should have 1’s for any bit position you wish to toggle and 0’s for bits which are to remain changed</a:t>
            </a:r>
          </a:p>
          <a:p>
            <a:endParaRPr lang="en-US" dirty="0" smtClean="0"/>
          </a:p>
          <a:p>
            <a:pPr>
              <a:buNone/>
            </a:pPr>
            <a:r>
              <a:rPr lang="en-US" dirty="0" smtClean="0"/>
              <a:t>E.g., toggle bits 0, 1, and 6 of the value in </a:t>
            </a:r>
            <a:r>
              <a:rPr lang="en-US" dirty="0" smtClean="0">
                <a:latin typeface="Courier New" pitchFamily="49" charset="0"/>
                <a:cs typeface="Courier New" pitchFamily="49" charset="0"/>
              </a:rPr>
              <a:t>al</a:t>
            </a:r>
            <a:r>
              <a:rPr lang="en-US" dirty="0" smtClean="0"/>
              <a:t> (here 67h)</a:t>
            </a:r>
          </a:p>
          <a:p>
            <a:pPr>
              <a:buNone/>
            </a:pPr>
            <a:r>
              <a:rPr lang="en-US" dirty="0" smtClean="0"/>
              <a:t>	</a:t>
            </a:r>
            <a:r>
              <a:rPr lang="en-US" sz="2400" dirty="0" err="1" smtClean="0">
                <a:latin typeface="Courier New" pitchFamily="49" charset="0"/>
                <a:cs typeface="Courier New" pitchFamily="49" charset="0"/>
              </a:rPr>
              <a:t>mov</a:t>
            </a:r>
            <a:r>
              <a:rPr lang="en-US" sz="2400" dirty="0" smtClean="0">
                <a:latin typeface="Courier New" pitchFamily="49" charset="0"/>
                <a:cs typeface="Courier New" pitchFamily="49" charset="0"/>
              </a:rPr>
              <a:t> al, 67h	;al=			0011 0111</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xor</a:t>
            </a:r>
            <a:r>
              <a:rPr lang="en-US" sz="2400" dirty="0" smtClean="0">
                <a:latin typeface="Courier New" pitchFamily="49" charset="0"/>
                <a:cs typeface="Courier New" pitchFamily="49" charset="0"/>
              </a:rPr>
              <a:t> al, 08h	;</a:t>
            </a:r>
            <a:r>
              <a:rPr lang="en-US" sz="2400" dirty="0" err="1" smtClean="0">
                <a:latin typeface="Courier New" pitchFamily="49" charset="0"/>
                <a:cs typeface="Courier New" pitchFamily="49" charset="0"/>
              </a:rPr>
              <a:t>xor</a:t>
            </a:r>
            <a:r>
              <a:rPr lang="en-US" sz="2400" dirty="0" smtClean="0">
                <a:latin typeface="Courier New" pitchFamily="49" charset="0"/>
                <a:cs typeface="Courier New" pitchFamily="49" charset="0"/>
              </a:rPr>
              <a:t> it with	0100 0011</a:t>
            </a:r>
          </a:p>
          <a:p>
            <a:pPr>
              <a:buNone/>
            </a:pPr>
            <a:r>
              <a:rPr lang="en-US" sz="2400" dirty="0" smtClean="0">
                <a:latin typeface="Courier New" pitchFamily="49" charset="0"/>
                <a:cs typeface="Courier New" pitchFamily="49" charset="0"/>
              </a:rPr>
              <a:t>				</a:t>
            </a:r>
            <a:r>
              <a:rPr lang="en-US" sz="2400" dirty="0" smtClean="0">
                <a:solidFill>
                  <a:schemeClr val="bg1"/>
                </a:solidFill>
                <a:latin typeface="Courier New" pitchFamily="49" charset="0"/>
                <a:cs typeface="Courier New" pitchFamily="49" charset="0"/>
              </a:rPr>
              <a:t>;al is 34h		0111 0100</a:t>
            </a:r>
            <a:endParaRPr lang="en-US" sz="2400" dirty="0">
              <a:solidFill>
                <a:schemeClr val="bg1"/>
              </a:solidFill>
              <a:latin typeface="Courier New" pitchFamily="49" charset="0"/>
              <a:cs typeface="Courier New" pitchFamily="49" charset="0"/>
            </a:endParaRPr>
          </a:p>
        </p:txBody>
      </p:sp>
      <p:cxnSp>
        <p:nvCxnSpPr>
          <p:cNvPr id="7" name="Straight Connector 6"/>
          <p:cNvCxnSpPr/>
          <p:nvPr/>
        </p:nvCxnSpPr>
        <p:spPr>
          <a:xfrm>
            <a:off x="6012160" y="5661248"/>
            <a:ext cx="1584176" cy="0"/>
          </a:xfrm>
          <a:prstGeom prst="line">
            <a:avLst/>
          </a:prstGeom>
          <a:ln>
            <a:no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407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itchFamily="49" charset="0"/>
                <a:cs typeface="Courier New" pitchFamily="49" charset="0"/>
              </a:rPr>
              <a:t>xor</a:t>
            </a:r>
            <a:r>
              <a:rPr lang="en-US" dirty="0" smtClean="0">
                <a:latin typeface="Courier New" pitchFamily="49" charset="0"/>
                <a:cs typeface="Courier New" pitchFamily="49" charset="0"/>
              </a:rPr>
              <a:t> </a:t>
            </a:r>
            <a:r>
              <a:rPr lang="en-US" dirty="0" smtClean="0"/>
              <a:t>instruction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err="1" smtClean="0">
                <a:latin typeface="Courier New" pitchFamily="49" charset="0"/>
                <a:cs typeface="Courier New" pitchFamily="49" charset="0"/>
              </a:rPr>
              <a:t>xor</a:t>
            </a:r>
            <a:r>
              <a:rPr lang="en-US" dirty="0" smtClean="0"/>
              <a:t> instruction can be used to toggle the value of specific bits</a:t>
            </a:r>
          </a:p>
          <a:p>
            <a:r>
              <a:rPr lang="en-US" dirty="0" smtClean="0"/>
              <a:t>the bit mask to toggle particular bits should have 1’s for any bit position you wish to toggle and 0’s for bits which are to remain changed</a:t>
            </a:r>
          </a:p>
          <a:p>
            <a:endParaRPr lang="en-US" dirty="0" smtClean="0"/>
          </a:p>
          <a:p>
            <a:pPr>
              <a:buNone/>
            </a:pPr>
            <a:r>
              <a:rPr lang="en-US" dirty="0" smtClean="0"/>
              <a:t>E.g., toggle bits 0, 1, and 6 of the value in </a:t>
            </a:r>
            <a:r>
              <a:rPr lang="en-US" dirty="0" smtClean="0">
                <a:latin typeface="Courier New" pitchFamily="49" charset="0"/>
                <a:cs typeface="Courier New" pitchFamily="49" charset="0"/>
              </a:rPr>
              <a:t>al</a:t>
            </a:r>
            <a:r>
              <a:rPr lang="en-US" dirty="0" smtClean="0"/>
              <a:t> (here 67h)</a:t>
            </a:r>
          </a:p>
          <a:p>
            <a:pPr>
              <a:buNone/>
            </a:pPr>
            <a:r>
              <a:rPr lang="en-US" dirty="0" smtClean="0"/>
              <a:t>	</a:t>
            </a:r>
            <a:r>
              <a:rPr lang="en-US" sz="2400" dirty="0" err="1" smtClean="0">
                <a:latin typeface="Courier New" pitchFamily="49" charset="0"/>
                <a:cs typeface="Courier New" pitchFamily="49" charset="0"/>
              </a:rPr>
              <a:t>mov</a:t>
            </a:r>
            <a:r>
              <a:rPr lang="en-US" sz="2400" dirty="0" smtClean="0">
                <a:latin typeface="Courier New" pitchFamily="49" charset="0"/>
                <a:cs typeface="Courier New" pitchFamily="49" charset="0"/>
              </a:rPr>
              <a:t> al, 67h	;al=			0011 0111</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xor</a:t>
            </a:r>
            <a:r>
              <a:rPr lang="en-US" sz="2400" dirty="0" smtClean="0">
                <a:latin typeface="Courier New" pitchFamily="49" charset="0"/>
                <a:cs typeface="Courier New" pitchFamily="49" charset="0"/>
              </a:rPr>
              <a:t> al, 08h	;</a:t>
            </a:r>
            <a:r>
              <a:rPr lang="en-US" sz="2400" dirty="0" err="1" smtClean="0">
                <a:latin typeface="Courier New" pitchFamily="49" charset="0"/>
                <a:cs typeface="Courier New" pitchFamily="49" charset="0"/>
              </a:rPr>
              <a:t>xor</a:t>
            </a:r>
            <a:r>
              <a:rPr lang="en-US" sz="2400" dirty="0" smtClean="0">
                <a:latin typeface="Courier New" pitchFamily="49" charset="0"/>
                <a:cs typeface="Courier New" pitchFamily="49" charset="0"/>
              </a:rPr>
              <a:t> it with	0100 0011</a:t>
            </a:r>
          </a:p>
          <a:p>
            <a:pPr>
              <a:buNone/>
            </a:pPr>
            <a:r>
              <a:rPr lang="en-US" sz="2400" dirty="0" smtClean="0">
                <a:latin typeface="Courier New" pitchFamily="49" charset="0"/>
                <a:cs typeface="Courier New" pitchFamily="49" charset="0"/>
              </a:rPr>
              <a:t>				;al is 34h		0111 0100</a:t>
            </a:r>
            <a:endParaRPr lang="en-US" sz="2400" dirty="0">
              <a:latin typeface="Courier New" pitchFamily="49" charset="0"/>
              <a:cs typeface="Courier New" pitchFamily="49" charset="0"/>
            </a:endParaRPr>
          </a:p>
        </p:txBody>
      </p:sp>
      <p:cxnSp>
        <p:nvCxnSpPr>
          <p:cNvPr id="7" name="Straight Connector 6"/>
          <p:cNvCxnSpPr/>
          <p:nvPr/>
        </p:nvCxnSpPr>
        <p:spPr>
          <a:xfrm>
            <a:off x="6012160" y="5661248"/>
            <a:ext cx="15841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238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itchFamily="49" charset="0"/>
                <a:cs typeface="Courier New" pitchFamily="49" charset="0"/>
              </a:rPr>
              <a:t>xor</a:t>
            </a:r>
            <a:r>
              <a:rPr lang="en-US" dirty="0" smtClean="0">
                <a:latin typeface="Courier New" pitchFamily="49" charset="0"/>
                <a:cs typeface="Courier New" pitchFamily="49" charset="0"/>
              </a:rPr>
              <a:t> </a:t>
            </a:r>
            <a:r>
              <a:rPr lang="en-US" dirty="0" smtClean="0"/>
              <a:t>instruction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common use of </a:t>
            </a:r>
            <a:r>
              <a:rPr lang="en-US" dirty="0" err="1" smtClean="0">
                <a:latin typeface="Courier New" pitchFamily="49" charset="0"/>
                <a:cs typeface="Courier New" pitchFamily="49" charset="0"/>
              </a:rPr>
              <a:t>xor</a:t>
            </a:r>
            <a:r>
              <a:rPr lang="en-US" dirty="0" smtClean="0"/>
              <a:t> is to clear a register (set all bits to 0).</a:t>
            </a:r>
          </a:p>
          <a:p>
            <a:pPr>
              <a:buNone/>
            </a:pPr>
            <a:r>
              <a:rPr lang="en-US" dirty="0" smtClean="0"/>
              <a:t>		</a:t>
            </a:r>
            <a:r>
              <a:rPr lang="en-US" dirty="0" err="1" smtClean="0">
                <a:latin typeface="Courier New" pitchFamily="49" charset="0"/>
                <a:cs typeface="Courier New" pitchFamily="49" charset="0"/>
              </a:rPr>
              <a:t>xor</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cx</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cx</a:t>
            </a:r>
            <a:endParaRPr lang="en-US" dirty="0" smtClean="0">
              <a:latin typeface="Courier New" pitchFamily="49" charset="0"/>
              <a:cs typeface="Courier New" pitchFamily="49" charset="0"/>
            </a:endParaRPr>
          </a:p>
          <a:p>
            <a:r>
              <a:rPr lang="en-US" dirty="0" smtClean="0"/>
              <a:t>use </a:t>
            </a:r>
            <a:r>
              <a:rPr lang="en-US" dirty="0" err="1" smtClean="0">
                <a:latin typeface="Courier New" pitchFamily="49" charset="0"/>
                <a:cs typeface="Courier New" pitchFamily="49" charset="0"/>
              </a:rPr>
              <a:t>mov</a:t>
            </a:r>
            <a:r>
              <a:rPr lang="en-US" dirty="0" smtClean="0"/>
              <a:t> instruction to clear a register</a:t>
            </a:r>
          </a:p>
          <a:p>
            <a:pPr>
              <a:buNone/>
            </a:pPr>
            <a:r>
              <a:rPr lang="en-US" dirty="0" smtClean="0"/>
              <a:t>		</a:t>
            </a:r>
            <a:r>
              <a:rPr lang="en-US" dirty="0" err="1" smtClean="0">
                <a:latin typeface="Courier New" pitchFamily="49" charset="0"/>
                <a:cs typeface="Courier New" pitchFamily="49" charset="0"/>
              </a:rPr>
              <a:t>mov</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cx</a:t>
            </a:r>
            <a:r>
              <a:rPr lang="en-US" dirty="0" smtClean="0">
                <a:latin typeface="Courier New" pitchFamily="49" charset="0"/>
                <a:cs typeface="Courier New" pitchFamily="49" charset="0"/>
              </a:rPr>
              <a:t>, 0</a:t>
            </a:r>
          </a:p>
          <a:p>
            <a:pPr lvl="1"/>
            <a:r>
              <a:rPr lang="en-US" dirty="0" smtClean="0"/>
              <a:t>but slower to execute and occupies more memory than the </a:t>
            </a:r>
            <a:r>
              <a:rPr lang="en-US" dirty="0" err="1" smtClean="0">
                <a:latin typeface="Courier New" pitchFamily="49" charset="0"/>
                <a:cs typeface="Courier New" pitchFamily="49" charset="0"/>
              </a:rPr>
              <a:t>xor</a:t>
            </a:r>
            <a:r>
              <a:rPr lang="en-US" dirty="0" smtClean="0"/>
              <a:t> instruction</a:t>
            </a:r>
          </a:p>
          <a:p>
            <a:r>
              <a:rPr lang="en-US" dirty="0" smtClean="0">
                <a:latin typeface="Courier New" pitchFamily="49" charset="0"/>
                <a:cs typeface="Courier New" pitchFamily="49" charset="0"/>
              </a:rPr>
              <a:t>sub</a:t>
            </a:r>
            <a:r>
              <a:rPr lang="en-US" dirty="0" smtClean="0"/>
              <a:t> instruction can use to clear a register</a:t>
            </a:r>
          </a:p>
          <a:p>
            <a:pPr>
              <a:buNone/>
            </a:pPr>
            <a:r>
              <a:rPr lang="en-US" dirty="0" smtClean="0"/>
              <a:t>		</a:t>
            </a:r>
            <a:r>
              <a:rPr lang="en-US" dirty="0" smtClean="0">
                <a:latin typeface="Courier New" pitchFamily="49" charset="0"/>
                <a:cs typeface="Courier New" pitchFamily="49" charset="0"/>
              </a:rPr>
              <a:t>sub </a:t>
            </a:r>
            <a:r>
              <a:rPr lang="en-US" dirty="0" err="1" smtClean="0">
                <a:latin typeface="Courier New" pitchFamily="49" charset="0"/>
                <a:cs typeface="Courier New" pitchFamily="49" charset="0"/>
              </a:rPr>
              <a:t>cx</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cx</a:t>
            </a:r>
            <a:endParaRPr lang="en-US" dirty="0" smtClean="0">
              <a:latin typeface="Courier New" pitchFamily="49" charset="0"/>
              <a:cs typeface="Courier New" pitchFamily="49" charset="0"/>
            </a:endParaRPr>
          </a:p>
        </p:txBody>
      </p:sp>
    </p:spTree>
    <p:extLst>
      <p:ext uri="{BB962C8B-B14F-4D97-AF65-F5344CB8AC3E}">
        <p14:creationId xmlns:p14="http://schemas.microsoft.com/office/powerpoint/2010/main" val="1726201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not</a:t>
            </a:r>
            <a:r>
              <a:rPr lang="en-US" dirty="0" smtClean="0"/>
              <a:t> instruction</a:t>
            </a:r>
            <a:endParaRPr lang="en-US" dirty="0"/>
          </a:p>
        </p:txBody>
      </p:sp>
      <p:sp>
        <p:nvSpPr>
          <p:cNvPr id="3" name="Content Placeholder 2"/>
          <p:cNvSpPr>
            <a:spLocks noGrp="1"/>
          </p:cNvSpPr>
          <p:nvPr>
            <p:ph idx="1"/>
          </p:nvPr>
        </p:nvSpPr>
        <p:spPr/>
        <p:txBody>
          <a:bodyPr/>
          <a:lstStyle/>
          <a:p>
            <a:r>
              <a:rPr lang="en-US" dirty="0" smtClean="0">
                <a:latin typeface="Courier New" pitchFamily="49" charset="0"/>
                <a:cs typeface="Courier New" pitchFamily="49" charset="0"/>
              </a:rPr>
              <a:t>not</a:t>
            </a:r>
            <a:r>
              <a:rPr lang="en-US" dirty="0" smtClean="0"/>
              <a:t> instruction inverts </a:t>
            </a:r>
            <a:r>
              <a:rPr lang="en-US" i="1" dirty="0" smtClean="0"/>
              <a:t>all</a:t>
            </a:r>
            <a:r>
              <a:rPr lang="en-US" dirty="0" smtClean="0"/>
              <a:t> of its bits of its operand</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mov</a:t>
            </a:r>
            <a:r>
              <a:rPr lang="en-US" sz="2400" dirty="0" smtClean="0">
                <a:latin typeface="Courier New" pitchFamily="49" charset="0"/>
                <a:cs typeface="Courier New" pitchFamily="49" charset="0"/>
              </a:rPr>
              <a:t> al, 33h		;al = 	0011 0011</a:t>
            </a:r>
          </a:p>
          <a:p>
            <a:pPr>
              <a:buNone/>
            </a:pPr>
            <a:r>
              <a:rPr lang="en-US" sz="2400" dirty="0" smtClean="0">
                <a:latin typeface="Courier New" pitchFamily="49" charset="0"/>
                <a:cs typeface="Courier New" pitchFamily="49" charset="0"/>
              </a:rPr>
              <a:t>	not al			;al=		1100 1100</a:t>
            </a:r>
            <a:endParaRPr lang="en-US" sz="2400" dirty="0">
              <a:latin typeface="Courier New" pitchFamily="49" charset="0"/>
              <a:cs typeface="Courier New" pitchFamily="49" charset="0"/>
            </a:endParaRPr>
          </a:p>
        </p:txBody>
      </p:sp>
    </p:spTree>
    <p:extLst>
      <p:ext uri="{BB962C8B-B14F-4D97-AF65-F5344CB8AC3E}">
        <p14:creationId xmlns:p14="http://schemas.microsoft.com/office/powerpoint/2010/main" val="3166176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err="1" smtClean="0">
                <a:latin typeface="Courier New" pitchFamily="49" charset="0"/>
                <a:cs typeface="Courier New" pitchFamily="49" charset="0"/>
              </a:rPr>
              <a:t>xor</a:t>
            </a:r>
            <a:r>
              <a:rPr lang="en-US" dirty="0" smtClean="0"/>
              <a:t> instruction is used to clear an operand</a:t>
            </a:r>
          </a:p>
          <a:p>
            <a:r>
              <a:rPr lang="en-US" dirty="0" smtClean="0"/>
              <a:t>the </a:t>
            </a:r>
            <a:r>
              <a:rPr lang="en-US" dirty="0" smtClean="0">
                <a:latin typeface="Courier New" pitchFamily="49" charset="0"/>
                <a:cs typeface="Courier New" pitchFamily="49" charset="0"/>
              </a:rPr>
              <a:t>or/and</a:t>
            </a:r>
            <a:r>
              <a:rPr lang="en-US" dirty="0" smtClean="0"/>
              <a:t> instructions may be used to compare an operand to 0</a:t>
            </a:r>
          </a:p>
          <a:p>
            <a:endParaRPr lang="en-US" dirty="0" smtClean="0"/>
          </a:p>
          <a:p>
            <a:r>
              <a:rPr lang="en-US" dirty="0" smtClean="0"/>
              <a:t>comparing an operand to 0 using logical instructions</a:t>
            </a:r>
          </a:p>
          <a:p>
            <a:pPr>
              <a:buNone/>
            </a:pPr>
            <a:r>
              <a:rPr lang="en-US" sz="3100" dirty="0" smtClean="0">
                <a:latin typeface="Courier New" pitchFamily="49" charset="0"/>
                <a:cs typeface="Courier New" pitchFamily="49" charset="0"/>
              </a:rPr>
              <a:t>	</a:t>
            </a:r>
            <a:r>
              <a:rPr lang="en-US" sz="2900" dirty="0" smtClean="0">
                <a:latin typeface="Courier New" pitchFamily="49" charset="0"/>
                <a:cs typeface="Courier New" pitchFamily="49" charset="0"/>
              </a:rPr>
              <a:t>or cx, cx		;compares cx with 0</a:t>
            </a:r>
          </a:p>
          <a:p>
            <a:pPr>
              <a:buNone/>
            </a:pPr>
            <a:r>
              <a:rPr lang="en-US" sz="2900" dirty="0" smtClean="0">
                <a:latin typeface="Courier New" pitchFamily="49" charset="0"/>
                <a:cs typeface="Courier New" pitchFamily="49" charset="0"/>
              </a:rPr>
              <a:t>	je label</a:t>
            </a:r>
          </a:p>
          <a:p>
            <a:pPr>
              <a:buNone/>
            </a:pPr>
            <a:r>
              <a:rPr lang="en-US" sz="2900" dirty="0" smtClean="0">
                <a:latin typeface="Courier New" pitchFamily="49" charset="0"/>
                <a:cs typeface="Courier New" pitchFamily="49" charset="0"/>
              </a:rPr>
              <a:t>	and ax, ax	;compares ax with 0</a:t>
            </a:r>
          </a:p>
          <a:p>
            <a:pPr>
              <a:buNone/>
            </a:pPr>
            <a:r>
              <a:rPr lang="en-US" sz="2900" dirty="0" smtClean="0">
                <a:latin typeface="Courier New" pitchFamily="49" charset="0"/>
                <a:cs typeface="Courier New" pitchFamily="49" charset="0"/>
              </a:rPr>
              <a:t>	</a:t>
            </a:r>
            <a:r>
              <a:rPr lang="en-US" sz="2900" dirty="0" err="1" smtClean="0">
                <a:latin typeface="Courier New" pitchFamily="49" charset="0"/>
                <a:cs typeface="Courier New" pitchFamily="49" charset="0"/>
              </a:rPr>
              <a:t>jg</a:t>
            </a:r>
            <a:r>
              <a:rPr lang="en-US" sz="2900" dirty="0" smtClean="0">
                <a:latin typeface="Courier New" pitchFamily="49" charset="0"/>
                <a:cs typeface="Courier New" pitchFamily="49" charset="0"/>
              </a:rPr>
              <a:t> label2</a:t>
            </a:r>
          </a:p>
          <a:p>
            <a:r>
              <a:rPr lang="en-US" dirty="0" smtClean="0"/>
              <a:t>comparing an operand to 0 using </a:t>
            </a:r>
            <a:r>
              <a:rPr lang="en-US" dirty="0" err="1" smtClean="0">
                <a:latin typeface="Courier New" pitchFamily="49" charset="0"/>
                <a:cs typeface="Courier New" pitchFamily="49" charset="0"/>
              </a:rPr>
              <a:t>cmp</a:t>
            </a:r>
            <a:r>
              <a:rPr lang="en-US" dirty="0" smtClean="0"/>
              <a:t> instructions:</a:t>
            </a:r>
          </a:p>
          <a:p>
            <a:pPr>
              <a:buNone/>
            </a:pPr>
            <a:r>
              <a:rPr lang="en-US" dirty="0" smtClean="0">
                <a:latin typeface="Courier New" pitchFamily="49" charset="0"/>
                <a:cs typeface="Courier New" pitchFamily="49" charset="0"/>
              </a:rPr>
              <a:t>	</a:t>
            </a:r>
            <a:r>
              <a:rPr lang="en-US" sz="2900" dirty="0" err="1" smtClean="0">
                <a:latin typeface="Courier New" pitchFamily="49" charset="0"/>
                <a:cs typeface="Courier New" pitchFamily="49" charset="0"/>
              </a:rPr>
              <a:t>cmp</a:t>
            </a:r>
            <a:r>
              <a:rPr lang="en-US" sz="2900" dirty="0" smtClean="0">
                <a:latin typeface="Courier New" pitchFamily="49" charset="0"/>
                <a:cs typeface="Courier New" pitchFamily="49" charset="0"/>
              </a:rPr>
              <a:t> </a:t>
            </a:r>
            <a:r>
              <a:rPr lang="en-US" sz="2900" dirty="0" err="1" smtClean="0">
                <a:latin typeface="Courier New" pitchFamily="49" charset="0"/>
                <a:cs typeface="Courier New" pitchFamily="49" charset="0"/>
              </a:rPr>
              <a:t>cx</a:t>
            </a:r>
            <a:r>
              <a:rPr lang="en-US" sz="2900" dirty="0" smtClean="0">
                <a:latin typeface="Courier New" pitchFamily="49" charset="0"/>
                <a:cs typeface="Courier New" pitchFamily="49" charset="0"/>
              </a:rPr>
              <a:t>, 0</a:t>
            </a:r>
          </a:p>
          <a:p>
            <a:pPr>
              <a:buNone/>
            </a:pPr>
            <a:r>
              <a:rPr lang="en-US" sz="2900" dirty="0" smtClean="0">
                <a:latin typeface="Courier New" pitchFamily="49" charset="0"/>
                <a:cs typeface="Courier New" pitchFamily="49" charset="0"/>
              </a:rPr>
              <a:t>	je label</a:t>
            </a:r>
          </a:p>
          <a:p>
            <a:pPr>
              <a:buNone/>
            </a:pPr>
            <a:r>
              <a:rPr lang="en-US" sz="2900" dirty="0" smtClean="0">
                <a:latin typeface="Courier New" pitchFamily="49" charset="0"/>
                <a:cs typeface="Courier New" pitchFamily="49" charset="0"/>
              </a:rPr>
              <a:t>	</a:t>
            </a:r>
            <a:r>
              <a:rPr lang="en-US" sz="2900" dirty="0" err="1" smtClean="0">
                <a:latin typeface="Courier New" pitchFamily="49" charset="0"/>
                <a:cs typeface="Courier New" pitchFamily="49" charset="0"/>
              </a:rPr>
              <a:t>cmp</a:t>
            </a:r>
            <a:r>
              <a:rPr lang="en-US" sz="2900" dirty="0" smtClean="0">
                <a:latin typeface="Courier New" pitchFamily="49" charset="0"/>
                <a:cs typeface="Courier New" pitchFamily="49" charset="0"/>
              </a:rPr>
              <a:t> ax, 0</a:t>
            </a:r>
          </a:p>
          <a:p>
            <a:pPr>
              <a:buNone/>
            </a:pPr>
            <a:r>
              <a:rPr lang="en-US" sz="2900" dirty="0" smtClean="0">
                <a:latin typeface="Courier New" pitchFamily="49" charset="0"/>
                <a:cs typeface="Courier New" pitchFamily="49" charset="0"/>
              </a:rPr>
              <a:t>	</a:t>
            </a:r>
            <a:r>
              <a:rPr lang="en-US" sz="2900" dirty="0" err="1" smtClean="0">
                <a:latin typeface="Courier New" pitchFamily="49" charset="0"/>
                <a:cs typeface="Courier New" pitchFamily="49" charset="0"/>
              </a:rPr>
              <a:t>jg</a:t>
            </a:r>
            <a:r>
              <a:rPr lang="en-US" sz="2900" dirty="0" smtClean="0">
                <a:latin typeface="Courier New" pitchFamily="49" charset="0"/>
                <a:cs typeface="Courier New" pitchFamily="49" charset="0"/>
              </a:rPr>
              <a:t> label12</a:t>
            </a:r>
            <a:endParaRPr lang="en-US" sz="2900" dirty="0">
              <a:latin typeface="Courier New" pitchFamily="49" charset="0"/>
              <a:cs typeface="Courier New" pitchFamily="49" charset="0"/>
            </a:endParaRPr>
          </a:p>
        </p:txBody>
      </p:sp>
    </p:spTree>
    <p:extLst>
      <p:ext uri="{BB962C8B-B14F-4D97-AF65-F5344CB8AC3E}">
        <p14:creationId xmlns:p14="http://schemas.microsoft.com/office/powerpoint/2010/main" val="1801463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test </a:t>
            </a:r>
            <a:r>
              <a:rPr lang="en-US" dirty="0" smtClean="0"/>
              <a:t>instruction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To determine if a particular bit is set to a 1 or 0, we can use </a:t>
            </a:r>
            <a:r>
              <a:rPr lang="en-US" dirty="0" smtClean="0">
                <a:latin typeface="Courier New" pitchFamily="49" charset="0"/>
                <a:cs typeface="Courier New" pitchFamily="49" charset="0"/>
              </a:rPr>
              <a:t>and</a:t>
            </a:r>
            <a:r>
              <a:rPr lang="en-US" dirty="0" smtClean="0"/>
              <a:t> instruction, and a mask which clears the remaining bits (a mask with the bit to be tested set to 1)</a:t>
            </a:r>
          </a:p>
          <a:p>
            <a:endParaRPr lang="en-US" dirty="0" smtClean="0"/>
          </a:p>
          <a:p>
            <a:r>
              <a:rPr lang="en-US" dirty="0" smtClean="0"/>
              <a:t>e.g., we test if bit 1 of </a:t>
            </a:r>
            <a:r>
              <a:rPr lang="en-US" dirty="0" smtClean="0">
                <a:latin typeface="Courier New" pitchFamily="49" charset="0"/>
                <a:cs typeface="Courier New" pitchFamily="49" charset="0"/>
              </a:rPr>
              <a:t>al</a:t>
            </a:r>
            <a:r>
              <a:rPr lang="en-US" dirty="0" smtClean="0"/>
              <a:t> is 1 or 0, we use a mask with bit 1 set, the mask: 0000 0010</a:t>
            </a:r>
          </a:p>
          <a:p>
            <a:pPr>
              <a:buNone/>
            </a:pPr>
            <a:endParaRPr lang="en-US" dirty="0" smtClean="0"/>
          </a:p>
          <a:p>
            <a:pPr>
              <a:buNone/>
            </a:pPr>
            <a:r>
              <a:rPr lang="en-US" sz="2400" dirty="0" smtClean="0">
                <a:latin typeface="Courier New" pitchFamily="49" charset="0"/>
                <a:cs typeface="Courier New" pitchFamily="49" charset="0"/>
              </a:rPr>
              <a:t>	and al, 0000 0010b		;mask has bit 1 set</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jz</a:t>
            </a:r>
            <a:r>
              <a:rPr lang="en-US" sz="2400" dirty="0" smtClean="0">
                <a:latin typeface="Courier New" pitchFamily="49" charset="0"/>
                <a:cs typeface="Courier New" pitchFamily="49" charset="0"/>
              </a:rPr>
              <a:t>	bit1_clear		</a:t>
            </a:r>
            <a:r>
              <a:rPr lang="en-US" sz="2000" dirty="0" smtClean="0">
                <a:latin typeface="Courier New" pitchFamily="49" charset="0"/>
                <a:cs typeface="Courier New" pitchFamily="49" charset="0"/>
              </a:rPr>
              <a:t>;go to bit1_clear if bit1==0</a:t>
            </a:r>
          </a:p>
        </p:txBody>
      </p:sp>
    </p:spTree>
    <p:extLst>
      <p:ext uri="{BB962C8B-B14F-4D97-AF65-F5344CB8AC3E}">
        <p14:creationId xmlns:p14="http://schemas.microsoft.com/office/powerpoint/2010/main" val="1220394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test </a:t>
            </a:r>
            <a:r>
              <a:rPr lang="en-US" dirty="0" smtClean="0"/>
              <a:t>instruction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smtClean="0">
                <a:latin typeface="Courier New" pitchFamily="49" charset="0"/>
                <a:cs typeface="Courier New" pitchFamily="49" charset="0"/>
              </a:rPr>
              <a:t>and</a:t>
            </a:r>
            <a:r>
              <a:rPr lang="en-US" dirty="0" smtClean="0"/>
              <a:t> instruction will clear all bits in </a:t>
            </a:r>
            <a:r>
              <a:rPr lang="en-US" dirty="0" smtClean="0">
                <a:latin typeface="Courier New" pitchFamily="49" charset="0"/>
                <a:cs typeface="Courier New" pitchFamily="49" charset="0"/>
              </a:rPr>
              <a:t>al</a:t>
            </a:r>
            <a:r>
              <a:rPr lang="en-US" dirty="0" smtClean="0"/>
              <a:t> except bit 1</a:t>
            </a:r>
          </a:p>
          <a:p>
            <a:r>
              <a:rPr lang="en-US" dirty="0" smtClean="0"/>
              <a:t>the disadvantage of testing a bit using </a:t>
            </a:r>
            <a:r>
              <a:rPr lang="en-US" dirty="0" smtClean="0">
                <a:latin typeface="Courier New" pitchFamily="49" charset="0"/>
                <a:cs typeface="Courier New" pitchFamily="49" charset="0"/>
              </a:rPr>
              <a:t>and</a:t>
            </a:r>
            <a:r>
              <a:rPr lang="en-US" dirty="0" smtClean="0"/>
              <a:t> instruction is that the content of </a:t>
            </a:r>
            <a:r>
              <a:rPr lang="en-US" dirty="0" smtClean="0">
                <a:latin typeface="Courier New" pitchFamily="49" charset="0"/>
                <a:cs typeface="Courier New" pitchFamily="49" charset="0"/>
              </a:rPr>
              <a:t>al</a:t>
            </a:r>
            <a:r>
              <a:rPr lang="en-US" dirty="0" smtClean="0"/>
              <a:t> are destroyed (akin to the use of </a:t>
            </a:r>
            <a:r>
              <a:rPr lang="en-US" dirty="0" smtClean="0">
                <a:latin typeface="Courier New" pitchFamily="49" charset="0"/>
                <a:cs typeface="Courier New" pitchFamily="49" charset="0"/>
              </a:rPr>
              <a:t>sub ax, ax </a:t>
            </a:r>
            <a:r>
              <a:rPr lang="en-US" dirty="0" smtClean="0"/>
              <a:t>to compare with </a:t>
            </a:r>
            <a:r>
              <a:rPr lang="en-US" dirty="0" smtClean="0">
                <a:latin typeface="Courier New" pitchFamily="49" charset="0"/>
                <a:cs typeface="Courier New" pitchFamily="49" charset="0"/>
              </a:rPr>
              <a:t>ax</a:t>
            </a:r>
            <a:r>
              <a:rPr lang="en-US" dirty="0" smtClean="0"/>
              <a:t> with 0)</a:t>
            </a:r>
          </a:p>
          <a:p>
            <a:r>
              <a:rPr lang="en-US" dirty="0" smtClean="0"/>
              <a:t>the </a:t>
            </a:r>
            <a:r>
              <a:rPr lang="en-US" dirty="0" smtClean="0">
                <a:latin typeface="Courier New" pitchFamily="49" charset="0"/>
                <a:cs typeface="Courier New" pitchFamily="49" charset="0"/>
              </a:rPr>
              <a:t>test</a:t>
            </a:r>
            <a:r>
              <a:rPr lang="en-US" dirty="0" smtClean="0"/>
              <a:t> instruction operates exactly like the </a:t>
            </a:r>
            <a:r>
              <a:rPr lang="en-US" dirty="0" smtClean="0">
                <a:latin typeface="Courier New" pitchFamily="49" charset="0"/>
                <a:cs typeface="Courier New" pitchFamily="49" charset="0"/>
              </a:rPr>
              <a:t>and</a:t>
            </a:r>
            <a:r>
              <a:rPr lang="en-US" dirty="0" smtClean="0"/>
              <a:t> instruction, except that the contents of the destination register are not modified (akin to using </a:t>
            </a:r>
            <a:r>
              <a:rPr lang="en-US" dirty="0" err="1" smtClean="0">
                <a:latin typeface="Courier New" pitchFamily="49" charset="0"/>
                <a:cs typeface="Courier New" pitchFamily="49" charset="0"/>
              </a:rPr>
              <a:t>cmp</a:t>
            </a:r>
            <a:r>
              <a:rPr lang="en-US" dirty="0" smtClean="0">
                <a:latin typeface="Courier New" pitchFamily="49" charset="0"/>
                <a:cs typeface="Courier New" pitchFamily="49" charset="0"/>
              </a:rPr>
              <a:t> ax, 0</a:t>
            </a:r>
            <a:r>
              <a:rPr lang="en-US" dirty="0" smtClean="0"/>
              <a:t>)</a:t>
            </a:r>
            <a:endParaRPr lang="en-US" dirty="0"/>
          </a:p>
        </p:txBody>
      </p:sp>
    </p:spTree>
    <p:extLst>
      <p:ext uri="{BB962C8B-B14F-4D97-AF65-F5344CB8AC3E}">
        <p14:creationId xmlns:p14="http://schemas.microsoft.com/office/powerpoint/2010/main" val="217612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Manipulation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set bits (give them a value of 1)</a:t>
            </a:r>
          </a:p>
          <a:p>
            <a:r>
              <a:rPr lang="en-US" dirty="0" smtClean="0"/>
              <a:t>clear bits (give them a value of 0)</a:t>
            </a:r>
          </a:p>
          <a:p>
            <a:r>
              <a:rPr lang="en-US" dirty="0" smtClean="0"/>
              <a:t>complement bits (change 1 to 0, or 0 to 1)</a:t>
            </a:r>
          </a:p>
          <a:p>
            <a:r>
              <a:rPr lang="en-US" dirty="0" smtClean="0"/>
              <a:t>manipulating bits is to make programs more efficient</a:t>
            </a:r>
          </a:p>
          <a:p>
            <a:pPr lvl="1"/>
            <a:r>
              <a:rPr lang="en-US" dirty="0" smtClean="0"/>
              <a:t>the program is smaller in size, required less RAM, or</a:t>
            </a:r>
          </a:p>
          <a:p>
            <a:pPr lvl="1"/>
            <a:r>
              <a:rPr lang="en-US" dirty="0" smtClean="0"/>
              <a:t>the program runs faster</a:t>
            </a:r>
          </a:p>
          <a:p>
            <a:pPr lvl="1"/>
            <a:r>
              <a:rPr lang="en-US" dirty="0" smtClean="0"/>
              <a:t>reduce the storage by using individuals bits </a:t>
            </a:r>
          </a:p>
          <a:p>
            <a:r>
              <a:rPr lang="en-US" dirty="0" smtClean="0"/>
              <a:t>Logical instructions: </a:t>
            </a:r>
            <a:r>
              <a:rPr lang="en-US" sz="3000" dirty="0" smtClean="0">
                <a:latin typeface="Courier New" pitchFamily="49" charset="0"/>
                <a:cs typeface="Courier New" pitchFamily="49" charset="0"/>
              </a:rPr>
              <a:t>and, or, </a:t>
            </a:r>
            <a:r>
              <a:rPr lang="en-US" sz="3000" dirty="0" err="1" smtClean="0">
                <a:latin typeface="Courier New" pitchFamily="49" charset="0"/>
                <a:cs typeface="Courier New" pitchFamily="49" charset="0"/>
              </a:rPr>
              <a:t>xor</a:t>
            </a:r>
            <a:r>
              <a:rPr lang="en-US" sz="3000" dirty="0" smtClean="0">
                <a:latin typeface="Courier New" pitchFamily="49" charset="0"/>
                <a:cs typeface="Courier New" pitchFamily="49" charset="0"/>
              </a:rPr>
              <a:t>, not, test</a:t>
            </a:r>
            <a:endParaRPr lang="en-US" sz="3000" dirty="0">
              <a:latin typeface="Courier New" pitchFamily="49" charset="0"/>
              <a:cs typeface="Courier New" pitchFamily="49" charset="0"/>
            </a:endParaRPr>
          </a:p>
        </p:txBody>
      </p:sp>
    </p:spTree>
    <p:extLst>
      <p:ext uri="{BB962C8B-B14F-4D97-AF65-F5344CB8AC3E}">
        <p14:creationId xmlns:p14="http://schemas.microsoft.com/office/powerpoint/2010/main" val="728456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test </a:t>
            </a:r>
            <a:r>
              <a:rPr lang="en-US" dirty="0" smtClean="0"/>
              <a:t>instruction examples</a:t>
            </a:r>
            <a:endParaRPr lang="en-US" dirty="0"/>
          </a:p>
        </p:txBody>
      </p:sp>
      <p:sp>
        <p:nvSpPr>
          <p:cNvPr id="3" name="Content Placeholder 2"/>
          <p:cNvSpPr>
            <a:spLocks noGrp="1"/>
          </p:cNvSpPr>
          <p:nvPr>
            <p:ph idx="1"/>
          </p:nvPr>
        </p:nvSpPr>
        <p:spPr/>
        <p:txBody>
          <a:bodyPr/>
          <a:lstStyle/>
          <a:p>
            <a:r>
              <a:rPr lang="en-US" dirty="0" smtClean="0"/>
              <a:t>Test if bit 1 of </a:t>
            </a:r>
            <a:r>
              <a:rPr lang="en-US" dirty="0" smtClean="0">
                <a:latin typeface="Courier New"/>
                <a:cs typeface="Courier New"/>
              </a:rPr>
              <a:t>al</a:t>
            </a:r>
            <a:r>
              <a:rPr lang="en-US" dirty="0" smtClean="0"/>
              <a:t> is clear using the </a:t>
            </a:r>
            <a:r>
              <a:rPr lang="en-US" dirty="0">
                <a:latin typeface="Courier New"/>
                <a:cs typeface="Courier New"/>
              </a:rPr>
              <a:t>test</a:t>
            </a:r>
            <a:r>
              <a:rPr lang="en-US" dirty="0" smtClean="0"/>
              <a:t> instruction</a:t>
            </a:r>
          </a:p>
          <a:p>
            <a:pPr>
              <a:buNone/>
            </a:pPr>
            <a:r>
              <a:rPr lang="en-US" sz="2400" dirty="0" smtClean="0">
                <a:latin typeface="Courier New" pitchFamily="49" charset="0"/>
                <a:cs typeface="Courier New" pitchFamily="49" charset="0"/>
              </a:rPr>
              <a:t>	test al, 0000 0010b</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jz</a:t>
            </a:r>
            <a:r>
              <a:rPr lang="en-US" sz="2400" dirty="0" smtClean="0">
                <a:latin typeface="Courier New" pitchFamily="49" charset="0"/>
                <a:cs typeface="Courier New" pitchFamily="49" charset="0"/>
              </a:rPr>
              <a:t>	bit1_clear</a:t>
            </a:r>
          </a:p>
          <a:p>
            <a:r>
              <a:rPr lang="en-US" dirty="0" smtClean="0"/>
              <a:t>Test if any bits of 0,1,6 or 7 are set:</a:t>
            </a:r>
          </a:p>
          <a:p>
            <a:pPr>
              <a:buNone/>
            </a:pPr>
            <a:r>
              <a:rPr lang="en-US" sz="2400" dirty="0" smtClean="0">
                <a:latin typeface="Courier New" pitchFamily="49" charset="0"/>
                <a:cs typeface="Courier New" pitchFamily="49" charset="0"/>
              </a:rPr>
              <a:t>	test al, 1100 0011b</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jnz</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bit_set</a:t>
            </a:r>
            <a:endParaRPr lang="en-US" sz="2400" dirty="0" smtClean="0">
              <a:latin typeface="Courier New" pitchFamily="49" charset="0"/>
              <a:cs typeface="Courier New" pitchFamily="49" charset="0"/>
            </a:endParaRPr>
          </a:p>
        </p:txBody>
      </p:sp>
    </p:spTree>
    <p:extLst>
      <p:ext uri="{BB962C8B-B14F-4D97-AF65-F5344CB8AC3E}">
        <p14:creationId xmlns:p14="http://schemas.microsoft.com/office/powerpoint/2010/main" val="1643039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Shifting and rotating bits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Bits can be moved right or left</a:t>
            </a:r>
          </a:p>
          <a:p>
            <a:r>
              <a:rPr lang="en-US" dirty="0" smtClean="0"/>
              <a:t>Values shifted off the end of an operand are lost (one may go into the carry flag)</a:t>
            </a:r>
          </a:p>
          <a:p>
            <a:r>
              <a:rPr lang="en-US" b="1" dirty="0" smtClean="0"/>
              <a:t>Shift</a:t>
            </a:r>
            <a:r>
              <a:rPr lang="en-US" dirty="0" smtClean="0"/>
              <a:t> instruction moves bits a specified number of places to the right or left</a:t>
            </a:r>
          </a:p>
          <a:p>
            <a:r>
              <a:rPr lang="en-US" b="1" dirty="0" smtClean="0"/>
              <a:t>Rotate</a:t>
            </a:r>
            <a:r>
              <a:rPr lang="en-US" dirty="0" smtClean="0"/>
              <a:t> instruction moves bits a specified number of places to the right or left. For each bit rotated, the last bit in the direction of the rotate is moved into the first bit position at the other end of the operand</a:t>
            </a:r>
            <a:endParaRPr lang="en-US" dirty="0"/>
          </a:p>
        </p:txBody>
      </p:sp>
    </p:spTree>
    <p:extLst>
      <p:ext uri="{BB962C8B-B14F-4D97-AF65-F5344CB8AC3E}">
        <p14:creationId xmlns:p14="http://schemas.microsoft.com/office/powerpoint/2010/main" val="2233752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Shifting and rotating bits</a:t>
            </a:r>
            <a:endParaRPr lang="en-US" dirty="0"/>
          </a:p>
        </p:txBody>
      </p:sp>
      <p:sp>
        <p:nvSpPr>
          <p:cNvPr id="3" name="Content Placeholder 2"/>
          <p:cNvSpPr>
            <a:spLocks noGrp="1"/>
          </p:cNvSpPr>
          <p:nvPr>
            <p:ph idx="1"/>
          </p:nvPr>
        </p:nvSpPr>
        <p:spPr>
          <a:xfrm>
            <a:off x="457200" y="1340768"/>
            <a:ext cx="8229600" cy="5256584"/>
          </a:xfrm>
        </p:spPr>
        <p:txBody>
          <a:bodyPr>
            <a:normAutofit fontScale="77500" lnSpcReduction="20000"/>
          </a:bodyPr>
          <a:lstStyle/>
          <a:p>
            <a:r>
              <a:rPr lang="en-US" dirty="0" smtClean="0"/>
              <a:t>Shift instructions are often used to carry out multiplication and division. </a:t>
            </a:r>
          </a:p>
          <a:p>
            <a:pPr lvl="1"/>
            <a:r>
              <a:rPr lang="en-US" dirty="0" smtClean="0"/>
              <a:t>e.g., multiple a number by 10 in decimal, simply shift the number left one digit and add a 0 on the right hand side</a:t>
            </a:r>
          </a:p>
          <a:p>
            <a:pPr lvl="1"/>
            <a:r>
              <a:rPr lang="en-US" dirty="0" smtClean="0"/>
              <a:t>e.g., division by 10 shifts the decimal point in the opposite direction</a:t>
            </a:r>
          </a:p>
          <a:p>
            <a:r>
              <a:rPr lang="en-US" dirty="0" smtClean="0"/>
              <a:t>The number 0000 0100 (4) when shifted left one bit, gives 0000 1000 (8), so shift left one bit is equivalent to multiplying by 2. Shifting left by 2 bits effectively multiplies by 4 (2</a:t>
            </a:r>
            <a:r>
              <a:rPr lang="en-US" baseline="30000" dirty="0" smtClean="0"/>
              <a:t>2</a:t>
            </a:r>
            <a:r>
              <a:rPr lang="en-US" dirty="0" smtClean="0"/>
              <a:t>)</a:t>
            </a:r>
          </a:p>
          <a:p>
            <a:r>
              <a:rPr lang="en-US" dirty="0" smtClean="0"/>
              <a:t>shifting left </a:t>
            </a:r>
            <a:r>
              <a:rPr lang="en-US" dirty="0" smtClean="0">
                <a:latin typeface="Courier New" pitchFamily="49" charset="0"/>
                <a:cs typeface="Courier New" pitchFamily="49" charset="0"/>
              </a:rPr>
              <a:t>n</a:t>
            </a:r>
            <a:r>
              <a:rPr lang="en-US" dirty="0" smtClean="0"/>
              <a:t> bits multiplies by 2</a:t>
            </a:r>
            <a:r>
              <a:rPr lang="en-US" baseline="30000" dirty="0" smtClean="0"/>
              <a:t>n</a:t>
            </a:r>
            <a:r>
              <a:rPr lang="en-US" dirty="0" smtClean="0"/>
              <a:t>.</a:t>
            </a:r>
          </a:p>
          <a:p>
            <a:r>
              <a:rPr lang="en-US" dirty="0" smtClean="0">
                <a:latin typeface="Courier New" pitchFamily="49" charset="0"/>
                <a:cs typeface="Courier New" pitchFamily="49" charset="0"/>
              </a:rPr>
              <a:t>sh1</a:t>
            </a:r>
            <a:r>
              <a:rPr lang="en-US" dirty="0" smtClean="0"/>
              <a:t> (shift left): shift bits to left</a:t>
            </a:r>
          </a:p>
          <a:p>
            <a:r>
              <a:rPr lang="en-US" sz="3100" dirty="0" err="1" smtClean="0">
                <a:latin typeface="Courier New" pitchFamily="49" charset="0"/>
                <a:cs typeface="Courier New" pitchFamily="49" charset="0"/>
              </a:rPr>
              <a:t>shr</a:t>
            </a:r>
            <a:r>
              <a:rPr lang="en-US" dirty="0" smtClean="0"/>
              <a:t> (shift </a:t>
            </a:r>
            <a:r>
              <a:rPr lang="en-US" dirty="0" err="1" smtClean="0"/>
              <a:t>rigt</a:t>
            </a:r>
            <a:r>
              <a:rPr lang="en-US" dirty="0" smtClean="0"/>
              <a:t>): shift bits to right</a:t>
            </a:r>
          </a:p>
          <a:p>
            <a:r>
              <a:rPr lang="en-US" dirty="0" err="1" smtClean="0">
                <a:latin typeface="Courier New" pitchFamily="49" charset="0"/>
                <a:cs typeface="Courier New" pitchFamily="49" charset="0"/>
              </a:rPr>
              <a:t>sar</a:t>
            </a:r>
            <a:r>
              <a:rPr lang="en-US" dirty="0" smtClean="0"/>
              <a:t> (shift arithmetic left), which causes the sign bit to be shifted into itself</a:t>
            </a:r>
            <a:endParaRPr lang="en-US" dirty="0"/>
          </a:p>
        </p:txBody>
      </p:sp>
    </p:spTree>
    <p:extLst>
      <p:ext uri="{BB962C8B-B14F-4D97-AF65-F5344CB8AC3E}">
        <p14:creationId xmlns:p14="http://schemas.microsoft.com/office/powerpoint/2010/main" val="907610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Shifting and rotating bits</a:t>
            </a:r>
            <a:endParaRPr lang="en-US" dirty="0"/>
          </a:p>
        </p:txBody>
      </p:sp>
      <p:sp>
        <p:nvSpPr>
          <p:cNvPr id="3" name="Content Placeholder 2"/>
          <p:cNvSpPr>
            <a:spLocks noGrp="1"/>
          </p:cNvSpPr>
          <p:nvPr>
            <p:ph idx="1"/>
          </p:nvPr>
        </p:nvSpPr>
        <p:spPr/>
        <p:txBody>
          <a:bodyPr>
            <a:normAutofit lnSpcReduction="10000"/>
          </a:bodyPr>
          <a:lstStyle/>
          <a:p>
            <a:r>
              <a:rPr lang="en-US" dirty="0" smtClean="0"/>
              <a:t>In the case of division, a right shift of </a:t>
            </a:r>
            <a:r>
              <a:rPr lang="en-US" dirty="0" smtClean="0">
                <a:latin typeface="Courier New" pitchFamily="49" charset="0"/>
                <a:cs typeface="Courier New" pitchFamily="49" charset="0"/>
              </a:rPr>
              <a:t>n</a:t>
            </a:r>
            <a:r>
              <a:rPr lang="en-US" dirty="0" smtClean="0"/>
              <a:t> bits divides by a number of </a:t>
            </a:r>
            <a:r>
              <a:rPr lang="en-US" dirty="0" smtClean="0">
                <a:latin typeface="Courier New" pitchFamily="49" charset="0"/>
                <a:cs typeface="Courier New" pitchFamily="49" charset="0"/>
              </a:rPr>
              <a:t>2</a:t>
            </a:r>
            <a:r>
              <a:rPr lang="en-US" baseline="30000" dirty="0" smtClean="0">
                <a:latin typeface="Courier New" pitchFamily="49" charset="0"/>
                <a:cs typeface="Courier New" pitchFamily="49" charset="0"/>
              </a:rPr>
              <a:t>n</a:t>
            </a:r>
            <a:r>
              <a:rPr lang="en-US" dirty="0" smtClean="0"/>
              <a:t>, </a:t>
            </a:r>
          </a:p>
          <a:p>
            <a:r>
              <a:rPr lang="en-US" dirty="0" smtClean="0"/>
              <a:t>use the </a:t>
            </a:r>
            <a:r>
              <a:rPr lang="en-US" dirty="0" err="1" smtClean="0">
                <a:latin typeface="Courier New" pitchFamily="49" charset="0"/>
                <a:cs typeface="Courier New" pitchFamily="49" charset="0"/>
              </a:rPr>
              <a:t>sar</a:t>
            </a:r>
            <a:r>
              <a:rPr lang="en-US" dirty="0" smtClean="0"/>
              <a:t> (shift arithmetic right) instruction if we wish to preserve the sign bit</a:t>
            </a:r>
          </a:p>
          <a:p>
            <a:r>
              <a:rPr lang="en-US" dirty="0" smtClean="0"/>
              <a:t>e.g., dividing </a:t>
            </a:r>
            <a:r>
              <a:rPr lang="en-US" dirty="0" smtClean="0">
                <a:latin typeface="Courier New" pitchFamily="49" charset="0"/>
                <a:cs typeface="Courier New" pitchFamily="49" charset="0"/>
              </a:rPr>
              <a:t>al</a:t>
            </a:r>
            <a:r>
              <a:rPr lang="en-US" dirty="0" smtClean="0"/>
              <a:t> (which contains 12) by 2 using </a:t>
            </a:r>
            <a:r>
              <a:rPr lang="en-US" dirty="0" err="1" smtClean="0">
                <a:latin typeface="Courier New" pitchFamily="49" charset="0"/>
                <a:cs typeface="Courier New" pitchFamily="49" charset="0"/>
              </a:rPr>
              <a:t>sar</a:t>
            </a:r>
            <a:r>
              <a:rPr lang="en-US" dirty="0" smtClean="0"/>
              <a:t> instruction</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mov</a:t>
            </a:r>
            <a:r>
              <a:rPr lang="en-US" sz="2400" dirty="0" smtClean="0">
                <a:latin typeface="Courier New" pitchFamily="49" charset="0"/>
                <a:cs typeface="Courier New" pitchFamily="49" charset="0"/>
              </a:rPr>
              <a:t> al, 12	;al = 		0000 1100</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sar</a:t>
            </a:r>
            <a:r>
              <a:rPr lang="en-US" sz="2400" dirty="0" smtClean="0">
                <a:latin typeface="Courier New" pitchFamily="49" charset="0"/>
                <a:cs typeface="Courier New" pitchFamily="49" charset="0"/>
              </a:rPr>
              <a:t> a1, 1	;divide by 2 </a:t>
            </a:r>
          </a:p>
          <a:p>
            <a:pPr>
              <a:buNone/>
            </a:pPr>
            <a:r>
              <a:rPr lang="en-US" sz="2400" dirty="0" smtClean="0">
                <a:latin typeface="Courier New" pitchFamily="49" charset="0"/>
                <a:cs typeface="Courier New" pitchFamily="49" charset="0"/>
              </a:rPr>
              <a:t>				;al now contains 6</a:t>
            </a:r>
          </a:p>
        </p:txBody>
      </p:sp>
    </p:spTree>
    <p:extLst>
      <p:ext uri="{BB962C8B-B14F-4D97-AF65-F5344CB8AC3E}">
        <p14:creationId xmlns:p14="http://schemas.microsoft.com/office/powerpoint/2010/main" val="1400714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Shifting and rotating bits</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here we see the difference between the </a:t>
            </a:r>
            <a:r>
              <a:rPr lang="en-US" dirty="0" err="1" smtClean="0">
                <a:latin typeface="Courier New" pitchFamily="49" charset="0"/>
                <a:cs typeface="Courier New" pitchFamily="49" charset="0"/>
              </a:rPr>
              <a:t>sar</a:t>
            </a:r>
            <a:r>
              <a:rPr lang="en-US" dirty="0" smtClean="0"/>
              <a:t> and </a:t>
            </a:r>
            <a:r>
              <a:rPr lang="en-US" dirty="0" err="1" smtClean="0">
                <a:latin typeface="Courier New" pitchFamily="49" charset="0"/>
                <a:cs typeface="Courier New" pitchFamily="49" charset="0"/>
              </a:rPr>
              <a:t>shr</a:t>
            </a:r>
            <a:r>
              <a:rPr lang="en-US" dirty="0" smtClean="0"/>
              <a:t> instructions:</a:t>
            </a:r>
          </a:p>
          <a:p>
            <a:pPr>
              <a:buNone/>
            </a:pPr>
            <a:r>
              <a:rPr lang="en-US" sz="2000" dirty="0" err="1" smtClean="0">
                <a:latin typeface="Courier New" pitchFamily="49" charset="0"/>
                <a:cs typeface="Courier New" pitchFamily="49" charset="0"/>
              </a:rPr>
              <a:t>mov</a:t>
            </a:r>
            <a:r>
              <a:rPr lang="en-US" sz="2000" dirty="0" smtClean="0">
                <a:latin typeface="Courier New" pitchFamily="49" charset="0"/>
                <a:cs typeface="Courier New" pitchFamily="49" charset="0"/>
              </a:rPr>
              <a:t> al, </a:t>
            </a:r>
            <a:r>
              <a:rPr lang="en-US" sz="2000" dirty="0" smtClean="0">
                <a:latin typeface="Courier New" pitchFamily="49" charset="0"/>
                <a:cs typeface="Courier New" pitchFamily="49" charset="0"/>
              </a:rPr>
              <a:t>0a0h</a:t>
            </a:r>
            <a:r>
              <a:rPr lang="en-US" sz="2000" dirty="0" smtClean="0">
                <a:latin typeface="Courier New" pitchFamily="49" charset="0"/>
                <a:cs typeface="Courier New" pitchFamily="49" charset="0"/>
              </a:rPr>
              <a:t>	;al=-96d=1010 0000 in 2’s complement</a:t>
            </a:r>
          </a:p>
          <a:p>
            <a:pPr>
              <a:buNone/>
            </a:pPr>
            <a:r>
              <a:rPr lang="en-US" sz="2000" dirty="0" err="1" smtClean="0">
                <a:latin typeface="Courier New" pitchFamily="49" charset="0"/>
                <a:cs typeface="Courier New" pitchFamily="49" charset="0"/>
              </a:rPr>
              <a:t>mov</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cl</a:t>
            </a:r>
            <a:r>
              <a:rPr lang="en-US" sz="2000" dirty="0" smtClean="0">
                <a:latin typeface="Courier New" pitchFamily="49" charset="0"/>
                <a:cs typeface="Courier New" pitchFamily="49" charset="0"/>
              </a:rPr>
              <a:t>, 3		;divide by 8</a:t>
            </a:r>
          </a:p>
          <a:p>
            <a:pPr>
              <a:buNone/>
            </a:pPr>
            <a:r>
              <a:rPr lang="en-US" sz="2000" dirty="0" err="1" smtClean="0">
                <a:latin typeface="Courier New" pitchFamily="49" charset="0"/>
                <a:cs typeface="Courier New" pitchFamily="49" charset="0"/>
              </a:rPr>
              <a:t>sar</a:t>
            </a:r>
            <a:r>
              <a:rPr lang="en-US" sz="2000" dirty="0" smtClean="0">
                <a:latin typeface="Courier New" pitchFamily="49" charset="0"/>
                <a:cs typeface="Courier New" pitchFamily="49" charset="0"/>
              </a:rPr>
              <a:t> al, cl		;al=—12d=1111 0100 in 2’s complement</a:t>
            </a:r>
          </a:p>
          <a:p>
            <a:pPr>
              <a:buNone/>
            </a:pPr>
            <a:endParaRPr lang="en-US" sz="2000" dirty="0" smtClean="0">
              <a:latin typeface="Courier New" pitchFamily="49" charset="0"/>
              <a:cs typeface="Courier New" pitchFamily="49" charset="0"/>
            </a:endParaRPr>
          </a:p>
          <a:p>
            <a:pPr>
              <a:buNone/>
            </a:pPr>
            <a:r>
              <a:rPr lang="en-US" sz="2000" dirty="0" err="1" smtClean="0">
                <a:latin typeface="Courier New" pitchFamily="49" charset="0"/>
                <a:cs typeface="Courier New" pitchFamily="49" charset="0"/>
              </a:rPr>
              <a:t>mov</a:t>
            </a:r>
            <a:r>
              <a:rPr lang="en-US" sz="2000" dirty="0" smtClean="0">
                <a:latin typeface="Courier New" pitchFamily="49" charset="0"/>
                <a:cs typeface="Courier New" pitchFamily="49" charset="0"/>
              </a:rPr>
              <a:t> al</a:t>
            </a:r>
            <a:r>
              <a:rPr lang="en-US" sz="2000" smtClean="0">
                <a:latin typeface="Courier New" pitchFamily="49" charset="0"/>
                <a:cs typeface="Courier New" pitchFamily="49" charset="0"/>
              </a:rPr>
              <a:t>, </a:t>
            </a:r>
            <a:r>
              <a:rPr lang="en-US" sz="2000" smtClean="0">
                <a:latin typeface="Courier New" pitchFamily="49" charset="0"/>
                <a:cs typeface="Courier New" pitchFamily="49" charset="0"/>
              </a:rPr>
              <a:t>0a0h</a:t>
            </a:r>
            <a:r>
              <a:rPr lang="en-US" sz="2000" dirty="0" smtClean="0">
                <a:latin typeface="Courier New" pitchFamily="49" charset="0"/>
                <a:cs typeface="Courier New" pitchFamily="49" charset="0"/>
              </a:rPr>
              <a:t>	;al=160d=1010 0000 as unsigned number</a:t>
            </a:r>
          </a:p>
          <a:p>
            <a:pPr>
              <a:buNone/>
            </a:pPr>
            <a:r>
              <a:rPr lang="en-US" sz="2000" dirty="0" err="1" smtClean="0">
                <a:latin typeface="Courier New" pitchFamily="49" charset="0"/>
                <a:cs typeface="Courier New" pitchFamily="49" charset="0"/>
              </a:rPr>
              <a:t>mov</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cl</a:t>
            </a:r>
            <a:r>
              <a:rPr lang="en-US" sz="2000" dirty="0" smtClean="0">
                <a:latin typeface="Courier New" pitchFamily="49" charset="0"/>
                <a:cs typeface="Courier New" pitchFamily="49" charset="0"/>
              </a:rPr>
              <a:t>, 3		;divide by 8</a:t>
            </a:r>
          </a:p>
          <a:p>
            <a:pPr>
              <a:buNone/>
            </a:pPr>
            <a:r>
              <a:rPr lang="en-US" sz="2000" dirty="0" err="1" smtClean="0">
                <a:latin typeface="Courier New" pitchFamily="49" charset="0"/>
                <a:cs typeface="Courier New" pitchFamily="49" charset="0"/>
              </a:rPr>
              <a:t>shr</a:t>
            </a:r>
            <a:r>
              <a:rPr lang="en-US" sz="2000" dirty="0" smtClean="0">
                <a:latin typeface="Courier New" pitchFamily="49" charset="0"/>
                <a:cs typeface="Courier New" pitchFamily="49" charset="0"/>
              </a:rPr>
              <a:t> al, </a:t>
            </a:r>
            <a:r>
              <a:rPr lang="en-US" sz="2000" dirty="0" err="1" smtClean="0">
                <a:latin typeface="Courier New" pitchFamily="49" charset="0"/>
                <a:cs typeface="Courier New" pitchFamily="49" charset="0"/>
              </a:rPr>
              <a:t>cl</a:t>
            </a:r>
            <a:r>
              <a:rPr lang="en-US" sz="2000" dirty="0" smtClean="0">
                <a:latin typeface="Courier New" pitchFamily="49" charset="0"/>
                <a:cs typeface="Courier New" pitchFamily="49" charset="0"/>
              </a:rPr>
              <a:t>		;al=20d=0001 0100 in 2’s complement</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2082758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itchFamily="49" charset="0"/>
                <a:cs typeface="Courier New" pitchFamily="49" charset="0"/>
              </a:rPr>
              <a:t>sar</a:t>
            </a:r>
            <a:r>
              <a:rPr lang="en-US" dirty="0" smtClean="0"/>
              <a:t> instruction</a:t>
            </a:r>
            <a:endParaRPr lang="en-US" dirty="0"/>
          </a:p>
        </p:txBody>
      </p:sp>
      <p:graphicFrame>
        <p:nvGraphicFramePr>
          <p:cNvPr id="4" name="Content Placeholder 3"/>
          <p:cNvGraphicFramePr>
            <a:graphicFrameLocks noGrp="1"/>
          </p:cNvGraphicFramePr>
          <p:nvPr>
            <p:ph idx="1"/>
          </p:nvPr>
        </p:nvGraphicFramePr>
        <p:xfrm>
          <a:off x="323528" y="3198872"/>
          <a:ext cx="3384376" cy="518159"/>
        </p:xfrm>
        <a:graphic>
          <a:graphicData uri="http://schemas.openxmlformats.org/drawingml/2006/table">
            <a:tbl>
              <a:tblPr firstRow="1" bandRow="1">
                <a:tableStyleId>{5C22544A-7EE6-4342-B048-85BDC9FD1C3A}</a:tableStyleId>
              </a:tblPr>
              <a:tblGrid>
                <a:gridCol w="423047"/>
                <a:gridCol w="423047"/>
                <a:gridCol w="423047"/>
                <a:gridCol w="423047"/>
                <a:gridCol w="423047"/>
                <a:gridCol w="423047"/>
                <a:gridCol w="423047"/>
                <a:gridCol w="423047"/>
              </a:tblGrid>
              <a:tr h="370840">
                <a:tc>
                  <a:txBody>
                    <a:bodyPr/>
                    <a:lstStyle/>
                    <a:p>
                      <a:r>
                        <a:rPr lang="en-US" sz="2800" dirty="0" smtClean="0">
                          <a:solidFill>
                            <a:schemeClr val="tx1"/>
                          </a:solidFill>
                        </a:rPr>
                        <a:t>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23528" y="2766824"/>
            <a:ext cx="720080" cy="461665"/>
          </a:xfrm>
          <a:prstGeom prst="rect">
            <a:avLst/>
          </a:prstGeom>
          <a:noFill/>
        </p:spPr>
        <p:txBody>
          <a:bodyPr wrap="square" rtlCol="0">
            <a:spAutoFit/>
          </a:bodyPr>
          <a:lstStyle/>
          <a:p>
            <a:r>
              <a:rPr lang="en-US" sz="2400" dirty="0" smtClean="0"/>
              <a:t>7</a:t>
            </a:r>
            <a:endParaRPr lang="en-US" sz="2400" dirty="0"/>
          </a:p>
        </p:txBody>
      </p:sp>
      <p:sp>
        <p:nvSpPr>
          <p:cNvPr id="6" name="TextBox 5"/>
          <p:cNvSpPr txBox="1"/>
          <p:nvPr/>
        </p:nvSpPr>
        <p:spPr>
          <a:xfrm>
            <a:off x="3131840" y="2694816"/>
            <a:ext cx="720080" cy="461665"/>
          </a:xfrm>
          <a:prstGeom prst="rect">
            <a:avLst/>
          </a:prstGeom>
          <a:noFill/>
        </p:spPr>
        <p:txBody>
          <a:bodyPr wrap="square" rtlCol="0">
            <a:spAutoFit/>
          </a:bodyPr>
          <a:lstStyle/>
          <a:p>
            <a:r>
              <a:rPr lang="en-US" sz="2400" dirty="0" smtClean="0"/>
              <a:t>0</a:t>
            </a:r>
            <a:endParaRPr lang="en-US" sz="2400" dirty="0"/>
          </a:p>
        </p:txBody>
      </p:sp>
      <p:sp>
        <p:nvSpPr>
          <p:cNvPr id="7" name="TextBox 6"/>
          <p:cNvSpPr txBox="1"/>
          <p:nvPr/>
        </p:nvSpPr>
        <p:spPr>
          <a:xfrm>
            <a:off x="539552" y="1697504"/>
            <a:ext cx="2304256" cy="954107"/>
          </a:xfrm>
          <a:prstGeom prst="rect">
            <a:avLst/>
          </a:prstGeom>
          <a:noFill/>
        </p:spPr>
        <p:txBody>
          <a:bodyPr wrap="square" rtlCol="0">
            <a:spAutoFit/>
          </a:bodyPr>
          <a:lstStyle/>
          <a:p>
            <a:pPr algn="ctr"/>
            <a:r>
              <a:rPr lang="en-US" sz="2800" dirty="0" smtClean="0">
                <a:latin typeface="Courier New" pitchFamily="49" charset="0"/>
                <a:cs typeface="Courier New" pitchFamily="49" charset="0"/>
              </a:rPr>
              <a:t>al</a:t>
            </a:r>
            <a:r>
              <a:rPr lang="en-US" sz="2800" dirty="0" smtClean="0"/>
              <a:t> before</a:t>
            </a:r>
          </a:p>
          <a:p>
            <a:pPr algn="ctr"/>
            <a:r>
              <a:rPr lang="en-US" sz="2800" dirty="0" err="1" smtClean="0"/>
              <a:t>sar</a:t>
            </a:r>
            <a:r>
              <a:rPr lang="en-US" sz="2800" dirty="0" smtClean="0"/>
              <a:t> al, </a:t>
            </a:r>
            <a:r>
              <a:rPr lang="en-US" sz="2800" dirty="0" err="1" smtClean="0"/>
              <a:t>cl</a:t>
            </a:r>
            <a:endParaRPr lang="en-US" sz="2800" dirty="0"/>
          </a:p>
        </p:txBody>
      </p:sp>
      <p:graphicFrame>
        <p:nvGraphicFramePr>
          <p:cNvPr id="8" name="Content Placeholder 3"/>
          <p:cNvGraphicFramePr>
            <a:graphicFrameLocks/>
          </p:cNvGraphicFramePr>
          <p:nvPr/>
        </p:nvGraphicFramePr>
        <p:xfrm>
          <a:off x="4355976" y="3202176"/>
          <a:ext cx="3384376" cy="518159"/>
        </p:xfrm>
        <a:graphic>
          <a:graphicData uri="http://schemas.openxmlformats.org/drawingml/2006/table">
            <a:tbl>
              <a:tblPr firstRow="1" bandRow="1">
                <a:tableStyleId>{5C22544A-7EE6-4342-B048-85BDC9FD1C3A}</a:tableStyleId>
              </a:tblPr>
              <a:tblGrid>
                <a:gridCol w="423047"/>
                <a:gridCol w="423047"/>
                <a:gridCol w="423047"/>
                <a:gridCol w="423047"/>
                <a:gridCol w="423047"/>
                <a:gridCol w="423047"/>
                <a:gridCol w="423047"/>
                <a:gridCol w="423047"/>
              </a:tblGrid>
              <a:tr h="370840">
                <a:tc>
                  <a:txBody>
                    <a:bodyPr/>
                    <a:lstStyle/>
                    <a:p>
                      <a:r>
                        <a:rPr lang="en-US" sz="2800" dirty="0" smtClean="0">
                          <a:solidFill>
                            <a:schemeClr val="tx1"/>
                          </a:solidFill>
                        </a:rPr>
                        <a:t>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4355976" y="2770128"/>
            <a:ext cx="720080" cy="461665"/>
          </a:xfrm>
          <a:prstGeom prst="rect">
            <a:avLst/>
          </a:prstGeom>
          <a:noFill/>
        </p:spPr>
        <p:txBody>
          <a:bodyPr wrap="square" rtlCol="0">
            <a:spAutoFit/>
          </a:bodyPr>
          <a:lstStyle/>
          <a:p>
            <a:r>
              <a:rPr lang="en-US" sz="2400" dirty="0" smtClean="0"/>
              <a:t>7</a:t>
            </a:r>
            <a:endParaRPr lang="en-US" sz="2400" dirty="0"/>
          </a:p>
        </p:txBody>
      </p:sp>
      <p:sp>
        <p:nvSpPr>
          <p:cNvPr id="10" name="TextBox 9"/>
          <p:cNvSpPr txBox="1"/>
          <p:nvPr/>
        </p:nvSpPr>
        <p:spPr>
          <a:xfrm>
            <a:off x="7164288" y="2698120"/>
            <a:ext cx="720080" cy="461665"/>
          </a:xfrm>
          <a:prstGeom prst="rect">
            <a:avLst/>
          </a:prstGeom>
          <a:noFill/>
        </p:spPr>
        <p:txBody>
          <a:bodyPr wrap="square" rtlCol="0">
            <a:spAutoFit/>
          </a:bodyPr>
          <a:lstStyle/>
          <a:p>
            <a:r>
              <a:rPr lang="en-US" sz="2400" dirty="0" smtClean="0"/>
              <a:t>0</a:t>
            </a:r>
            <a:endParaRPr lang="en-US" sz="2400" dirty="0"/>
          </a:p>
        </p:txBody>
      </p:sp>
      <p:sp>
        <p:nvSpPr>
          <p:cNvPr id="11" name="TextBox 10"/>
          <p:cNvSpPr txBox="1"/>
          <p:nvPr/>
        </p:nvSpPr>
        <p:spPr>
          <a:xfrm>
            <a:off x="4572000" y="1700808"/>
            <a:ext cx="2304256" cy="954107"/>
          </a:xfrm>
          <a:prstGeom prst="rect">
            <a:avLst/>
          </a:prstGeom>
          <a:noFill/>
        </p:spPr>
        <p:txBody>
          <a:bodyPr wrap="square" rtlCol="0">
            <a:spAutoFit/>
          </a:bodyPr>
          <a:lstStyle/>
          <a:p>
            <a:pPr algn="ctr"/>
            <a:r>
              <a:rPr lang="en-US" sz="2800" dirty="0" smtClean="0">
                <a:latin typeface="Courier New" pitchFamily="49" charset="0"/>
                <a:cs typeface="Courier New" pitchFamily="49" charset="0"/>
              </a:rPr>
              <a:t>al</a:t>
            </a:r>
            <a:r>
              <a:rPr lang="en-US" sz="2800" dirty="0" smtClean="0"/>
              <a:t> after</a:t>
            </a:r>
          </a:p>
          <a:p>
            <a:pPr algn="ctr"/>
            <a:r>
              <a:rPr lang="en-US" sz="2800" dirty="0" err="1" smtClean="0"/>
              <a:t>sar</a:t>
            </a:r>
            <a:r>
              <a:rPr lang="en-US" sz="2800" dirty="0" smtClean="0"/>
              <a:t> al, </a:t>
            </a:r>
            <a:r>
              <a:rPr lang="en-US" sz="2800" dirty="0" err="1" smtClean="0"/>
              <a:t>cl</a:t>
            </a:r>
            <a:endParaRPr lang="en-US" sz="2800" dirty="0"/>
          </a:p>
        </p:txBody>
      </p:sp>
      <p:cxnSp>
        <p:nvCxnSpPr>
          <p:cNvPr id="13" name="Straight Arrow Connector 12"/>
          <p:cNvCxnSpPr/>
          <p:nvPr/>
        </p:nvCxnSpPr>
        <p:spPr>
          <a:xfrm>
            <a:off x="7812360" y="3356992"/>
            <a:ext cx="64807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740352" y="3501008"/>
            <a:ext cx="576064" cy="43204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8100392" y="4005064"/>
          <a:ext cx="504056" cy="518159"/>
        </p:xfrm>
        <a:graphic>
          <a:graphicData uri="http://schemas.openxmlformats.org/drawingml/2006/table">
            <a:tbl>
              <a:tblPr firstRow="1" bandRow="1">
                <a:tableStyleId>{5C22544A-7EE6-4342-B048-85BDC9FD1C3A}</a:tableStyleId>
              </a:tblPr>
              <a:tblGrid>
                <a:gridCol w="504056"/>
              </a:tblGrid>
              <a:tr h="370840">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7" name="TextBox 16"/>
          <p:cNvSpPr txBox="1"/>
          <p:nvPr/>
        </p:nvSpPr>
        <p:spPr>
          <a:xfrm>
            <a:off x="7884368" y="2852936"/>
            <a:ext cx="720080" cy="461665"/>
          </a:xfrm>
          <a:prstGeom prst="rect">
            <a:avLst/>
          </a:prstGeom>
          <a:noFill/>
        </p:spPr>
        <p:txBody>
          <a:bodyPr wrap="square" rtlCol="0">
            <a:spAutoFit/>
          </a:bodyPr>
          <a:lstStyle/>
          <a:p>
            <a:r>
              <a:rPr lang="en-US" sz="2400" dirty="0" smtClean="0"/>
              <a:t>00</a:t>
            </a:r>
            <a:endParaRPr lang="en-US" sz="2400" dirty="0"/>
          </a:p>
        </p:txBody>
      </p:sp>
      <p:sp>
        <p:nvSpPr>
          <p:cNvPr id="18" name="TextBox 17"/>
          <p:cNvSpPr txBox="1"/>
          <p:nvPr/>
        </p:nvSpPr>
        <p:spPr>
          <a:xfrm>
            <a:off x="7596336" y="4551511"/>
            <a:ext cx="1656184" cy="461665"/>
          </a:xfrm>
          <a:prstGeom prst="rect">
            <a:avLst/>
          </a:prstGeom>
          <a:noFill/>
        </p:spPr>
        <p:txBody>
          <a:bodyPr wrap="square" rtlCol="0">
            <a:spAutoFit/>
          </a:bodyPr>
          <a:lstStyle/>
          <a:p>
            <a:r>
              <a:rPr lang="en-US" sz="2400" dirty="0" smtClean="0"/>
              <a:t>carry flag</a:t>
            </a:r>
            <a:endParaRPr lang="en-US" sz="2400" dirty="0"/>
          </a:p>
        </p:txBody>
      </p:sp>
    </p:spTree>
    <p:extLst>
      <p:ext uri="{BB962C8B-B14F-4D97-AF65-F5344CB8AC3E}">
        <p14:creationId xmlns:p14="http://schemas.microsoft.com/office/powerpoint/2010/main" val="2019415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urier New" pitchFamily="49" charset="0"/>
                <a:cs typeface="Courier New" pitchFamily="49" charset="0"/>
              </a:rPr>
              <a:t>shr</a:t>
            </a:r>
            <a:r>
              <a:rPr lang="en-US" dirty="0" smtClean="0"/>
              <a:t> instruction</a:t>
            </a:r>
            <a:endParaRPr lang="en-US" dirty="0"/>
          </a:p>
        </p:txBody>
      </p:sp>
      <p:graphicFrame>
        <p:nvGraphicFramePr>
          <p:cNvPr id="4" name="Content Placeholder 3"/>
          <p:cNvGraphicFramePr>
            <a:graphicFrameLocks noGrp="1"/>
          </p:cNvGraphicFramePr>
          <p:nvPr>
            <p:ph idx="1"/>
          </p:nvPr>
        </p:nvGraphicFramePr>
        <p:xfrm>
          <a:off x="323528" y="3198872"/>
          <a:ext cx="3384376" cy="518159"/>
        </p:xfrm>
        <a:graphic>
          <a:graphicData uri="http://schemas.openxmlformats.org/drawingml/2006/table">
            <a:tbl>
              <a:tblPr firstRow="1" bandRow="1">
                <a:tableStyleId>{5C22544A-7EE6-4342-B048-85BDC9FD1C3A}</a:tableStyleId>
              </a:tblPr>
              <a:tblGrid>
                <a:gridCol w="423047"/>
                <a:gridCol w="423047"/>
                <a:gridCol w="423047"/>
                <a:gridCol w="423047"/>
                <a:gridCol w="423047"/>
                <a:gridCol w="423047"/>
                <a:gridCol w="423047"/>
                <a:gridCol w="423047"/>
              </a:tblGrid>
              <a:tr h="370840">
                <a:tc>
                  <a:txBody>
                    <a:bodyPr/>
                    <a:lstStyle/>
                    <a:p>
                      <a:r>
                        <a:rPr lang="en-US" sz="2800" dirty="0" smtClean="0">
                          <a:solidFill>
                            <a:schemeClr val="tx1"/>
                          </a:solidFill>
                        </a:rPr>
                        <a:t>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TextBox 4"/>
          <p:cNvSpPr txBox="1"/>
          <p:nvPr/>
        </p:nvSpPr>
        <p:spPr>
          <a:xfrm>
            <a:off x="323528" y="2766824"/>
            <a:ext cx="720080" cy="461665"/>
          </a:xfrm>
          <a:prstGeom prst="rect">
            <a:avLst/>
          </a:prstGeom>
          <a:noFill/>
        </p:spPr>
        <p:txBody>
          <a:bodyPr wrap="square" rtlCol="0">
            <a:spAutoFit/>
          </a:bodyPr>
          <a:lstStyle/>
          <a:p>
            <a:r>
              <a:rPr lang="en-US" sz="2400" dirty="0" smtClean="0"/>
              <a:t>7</a:t>
            </a:r>
            <a:endParaRPr lang="en-US" sz="2400" dirty="0"/>
          </a:p>
        </p:txBody>
      </p:sp>
      <p:sp>
        <p:nvSpPr>
          <p:cNvPr id="6" name="TextBox 5"/>
          <p:cNvSpPr txBox="1"/>
          <p:nvPr/>
        </p:nvSpPr>
        <p:spPr>
          <a:xfrm>
            <a:off x="3131840" y="2694816"/>
            <a:ext cx="720080" cy="461665"/>
          </a:xfrm>
          <a:prstGeom prst="rect">
            <a:avLst/>
          </a:prstGeom>
          <a:noFill/>
        </p:spPr>
        <p:txBody>
          <a:bodyPr wrap="square" rtlCol="0">
            <a:spAutoFit/>
          </a:bodyPr>
          <a:lstStyle/>
          <a:p>
            <a:r>
              <a:rPr lang="en-US" sz="2400" dirty="0" smtClean="0"/>
              <a:t>0</a:t>
            </a:r>
            <a:endParaRPr lang="en-US" sz="2400" dirty="0"/>
          </a:p>
        </p:txBody>
      </p:sp>
      <p:sp>
        <p:nvSpPr>
          <p:cNvPr id="7" name="TextBox 6"/>
          <p:cNvSpPr txBox="1"/>
          <p:nvPr/>
        </p:nvSpPr>
        <p:spPr>
          <a:xfrm>
            <a:off x="539552" y="1697504"/>
            <a:ext cx="2304256" cy="954107"/>
          </a:xfrm>
          <a:prstGeom prst="rect">
            <a:avLst/>
          </a:prstGeom>
          <a:noFill/>
        </p:spPr>
        <p:txBody>
          <a:bodyPr wrap="square" rtlCol="0">
            <a:spAutoFit/>
          </a:bodyPr>
          <a:lstStyle/>
          <a:p>
            <a:pPr algn="ctr"/>
            <a:r>
              <a:rPr lang="en-US" sz="2800" dirty="0" smtClean="0">
                <a:latin typeface="Courier New" pitchFamily="49" charset="0"/>
                <a:cs typeface="Courier New" pitchFamily="49" charset="0"/>
              </a:rPr>
              <a:t>al</a:t>
            </a:r>
            <a:r>
              <a:rPr lang="en-US" sz="2800" dirty="0" smtClean="0"/>
              <a:t> before</a:t>
            </a:r>
          </a:p>
          <a:p>
            <a:pPr algn="ctr"/>
            <a:r>
              <a:rPr lang="en-US" sz="2800" dirty="0" err="1" smtClean="0"/>
              <a:t>shr</a:t>
            </a:r>
            <a:r>
              <a:rPr lang="en-US" sz="2800" dirty="0" smtClean="0"/>
              <a:t> al, </a:t>
            </a:r>
            <a:r>
              <a:rPr lang="en-US" sz="2800" dirty="0" err="1" smtClean="0"/>
              <a:t>cl</a:t>
            </a:r>
            <a:endParaRPr lang="en-US" sz="2800" dirty="0"/>
          </a:p>
        </p:txBody>
      </p:sp>
      <p:graphicFrame>
        <p:nvGraphicFramePr>
          <p:cNvPr id="8" name="Content Placeholder 3"/>
          <p:cNvGraphicFramePr>
            <a:graphicFrameLocks/>
          </p:cNvGraphicFramePr>
          <p:nvPr/>
        </p:nvGraphicFramePr>
        <p:xfrm>
          <a:off x="4355976" y="3202176"/>
          <a:ext cx="3384376" cy="518159"/>
        </p:xfrm>
        <a:graphic>
          <a:graphicData uri="http://schemas.openxmlformats.org/drawingml/2006/table">
            <a:tbl>
              <a:tblPr firstRow="1" bandRow="1">
                <a:tableStyleId>{5C22544A-7EE6-4342-B048-85BDC9FD1C3A}</a:tableStyleId>
              </a:tblPr>
              <a:tblGrid>
                <a:gridCol w="423047"/>
                <a:gridCol w="423047"/>
                <a:gridCol w="423047"/>
                <a:gridCol w="423047"/>
                <a:gridCol w="423047"/>
                <a:gridCol w="423047"/>
                <a:gridCol w="423047"/>
                <a:gridCol w="423047"/>
              </a:tblGrid>
              <a:tr h="370840">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1</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9" name="TextBox 8"/>
          <p:cNvSpPr txBox="1"/>
          <p:nvPr/>
        </p:nvSpPr>
        <p:spPr>
          <a:xfrm>
            <a:off x="4355976" y="2770128"/>
            <a:ext cx="720080" cy="461665"/>
          </a:xfrm>
          <a:prstGeom prst="rect">
            <a:avLst/>
          </a:prstGeom>
          <a:noFill/>
        </p:spPr>
        <p:txBody>
          <a:bodyPr wrap="square" rtlCol="0">
            <a:spAutoFit/>
          </a:bodyPr>
          <a:lstStyle/>
          <a:p>
            <a:r>
              <a:rPr lang="en-US" sz="2400" dirty="0" smtClean="0"/>
              <a:t>7</a:t>
            </a:r>
            <a:endParaRPr lang="en-US" sz="2400" dirty="0"/>
          </a:p>
        </p:txBody>
      </p:sp>
      <p:sp>
        <p:nvSpPr>
          <p:cNvPr id="10" name="TextBox 9"/>
          <p:cNvSpPr txBox="1"/>
          <p:nvPr/>
        </p:nvSpPr>
        <p:spPr>
          <a:xfrm>
            <a:off x="7164288" y="2698120"/>
            <a:ext cx="720080" cy="461665"/>
          </a:xfrm>
          <a:prstGeom prst="rect">
            <a:avLst/>
          </a:prstGeom>
          <a:noFill/>
        </p:spPr>
        <p:txBody>
          <a:bodyPr wrap="square" rtlCol="0">
            <a:spAutoFit/>
          </a:bodyPr>
          <a:lstStyle/>
          <a:p>
            <a:r>
              <a:rPr lang="en-US" sz="2400" dirty="0" smtClean="0"/>
              <a:t>0</a:t>
            </a:r>
            <a:endParaRPr lang="en-US" sz="2400" dirty="0"/>
          </a:p>
        </p:txBody>
      </p:sp>
      <p:sp>
        <p:nvSpPr>
          <p:cNvPr id="11" name="TextBox 10"/>
          <p:cNvSpPr txBox="1"/>
          <p:nvPr/>
        </p:nvSpPr>
        <p:spPr>
          <a:xfrm>
            <a:off x="4572000" y="1700808"/>
            <a:ext cx="2304256" cy="954107"/>
          </a:xfrm>
          <a:prstGeom prst="rect">
            <a:avLst/>
          </a:prstGeom>
          <a:noFill/>
        </p:spPr>
        <p:txBody>
          <a:bodyPr wrap="square" rtlCol="0">
            <a:spAutoFit/>
          </a:bodyPr>
          <a:lstStyle/>
          <a:p>
            <a:pPr algn="ctr"/>
            <a:r>
              <a:rPr lang="en-US" sz="2800" dirty="0" smtClean="0">
                <a:latin typeface="Courier New" pitchFamily="49" charset="0"/>
                <a:cs typeface="Courier New" pitchFamily="49" charset="0"/>
              </a:rPr>
              <a:t>al</a:t>
            </a:r>
            <a:r>
              <a:rPr lang="en-US" sz="2800" dirty="0" smtClean="0"/>
              <a:t> after</a:t>
            </a:r>
          </a:p>
          <a:p>
            <a:pPr algn="ctr"/>
            <a:r>
              <a:rPr lang="en-US" sz="2800" dirty="0" err="1" smtClean="0"/>
              <a:t>shr</a:t>
            </a:r>
            <a:r>
              <a:rPr lang="en-US" sz="2800" dirty="0" smtClean="0"/>
              <a:t> al, </a:t>
            </a:r>
            <a:r>
              <a:rPr lang="en-US" sz="2800" dirty="0" err="1" smtClean="0"/>
              <a:t>cl</a:t>
            </a:r>
            <a:endParaRPr lang="en-US" sz="2800" dirty="0"/>
          </a:p>
        </p:txBody>
      </p:sp>
      <p:cxnSp>
        <p:nvCxnSpPr>
          <p:cNvPr id="12" name="Straight Arrow Connector 11"/>
          <p:cNvCxnSpPr/>
          <p:nvPr/>
        </p:nvCxnSpPr>
        <p:spPr>
          <a:xfrm>
            <a:off x="7812360" y="3356992"/>
            <a:ext cx="648072"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740352" y="3501008"/>
            <a:ext cx="576064" cy="43204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nvGraphicFramePr>
        <p:xfrm>
          <a:off x="8100392" y="4005064"/>
          <a:ext cx="504056" cy="518159"/>
        </p:xfrm>
        <a:graphic>
          <a:graphicData uri="http://schemas.openxmlformats.org/drawingml/2006/table">
            <a:tbl>
              <a:tblPr firstRow="1" bandRow="1">
                <a:tableStyleId>{5C22544A-7EE6-4342-B048-85BDC9FD1C3A}</a:tableStyleId>
              </a:tblPr>
              <a:tblGrid>
                <a:gridCol w="504056"/>
              </a:tblGrid>
              <a:tr h="370840">
                <a:tc>
                  <a:txBody>
                    <a:bodyPr/>
                    <a:lstStyle/>
                    <a:p>
                      <a:r>
                        <a:rPr lang="en-US" sz="2800" dirty="0" smtClean="0">
                          <a:solidFill>
                            <a:schemeClr val="tx1"/>
                          </a:solidFill>
                        </a:rPr>
                        <a:t>0</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15" name="TextBox 14"/>
          <p:cNvSpPr txBox="1"/>
          <p:nvPr/>
        </p:nvSpPr>
        <p:spPr>
          <a:xfrm>
            <a:off x="7884368" y="2852936"/>
            <a:ext cx="720080" cy="461665"/>
          </a:xfrm>
          <a:prstGeom prst="rect">
            <a:avLst/>
          </a:prstGeom>
          <a:noFill/>
        </p:spPr>
        <p:txBody>
          <a:bodyPr wrap="square" rtlCol="0">
            <a:spAutoFit/>
          </a:bodyPr>
          <a:lstStyle/>
          <a:p>
            <a:r>
              <a:rPr lang="en-US" sz="2400" dirty="0" smtClean="0"/>
              <a:t>00</a:t>
            </a:r>
            <a:endParaRPr lang="en-US" sz="2400" dirty="0"/>
          </a:p>
        </p:txBody>
      </p:sp>
      <p:sp>
        <p:nvSpPr>
          <p:cNvPr id="16" name="TextBox 15"/>
          <p:cNvSpPr txBox="1"/>
          <p:nvPr/>
        </p:nvSpPr>
        <p:spPr>
          <a:xfrm>
            <a:off x="7596336" y="4551511"/>
            <a:ext cx="1656184" cy="461665"/>
          </a:xfrm>
          <a:prstGeom prst="rect">
            <a:avLst/>
          </a:prstGeom>
          <a:noFill/>
        </p:spPr>
        <p:txBody>
          <a:bodyPr wrap="square" rtlCol="0">
            <a:spAutoFit/>
          </a:bodyPr>
          <a:lstStyle/>
          <a:p>
            <a:r>
              <a:rPr lang="en-US" sz="2400" dirty="0" smtClean="0"/>
              <a:t>carry flag</a:t>
            </a:r>
            <a:endParaRPr lang="en-US" sz="2400" dirty="0"/>
          </a:p>
        </p:txBody>
      </p:sp>
    </p:spTree>
    <p:extLst>
      <p:ext uri="{BB962C8B-B14F-4D97-AF65-F5344CB8AC3E}">
        <p14:creationId xmlns:p14="http://schemas.microsoft.com/office/powerpoint/2010/main" val="462768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Rotate instruction</a:t>
            </a:r>
            <a:endParaRPr lang="en-US" dirty="0"/>
          </a:p>
        </p:txBody>
      </p:sp>
      <p:sp>
        <p:nvSpPr>
          <p:cNvPr id="3" name="Content Placeholder 2"/>
          <p:cNvSpPr>
            <a:spLocks noGrp="1"/>
          </p:cNvSpPr>
          <p:nvPr>
            <p:ph idx="1"/>
          </p:nvPr>
        </p:nvSpPr>
        <p:spPr/>
        <p:txBody>
          <a:bodyPr/>
          <a:lstStyle/>
          <a:p>
            <a:r>
              <a:rPr lang="en-US" dirty="0" smtClean="0"/>
              <a:t>rotate the bits in an operand</a:t>
            </a:r>
          </a:p>
          <a:p>
            <a:r>
              <a:rPr lang="en-US" dirty="0" smtClean="0"/>
              <a:t>if we rotate the </a:t>
            </a:r>
            <a:r>
              <a:rPr lang="en-US" dirty="0">
                <a:latin typeface="Courier New" pitchFamily="49" charset="0"/>
                <a:cs typeface="Courier New" pitchFamily="49" charset="0"/>
              </a:rPr>
              <a:t>al</a:t>
            </a:r>
            <a:r>
              <a:rPr lang="en-US" dirty="0" smtClean="0"/>
              <a:t> register by 2 bits, then bit 7 rotates to position 1; bit 6 rotates to position 0</a:t>
            </a:r>
          </a:p>
          <a:p>
            <a:r>
              <a:rPr lang="en-US" dirty="0" err="1" smtClean="0">
                <a:latin typeface="Courier New" pitchFamily="49" charset="0"/>
                <a:cs typeface="Courier New" pitchFamily="49" charset="0"/>
              </a:rPr>
              <a:t>ror</a:t>
            </a:r>
            <a:r>
              <a:rPr lang="en-US" dirty="0" smtClean="0"/>
              <a:t> (rotate right)</a:t>
            </a:r>
          </a:p>
          <a:p>
            <a:r>
              <a:rPr lang="en-US" dirty="0" err="1">
                <a:latin typeface="Courier New" pitchFamily="49" charset="0"/>
                <a:cs typeface="Courier New" pitchFamily="49" charset="0"/>
              </a:rPr>
              <a:t>rol</a:t>
            </a:r>
            <a:r>
              <a:rPr lang="en-US" dirty="0" smtClean="0"/>
              <a:t> (rotate left)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Rotate instruction - example</a:t>
            </a:r>
            <a:endParaRPr lang="en-US" dirty="0"/>
          </a:p>
        </p:txBody>
      </p:sp>
      <p:sp>
        <p:nvSpPr>
          <p:cNvPr id="3" name="Content Placeholder 2"/>
          <p:cNvSpPr>
            <a:spLocks noGrp="1"/>
          </p:cNvSpPr>
          <p:nvPr>
            <p:ph idx="1"/>
          </p:nvPr>
        </p:nvSpPr>
        <p:spPr/>
        <p:txBody>
          <a:bodyPr>
            <a:normAutofit/>
          </a:bodyPr>
          <a:lstStyle/>
          <a:p>
            <a:r>
              <a:rPr lang="en-US" dirty="0" smtClean="0"/>
              <a:t>if  </a:t>
            </a:r>
            <a:r>
              <a:rPr lang="en-US" dirty="0" smtClean="0">
                <a:latin typeface="Courier New" pitchFamily="49" charset="0"/>
                <a:cs typeface="Courier New" pitchFamily="49" charset="0"/>
              </a:rPr>
              <a:t>al</a:t>
            </a:r>
            <a:r>
              <a:rPr lang="en-US" dirty="0" smtClean="0"/>
              <a:t> contains 0110 0011, then after rotating by one bit to the right </a:t>
            </a:r>
            <a:r>
              <a:rPr lang="en-US" dirty="0">
                <a:latin typeface="Courier New" pitchFamily="49" charset="0"/>
                <a:cs typeface="Courier New" pitchFamily="49" charset="0"/>
              </a:rPr>
              <a:t>al</a:t>
            </a:r>
            <a:r>
              <a:rPr lang="en-US" dirty="0" smtClean="0"/>
              <a:t> will contain 1011 0001. If we then rotate </a:t>
            </a:r>
            <a:r>
              <a:rPr lang="en-US" dirty="0">
                <a:latin typeface="Courier New" pitchFamily="49" charset="0"/>
                <a:cs typeface="Courier New" pitchFamily="49" charset="0"/>
              </a:rPr>
              <a:t>al</a:t>
            </a:r>
            <a:r>
              <a:rPr lang="en-US" dirty="0" smtClean="0"/>
              <a:t> two bits to the left </a:t>
            </a:r>
            <a:r>
              <a:rPr lang="en-US" dirty="0">
                <a:latin typeface="Courier New" pitchFamily="49" charset="0"/>
                <a:cs typeface="Courier New" pitchFamily="49" charset="0"/>
              </a:rPr>
              <a:t>al</a:t>
            </a:r>
            <a:r>
              <a:rPr lang="en-US" dirty="0" smtClean="0"/>
              <a:t> will contain 1100 0110</a:t>
            </a:r>
          </a:p>
          <a:p>
            <a:pPr>
              <a:buNone/>
            </a:pPr>
            <a:r>
              <a:rPr lang="en-US" sz="2400" dirty="0" err="1" smtClean="0">
                <a:latin typeface="Courier New" pitchFamily="49" charset="0"/>
                <a:cs typeface="Courier New" pitchFamily="49" charset="0"/>
              </a:rPr>
              <a:t>mov</a:t>
            </a:r>
            <a:r>
              <a:rPr lang="en-US" sz="2400" dirty="0" smtClean="0">
                <a:latin typeface="Courier New" pitchFamily="49" charset="0"/>
                <a:cs typeface="Courier New" pitchFamily="49" charset="0"/>
              </a:rPr>
              <a:t> al, 47h	;al = 			0110 0011</a:t>
            </a:r>
          </a:p>
          <a:p>
            <a:pPr>
              <a:buNone/>
            </a:pPr>
            <a:r>
              <a:rPr lang="en-US" sz="2400" dirty="0" err="1" smtClean="0">
                <a:latin typeface="Courier New" pitchFamily="49" charset="0"/>
                <a:cs typeface="Courier New" pitchFamily="49" charset="0"/>
              </a:rPr>
              <a:t>ror</a:t>
            </a:r>
            <a:r>
              <a:rPr lang="en-US" sz="2400" dirty="0" smtClean="0">
                <a:latin typeface="Courier New" pitchFamily="49" charset="0"/>
                <a:cs typeface="Courier New" pitchFamily="49" charset="0"/>
              </a:rPr>
              <a:t> al, 1		;al now contains	1011 0001</a:t>
            </a:r>
          </a:p>
          <a:p>
            <a:pPr>
              <a:buNone/>
            </a:pPr>
            <a:r>
              <a:rPr lang="en-US" sz="2400" dirty="0" err="1" smtClean="0">
                <a:latin typeface="Courier New" pitchFamily="49" charset="0"/>
                <a:cs typeface="Courier New" pitchFamily="49" charset="0"/>
              </a:rPr>
              <a:t>mov</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cl</a:t>
            </a:r>
            <a:r>
              <a:rPr lang="en-US" sz="2400" dirty="0" smtClean="0">
                <a:latin typeface="Courier New" pitchFamily="49" charset="0"/>
                <a:cs typeface="Courier New" pitchFamily="49" charset="0"/>
              </a:rPr>
              <a:t>, 2		;</a:t>
            </a:r>
            <a:r>
              <a:rPr lang="en-US" sz="2400" dirty="0" err="1" smtClean="0">
                <a:latin typeface="Courier New" pitchFamily="49" charset="0"/>
                <a:cs typeface="Courier New" pitchFamily="49" charset="0"/>
              </a:rPr>
              <a:t>cl</a:t>
            </a:r>
            <a:r>
              <a:rPr lang="en-US" sz="2400" dirty="0" smtClean="0">
                <a:latin typeface="Courier New" pitchFamily="49" charset="0"/>
                <a:cs typeface="Courier New" pitchFamily="49" charset="0"/>
              </a:rPr>
              <a:t>=2</a:t>
            </a:r>
          </a:p>
          <a:p>
            <a:pPr>
              <a:buNone/>
            </a:pPr>
            <a:r>
              <a:rPr lang="en-US" sz="2400" dirty="0" err="1" smtClean="0">
                <a:latin typeface="Courier New" pitchFamily="49" charset="0"/>
                <a:cs typeface="Courier New" pitchFamily="49" charset="0"/>
              </a:rPr>
              <a:t>rol</a:t>
            </a:r>
            <a:r>
              <a:rPr lang="en-US" sz="2400" dirty="0" smtClean="0">
                <a:latin typeface="Courier New" pitchFamily="49" charset="0"/>
                <a:cs typeface="Courier New" pitchFamily="49" charset="0"/>
              </a:rPr>
              <a:t> al, cl	;al now contains 	1100 0110</a:t>
            </a:r>
            <a:endParaRPr lang="en-US" sz="2400" dirty="0">
              <a:latin typeface="Courier New" pitchFamily="49" charset="0"/>
              <a:cs typeface="Courier New"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Rotate instruction - example</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latin typeface="Courier New" pitchFamily="49" charset="0"/>
                <a:cs typeface="Courier New" pitchFamily="49" charset="0"/>
              </a:rPr>
              <a:t>ror</a:t>
            </a:r>
            <a:r>
              <a:rPr lang="en-US" dirty="0" smtClean="0"/>
              <a:t> instruction to swap the high-order bits with low-order bits of </a:t>
            </a:r>
            <a:r>
              <a:rPr lang="en-US" dirty="0" smtClean="0">
                <a:latin typeface="Courier New" pitchFamily="49" charset="0"/>
                <a:cs typeface="Courier New" pitchFamily="49" charset="0"/>
              </a:rPr>
              <a:t>bl</a:t>
            </a:r>
            <a:r>
              <a:rPr lang="en-US" dirty="0" smtClean="0"/>
              <a:t>. The register </a:t>
            </a:r>
            <a:r>
              <a:rPr lang="en-US" dirty="0" err="1" smtClean="0">
                <a:latin typeface="Courier New" pitchFamily="49" charset="0"/>
                <a:cs typeface="Courier New" pitchFamily="49" charset="0"/>
              </a:rPr>
              <a:t>bl</a:t>
            </a:r>
            <a:r>
              <a:rPr lang="en-US" dirty="0" smtClean="0">
                <a:latin typeface="Courier New" pitchFamily="49" charset="0"/>
                <a:cs typeface="Courier New" pitchFamily="49" charset="0"/>
              </a:rPr>
              <a:t> </a:t>
            </a:r>
            <a:r>
              <a:rPr lang="en-US" dirty="0" smtClean="0"/>
              <a:t>contains 0110 0111</a:t>
            </a:r>
          </a:p>
          <a:p>
            <a:r>
              <a:rPr lang="en-US" dirty="0" smtClean="0"/>
              <a:t>answer?</a:t>
            </a:r>
          </a:p>
          <a:p>
            <a:pPr>
              <a:buNone/>
            </a:pPr>
            <a:endParaRPr lang="en-US" sz="2400" dirty="0" smtClean="0">
              <a:latin typeface="Courier New" pitchFamily="49" charset="0"/>
              <a:cs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clearing bits: </a:t>
            </a:r>
            <a:r>
              <a:rPr lang="en-US" dirty="0" smtClean="0">
                <a:latin typeface="Courier New" pitchFamily="49" charset="0"/>
                <a:cs typeface="Courier New" pitchFamily="49" charset="0"/>
              </a:rPr>
              <a:t>and</a:t>
            </a:r>
            <a:r>
              <a:rPr lang="en-US" dirty="0" smtClean="0"/>
              <a:t> instruction</a:t>
            </a:r>
            <a:endParaRPr lang="en-US" dirty="0"/>
          </a:p>
        </p:txBody>
      </p:sp>
      <p:sp>
        <p:nvSpPr>
          <p:cNvPr id="3" name="Content Placeholder 2"/>
          <p:cNvSpPr>
            <a:spLocks noGrp="1"/>
          </p:cNvSpPr>
          <p:nvPr>
            <p:ph idx="1"/>
          </p:nvPr>
        </p:nvSpPr>
        <p:spPr/>
        <p:txBody>
          <a:bodyPr>
            <a:normAutofit/>
          </a:bodyPr>
          <a:lstStyle/>
          <a:p>
            <a:r>
              <a:rPr lang="en-US" dirty="0" smtClean="0"/>
              <a:t>to clear bit 5 of a byte, we </a:t>
            </a:r>
            <a:r>
              <a:rPr lang="en-US" dirty="0" smtClean="0">
                <a:latin typeface="Courier New" pitchFamily="49" charset="0"/>
                <a:cs typeface="Courier New" pitchFamily="49" charset="0"/>
              </a:rPr>
              <a:t>and</a:t>
            </a:r>
            <a:r>
              <a:rPr lang="en-US" dirty="0" smtClean="0"/>
              <a:t> the byte with 1101 1111</a:t>
            </a:r>
          </a:p>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mov</a:t>
            </a:r>
            <a:r>
              <a:rPr lang="en-US" sz="2400" dirty="0" smtClean="0">
                <a:latin typeface="Courier New" pitchFamily="49" charset="0"/>
                <a:cs typeface="Courier New" pitchFamily="49" charset="0"/>
              </a:rPr>
              <a:t> al, 62h		;al = 		0110 0010</a:t>
            </a:r>
          </a:p>
          <a:p>
            <a:pPr>
              <a:buNone/>
            </a:pPr>
            <a:r>
              <a:rPr lang="en-US" sz="2400" dirty="0" smtClean="0">
                <a:latin typeface="Courier New" pitchFamily="49" charset="0"/>
                <a:cs typeface="Courier New" pitchFamily="49" charset="0"/>
              </a:rPr>
              <a:t>	and al, 0dfh		;and it with 	1101 1111</a:t>
            </a:r>
          </a:p>
          <a:p>
            <a:pPr>
              <a:buNone/>
            </a:pPr>
            <a:r>
              <a:rPr lang="en-US" sz="2400" dirty="0" smtClean="0">
                <a:latin typeface="Courier New" pitchFamily="49" charset="0"/>
                <a:cs typeface="Courier New" pitchFamily="49" charset="0"/>
              </a:rPr>
              <a:t>					;al is 42h, 	0100 0010</a:t>
            </a:r>
          </a:p>
          <a:p>
            <a:pPr>
              <a:buNone/>
            </a:pPr>
            <a:r>
              <a:rPr lang="en-US" sz="2800" dirty="0" smtClean="0">
                <a:cs typeface="Courier New" pitchFamily="49" charset="0"/>
              </a:rPr>
              <a:t>the value in the source operand, </a:t>
            </a:r>
            <a:r>
              <a:rPr lang="en-US" sz="2800" dirty="0" smtClean="0">
                <a:latin typeface="Courier New"/>
                <a:cs typeface="Courier New"/>
              </a:rPr>
              <a:t>0dfh</a:t>
            </a:r>
            <a:r>
              <a:rPr lang="en-US" sz="2800" dirty="0" smtClean="0">
                <a:cs typeface="Courier New" pitchFamily="49" charset="0"/>
              </a:rPr>
              <a:t> in the example, is called a </a:t>
            </a:r>
            <a:r>
              <a:rPr lang="en-US" sz="2800" b="1" dirty="0" smtClean="0">
                <a:cs typeface="Courier New" pitchFamily="49" charset="0"/>
              </a:rPr>
              <a:t>bit mask</a:t>
            </a:r>
          </a:p>
          <a:p>
            <a:pPr>
              <a:buNone/>
            </a:pPr>
            <a:r>
              <a:rPr lang="en-US" sz="2400" dirty="0" smtClean="0">
                <a:latin typeface="Courier New" pitchFamily="49" charset="0"/>
                <a:cs typeface="Courier New" pitchFamily="49" charset="0"/>
              </a:rPr>
              <a:t>		</a:t>
            </a:r>
            <a:endParaRPr lang="en-US" sz="2000" dirty="0" smtClean="0">
              <a:latin typeface="Courier New" pitchFamily="49" charset="0"/>
              <a:cs typeface="Courier New" pitchFamily="49" charset="0"/>
            </a:endParaRPr>
          </a:p>
        </p:txBody>
      </p:sp>
      <p:cxnSp>
        <p:nvCxnSpPr>
          <p:cNvPr id="5" name="Straight Connector 4"/>
          <p:cNvCxnSpPr/>
          <p:nvPr/>
        </p:nvCxnSpPr>
        <p:spPr>
          <a:xfrm>
            <a:off x="6804248" y="3501008"/>
            <a:ext cx="2016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436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Rotate instruction - example</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latin typeface="Courier New" pitchFamily="49" charset="0"/>
                <a:cs typeface="Courier New" pitchFamily="49" charset="0"/>
              </a:rPr>
              <a:t>ror</a:t>
            </a:r>
            <a:r>
              <a:rPr lang="en-US" dirty="0" smtClean="0"/>
              <a:t> instruction to swap the high-order bits with low-order bits of </a:t>
            </a:r>
            <a:r>
              <a:rPr lang="en-US" dirty="0" smtClean="0">
                <a:latin typeface="Courier New" pitchFamily="49" charset="0"/>
                <a:cs typeface="Courier New" pitchFamily="49" charset="0"/>
              </a:rPr>
              <a:t>bl</a:t>
            </a:r>
            <a:r>
              <a:rPr lang="en-US" dirty="0" smtClean="0"/>
              <a:t>. The register </a:t>
            </a:r>
            <a:r>
              <a:rPr lang="en-US" dirty="0" err="1" smtClean="0">
                <a:latin typeface="Courier New" pitchFamily="49" charset="0"/>
                <a:cs typeface="Courier New" pitchFamily="49" charset="0"/>
              </a:rPr>
              <a:t>bl</a:t>
            </a:r>
            <a:r>
              <a:rPr lang="en-US" dirty="0" smtClean="0"/>
              <a:t> contains 0110 0111</a:t>
            </a:r>
          </a:p>
          <a:p>
            <a:r>
              <a:rPr lang="en-US" dirty="0" smtClean="0"/>
              <a:t>answer:</a:t>
            </a:r>
          </a:p>
          <a:p>
            <a:endParaRPr lang="en-US" dirty="0"/>
          </a:p>
          <a:p>
            <a:pPr>
              <a:buNone/>
            </a:pPr>
            <a:r>
              <a:rPr lang="en-US" sz="2400" dirty="0" err="1" smtClean="0">
                <a:latin typeface="Courier New" pitchFamily="49" charset="0"/>
                <a:cs typeface="Courier New" pitchFamily="49" charset="0"/>
              </a:rPr>
              <a:t>mov</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bl</a:t>
            </a:r>
            <a:r>
              <a:rPr lang="en-US" sz="2400" dirty="0" smtClean="0">
                <a:latin typeface="Courier New" pitchFamily="49" charset="0"/>
                <a:cs typeface="Courier New" pitchFamily="49" charset="0"/>
              </a:rPr>
              <a:t>, 0110 0111b		;b1= 0110 0111</a:t>
            </a:r>
          </a:p>
          <a:p>
            <a:pPr>
              <a:buNone/>
            </a:pPr>
            <a:r>
              <a:rPr lang="en-US" sz="2400" dirty="0" err="1" smtClean="0">
                <a:latin typeface="Courier New" pitchFamily="49" charset="0"/>
                <a:cs typeface="Courier New" pitchFamily="49" charset="0"/>
              </a:rPr>
              <a:t>mov</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cl</a:t>
            </a:r>
            <a:r>
              <a:rPr lang="en-US" sz="2400" dirty="0" smtClean="0">
                <a:latin typeface="Courier New" pitchFamily="49" charset="0"/>
                <a:cs typeface="Courier New" pitchFamily="49" charset="0"/>
              </a:rPr>
              <a:t>, 4</a:t>
            </a:r>
          </a:p>
          <a:p>
            <a:pPr>
              <a:buNone/>
            </a:pPr>
            <a:r>
              <a:rPr lang="en-US" sz="2400" dirty="0" err="1" smtClean="0">
                <a:latin typeface="Courier New" pitchFamily="49" charset="0"/>
                <a:cs typeface="Courier New" pitchFamily="49" charset="0"/>
              </a:rPr>
              <a:t>ror</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bl</a:t>
            </a:r>
            <a:r>
              <a:rPr lang="en-US" sz="2400" dirty="0" smtClean="0">
                <a:latin typeface="Courier New" pitchFamily="49" charset="0"/>
                <a:cs typeface="Courier New" pitchFamily="49" charset="0"/>
              </a:rPr>
              <a:t>, cl	;b1 now contains 0111 0110</a:t>
            </a:r>
          </a:p>
          <a:p>
            <a:endParaRPr lang="en-US" dirty="0" smtClean="0"/>
          </a:p>
          <a:p>
            <a:pPr>
              <a:buNone/>
            </a:pPr>
            <a:endParaRPr lang="en-US" sz="2400" dirty="0" smtClean="0">
              <a:latin typeface="Courier New" pitchFamily="49" charset="0"/>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a:t>What is difference between register and memory? What are there specific uses? </a:t>
            </a:r>
          </a:p>
        </p:txBody>
      </p:sp>
    </p:spTree>
    <p:extLst>
      <p:ext uri="{BB962C8B-B14F-4D97-AF65-F5344CB8AC3E}">
        <p14:creationId xmlns:p14="http://schemas.microsoft.com/office/powerpoint/2010/main" val="4263824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vs. Memory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Registers </a:t>
            </a:r>
            <a:r>
              <a:rPr lang="en-US" dirty="0"/>
              <a:t>are temporary storage in the CPU that holds the data the processor is currently working on, while </a:t>
            </a:r>
            <a:r>
              <a:rPr lang="en-US" dirty="0" smtClean="0"/>
              <a:t>memory </a:t>
            </a:r>
            <a:r>
              <a:rPr lang="en-US" dirty="0"/>
              <a:t>holds the program instructions and the data the program requires. </a:t>
            </a:r>
            <a:endParaRPr lang="en-US" dirty="0" smtClean="0"/>
          </a:p>
          <a:p>
            <a:r>
              <a:rPr lang="en-US" dirty="0" smtClean="0"/>
              <a:t>Data </a:t>
            </a:r>
            <a:r>
              <a:rPr lang="en-US" dirty="0"/>
              <a:t>has to be loaded into a CPU register from memory before the CPU can process </a:t>
            </a:r>
            <a:r>
              <a:rPr lang="en-US" dirty="0" smtClean="0"/>
              <a:t>it. Memory </a:t>
            </a:r>
            <a:r>
              <a:rPr lang="en-US" dirty="0"/>
              <a:t>is much slower than registers</a:t>
            </a:r>
            <a:r>
              <a:rPr lang="en-US" dirty="0" smtClean="0"/>
              <a:t>, </a:t>
            </a:r>
            <a:r>
              <a:rPr lang="en-US" dirty="0"/>
              <a:t>the fastest operations work directly with registers. </a:t>
            </a:r>
            <a:endParaRPr lang="en-US" dirty="0" smtClean="0"/>
          </a:p>
          <a:p>
            <a:r>
              <a:rPr lang="en-US" dirty="0" smtClean="0"/>
              <a:t>There </a:t>
            </a:r>
            <a:r>
              <a:rPr lang="en-US" dirty="0"/>
              <a:t>is a lot more </a:t>
            </a:r>
            <a:r>
              <a:rPr lang="en-US" dirty="0" smtClean="0"/>
              <a:t>memory than </a:t>
            </a:r>
            <a:r>
              <a:rPr lang="en-US" dirty="0"/>
              <a:t>registers</a:t>
            </a:r>
            <a:r>
              <a:rPr lang="en-US" dirty="0" smtClean="0"/>
              <a:t>, </a:t>
            </a:r>
            <a:r>
              <a:rPr lang="en-US" dirty="0"/>
              <a:t>there are generally only a few registers available on a </a:t>
            </a:r>
            <a:r>
              <a:rPr lang="en-US" dirty="0" smtClean="0"/>
              <a:t>processer, e.g., </a:t>
            </a:r>
            <a:r>
              <a:rPr lang="en-US" dirty="0"/>
              <a:t>stack register, flags register, program counter, and some addressing registers. </a:t>
            </a:r>
            <a:endParaRPr lang="en-US" dirty="0" smtClean="0"/>
          </a:p>
        </p:txBody>
      </p:sp>
    </p:spTree>
    <p:extLst>
      <p:ext uri="{BB962C8B-B14F-4D97-AF65-F5344CB8AC3E}">
        <p14:creationId xmlns:p14="http://schemas.microsoft.com/office/powerpoint/2010/main" val="1861525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clearing bits: </a:t>
            </a:r>
            <a:r>
              <a:rPr lang="en-US" dirty="0" smtClean="0">
                <a:latin typeface="Courier New" pitchFamily="49" charset="0"/>
                <a:cs typeface="Courier New" pitchFamily="49" charset="0"/>
              </a:rPr>
              <a:t>and</a:t>
            </a:r>
            <a:r>
              <a:rPr lang="en-US" dirty="0" smtClean="0"/>
              <a:t> instruction</a:t>
            </a:r>
            <a:endParaRPr lang="en-US" dirty="0"/>
          </a:p>
        </p:txBody>
      </p:sp>
      <p:sp>
        <p:nvSpPr>
          <p:cNvPr id="3" name="Content Placeholder 2"/>
          <p:cNvSpPr>
            <a:spLocks noGrp="1"/>
          </p:cNvSpPr>
          <p:nvPr>
            <p:ph idx="1"/>
          </p:nvPr>
        </p:nvSpPr>
        <p:spPr/>
        <p:txBody>
          <a:bodyPr/>
          <a:lstStyle/>
          <a:p>
            <a:r>
              <a:rPr lang="en-US" dirty="0" smtClean="0"/>
              <a:t>in general, to clear a bit or group of bits, you define a mask consisting of 0s for the bits to be cleared and 1s everywhere else. </a:t>
            </a:r>
          </a:p>
          <a:p>
            <a:r>
              <a:rPr lang="en-US" dirty="0" smtClean="0"/>
              <a:t>The bits cleared in this fashion are said to be </a:t>
            </a:r>
            <a:r>
              <a:rPr lang="en-US" b="1" dirty="0" smtClean="0"/>
              <a:t>masked out</a:t>
            </a:r>
            <a:endParaRPr lang="en-US" b="1" dirty="0"/>
          </a:p>
        </p:txBody>
      </p:sp>
    </p:spTree>
    <p:extLst>
      <p:ext uri="{BB962C8B-B14F-4D97-AF65-F5344CB8AC3E}">
        <p14:creationId xmlns:p14="http://schemas.microsoft.com/office/powerpoint/2010/main" val="116309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clearing bits: </a:t>
            </a:r>
            <a:r>
              <a:rPr lang="en-US" dirty="0" smtClean="0">
                <a:latin typeface="Courier New" pitchFamily="49" charset="0"/>
                <a:cs typeface="Courier New" pitchFamily="49" charset="0"/>
              </a:rPr>
              <a:t>and</a:t>
            </a:r>
            <a:r>
              <a:rPr lang="en-US" dirty="0" smtClean="0"/>
              <a:t> instruction</a:t>
            </a:r>
            <a:endParaRPr lang="en-US" dirty="0"/>
          </a:p>
        </p:txBody>
      </p:sp>
      <p:sp>
        <p:nvSpPr>
          <p:cNvPr id="3" name="Content Placeholder 2"/>
          <p:cNvSpPr>
            <a:spLocks noGrp="1"/>
          </p:cNvSpPr>
          <p:nvPr>
            <p:ph idx="1"/>
          </p:nvPr>
        </p:nvSpPr>
        <p:spPr/>
        <p:txBody>
          <a:bodyPr>
            <a:normAutofit fontScale="92500"/>
          </a:bodyPr>
          <a:lstStyle/>
          <a:p>
            <a:r>
              <a:rPr lang="en-US" dirty="0" smtClean="0"/>
              <a:t>In the ASCII codes of the lower-case letters, bit 5 is always 1. The corresponding upper-case letters are identical except that bit 5 is always 0.</a:t>
            </a:r>
          </a:p>
          <a:p>
            <a:r>
              <a:rPr lang="en-US" dirty="0" smtClean="0"/>
              <a:t>To convert a lower-case letter to upper case, we clear bit 5 (set bit 5 to 0)</a:t>
            </a:r>
          </a:p>
          <a:p>
            <a:endParaRPr lang="en-US" dirty="0" smtClean="0"/>
          </a:p>
          <a:p>
            <a:r>
              <a:rPr lang="en-US" dirty="0" smtClean="0"/>
              <a:t>Exercise:</a:t>
            </a:r>
          </a:p>
          <a:p>
            <a:pPr lvl="1"/>
            <a:r>
              <a:rPr lang="en-US" dirty="0" smtClean="0"/>
              <a:t>The letter ‘b’ has ASCII code 62h, we convert it to ‘B’</a:t>
            </a:r>
            <a:endParaRPr lang="en-US" dirty="0"/>
          </a:p>
        </p:txBody>
      </p:sp>
    </p:spTree>
    <p:extLst>
      <p:ext uri="{BB962C8B-B14F-4D97-AF65-F5344CB8AC3E}">
        <p14:creationId xmlns:p14="http://schemas.microsoft.com/office/powerpoint/2010/main" val="1472374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clearing bits: </a:t>
            </a:r>
            <a:r>
              <a:rPr lang="en-US" dirty="0" smtClean="0">
                <a:latin typeface="Courier New" pitchFamily="49" charset="0"/>
                <a:cs typeface="Courier New" pitchFamily="49" charset="0"/>
              </a:rPr>
              <a:t>and</a:t>
            </a:r>
            <a:r>
              <a:rPr lang="en-US" dirty="0" smtClean="0"/>
              <a:t> instruction</a:t>
            </a:r>
            <a:endParaRPr lang="en-US" dirty="0"/>
          </a:p>
        </p:txBody>
      </p:sp>
      <p:sp>
        <p:nvSpPr>
          <p:cNvPr id="3" name="Content Placeholder 2"/>
          <p:cNvSpPr>
            <a:spLocks noGrp="1"/>
          </p:cNvSpPr>
          <p:nvPr>
            <p:ph idx="1"/>
          </p:nvPr>
        </p:nvSpPr>
        <p:spPr/>
        <p:txBody>
          <a:bodyPr/>
          <a:lstStyle/>
          <a:p>
            <a:r>
              <a:rPr lang="en-US" dirty="0" smtClean="0"/>
              <a:t>answer</a:t>
            </a:r>
          </a:p>
          <a:p>
            <a:endParaRPr lang="en-US" dirty="0" smtClean="0"/>
          </a:p>
          <a:p>
            <a:pPr>
              <a:buNone/>
            </a:pPr>
            <a:r>
              <a:rPr lang="en-US" sz="2400" dirty="0" err="1" smtClean="0">
                <a:latin typeface="Courier New" pitchFamily="49" charset="0"/>
                <a:cs typeface="Courier New" pitchFamily="49" charset="0"/>
              </a:rPr>
              <a:t>mov</a:t>
            </a:r>
            <a:r>
              <a:rPr lang="en-US" sz="2400" dirty="0" smtClean="0">
                <a:latin typeface="Courier New" pitchFamily="49" charset="0"/>
                <a:cs typeface="Courier New" pitchFamily="49" charset="0"/>
              </a:rPr>
              <a:t> al, ‘b’	;al=‘b’=62h		0110 0010</a:t>
            </a:r>
          </a:p>
          <a:p>
            <a:pPr>
              <a:buNone/>
            </a:pPr>
            <a:r>
              <a:rPr lang="en-US" sz="2400" dirty="0" smtClean="0">
                <a:latin typeface="Courier New" pitchFamily="49" charset="0"/>
                <a:cs typeface="Courier New" pitchFamily="49" charset="0"/>
              </a:rPr>
              <a:t>and al, 0dfh	;mask=			1101 1111</a:t>
            </a:r>
          </a:p>
          <a:p>
            <a:pPr>
              <a:buNone/>
            </a:pPr>
            <a:r>
              <a:rPr lang="en-US" sz="2400" dirty="0" smtClean="0">
                <a:latin typeface="Courier New" pitchFamily="49" charset="0"/>
                <a:cs typeface="Courier New" pitchFamily="49" charset="0"/>
              </a:rPr>
              <a:t>				;al now = ‘B’ (=42h)0100 0010</a:t>
            </a:r>
            <a:endParaRPr lang="en-US" sz="2400" dirty="0">
              <a:latin typeface="Courier New" pitchFamily="49" charset="0"/>
              <a:cs typeface="Courier New" pitchFamily="49" charset="0"/>
            </a:endParaRPr>
          </a:p>
        </p:txBody>
      </p:sp>
      <p:cxnSp>
        <p:nvCxnSpPr>
          <p:cNvPr id="4" name="Straight Connector 3"/>
          <p:cNvCxnSpPr/>
          <p:nvPr/>
        </p:nvCxnSpPr>
        <p:spPr>
          <a:xfrm>
            <a:off x="6732240" y="3573016"/>
            <a:ext cx="2016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38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clearing bits: </a:t>
            </a:r>
            <a:r>
              <a:rPr lang="en-US" dirty="0" smtClean="0">
                <a:latin typeface="Courier New" pitchFamily="49" charset="0"/>
                <a:cs typeface="Courier New" pitchFamily="49" charset="0"/>
              </a:rPr>
              <a:t>and</a:t>
            </a:r>
            <a:r>
              <a:rPr lang="en-US" dirty="0" smtClean="0"/>
              <a:t> instruction</a:t>
            </a:r>
            <a:endParaRPr lang="en-US" dirty="0"/>
          </a:p>
        </p:txBody>
      </p:sp>
      <p:sp>
        <p:nvSpPr>
          <p:cNvPr id="3" name="Content Placeholder 2"/>
          <p:cNvSpPr>
            <a:spLocks noGrp="1"/>
          </p:cNvSpPr>
          <p:nvPr>
            <p:ph idx="1"/>
          </p:nvPr>
        </p:nvSpPr>
        <p:spPr/>
        <p:txBody>
          <a:bodyPr/>
          <a:lstStyle/>
          <a:p>
            <a:r>
              <a:rPr lang="en-US" dirty="0" smtClean="0"/>
              <a:t>the bit mask 1101 1111 when used with and will always set bit 5 to 0 leaving the remaining bits unchanged</a:t>
            </a:r>
            <a:endParaRPr lang="en-US" dirty="0"/>
          </a:p>
        </p:txBody>
      </p:sp>
      <p:sp>
        <p:nvSpPr>
          <p:cNvPr id="4" name="Rectangle 3"/>
          <p:cNvSpPr/>
          <p:nvPr/>
        </p:nvSpPr>
        <p:spPr>
          <a:xfrm>
            <a:off x="251520" y="4581128"/>
            <a:ext cx="8280920" cy="1200329"/>
          </a:xfrm>
          <a:prstGeom prst="rect">
            <a:avLst/>
          </a:prstGeom>
        </p:spPr>
        <p:txBody>
          <a:bodyPr wrap="square">
            <a:spAutoFit/>
          </a:bodyPr>
          <a:lstStyle/>
          <a:p>
            <a:pPr>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xxxx</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xxxx</a:t>
            </a:r>
            <a:r>
              <a:rPr lang="en-US" sz="2400" dirty="0" smtClean="0">
                <a:latin typeface="Courier New" pitchFamily="49" charset="0"/>
                <a:cs typeface="Courier New" pitchFamily="49" charset="0"/>
              </a:rPr>
              <a:t>	;destination bits</a:t>
            </a:r>
          </a:p>
          <a:p>
            <a:pPr>
              <a:buNone/>
            </a:pPr>
            <a:r>
              <a:rPr lang="en-US" sz="2400" dirty="0" smtClean="0">
                <a:latin typeface="Courier New" pitchFamily="49" charset="0"/>
                <a:cs typeface="Courier New" pitchFamily="49" charset="0"/>
              </a:rPr>
              <a:t>and	1101 1111	;and with mask bits</a:t>
            </a:r>
          </a:p>
          <a:p>
            <a:pPr>
              <a:buNone/>
            </a:pPr>
            <a:r>
              <a:rPr lang="en-US" sz="2400" dirty="0" smtClean="0">
                <a:latin typeface="Courier New" pitchFamily="49" charset="0"/>
                <a:cs typeface="Courier New" pitchFamily="49" charset="0"/>
              </a:rPr>
              <a:t>	xx0x </a:t>
            </a:r>
            <a:r>
              <a:rPr lang="en-US" sz="2400" dirty="0" err="1" smtClean="0">
                <a:latin typeface="Courier New" pitchFamily="49" charset="0"/>
                <a:cs typeface="Courier New" pitchFamily="49" charset="0"/>
              </a:rPr>
              <a:t>xxxx</a:t>
            </a:r>
            <a:r>
              <a:rPr lang="en-US" sz="2400" dirty="0" smtClean="0">
                <a:latin typeface="Courier New" pitchFamily="49" charset="0"/>
                <a:cs typeface="Courier New" pitchFamily="49" charset="0"/>
              </a:rPr>
              <a:t>	</a:t>
            </a:r>
            <a:r>
              <a:rPr lang="en-US" sz="2000" dirty="0" smtClean="0">
                <a:latin typeface="Courier New" pitchFamily="49" charset="0"/>
                <a:cs typeface="Courier New" pitchFamily="49" charset="0"/>
              </a:rPr>
              <a:t>;result is that bit 5 is cleared </a:t>
            </a:r>
          </a:p>
        </p:txBody>
      </p:sp>
      <p:cxnSp>
        <p:nvCxnSpPr>
          <p:cNvPr id="5" name="Straight Connector 4"/>
          <p:cNvCxnSpPr/>
          <p:nvPr/>
        </p:nvCxnSpPr>
        <p:spPr>
          <a:xfrm>
            <a:off x="1043608" y="5370894"/>
            <a:ext cx="2016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545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bits: </a:t>
            </a:r>
            <a:r>
              <a:rPr lang="en-US" dirty="0" smtClean="0">
                <a:latin typeface="Courier New" pitchFamily="49" charset="0"/>
                <a:cs typeface="Courier New" pitchFamily="49" charset="0"/>
              </a:rPr>
              <a:t>or</a:t>
            </a:r>
            <a:r>
              <a:rPr lang="en-US" dirty="0" smtClean="0"/>
              <a:t> instruction</a:t>
            </a:r>
            <a:endParaRPr lang="en-US" dirty="0"/>
          </a:p>
        </p:txBody>
      </p:sp>
      <p:sp>
        <p:nvSpPr>
          <p:cNvPr id="3" name="Content Placeholder 2"/>
          <p:cNvSpPr>
            <a:spLocks noGrp="1"/>
          </p:cNvSpPr>
          <p:nvPr>
            <p:ph idx="1"/>
          </p:nvPr>
        </p:nvSpPr>
        <p:spPr/>
        <p:txBody>
          <a:bodyPr/>
          <a:lstStyle/>
          <a:p>
            <a:r>
              <a:rPr lang="en-US" dirty="0" smtClean="0"/>
              <a:t>the </a:t>
            </a:r>
            <a:r>
              <a:rPr lang="en-US" dirty="0" smtClean="0">
                <a:latin typeface="Courier New" pitchFamily="49" charset="0"/>
                <a:cs typeface="Courier New" pitchFamily="49" charset="0"/>
              </a:rPr>
              <a:t>or</a:t>
            </a:r>
            <a:r>
              <a:rPr lang="en-US" dirty="0" smtClean="0"/>
              <a:t> instruction can be used to set bits to 1 regardless of their current setting</a:t>
            </a:r>
          </a:p>
          <a:p>
            <a:r>
              <a:rPr lang="en-US" dirty="0" smtClean="0"/>
              <a:t>the bits set using the or instruction are said to be </a:t>
            </a:r>
            <a:r>
              <a:rPr lang="en-US" b="1" dirty="0" smtClean="0"/>
              <a:t>masked in</a:t>
            </a:r>
            <a:endParaRPr lang="en-US" b="1" dirty="0"/>
          </a:p>
        </p:txBody>
      </p:sp>
    </p:spTree>
    <p:extLst>
      <p:ext uri="{BB962C8B-B14F-4D97-AF65-F5344CB8AC3E}">
        <p14:creationId xmlns:p14="http://schemas.microsoft.com/office/powerpoint/2010/main" val="75618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bits: </a:t>
            </a:r>
            <a:r>
              <a:rPr lang="en-US" dirty="0" smtClean="0">
                <a:latin typeface="Courier New" pitchFamily="49" charset="0"/>
                <a:cs typeface="Courier New" pitchFamily="49" charset="0"/>
              </a:rPr>
              <a:t>or</a:t>
            </a:r>
            <a:r>
              <a:rPr lang="en-US" dirty="0" smtClean="0"/>
              <a:t> instruction example</a:t>
            </a:r>
            <a:endParaRPr lang="en-US" dirty="0"/>
          </a:p>
        </p:txBody>
      </p:sp>
      <p:sp>
        <p:nvSpPr>
          <p:cNvPr id="3" name="Content Placeholder 2"/>
          <p:cNvSpPr>
            <a:spLocks noGrp="1"/>
          </p:cNvSpPr>
          <p:nvPr>
            <p:ph idx="1"/>
          </p:nvPr>
        </p:nvSpPr>
        <p:spPr/>
        <p:txBody>
          <a:bodyPr>
            <a:normAutofit/>
          </a:bodyPr>
          <a:lstStyle/>
          <a:p>
            <a:r>
              <a:rPr lang="en-US" dirty="0" smtClean="0"/>
              <a:t>To convert a digit to its equivalent character, we need to set bits 4 and 5</a:t>
            </a:r>
          </a:p>
          <a:p>
            <a:r>
              <a:rPr lang="en-US" dirty="0" smtClean="0"/>
              <a:t>the bit mask 0011 0000</a:t>
            </a:r>
          </a:p>
          <a:p>
            <a:endParaRPr lang="en-US" dirty="0" smtClean="0"/>
          </a:p>
          <a:p>
            <a:r>
              <a:rPr lang="en-US" sz="2800" dirty="0" smtClean="0"/>
              <a:t>e.g., convert number 7 to ASCII code for 7, that is ‘7’</a:t>
            </a:r>
          </a:p>
          <a:p>
            <a:pPr>
              <a:buNone/>
            </a:pPr>
            <a:r>
              <a:rPr lang="en-US" dirty="0" smtClean="0"/>
              <a:t>	</a:t>
            </a:r>
            <a:r>
              <a:rPr lang="en-US" sz="2400" dirty="0" err="1" smtClean="0">
                <a:solidFill>
                  <a:srgbClr val="FFFFFF"/>
                </a:solidFill>
                <a:latin typeface="Courier New" pitchFamily="49" charset="0"/>
                <a:cs typeface="Courier New" pitchFamily="49" charset="0"/>
              </a:rPr>
              <a:t>mov</a:t>
            </a:r>
            <a:r>
              <a:rPr lang="en-US" sz="2400" dirty="0" smtClean="0">
                <a:solidFill>
                  <a:srgbClr val="FFFFFF"/>
                </a:solidFill>
                <a:latin typeface="Courier New" pitchFamily="49" charset="0"/>
                <a:cs typeface="Courier New" pitchFamily="49" charset="0"/>
              </a:rPr>
              <a:t> al, 7		;7 is		0000 0111</a:t>
            </a:r>
          </a:p>
          <a:p>
            <a:pPr>
              <a:buNone/>
            </a:pPr>
            <a:r>
              <a:rPr lang="en-US" sz="2400" dirty="0" smtClean="0">
                <a:solidFill>
                  <a:srgbClr val="FFFFFF"/>
                </a:solidFill>
                <a:latin typeface="Courier New" pitchFamily="49" charset="0"/>
                <a:cs typeface="Courier New" pitchFamily="49" charset="0"/>
              </a:rPr>
              <a:t>	or al, 0011 0000b	;or with	0011 0000</a:t>
            </a:r>
          </a:p>
          <a:p>
            <a:pPr>
              <a:buNone/>
            </a:pPr>
            <a:r>
              <a:rPr lang="en-US" sz="2400" dirty="0" smtClean="0">
                <a:solidFill>
                  <a:srgbClr val="FFFFFF"/>
                </a:solidFill>
                <a:latin typeface="Courier New" pitchFamily="49" charset="0"/>
                <a:cs typeface="Courier New" pitchFamily="49" charset="0"/>
              </a:rPr>
              <a:t>					;’7’ is	0011 0111</a:t>
            </a:r>
          </a:p>
        </p:txBody>
      </p:sp>
      <p:cxnSp>
        <p:nvCxnSpPr>
          <p:cNvPr id="4" name="Straight Connector 3"/>
          <p:cNvCxnSpPr/>
          <p:nvPr/>
        </p:nvCxnSpPr>
        <p:spPr>
          <a:xfrm>
            <a:off x="5868144" y="5301208"/>
            <a:ext cx="2016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332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18112</TotalTime>
  <Words>1467</Words>
  <Application>Microsoft Macintosh PowerPoint</Application>
  <PresentationFormat>On-screen Show (4:3)</PresentationFormat>
  <Paragraphs>241</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CS 1520  COMPUTER ARCHITECTURE</vt:lpstr>
      <vt:lpstr>Bit Manipulation</vt:lpstr>
      <vt:lpstr>clearing bits: and instruction</vt:lpstr>
      <vt:lpstr>clearing bits: and instruction</vt:lpstr>
      <vt:lpstr>clearing bits: and instruction</vt:lpstr>
      <vt:lpstr>clearing bits: and instruction</vt:lpstr>
      <vt:lpstr>clearing bits: and instruction</vt:lpstr>
      <vt:lpstr>setting bits: or instruction</vt:lpstr>
      <vt:lpstr>setting bits: or instruction example</vt:lpstr>
      <vt:lpstr>setting bits: or instruction example</vt:lpstr>
      <vt:lpstr>setting bits: or instruction example</vt:lpstr>
      <vt:lpstr>PowerPoint Presentation</vt:lpstr>
      <vt:lpstr>xor instruction</vt:lpstr>
      <vt:lpstr>xor instruction</vt:lpstr>
      <vt:lpstr>xor instruction</vt:lpstr>
      <vt:lpstr>not instruction</vt:lpstr>
      <vt:lpstr>Efficiency</vt:lpstr>
      <vt:lpstr>test instruction</vt:lpstr>
      <vt:lpstr>test instruction</vt:lpstr>
      <vt:lpstr>test instruction examples</vt:lpstr>
      <vt:lpstr>Shifting and rotating bits</vt:lpstr>
      <vt:lpstr>Shifting and rotating bits</vt:lpstr>
      <vt:lpstr>Shifting and rotating bits</vt:lpstr>
      <vt:lpstr>Shifting and rotating bits</vt:lpstr>
      <vt:lpstr>sar instruction</vt:lpstr>
      <vt:lpstr>shr instruction</vt:lpstr>
      <vt:lpstr>Rotate instruction</vt:lpstr>
      <vt:lpstr>Rotate instruction - example</vt:lpstr>
      <vt:lpstr>Rotate instruction - example</vt:lpstr>
      <vt:lpstr>Rotate instruction - example</vt:lpstr>
      <vt:lpstr>Questions</vt:lpstr>
      <vt:lpstr>Register vs. Memory</vt:lpstr>
    </vt:vector>
  </TitlesOfParts>
  <Company>University of Aberdeen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1520  COMPUTER ARCHITECTURE</dc:title>
  <dc:creator>VAIO</dc:creator>
  <cp:lastModifiedBy>Joey S C Lam</cp:lastModifiedBy>
  <cp:revision>118</cp:revision>
  <dcterms:created xsi:type="dcterms:W3CDTF">2013-02-01T12:22:09Z</dcterms:created>
  <dcterms:modified xsi:type="dcterms:W3CDTF">2016-02-01T11:48:57Z</dcterms:modified>
</cp:coreProperties>
</file>