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15" r:id="rId3"/>
    <p:sldId id="316" r:id="rId4"/>
    <p:sldId id="345" r:id="rId5"/>
    <p:sldId id="317" r:id="rId6"/>
    <p:sldId id="338" r:id="rId7"/>
    <p:sldId id="339" r:id="rId8"/>
    <p:sldId id="318" r:id="rId9"/>
    <p:sldId id="319" r:id="rId10"/>
    <p:sldId id="320" r:id="rId11"/>
    <p:sldId id="335" r:id="rId12"/>
    <p:sldId id="336" r:id="rId13"/>
    <p:sldId id="337" r:id="rId14"/>
    <p:sldId id="321" r:id="rId15"/>
    <p:sldId id="333" r:id="rId16"/>
    <p:sldId id="322" r:id="rId17"/>
    <p:sldId id="323" r:id="rId18"/>
    <p:sldId id="324" r:id="rId19"/>
    <p:sldId id="340" r:id="rId20"/>
    <p:sldId id="325" r:id="rId21"/>
    <p:sldId id="326" r:id="rId22"/>
    <p:sldId id="327" r:id="rId23"/>
    <p:sldId id="328" r:id="rId24"/>
    <p:sldId id="329" r:id="rId25"/>
    <p:sldId id="342" r:id="rId26"/>
    <p:sldId id="343" r:id="rId27"/>
    <p:sldId id="344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84" autoAdjust="0"/>
  </p:normalViewPr>
  <p:slideViewPr>
    <p:cSldViewPr>
      <p:cViewPr varScale="1">
        <p:scale>
          <a:sx n="75" d="100"/>
          <a:sy n="75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086EB-B72A-433A-8C69-4EAC380CE188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38AD9-F2C8-4115-ADA2-AF32BFA9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35E06-C4AF-48B4-A0C9-A0DC965F30AB}" type="datetimeFigureOut">
              <a:rPr lang="en-US" smtClean="0"/>
              <a:t>27/01/2015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DEAA-2622-4450-8568-2DC9135741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273629"/>
            <a:ext cx="8436960" cy="287886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>
                <a:solidFill>
                  <a:srgbClr val="008000"/>
                </a:solidFill>
              </a:rPr>
              <a:t>CS 1520</a:t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/>
            </a:r>
            <a:br>
              <a:rPr lang="en-US" sz="4900" b="1" dirty="0">
                <a:solidFill>
                  <a:srgbClr val="008000"/>
                </a:solidFill>
              </a:rPr>
            </a:br>
            <a:r>
              <a:rPr lang="en-US" sz="4900" b="1" dirty="0">
                <a:solidFill>
                  <a:srgbClr val="008000"/>
                </a:solidFill>
              </a:rPr>
              <a:t>COMPUTER ARCHITECTURE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3212976"/>
            <a:ext cx="7772400" cy="211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Assembly Language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Segment Registers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6782" y="1236663"/>
            <a:ext cx="5539781" cy="5392737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2133600" y="1524000"/>
            <a:ext cx="873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CS, IP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4191000"/>
            <a:ext cx="46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4648200"/>
            <a:ext cx="48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048000" y="4419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36702"/>
              </p:ext>
            </p:extLst>
          </p:nvPr>
        </p:nvGraphicFramePr>
        <p:xfrm>
          <a:off x="2362200" y="4724400"/>
          <a:ext cx="68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00400" y="1905000"/>
            <a:ext cx="515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CS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IP</a:t>
            </a:r>
            <a:r>
              <a:rPr lang="en-US" dirty="0"/>
              <a:t> registers are automatically initialized to point to the beginning of the code segment.  </a:t>
            </a:r>
            <a:endParaRPr lang="en-GB" dirty="0"/>
          </a:p>
          <a:p>
            <a:pP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SS</a:t>
            </a:r>
            <a:r>
              <a:rPr lang="en-US" dirty="0"/>
              <a:t> register is </a:t>
            </a:r>
            <a:r>
              <a:rPr lang="en-US" dirty="0" err="1" smtClean="0"/>
              <a:t>initialised</a:t>
            </a:r>
            <a:r>
              <a:rPr lang="en-US" dirty="0" smtClean="0"/>
              <a:t> </a:t>
            </a:r>
            <a:r>
              <a:rPr lang="en-US" dirty="0"/>
              <a:t>to point to the beginning of the stack segment.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SP</a:t>
            </a:r>
            <a:r>
              <a:rPr lang="en-US" dirty="0"/>
              <a:t> register is </a:t>
            </a:r>
            <a:r>
              <a:rPr lang="en-US" dirty="0" err="1" smtClean="0"/>
              <a:t>initialised</a:t>
            </a:r>
            <a:r>
              <a:rPr lang="en-US" dirty="0" smtClean="0"/>
              <a:t> </a:t>
            </a:r>
            <a:r>
              <a:rPr lang="en-US" dirty="0"/>
              <a:t>to point one byte beyond the stack segment. </a:t>
            </a:r>
            <a:endParaRPr lang="en-US" dirty="0" smtClean="0"/>
          </a:p>
          <a:p>
            <a:r>
              <a:rPr lang="en-US" dirty="0"/>
              <a:t>If a program contains a data segment, the </a:t>
            </a:r>
            <a:r>
              <a:rPr lang="en-US" dirty="0">
                <a:latin typeface="Courier New"/>
                <a:cs typeface="Courier New"/>
              </a:rPr>
              <a:t>DS</a:t>
            </a:r>
            <a:r>
              <a:rPr lang="en-US" dirty="0"/>
              <a:t> register must be </a:t>
            </a:r>
            <a:r>
              <a:rPr lang="en-US" dirty="0" err="1" smtClean="0"/>
              <a:t>initialised</a:t>
            </a:r>
            <a:r>
              <a:rPr lang="en-US" dirty="0" smtClean="0"/>
              <a:t> </a:t>
            </a:r>
            <a:r>
              <a:rPr lang="en-US" dirty="0"/>
              <a:t>by the programmer to point to the beginning of that data segment.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>
                <a:latin typeface="Courier New"/>
                <a:cs typeface="Courier New"/>
              </a:rPr>
              <a:t>MOV AX, @DATA ; initialize DS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 	MOV DS, AX</a:t>
            </a:r>
          </a:p>
          <a:p>
            <a:r>
              <a:rPr lang="en-US" dirty="0"/>
              <a:t>The operating system will only </a:t>
            </a:r>
            <a:r>
              <a:rPr lang="en-US" dirty="0" err="1"/>
              <a:t>initialise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CS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SS</a:t>
            </a:r>
            <a:r>
              <a:rPr lang="en-US" dirty="0" smtClean="0">
                <a:latin typeface="Courier New"/>
                <a:cs typeface="Courier New"/>
              </a:rPr>
              <a:t>,SP </a:t>
            </a:r>
            <a:r>
              <a:rPr lang="en-US" dirty="0"/>
              <a:t>and </a:t>
            </a:r>
            <a:r>
              <a:rPr lang="en-US" dirty="0">
                <a:latin typeface="Courier New"/>
                <a:cs typeface="Courier New"/>
              </a:rPr>
              <a:t>IP</a:t>
            </a:r>
            <a:r>
              <a:rPr lang="en-US" dirty="0"/>
              <a:t> registers.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7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Initialisation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>
                <a:latin typeface="Courier New"/>
                <a:cs typeface="Courier New"/>
              </a:rPr>
              <a:t>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instructions which </a:t>
            </a:r>
            <a:r>
              <a:rPr lang="en-US" dirty="0" err="1" smtClean="0"/>
              <a:t>initialise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ds</a:t>
            </a:r>
            <a:r>
              <a:rPr lang="en-US" dirty="0" smtClean="0"/>
              <a:t> register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ax, @data 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ds, ax</a:t>
            </a:r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>
                <a:latin typeface="Courier New"/>
                <a:cs typeface="Courier New"/>
              </a:rPr>
              <a:t>ax</a:t>
            </a:r>
            <a:r>
              <a:rPr lang="en-US" dirty="0" smtClean="0"/>
              <a:t> </a:t>
            </a:r>
            <a:r>
              <a:rPr lang="en-US" dirty="0"/>
              <a:t>may be replaced by any other 16-bit general </a:t>
            </a:r>
            <a:r>
              <a:rPr lang="en-US" dirty="0" smtClean="0"/>
              <a:t>	purpose </a:t>
            </a:r>
            <a:r>
              <a:rPr lang="en-US" dirty="0"/>
              <a:t>register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/>
              <a:t>load time, </a:t>
            </a:r>
            <a:r>
              <a:rPr lang="en-US" dirty="0">
                <a:latin typeface="Courier New"/>
                <a:cs typeface="Courier New"/>
              </a:rPr>
              <a:t>@data</a:t>
            </a:r>
            <a:r>
              <a:rPr lang="en-US" dirty="0" smtClean="0"/>
              <a:t> </a:t>
            </a:r>
            <a:r>
              <a:rPr lang="en-US" dirty="0"/>
              <a:t>is replaced with the 16-bit base address of the data segment. </a:t>
            </a:r>
            <a:endParaRPr lang="en-GB" dirty="0"/>
          </a:p>
          <a:p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>
                <a:latin typeface="Courier New"/>
                <a:cs typeface="Courier New"/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evaluates to a constant value; such an operand is usually called an </a:t>
            </a:r>
            <a:r>
              <a:rPr lang="en-US" u="sng" dirty="0"/>
              <a:t>immediate operand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 err="1" smtClean="0"/>
              <a:t>initialisation</a:t>
            </a:r>
            <a:r>
              <a:rPr lang="en-US" dirty="0" smtClean="0"/>
              <a:t> </a:t>
            </a:r>
            <a:r>
              <a:rPr lang="en-US" dirty="0"/>
              <a:t>of the form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ds, </a:t>
            </a:r>
            <a:r>
              <a:rPr lang="en-US" dirty="0">
                <a:latin typeface="Courier New"/>
                <a:cs typeface="Courier New"/>
              </a:rPr>
              <a:t>@</a:t>
            </a:r>
            <a:r>
              <a:rPr lang="en-US" dirty="0" smtClean="0">
                <a:latin typeface="Courier New"/>
                <a:cs typeface="Courier New"/>
              </a:rPr>
              <a:t>data  </a:t>
            </a:r>
            <a:r>
              <a:rPr lang="en-US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invalid !! 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Such </a:t>
            </a:r>
            <a:r>
              <a:rPr lang="en-US" dirty="0"/>
              <a:t>an </a:t>
            </a:r>
            <a:r>
              <a:rPr lang="en-US" dirty="0" err="1" smtClean="0"/>
              <a:t>initialisation</a:t>
            </a:r>
            <a:r>
              <a:rPr lang="en-US" dirty="0" smtClean="0"/>
              <a:t> </a:t>
            </a:r>
            <a:r>
              <a:rPr lang="en-US" dirty="0"/>
              <a:t>is done indirectly using any 16</a:t>
            </a:r>
            <a:r>
              <a:rPr lang="en-US" dirty="0" smtClean="0"/>
              <a:t>-bit </a:t>
            </a:r>
            <a:r>
              <a:rPr lang="en-US" dirty="0"/>
              <a:t>general-purpose register. Example</a:t>
            </a:r>
            <a:r>
              <a:rPr lang="en-US" dirty="0" smtClean="0"/>
              <a:t>:</a:t>
            </a:r>
            <a:r>
              <a:rPr lang="en-US" dirty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ax, @data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mov</a:t>
            </a:r>
            <a:r>
              <a:rPr lang="en-US" dirty="0" smtClean="0">
                <a:latin typeface="Courier New"/>
                <a:cs typeface="Courier New"/>
              </a:rPr>
              <a:t> ds, ax</a:t>
            </a:r>
            <a:endParaRPr lang="en-GB" dirty="0">
              <a:latin typeface="Courier New"/>
              <a:cs typeface="Courier New"/>
            </a:endParaRPr>
          </a:p>
          <a:p>
            <a:endParaRPr lang="en-GB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 In a program, the data, code, and stack segments may appear in any order. However, to avoid forward references it is better to put the data segment before the code segment</a:t>
            </a:r>
            <a:r>
              <a:rPr lang="en-US" dirty="0" smtClean="0"/>
              <a:t>.</a:t>
            </a:r>
          </a:p>
          <a:p>
            <a:r>
              <a:rPr lang="en-US" dirty="0"/>
              <a:t>A programmer chooses an appropriate size for the stack segment, depending on the size of his program. Values in the range 100H to 400H are sufficient for most small programs. 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How is a 20-bit address obtained if there are only 16-bit registers?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answer lies in the next few slides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6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How is a 20-bit address obtained if there are only 16-bit registers?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answer lies in the next few slides.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20-bit address of a byte is called its </a:t>
            </a:r>
            <a:r>
              <a:rPr lang="en-US" b="1" dirty="0"/>
              <a:t>Physical Address</a:t>
            </a:r>
            <a:r>
              <a:rPr lang="en-US" dirty="0"/>
              <a:t>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But, it is specified as a </a:t>
            </a:r>
            <a:r>
              <a:rPr lang="en-US" b="1" dirty="0"/>
              <a:t>Logical Address</a:t>
            </a:r>
            <a:r>
              <a:rPr lang="en-US" dirty="0"/>
              <a:t>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Logical address is in the form of:</a:t>
            </a:r>
          </a:p>
          <a:p>
            <a:pPr marL="448056" lvl="1" indent="0" algn="ctr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b="1" dirty="0"/>
              <a:t>Base Address : Offset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Offset is the </a:t>
            </a:r>
            <a:r>
              <a:rPr lang="en-US" u="sng" dirty="0"/>
              <a:t>displacement</a:t>
            </a:r>
            <a:r>
              <a:rPr lang="en-US" dirty="0"/>
              <a:t> of the memory location from the starting location of the segment.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1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 value of Data Segment Register (</a:t>
            </a:r>
            <a:r>
              <a:rPr lang="en-US" dirty="0">
                <a:latin typeface="Courier New"/>
                <a:cs typeface="Courier New"/>
              </a:rPr>
              <a:t>DS</a:t>
            </a:r>
            <a:r>
              <a:rPr lang="en-US" dirty="0">
                <a:latin typeface="Arial" charset="0"/>
              </a:rPr>
              <a:t>) is 2222 H.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To convert this 16-bit address into 20-bit, the BIU </a:t>
            </a:r>
            <a:r>
              <a:rPr lang="en-US" dirty="0" smtClean="0">
                <a:latin typeface="Arial" charset="0"/>
              </a:rPr>
              <a:t>(bus interface unit) appends </a:t>
            </a:r>
            <a:r>
              <a:rPr lang="en-US" dirty="0">
                <a:latin typeface="Arial" charset="0"/>
              </a:rPr>
              <a:t>0H to the LSBs of the address.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After appending, the starting address of the Data Segment becomes 22220H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8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If the data at any location has a logical address specified as:</a:t>
            </a:r>
          </a:p>
          <a:p>
            <a:pPr lvl="1" indent="-382588" algn="ctr"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>
                <a:latin typeface="Arial" charset="0"/>
              </a:rPr>
              <a:t>2222 H : 0016 H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Then, the number 0016 H is the offset.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2222 H is the value of </a:t>
            </a:r>
            <a:r>
              <a:rPr lang="en-US" dirty="0">
                <a:latin typeface="Courier New"/>
                <a:cs typeface="Courier New"/>
              </a:rPr>
              <a:t>DS</a:t>
            </a:r>
            <a:r>
              <a:rPr lang="en-US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53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To calculate the effective address of the memory, BIU uses the following formula:</a:t>
            </a:r>
          </a:p>
          <a:p>
            <a:pPr marL="360362" lvl="1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 smtClean="0">
                <a:latin typeface="Arial" charset="0"/>
              </a:rPr>
              <a:t>	Effective </a:t>
            </a:r>
            <a:r>
              <a:rPr lang="en-US" dirty="0">
                <a:latin typeface="Arial" charset="0"/>
              </a:rPr>
              <a:t>Address = Starting Address of </a:t>
            </a:r>
            <a:r>
              <a:rPr lang="en-US" dirty="0" smtClean="0">
                <a:latin typeface="Arial" charset="0"/>
              </a:rPr>
              <a:t>					Segment </a:t>
            </a:r>
            <a:r>
              <a:rPr lang="en-US" dirty="0">
                <a:latin typeface="Arial" charset="0"/>
              </a:rPr>
              <a:t>+ Offset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To find the starting address of the segment, BIU appends the contents of Segment Register with 0H.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Then, it adds offset to it.</a:t>
            </a:r>
          </a:p>
        </p:txBody>
      </p:sp>
    </p:spTree>
    <p:extLst>
      <p:ext uri="{BB962C8B-B14F-4D97-AF65-F5344CB8AC3E}">
        <p14:creationId xmlns:p14="http://schemas.microsoft.com/office/powerpoint/2010/main" val="120639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2173"/>
              </p:ext>
            </p:extLst>
          </p:nvPr>
        </p:nvGraphicFramePr>
        <p:xfrm>
          <a:off x="1524000" y="1397000"/>
          <a:ext cx="1524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644525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….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143000"/>
            <a:ext cx="933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FFFFFH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172200"/>
            <a:ext cx="99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00000H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381000"/>
            <a:ext cx="123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2971800"/>
            <a:ext cx="120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31216"/>
              </p:ext>
            </p:extLst>
          </p:nvPr>
        </p:nvGraphicFramePr>
        <p:xfrm>
          <a:off x="6553200" y="3733800"/>
          <a:ext cx="1524000" cy="275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644525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 </a:t>
                      </a:r>
                    </a:p>
                    <a:p>
                      <a:r>
                        <a:rPr lang="en-US" sz="2400" dirty="0" smtClean="0"/>
                        <a:t>2222H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4343400"/>
            <a:ext cx="115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22220H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048000" y="4648200"/>
            <a:ext cx="3505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48000" y="4343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38600" y="4038600"/>
            <a:ext cx="174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Offset = 16H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56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Memory Segmentation of Intel 8086</a:t>
            </a:r>
          </a:p>
        </p:txBody>
      </p:sp>
    </p:spTree>
    <p:extLst>
      <p:ext uri="{BB962C8B-B14F-4D97-AF65-F5344CB8AC3E}">
        <p14:creationId xmlns:p14="http://schemas.microsoft.com/office/powerpoint/2010/main" val="2550006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Example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Therefore: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EA =     22220 H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>
                <a:latin typeface="Arial" charset="0"/>
              </a:rPr>
              <a:t>		       + 0016 H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>
                <a:latin typeface="Arial" charset="0"/>
              </a:rPr>
              <a:t>			------------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>
                <a:latin typeface="Arial" charset="0"/>
              </a:rPr>
              <a:t>			22236 </a:t>
            </a:r>
            <a:r>
              <a:rPr lang="en-US" dirty="0" smtClean="0">
                <a:latin typeface="Arial" charset="0"/>
              </a:rPr>
              <a:t>H</a:t>
            </a:r>
          </a:p>
          <a:p>
            <a:pPr>
              <a:spcBef>
                <a:spcPct val="0"/>
              </a:spcBef>
              <a:spcAft>
                <a:spcPts val="1800"/>
              </a:spcAft>
              <a:buNone/>
            </a:pPr>
            <a:r>
              <a:rPr lang="en-US" dirty="0"/>
              <a:t>NOTE: this computation is in </a:t>
            </a:r>
            <a:r>
              <a:rPr lang="en-US" dirty="0" err="1"/>
              <a:t>hexademical</a:t>
            </a:r>
            <a:r>
              <a:rPr lang="en-US" dirty="0"/>
              <a:t>, not </a:t>
            </a:r>
            <a:r>
              <a:rPr lang="en-US" dirty="0" smtClean="0"/>
              <a:t>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3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Example (Contd.)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4688" y="1962150"/>
          <a:ext cx="2214562" cy="2968625"/>
        </p:xfrm>
        <a:graphic>
          <a:graphicData uri="http://schemas.openxmlformats.org/drawingml/2006/table">
            <a:tbl>
              <a:tblPr/>
              <a:tblGrid>
                <a:gridCol w="22145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BYTE –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BYTE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BYTE –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2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Addressed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500063" y="1987550"/>
            <a:ext cx="1214437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2222 H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28625" y="2357438"/>
            <a:ext cx="1428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DS Register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1714500" y="2143125"/>
            <a:ext cx="1500188" cy="30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5429250" y="198755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22220 H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1411288" y="3344863"/>
            <a:ext cx="180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Offset = 0016 H</a:t>
            </a: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rot="5400000" flipH="1" flipV="1">
            <a:off x="1734344" y="2721769"/>
            <a:ext cx="1201738" cy="44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rot="5400000">
            <a:off x="1870869" y="4129881"/>
            <a:ext cx="857250" cy="26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1785938" y="4570413"/>
            <a:ext cx="1428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5443538" y="4572000"/>
            <a:ext cx="1057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22236 H</a:t>
            </a:r>
          </a:p>
        </p:txBody>
      </p:sp>
    </p:spTree>
    <p:extLst>
      <p:ext uri="{BB962C8B-B14F-4D97-AF65-F5344CB8AC3E}">
        <p14:creationId xmlns:p14="http://schemas.microsoft.com/office/powerpoint/2010/main" val="380770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Max. Size of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All offsets are limited to 16-bits.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It means that the maximum size possible for  segment is 2</a:t>
            </a:r>
            <a:r>
              <a:rPr lang="en-US" baseline="30000" dirty="0">
                <a:latin typeface="Arial" charset="0"/>
              </a:rPr>
              <a:t>16</a:t>
            </a:r>
            <a:r>
              <a:rPr lang="en-US" dirty="0">
                <a:latin typeface="Arial" charset="0"/>
              </a:rPr>
              <a:t> = 65,535 bytes (64 KB).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 offset of the first location within the segment is 0000 H.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 offset of the last location in the segment is FFFF H.</a:t>
            </a:r>
          </a:p>
        </p:txBody>
      </p:sp>
    </p:spTree>
    <p:extLst>
      <p:ext uri="{BB962C8B-B14F-4D97-AF65-F5344CB8AC3E}">
        <p14:creationId xmlns:p14="http://schemas.microsoft.com/office/powerpoint/2010/main" val="389628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Where to Look for the Offset</a:t>
            </a:r>
            <a:endParaRPr lang="en-US" dirty="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449851"/>
              </p:ext>
            </p:extLst>
          </p:nvPr>
        </p:nvGraphicFramePr>
        <p:xfrm>
          <a:off x="457200" y="2305050"/>
          <a:ext cx="8382000" cy="265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61"/>
                <a:gridCol w="2565936"/>
                <a:gridCol w="4003903"/>
              </a:tblGrid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Registers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Function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 of the next instruction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BX, DI, SI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 of data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SP, BP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 in the stack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7292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BX,</a:t>
                      </a:r>
                      <a:r>
                        <a:rPr lang="en-US" sz="2400" baseline="0" dirty="0" smtClean="0"/>
                        <a:t> DI, SI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Address of destination data</a:t>
                      </a:r>
                    </a:p>
                    <a:p>
                      <a:r>
                        <a:rPr lang="en-US" sz="2400" dirty="0" smtClean="0"/>
                        <a:t>(for string operations)</a:t>
                      </a:r>
                      <a:endParaRPr lang="en-IN" sz="2400" dirty="0"/>
                    </a:p>
                  </a:txBody>
                  <a:tcPr marT="45734" marB="457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3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following registers are: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CS = 1111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DS = 3333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SS = 2526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IP = 1232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SP = 1100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DI = 0020 H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Calculate the corresponding physical addresses for the address bytes in CS, DS and SS.</a:t>
            </a:r>
          </a:p>
        </p:txBody>
      </p:sp>
    </p:spTree>
    <p:extLst>
      <p:ext uri="{BB962C8B-B14F-4D97-AF65-F5344CB8AC3E}">
        <p14:creationId xmlns:p14="http://schemas.microsoft.com/office/powerpoint/2010/main" val="292270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following registers are: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CS = 1111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DS = 3333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SS = 2526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IP = 1232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SP = 1100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DI = 0020 H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Calculate the corresponding physical addresses for the address bytes in CS, DS and SS.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161111"/>
              </p:ext>
            </p:extLst>
          </p:nvPr>
        </p:nvGraphicFramePr>
        <p:xfrm>
          <a:off x="3733800" y="2438400"/>
          <a:ext cx="4378097" cy="18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61"/>
                <a:gridCol w="25659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Registers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BX, DI, SI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SP, BP</a:t>
                      </a:r>
                      <a:endParaRPr lang="en-IN" sz="2400" dirty="0"/>
                    </a:p>
                  </a:txBody>
                  <a:tcPr marT="45734" marB="457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64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following registers are: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CS = 1111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DS = 3333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SS = 2526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IP = 1232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SP = 1100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DI = 0020 H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Calculate the corresponding physical addresses for the address bytes in CS, DS and SS.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729885"/>
              </p:ext>
            </p:extLst>
          </p:nvPr>
        </p:nvGraphicFramePr>
        <p:xfrm>
          <a:off x="3733800" y="2438400"/>
          <a:ext cx="4378097" cy="1828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61"/>
                <a:gridCol w="256593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Registers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 = 1111H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= 1232H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DS = 3333H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 = 0020H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4225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 =2526H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</a:t>
                      </a:r>
                      <a:r>
                        <a:rPr lang="en-US" sz="2400" baseline="0" dirty="0" smtClean="0"/>
                        <a:t> = 1100H</a:t>
                      </a:r>
                      <a:endParaRPr lang="en-IN" sz="2400" dirty="0"/>
                    </a:p>
                  </a:txBody>
                  <a:tcPr marT="45734" marB="457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52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 contents of the following registers are: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CS = 1111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DS = 3333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SS = 2526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IP = 1232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SP = 1100 H</a:t>
            </a:r>
          </a:p>
          <a:p>
            <a:pPr marL="796989" lvl="1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DI = 0020 H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Calculate the corresponding physical addresses for the address bytes in CS, DS and SS.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60285"/>
              </p:ext>
            </p:extLst>
          </p:nvPr>
        </p:nvGraphicFramePr>
        <p:xfrm>
          <a:off x="3048000" y="2057400"/>
          <a:ext cx="5791199" cy="329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133600"/>
                <a:gridCol w="1676399"/>
              </a:tblGrid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Segment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Offset Registers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Effective</a:t>
                      </a:r>
                      <a:r>
                        <a:rPr lang="en-IN" sz="2400" baseline="0" dirty="0" smtClean="0"/>
                        <a:t> address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CS = 1111H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 = 1232H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11110H</a:t>
                      </a:r>
                    </a:p>
                    <a:p>
                      <a:r>
                        <a:rPr lang="en-IN" sz="2400" dirty="0" smtClean="0"/>
                        <a:t>+ 1234H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DS = 3333H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 = 0020H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33330H</a:t>
                      </a:r>
                    </a:p>
                    <a:p>
                      <a:r>
                        <a:rPr lang="en-IN" sz="2400" dirty="0" smtClean="0"/>
                        <a:t>+0020H</a:t>
                      </a:r>
                      <a:endParaRPr lang="en-IN" sz="2400" dirty="0"/>
                    </a:p>
                  </a:txBody>
                  <a:tcPr marT="45734" marB="45734"/>
                </a:tc>
              </a:tr>
              <a:tr h="8191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SS =2526H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</a:t>
                      </a:r>
                      <a:r>
                        <a:rPr lang="en-US" sz="2400" baseline="0" dirty="0" smtClean="0"/>
                        <a:t> = 1100H</a:t>
                      </a:r>
                      <a:endParaRPr lang="en-IN" sz="24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25260H</a:t>
                      </a:r>
                    </a:p>
                    <a:p>
                      <a:r>
                        <a:rPr lang="en-IN" sz="2400" dirty="0" smtClean="0"/>
                        <a:t>+1100H</a:t>
                      </a:r>
                      <a:endParaRPr lang="en-IN" sz="2400" dirty="0"/>
                    </a:p>
                  </a:txBody>
                  <a:tcPr marT="45734" marB="4573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18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b="1" dirty="0"/>
              <a:t>1. CS = 1111 H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/>
              <a:t>The base address of the code segment is 11110 H.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/>
              <a:t>Effective address of memory is given by 11110H + 1232H = 12342H.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b="1" dirty="0"/>
              <a:t>2. DS = 3333 H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/>
              <a:t>The base address of the data segment is 33330 H.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/>
              <a:t>Effective address of memory is given by 33330H + 0020H = 33350H.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b="1" dirty="0"/>
              <a:t>3. SS = 2526 H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/>
              <a:t>The base address of the stack segment is 25260 H.</a:t>
            </a:r>
          </a:p>
          <a:p>
            <a:pPr marL="36576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/>
              <a:t>Effective address of memory is given by 25260H + 1100H = 26350H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6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 total memory size is divided into segments of various sizes.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A segment is just an area in memory.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 process of dividing memory this way is called </a:t>
            </a:r>
            <a:r>
              <a:rPr lang="en-US" b="1" dirty="0">
                <a:solidFill>
                  <a:schemeClr val="accent1"/>
                </a:solidFill>
                <a:latin typeface="Arial" charset="0"/>
              </a:rPr>
              <a:t>Segmentation</a:t>
            </a:r>
            <a:r>
              <a:rPr lang="en-US" dirty="0">
                <a:latin typeface="Arial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2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76200"/>
            <a:ext cx="425585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304800"/>
            <a:ext cx="4648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The complete physically available memory are divided into a number of logical segments</a:t>
            </a:r>
          </a:p>
          <a:p>
            <a:endParaRPr lang="en-US" sz="2500" dirty="0"/>
          </a:p>
          <a:p>
            <a:r>
              <a:rPr lang="en-US" sz="2500" dirty="0" smtClean="0"/>
              <a:t>The CPU 8086 is able to address 1Mbyte of memory</a:t>
            </a:r>
          </a:p>
          <a:p>
            <a:endParaRPr lang="en-US" sz="2500" dirty="0"/>
          </a:p>
          <a:p>
            <a:r>
              <a:rPr lang="en-US" sz="2500" dirty="0" smtClean="0"/>
              <a:t>The complete 1 </a:t>
            </a:r>
            <a:r>
              <a:rPr lang="en-US" sz="2500" dirty="0" err="1" smtClean="0"/>
              <a:t>Mbyte</a:t>
            </a:r>
            <a:r>
              <a:rPr lang="en-US" sz="2500" dirty="0" smtClean="0"/>
              <a:t> memory can be </a:t>
            </a:r>
            <a:r>
              <a:rPr lang="en-US" sz="2500" dirty="0" smtClean="0"/>
              <a:t>divided into 16 segments, each of 64 Kbytes size</a:t>
            </a:r>
            <a:r>
              <a:rPr lang="en-US" sz="2500" dirty="0" smtClean="0"/>
              <a:t>.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A segment may be located any where in the memory</a:t>
            </a:r>
          </a:p>
        </p:txBody>
      </p:sp>
    </p:spTree>
    <p:extLst>
      <p:ext uri="{BB962C8B-B14F-4D97-AF65-F5344CB8AC3E}">
        <p14:creationId xmlns:p14="http://schemas.microsoft.com/office/powerpoint/2010/main" val="289325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In memory, data is stored as bytes.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Each byte has a specific address.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Intel 8086 has 20 lines address bus.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With 20 address lines, the memory that can be addressed is 2</a:t>
            </a:r>
            <a:r>
              <a:rPr lang="en-US" baseline="30000" dirty="0"/>
              <a:t>20</a:t>
            </a:r>
            <a:r>
              <a:rPr lang="en-US" dirty="0"/>
              <a:t> bytes.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2</a:t>
            </a:r>
            <a:r>
              <a:rPr lang="en-US" baseline="30000" dirty="0"/>
              <a:t>20</a:t>
            </a:r>
            <a:r>
              <a:rPr lang="en-US" dirty="0"/>
              <a:t>  = 1,048,576 bytes (1 MB).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8086 can access memory with address ranging from 00000 H to FFFFF H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05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Simplified Segment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TASM </a:t>
            </a:r>
            <a:r>
              <a:rPr lang="en-US" dirty="0" smtClean="0"/>
              <a:t>provides </a:t>
            </a:r>
            <a:r>
              <a:rPr lang="en-US" dirty="0"/>
              <a:t>a simplified set of directives for declaring segments called simplified segment directives. To use these directives, you must initialize a </a:t>
            </a:r>
            <a:r>
              <a:rPr lang="en-US" u="sng" dirty="0"/>
              <a:t>memory model</a:t>
            </a:r>
            <a:r>
              <a:rPr lang="en-US" dirty="0"/>
              <a:t>, using the </a:t>
            </a:r>
            <a:r>
              <a:rPr lang="en-US" b="1" dirty="0"/>
              <a:t>.</a:t>
            </a:r>
            <a:r>
              <a:rPr lang="en-US" dirty="0"/>
              <a:t>MODEL directive, before declaring any segment. The format of the </a:t>
            </a:r>
            <a:r>
              <a:rPr lang="en-US" sz="3000" b="1" dirty="0">
                <a:latin typeface="Courier New"/>
                <a:cs typeface="Courier New"/>
              </a:rPr>
              <a:t>.</a:t>
            </a:r>
            <a:r>
              <a:rPr lang="en-US" sz="3000" dirty="0">
                <a:latin typeface="Courier New"/>
                <a:cs typeface="Courier New"/>
              </a:rPr>
              <a:t>MODEL </a:t>
            </a:r>
            <a:r>
              <a:rPr lang="en-US" dirty="0"/>
              <a:t>directive is: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>
                <a:latin typeface="Courier New"/>
                <a:cs typeface="Courier New"/>
              </a:rPr>
              <a:t>MODEL   </a:t>
            </a:r>
            <a:r>
              <a:rPr lang="en-US" dirty="0"/>
              <a:t>memory-model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The </a:t>
            </a:r>
            <a:r>
              <a:rPr lang="en-US" dirty="0"/>
              <a:t>memory-model may be </a:t>
            </a:r>
            <a:r>
              <a:rPr lang="en-US" sz="3000" dirty="0">
                <a:latin typeface="Courier New"/>
                <a:cs typeface="Courier New"/>
              </a:rPr>
              <a:t>TINY, SMALL, MEDIUM, COMPACT, LARGE, HUGE </a:t>
            </a:r>
            <a:r>
              <a:rPr lang="en-US" dirty="0"/>
              <a:t>or </a:t>
            </a:r>
            <a:r>
              <a:rPr lang="en-US" sz="3000" dirty="0">
                <a:latin typeface="Courier New"/>
                <a:cs typeface="Courier New"/>
              </a:rPr>
              <a:t>FLAT</a:t>
            </a:r>
            <a:r>
              <a:rPr lang="en-US" sz="3000" dirty="0"/>
              <a:t>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8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10975"/>
              </p:ext>
            </p:extLst>
          </p:nvPr>
        </p:nvGraphicFramePr>
        <p:xfrm>
          <a:off x="-228600" y="1905000"/>
          <a:ext cx="9144000" cy="2779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3" imgW="6057900" imgH="1841500" progId="Word.Document.12">
                  <p:embed/>
                </p:oleObj>
              </mc:Choice>
              <mc:Fallback>
                <p:oleObj name="Document" r:id="rId3" imgW="6057900" imgH="1841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28600" y="1905000"/>
                        <a:ext cx="9144000" cy="2779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02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In 8086, memory has four different types of segments.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These are: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Code Segment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Data Segment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Stack Segment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dirty="0">
                <a:latin typeface="Arial" charset="0"/>
              </a:rPr>
              <a:t>Extra Segment</a:t>
            </a:r>
          </a:p>
        </p:txBody>
      </p:sp>
    </p:spTree>
    <p:extLst>
      <p:ext uri="{BB962C8B-B14F-4D97-AF65-F5344CB8AC3E}">
        <p14:creationId xmlns:p14="http://schemas.microsoft.com/office/powerpoint/2010/main" val="5537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Book" charset="0"/>
              </a:rPr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Each of these segments are addressed by an address stored in corresponding segment register.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These registers are 16-bit in size.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Each register stores the </a:t>
            </a:r>
            <a:r>
              <a:rPr lang="en-US" i="1" dirty="0"/>
              <a:t>base address </a:t>
            </a:r>
            <a:r>
              <a:rPr lang="en-US" dirty="0"/>
              <a:t>(starting address) of the corresponding segment.</a:t>
            </a:r>
          </a:p>
          <a:p>
            <a:pPr marL="493776" indent="-457200">
              <a:spcBef>
                <a:spcPts val="0"/>
              </a:spcBef>
              <a:spcAft>
                <a:spcPts val="1800"/>
              </a:spcAft>
              <a:defRPr/>
            </a:pPr>
            <a:r>
              <a:rPr lang="en-US" dirty="0"/>
              <a:t>Because the segment registers cannot store 20 bits, they only store the upper 16 bits.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69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1149</Words>
  <Application>Microsoft Macintosh PowerPoint</Application>
  <PresentationFormat>On-screen Show (4:3)</PresentationFormat>
  <Paragraphs>231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Document</vt:lpstr>
      <vt:lpstr>CS 1520  COMPUTER ARCHITECTURE</vt:lpstr>
      <vt:lpstr>PowerPoint Presentation</vt:lpstr>
      <vt:lpstr>Memory Segmentation</vt:lpstr>
      <vt:lpstr>PowerPoint Presentation</vt:lpstr>
      <vt:lpstr>Memory Segmentation</vt:lpstr>
      <vt:lpstr>Simplified Segment Directives</vt:lpstr>
      <vt:lpstr>PowerPoint Presentation</vt:lpstr>
      <vt:lpstr>Memory Segmentation</vt:lpstr>
      <vt:lpstr>Segment Registers</vt:lpstr>
      <vt:lpstr>Segment Registers</vt:lpstr>
      <vt:lpstr>Segment Registers</vt:lpstr>
      <vt:lpstr>Initialisation of DS </vt:lpstr>
      <vt:lpstr>PowerPoint Presentation</vt:lpstr>
      <vt:lpstr>Segment Registers</vt:lpstr>
      <vt:lpstr>Segment Registers</vt:lpstr>
      <vt:lpstr>Example</vt:lpstr>
      <vt:lpstr>Example (Contd.)</vt:lpstr>
      <vt:lpstr>Example (Contd.)</vt:lpstr>
      <vt:lpstr>PowerPoint Presentation</vt:lpstr>
      <vt:lpstr>Example (Contd.)</vt:lpstr>
      <vt:lpstr>Example (Contd.)</vt:lpstr>
      <vt:lpstr>Max. Size of Segment</vt:lpstr>
      <vt:lpstr>Where to Look for the Offset</vt:lpstr>
      <vt:lpstr>Question</vt:lpstr>
      <vt:lpstr>Question</vt:lpstr>
      <vt:lpstr>Question</vt:lpstr>
      <vt:lpstr>Question</vt:lpstr>
      <vt:lpstr>Solution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1520  COMPUTER ARCHITECTURE</dc:title>
  <dc:creator>VAIO</dc:creator>
  <cp:lastModifiedBy>Joey Lam</cp:lastModifiedBy>
  <cp:revision>117</cp:revision>
  <dcterms:created xsi:type="dcterms:W3CDTF">2013-02-01T12:22:09Z</dcterms:created>
  <dcterms:modified xsi:type="dcterms:W3CDTF">2015-01-27T17:48:19Z</dcterms:modified>
</cp:coreProperties>
</file>