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77"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8" r:id="rId17"/>
    <p:sldId id="279" r:id="rId18"/>
    <p:sldId id="280" r:id="rId19"/>
    <p:sldId id="281" r:id="rId20"/>
    <p:sldId id="282" r:id="rId21"/>
    <p:sldId id="283"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5" d="100"/>
          <a:sy n="105" d="100"/>
        </p:scale>
        <p:origin x="-184" y="-1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interSettings" Target="printerSettings/printerSettings1.bin"/><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2F66366-B780-D942-9CD7-09AEA9E9C2B2}" type="datetimeFigureOut">
              <a:rPr lang="en-US" smtClean="0"/>
              <a:t>02/02/2015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E37AE7-4ED1-654A-8FE6-49F1D9118873}" type="slidenum">
              <a:rPr lang="en-US" smtClean="0"/>
              <a:t>‹#›</a:t>
            </a:fld>
            <a:endParaRPr lang="en-US"/>
          </a:p>
        </p:txBody>
      </p:sp>
    </p:spTree>
    <p:extLst>
      <p:ext uri="{BB962C8B-B14F-4D97-AF65-F5344CB8AC3E}">
        <p14:creationId xmlns:p14="http://schemas.microsoft.com/office/powerpoint/2010/main" val="192456816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E0FB4058-E4F2-4ED7-8F8F-E7579859B63F}" type="slidenum">
              <a:rPr lang="en-US"/>
              <a:pPr/>
              <a:t>1</a:t>
            </a:fld>
            <a:endParaRPr lang="en-US"/>
          </a:p>
        </p:txBody>
      </p:sp>
      <p:sp>
        <p:nvSpPr>
          <p:cNvPr id="67585"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67586" name="Rectangle 2"/>
          <p:cNvSpPr txBox="1">
            <a:spLocks noGrp="1" noChangeArrowheads="1"/>
          </p:cNvSpPr>
          <p:nvPr>
            <p:ph type="body" idx="1"/>
          </p:nvPr>
        </p:nvSpPr>
        <p:spPr bwMode="auto">
          <a:xfrm>
            <a:off x="686360" y="4342535"/>
            <a:ext cx="5486681" cy="4114511"/>
          </a:xfrm>
          <a:prstGeom prst="rect">
            <a:avLst/>
          </a:prstGeom>
          <a:noFill/>
          <a:ln cap="flat">
            <a:round/>
            <a:headEnd/>
            <a:tailEnd/>
          </a:ln>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170C50A5-38A6-6F4A-A72E-DEEA4C969259}" type="datetimeFigureOut">
              <a:rPr lang="en-US" smtClean="0"/>
              <a:t>02/02/2015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0365EE-BEA7-B540-8E4B-BD5E45DE5977}" type="slidenum">
              <a:rPr lang="en-US" smtClean="0"/>
              <a:t>‹#›</a:t>
            </a:fld>
            <a:endParaRPr lang="en-US"/>
          </a:p>
        </p:txBody>
      </p:sp>
    </p:spTree>
    <p:extLst>
      <p:ext uri="{BB962C8B-B14F-4D97-AF65-F5344CB8AC3E}">
        <p14:creationId xmlns:p14="http://schemas.microsoft.com/office/powerpoint/2010/main" val="27290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170C50A5-38A6-6F4A-A72E-DEEA4C969259}" type="datetimeFigureOut">
              <a:rPr lang="en-US" smtClean="0"/>
              <a:t>02/02/2015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0365EE-BEA7-B540-8E4B-BD5E45DE5977}" type="slidenum">
              <a:rPr lang="en-US" smtClean="0"/>
              <a:t>‹#›</a:t>
            </a:fld>
            <a:endParaRPr lang="en-US"/>
          </a:p>
        </p:txBody>
      </p:sp>
    </p:spTree>
    <p:extLst>
      <p:ext uri="{BB962C8B-B14F-4D97-AF65-F5344CB8AC3E}">
        <p14:creationId xmlns:p14="http://schemas.microsoft.com/office/powerpoint/2010/main" val="2542335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170C50A5-38A6-6F4A-A72E-DEEA4C969259}" type="datetimeFigureOut">
              <a:rPr lang="en-US" smtClean="0"/>
              <a:t>02/02/2015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0365EE-BEA7-B540-8E4B-BD5E45DE5977}" type="slidenum">
              <a:rPr lang="en-US" smtClean="0"/>
              <a:t>‹#›</a:t>
            </a:fld>
            <a:endParaRPr lang="en-US"/>
          </a:p>
        </p:txBody>
      </p:sp>
    </p:spTree>
    <p:extLst>
      <p:ext uri="{BB962C8B-B14F-4D97-AF65-F5344CB8AC3E}">
        <p14:creationId xmlns:p14="http://schemas.microsoft.com/office/powerpoint/2010/main" val="26193935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6480" y="273629"/>
            <a:ext cx="8225280" cy="1142040"/>
          </a:xfrm>
        </p:spPr>
        <p:txBody>
          <a:bodyPr/>
          <a:lstStyle/>
          <a:p>
            <a:r>
              <a:rPr lang="en-US" smtClean="0"/>
              <a:t>Click to edit Master title style</a:t>
            </a:r>
            <a:endParaRPr lang="en-US"/>
          </a:p>
        </p:txBody>
      </p:sp>
      <p:sp>
        <p:nvSpPr>
          <p:cNvPr id="3" name="Date Placeholder 2"/>
          <p:cNvSpPr>
            <a:spLocks noGrp="1"/>
          </p:cNvSpPr>
          <p:nvPr>
            <p:ph type="dt" idx="10"/>
          </p:nvPr>
        </p:nvSpPr>
        <p:spPr>
          <a:xfrm>
            <a:off x="456481" y="6247376"/>
            <a:ext cx="2126880" cy="469489"/>
          </a:xfrm>
        </p:spPr>
        <p:txBody>
          <a:bodyPr/>
          <a:lstStyle>
            <a:lvl1pPr>
              <a:defRPr/>
            </a:lvl1pPr>
          </a:lstStyle>
          <a:p>
            <a:endParaRPr lang="en-US"/>
          </a:p>
        </p:txBody>
      </p:sp>
      <p:sp>
        <p:nvSpPr>
          <p:cNvPr id="4" name="Footer Placeholder 3"/>
          <p:cNvSpPr>
            <a:spLocks noGrp="1"/>
          </p:cNvSpPr>
          <p:nvPr>
            <p:ph type="ftr" idx="11"/>
          </p:nvPr>
        </p:nvSpPr>
        <p:spPr>
          <a:xfrm>
            <a:off x="3127681" y="6247376"/>
            <a:ext cx="2895840" cy="469489"/>
          </a:xfrm>
        </p:spPr>
        <p:txBody>
          <a:bodyPr/>
          <a:lstStyle>
            <a:lvl1pPr>
              <a:defRPr/>
            </a:lvl1pPr>
          </a:lstStyle>
          <a:p>
            <a:endParaRPr lang="en-US"/>
          </a:p>
        </p:txBody>
      </p:sp>
      <p:sp>
        <p:nvSpPr>
          <p:cNvPr id="5" name="Slide Number Placeholder 4"/>
          <p:cNvSpPr>
            <a:spLocks noGrp="1"/>
          </p:cNvSpPr>
          <p:nvPr>
            <p:ph type="sldNum" idx="12"/>
          </p:nvPr>
        </p:nvSpPr>
        <p:spPr>
          <a:xfrm>
            <a:off x="6556321" y="6247376"/>
            <a:ext cx="2126880" cy="469489"/>
          </a:xfrm>
        </p:spPr>
        <p:txBody>
          <a:bodyPr/>
          <a:lstStyle>
            <a:lvl1pPr>
              <a:defRPr/>
            </a:lvl1pPr>
          </a:lstStyle>
          <a:p>
            <a:fld id="{07AF94A5-4CA8-4700-AD16-B93B1F001FB3}" type="slidenum">
              <a:rPr lang="en-US"/>
              <a:pPr/>
              <a:t>‹#›</a:t>
            </a:fld>
            <a:endParaRPr lang="en-US"/>
          </a:p>
        </p:txBody>
      </p:sp>
    </p:spTree>
    <p:extLst>
      <p:ext uri="{BB962C8B-B14F-4D97-AF65-F5344CB8AC3E}">
        <p14:creationId xmlns:p14="http://schemas.microsoft.com/office/powerpoint/2010/main" val="748450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170C50A5-38A6-6F4A-A72E-DEEA4C969259}" type="datetimeFigureOut">
              <a:rPr lang="en-US" smtClean="0"/>
              <a:t>02/02/2015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0365EE-BEA7-B540-8E4B-BD5E45DE5977}" type="slidenum">
              <a:rPr lang="en-US" smtClean="0"/>
              <a:t>‹#›</a:t>
            </a:fld>
            <a:endParaRPr lang="en-US"/>
          </a:p>
        </p:txBody>
      </p:sp>
    </p:spTree>
    <p:extLst>
      <p:ext uri="{BB962C8B-B14F-4D97-AF65-F5344CB8AC3E}">
        <p14:creationId xmlns:p14="http://schemas.microsoft.com/office/powerpoint/2010/main" val="3333228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170C50A5-38A6-6F4A-A72E-DEEA4C969259}" type="datetimeFigureOut">
              <a:rPr lang="en-US" smtClean="0"/>
              <a:t>02/02/2015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10365EE-BEA7-B540-8E4B-BD5E45DE5977}" type="slidenum">
              <a:rPr lang="en-US" smtClean="0"/>
              <a:t>‹#›</a:t>
            </a:fld>
            <a:endParaRPr lang="en-US"/>
          </a:p>
        </p:txBody>
      </p:sp>
    </p:spTree>
    <p:extLst>
      <p:ext uri="{BB962C8B-B14F-4D97-AF65-F5344CB8AC3E}">
        <p14:creationId xmlns:p14="http://schemas.microsoft.com/office/powerpoint/2010/main" val="1675308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170C50A5-38A6-6F4A-A72E-DEEA4C969259}" type="datetimeFigureOut">
              <a:rPr lang="en-US" smtClean="0"/>
              <a:t>02/02/2015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0365EE-BEA7-B540-8E4B-BD5E45DE5977}" type="slidenum">
              <a:rPr lang="en-US" smtClean="0"/>
              <a:t>‹#›</a:t>
            </a:fld>
            <a:endParaRPr lang="en-US"/>
          </a:p>
        </p:txBody>
      </p:sp>
    </p:spTree>
    <p:extLst>
      <p:ext uri="{BB962C8B-B14F-4D97-AF65-F5344CB8AC3E}">
        <p14:creationId xmlns:p14="http://schemas.microsoft.com/office/powerpoint/2010/main" val="3801967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170C50A5-38A6-6F4A-A72E-DEEA4C969259}" type="datetimeFigureOut">
              <a:rPr lang="en-US" smtClean="0"/>
              <a:t>02/02/2015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10365EE-BEA7-B540-8E4B-BD5E45DE5977}" type="slidenum">
              <a:rPr lang="en-US" smtClean="0"/>
              <a:t>‹#›</a:t>
            </a:fld>
            <a:endParaRPr lang="en-US"/>
          </a:p>
        </p:txBody>
      </p:sp>
    </p:spTree>
    <p:extLst>
      <p:ext uri="{BB962C8B-B14F-4D97-AF65-F5344CB8AC3E}">
        <p14:creationId xmlns:p14="http://schemas.microsoft.com/office/powerpoint/2010/main" val="862798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170C50A5-38A6-6F4A-A72E-DEEA4C969259}" type="datetimeFigureOut">
              <a:rPr lang="en-US" smtClean="0"/>
              <a:t>02/02/2015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10365EE-BEA7-B540-8E4B-BD5E45DE5977}" type="slidenum">
              <a:rPr lang="en-US" smtClean="0"/>
              <a:t>‹#›</a:t>
            </a:fld>
            <a:endParaRPr lang="en-US"/>
          </a:p>
        </p:txBody>
      </p:sp>
    </p:spTree>
    <p:extLst>
      <p:ext uri="{BB962C8B-B14F-4D97-AF65-F5344CB8AC3E}">
        <p14:creationId xmlns:p14="http://schemas.microsoft.com/office/powerpoint/2010/main" val="1352487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0C50A5-38A6-6F4A-A72E-DEEA4C969259}" type="datetimeFigureOut">
              <a:rPr lang="en-US" smtClean="0"/>
              <a:t>02/02/2015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10365EE-BEA7-B540-8E4B-BD5E45DE5977}" type="slidenum">
              <a:rPr lang="en-US" smtClean="0"/>
              <a:t>‹#›</a:t>
            </a:fld>
            <a:endParaRPr lang="en-US"/>
          </a:p>
        </p:txBody>
      </p:sp>
    </p:spTree>
    <p:extLst>
      <p:ext uri="{BB962C8B-B14F-4D97-AF65-F5344CB8AC3E}">
        <p14:creationId xmlns:p14="http://schemas.microsoft.com/office/powerpoint/2010/main" val="2106331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170C50A5-38A6-6F4A-A72E-DEEA4C969259}" type="datetimeFigureOut">
              <a:rPr lang="en-US" smtClean="0"/>
              <a:t>02/02/2015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0365EE-BEA7-B540-8E4B-BD5E45DE5977}" type="slidenum">
              <a:rPr lang="en-US" smtClean="0"/>
              <a:t>‹#›</a:t>
            </a:fld>
            <a:endParaRPr lang="en-US"/>
          </a:p>
        </p:txBody>
      </p:sp>
    </p:spTree>
    <p:extLst>
      <p:ext uri="{BB962C8B-B14F-4D97-AF65-F5344CB8AC3E}">
        <p14:creationId xmlns:p14="http://schemas.microsoft.com/office/powerpoint/2010/main" val="3433071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170C50A5-38A6-6F4A-A72E-DEEA4C969259}" type="datetimeFigureOut">
              <a:rPr lang="en-US" smtClean="0"/>
              <a:t>02/02/2015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10365EE-BEA7-B540-8E4B-BD5E45DE5977}" type="slidenum">
              <a:rPr lang="en-US" smtClean="0"/>
              <a:t>‹#›</a:t>
            </a:fld>
            <a:endParaRPr lang="en-US"/>
          </a:p>
        </p:txBody>
      </p:sp>
    </p:spTree>
    <p:extLst>
      <p:ext uri="{BB962C8B-B14F-4D97-AF65-F5344CB8AC3E}">
        <p14:creationId xmlns:p14="http://schemas.microsoft.com/office/powerpoint/2010/main" val="345115048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0C50A5-38A6-6F4A-A72E-DEEA4C969259}" type="datetimeFigureOut">
              <a:rPr lang="en-US" smtClean="0"/>
              <a:t>02/02/2015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0365EE-BEA7-B540-8E4B-BD5E45DE5977}" type="slidenum">
              <a:rPr lang="en-US" smtClean="0"/>
              <a:t>‹#›</a:t>
            </a:fld>
            <a:endParaRPr lang="en-US"/>
          </a:p>
        </p:txBody>
      </p:sp>
    </p:spTree>
    <p:extLst>
      <p:ext uri="{BB962C8B-B14F-4D97-AF65-F5344CB8AC3E}">
        <p14:creationId xmlns:p14="http://schemas.microsoft.com/office/powerpoint/2010/main" val="9760475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idx="4294967295"/>
          </p:nvPr>
        </p:nvSpPr>
        <p:spPr>
          <a:xfrm>
            <a:off x="249120" y="273629"/>
            <a:ext cx="8436960" cy="2878863"/>
          </a:xfrm>
          <a:ln/>
        </p:spPr>
        <p:txBody>
          <a:bodyPr tIns="43105"/>
          <a:lstStyle/>
          <a:p>
            <a:pPr>
              <a:tabLst>
                <a:tab pos="0" algn="l"/>
                <a:tab pos="414726" algn="l"/>
                <a:tab pos="829452" algn="l"/>
                <a:tab pos="1244178" algn="l"/>
                <a:tab pos="1658904" algn="l"/>
                <a:tab pos="2073631" algn="l"/>
                <a:tab pos="2488357" algn="l"/>
                <a:tab pos="2903083" algn="l"/>
                <a:tab pos="3317809" algn="l"/>
                <a:tab pos="3732535" algn="l"/>
                <a:tab pos="4147261" algn="l"/>
                <a:tab pos="4561987" algn="l"/>
                <a:tab pos="4976713" algn="l"/>
                <a:tab pos="5391440" algn="l"/>
                <a:tab pos="5806166" algn="l"/>
                <a:tab pos="6220892" algn="l"/>
                <a:tab pos="6635618" algn="l"/>
                <a:tab pos="7050344" algn="l"/>
                <a:tab pos="7465070" algn="l"/>
                <a:tab pos="7879796" algn="l"/>
                <a:tab pos="8294522" algn="l"/>
              </a:tabLst>
            </a:pPr>
            <a:r>
              <a:rPr lang="en-US" sz="4900" b="1" dirty="0">
                <a:solidFill>
                  <a:srgbClr val="008000"/>
                </a:solidFill>
              </a:rPr>
              <a:t>CS 1520</a:t>
            </a:r>
            <a:br>
              <a:rPr lang="en-US" sz="4900" b="1" dirty="0">
                <a:solidFill>
                  <a:srgbClr val="008000"/>
                </a:solidFill>
              </a:rPr>
            </a:br>
            <a:r>
              <a:rPr lang="en-US" sz="4900" b="1" dirty="0">
                <a:solidFill>
                  <a:srgbClr val="008000"/>
                </a:solidFill>
              </a:rPr>
              <a:t/>
            </a:r>
            <a:br>
              <a:rPr lang="en-US" sz="4900" b="1" dirty="0">
                <a:solidFill>
                  <a:srgbClr val="008000"/>
                </a:solidFill>
              </a:rPr>
            </a:br>
            <a:r>
              <a:rPr lang="en-US" sz="4900" b="1" dirty="0">
                <a:solidFill>
                  <a:srgbClr val="008000"/>
                </a:solidFill>
              </a:rPr>
              <a:t>COMPUTER ARCHITECTURE</a:t>
            </a:r>
          </a:p>
        </p:txBody>
      </p:sp>
      <p:sp>
        <p:nvSpPr>
          <p:cNvPr id="4" name="Title 1"/>
          <p:cNvSpPr txBox="1">
            <a:spLocks/>
          </p:cNvSpPr>
          <p:nvPr/>
        </p:nvSpPr>
        <p:spPr>
          <a:xfrm>
            <a:off x="827584" y="3212976"/>
            <a:ext cx="7772400" cy="2118097"/>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smtClean="0">
                <a:ln>
                  <a:noFill/>
                </a:ln>
                <a:solidFill>
                  <a:schemeClr val="tx1"/>
                </a:solidFill>
                <a:effectLst/>
                <a:uLnTx/>
                <a:uFillTx/>
                <a:latin typeface="+mj-lt"/>
                <a:ea typeface="+mj-ea"/>
                <a:cs typeface="+mj-cs"/>
              </a:rPr>
              <a:t>Assembly Language</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1" i="0" u="none" strike="noStrike" kern="1200" cap="none" spc="0" normalizeH="0" baseline="0" noProof="0" dirty="0" smtClean="0">
              <a:ln>
                <a:noFill/>
              </a:ln>
              <a:solidFill>
                <a:schemeClr val="tx1"/>
              </a:solidFill>
              <a:effectLst/>
              <a:uLnTx/>
              <a:uFillTx/>
              <a:latin typeface="+mj-l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b="1" dirty="0" smtClean="0">
                <a:latin typeface="+mj-lt"/>
                <a:ea typeface="+mj-ea"/>
                <a:cs typeface="+mj-cs"/>
              </a:rPr>
              <a:t>8086 Instruction Set</a:t>
            </a:r>
          </a:p>
        </p:txBody>
      </p:sp>
    </p:spTree>
    <p:extLst>
      <p:ext uri="{BB962C8B-B14F-4D97-AF65-F5344CB8AC3E}">
        <p14:creationId xmlns:p14="http://schemas.microsoft.com/office/powerpoint/2010/main" val="1966215630"/>
      </p:ext>
    </p:extLst>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Sub-program parameter </a:t>
            </a:r>
            <a:r>
              <a:rPr lang="en-US" dirty="0" smtClean="0"/>
              <a:t>passing – stack </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Use </a:t>
            </a:r>
            <a:r>
              <a:rPr lang="en-US" b="1" dirty="0" smtClean="0"/>
              <a:t>stack</a:t>
            </a:r>
            <a:r>
              <a:rPr lang="en-US" dirty="0" smtClean="0"/>
              <a:t> to pass parameters</a:t>
            </a:r>
          </a:p>
          <a:p>
            <a:r>
              <a:rPr lang="en-US" dirty="0" smtClean="0"/>
              <a:t>As many parameters as desired may be pushed on the stack before the sub-program is called. The sub-program can then access them on the stack</a:t>
            </a:r>
          </a:p>
          <a:p>
            <a:r>
              <a:rPr lang="en-US" dirty="0" smtClean="0"/>
              <a:t>Potential problem: the </a:t>
            </a:r>
            <a:r>
              <a:rPr lang="en-US" dirty="0" smtClean="0">
                <a:latin typeface="Courier New"/>
                <a:cs typeface="Courier New"/>
              </a:rPr>
              <a:t>call</a:t>
            </a:r>
            <a:r>
              <a:rPr lang="en-US" dirty="0" smtClean="0"/>
              <a:t> instruction pushes the return address on the stack. If the sub-program were to simply </a:t>
            </a:r>
            <a:r>
              <a:rPr lang="en-US" dirty="0" smtClean="0">
                <a:latin typeface="Courier New"/>
                <a:cs typeface="Courier New"/>
              </a:rPr>
              <a:t>pop</a:t>
            </a:r>
            <a:r>
              <a:rPr lang="en-US" dirty="0" smtClean="0"/>
              <a:t> the stack to obtain a parameter, it would first </a:t>
            </a:r>
            <a:r>
              <a:rPr lang="en-US" dirty="0" smtClean="0">
                <a:latin typeface="Courier New"/>
                <a:cs typeface="Courier New"/>
              </a:rPr>
              <a:t>pop</a:t>
            </a:r>
            <a:r>
              <a:rPr lang="en-US" dirty="0" smtClean="0"/>
              <a:t> off the return address. This would have to be saved and pushed back on the stack in order for the </a:t>
            </a:r>
            <a:r>
              <a:rPr lang="en-US" dirty="0" smtClean="0">
                <a:latin typeface="Courier New"/>
                <a:cs typeface="Courier New"/>
              </a:rPr>
              <a:t>ret</a:t>
            </a:r>
            <a:r>
              <a:rPr lang="en-US" dirty="0" smtClean="0"/>
              <a:t> instruction to work</a:t>
            </a:r>
            <a:endParaRPr lang="en-US" dirty="0"/>
          </a:p>
        </p:txBody>
      </p:sp>
    </p:spTree>
    <p:extLst>
      <p:ext uri="{BB962C8B-B14F-4D97-AF65-F5344CB8AC3E}">
        <p14:creationId xmlns:p14="http://schemas.microsoft.com/office/powerpoint/2010/main" val="4287652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229600" cy="1143000"/>
          </a:xfrm>
        </p:spPr>
        <p:txBody>
          <a:bodyPr>
            <a:normAutofit/>
          </a:bodyPr>
          <a:lstStyle/>
          <a:p>
            <a:r>
              <a:rPr lang="en-US" sz="3600" dirty="0"/>
              <a:t>Sub-program parameter passing – stack </a:t>
            </a:r>
          </a:p>
        </p:txBody>
      </p:sp>
      <p:sp>
        <p:nvSpPr>
          <p:cNvPr id="3" name="Content Placeholder 2"/>
          <p:cNvSpPr>
            <a:spLocks noGrp="1"/>
          </p:cNvSpPr>
          <p:nvPr>
            <p:ph idx="1"/>
          </p:nvPr>
        </p:nvSpPr>
        <p:spPr>
          <a:xfrm>
            <a:off x="457200" y="1600200"/>
            <a:ext cx="8229600" cy="4953000"/>
          </a:xfrm>
        </p:spPr>
        <p:txBody>
          <a:bodyPr>
            <a:normAutofit fontScale="92500" lnSpcReduction="10000"/>
          </a:bodyPr>
          <a:lstStyle/>
          <a:p>
            <a:pPr marL="0" indent="0">
              <a:buNone/>
            </a:pPr>
            <a:r>
              <a:rPr lang="en-US" sz="2400" dirty="0">
                <a:latin typeface="Courier New"/>
                <a:cs typeface="Courier New"/>
              </a:rPr>
              <a:t>p</a:t>
            </a:r>
            <a:r>
              <a:rPr lang="en-US" sz="2400" dirty="0" smtClean="0">
                <a:latin typeface="Courier New"/>
                <a:cs typeface="Courier New"/>
              </a:rPr>
              <a:t>ush arg4</a:t>
            </a:r>
          </a:p>
          <a:p>
            <a:pPr marL="0" indent="0">
              <a:buNone/>
            </a:pPr>
            <a:r>
              <a:rPr lang="en-US" sz="2400" dirty="0">
                <a:latin typeface="Courier New"/>
                <a:cs typeface="Courier New"/>
              </a:rPr>
              <a:t>push </a:t>
            </a:r>
            <a:r>
              <a:rPr lang="en-US" sz="2400" dirty="0" smtClean="0">
                <a:latin typeface="Courier New"/>
                <a:cs typeface="Courier New"/>
              </a:rPr>
              <a:t>arg3</a:t>
            </a:r>
            <a:endParaRPr lang="en-US" sz="2400" dirty="0">
              <a:latin typeface="Courier New"/>
              <a:cs typeface="Courier New"/>
            </a:endParaRPr>
          </a:p>
          <a:p>
            <a:pPr marL="0" indent="0">
              <a:buNone/>
            </a:pPr>
            <a:r>
              <a:rPr lang="en-US" sz="2400" dirty="0">
                <a:latin typeface="Courier New"/>
                <a:cs typeface="Courier New"/>
              </a:rPr>
              <a:t>push </a:t>
            </a:r>
            <a:r>
              <a:rPr lang="en-US" sz="2400" dirty="0" smtClean="0">
                <a:latin typeface="Courier New"/>
                <a:cs typeface="Courier New"/>
              </a:rPr>
              <a:t>arg2</a:t>
            </a:r>
            <a:endParaRPr lang="en-US" sz="2400" dirty="0">
              <a:latin typeface="Courier New"/>
              <a:cs typeface="Courier New"/>
            </a:endParaRPr>
          </a:p>
          <a:p>
            <a:pPr marL="0" indent="0">
              <a:buNone/>
            </a:pPr>
            <a:r>
              <a:rPr lang="en-US" sz="2400" dirty="0">
                <a:latin typeface="Courier New"/>
                <a:cs typeface="Courier New"/>
              </a:rPr>
              <a:t>push </a:t>
            </a:r>
            <a:r>
              <a:rPr lang="en-US" sz="2400" dirty="0" smtClean="0">
                <a:latin typeface="Courier New"/>
                <a:cs typeface="Courier New"/>
              </a:rPr>
              <a:t>arg1</a:t>
            </a:r>
            <a:endParaRPr lang="en-US" sz="2400" dirty="0">
              <a:latin typeface="Courier New"/>
              <a:cs typeface="Courier New"/>
            </a:endParaRPr>
          </a:p>
          <a:p>
            <a:pPr marL="0" indent="0">
              <a:buNone/>
            </a:pPr>
            <a:r>
              <a:rPr lang="en-US" sz="2400" dirty="0" smtClean="0">
                <a:latin typeface="Courier New"/>
                <a:cs typeface="Courier New"/>
              </a:rPr>
              <a:t>call sum</a:t>
            </a:r>
          </a:p>
          <a:p>
            <a:pPr marL="0" indent="0">
              <a:buNone/>
            </a:pPr>
            <a:endParaRPr lang="en-US" sz="2400" dirty="0" smtClean="0">
              <a:latin typeface="Courier New"/>
              <a:cs typeface="Courier New"/>
            </a:endParaRPr>
          </a:p>
          <a:p>
            <a:pPr marL="0" indent="0">
              <a:buNone/>
            </a:pPr>
            <a:endParaRPr lang="en-US" sz="2400" dirty="0" smtClean="0">
              <a:latin typeface="Courier New"/>
              <a:cs typeface="Courier New"/>
            </a:endParaRPr>
          </a:p>
          <a:p>
            <a:pPr marL="0" indent="0">
              <a:buNone/>
            </a:pPr>
            <a:endParaRPr lang="en-US" sz="2400" dirty="0" smtClean="0">
              <a:latin typeface="Courier New"/>
              <a:cs typeface="Courier New"/>
            </a:endParaRPr>
          </a:p>
          <a:p>
            <a:pPr marL="0" indent="0">
              <a:buNone/>
            </a:pPr>
            <a:endParaRPr lang="en-US" sz="2400" dirty="0">
              <a:latin typeface="Courier New"/>
              <a:cs typeface="Courier New"/>
            </a:endParaRPr>
          </a:p>
          <a:p>
            <a:pPr marL="0" indent="0">
              <a:buNone/>
            </a:pPr>
            <a:endParaRPr lang="en-US" sz="2400" dirty="0" smtClean="0">
              <a:latin typeface="Courier New"/>
              <a:cs typeface="Courier New"/>
            </a:endParaRPr>
          </a:p>
          <a:p>
            <a:r>
              <a:rPr lang="en-US" sz="2600" dirty="0" smtClean="0"/>
              <a:t>We must first push the parameters on to the stack</a:t>
            </a:r>
          </a:p>
          <a:p>
            <a:r>
              <a:rPr lang="en-US" sz="2600" dirty="0" smtClean="0"/>
              <a:t>The </a:t>
            </a:r>
            <a:r>
              <a:rPr lang="en-US" sz="2600" dirty="0" err="1" smtClean="0">
                <a:latin typeface="Courier New"/>
                <a:cs typeface="Courier New"/>
              </a:rPr>
              <a:t>bp</a:t>
            </a:r>
            <a:r>
              <a:rPr lang="en-US" sz="2600" dirty="0" smtClean="0"/>
              <a:t> register, like the </a:t>
            </a:r>
            <a:r>
              <a:rPr lang="en-US" sz="2600" dirty="0" err="1">
                <a:latin typeface="Courier New"/>
                <a:cs typeface="Courier New"/>
              </a:rPr>
              <a:t>sp</a:t>
            </a:r>
            <a:r>
              <a:rPr lang="en-US" sz="2600" dirty="0" smtClean="0"/>
              <a:t> register, always references the stack segment</a:t>
            </a:r>
            <a:endParaRPr lang="en-US" sz="2600" dirty="0"/>
          </a:p>
        </p:txBody>
      </p:sp>
      <p:graphicFrame>
        <p:nvGraphicFramePr>
          <p:cNvPr id="4" name="Table 3"/>
          <p:cNvGraphicFramePr>
            <a:graphicFrameLocks noGrp="1"/>
          </p:cNvGraphicFramePr>
          <p:nvPr>
            <p:extLst>
              <p:ext uri="{D42A27DB-BD31-4B8C-83A1-F6EECF244321}">
                <p14:modId xmlns:p14="http://schemas.microsoft.com/office/powerpoint/2010/main" val="3794187439"/>
              </p:ext>
            </p:extLst>
          </p:nvPr>
        </p:nvGraphicFramePr>
        <p:xfrm>
          <a:off x="4953000" y="1671320"/>
          <a:ext cx="2286000" cy="2595880"/>
        </p:xfrm>
        <a:graphic>
          <a:graphicData uri="http://schemas.openxmlformats.org/drawingml/2006/table">
            <a:tbl>
              <a:tblPr firstRow="1" bandRow="1">
                <a:tableStyleId>{5C22544A-7EE6-4342-B048-85BDC9FD1C3A}</a:tableStyleId>
              </a:tblPr>
              <a:tblGrid>
                <a:gridCol w="2286000"/>
              </a:tblGrid>
              <a:tr h="370840">
                <a:tc>
                  <a:txBody>
                    <a:bodyPr/>
                    <a:lstStyle/>
                    <a:p>
                      <a:pPr algn="ctr"/>
                      <a:r>
                        <a:rPr lang="en-US" dirty="0" smtClean="0">
                          <a:solidFill>
                            <a:schemeClr val="tx1"/>
                          </a:solidFill>
                        </a:rPr>
                        <a:t>...</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370840">
                <a:tc>
                  <a:txBody>
                    <a:bodyPr/>
                    <a:lstStyle/>
                    <a:p>
                      <a:pPr algn="ctr"/>
                      <a:r>
                        <a:rPr lang="en-US" dirty="0" smtClean="0">
                          <a:solidFill>
                            <a:schemeClr val="tx1"/>
                          </a:solidFill>
                        </a:rPr>
                        <a:t>…</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370840">
                <a:tc>
                  <a:txBody>
                    <a:bodyPr/>
                    <a:lstStyle/>
                    <a:p>
                      <a:pPr algn="ctr"/>
                      <a:r>
                        <a:rPr lang="en-US" dirty="0" smtClean="0">
                          <a:solidFill>
                            <a:schemeClr val="tx1"/>
                          </a:solidFill>
                        </a:rPr>
                        <a:t>Return address</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370840">
                <a:tc>
                  <a:txBody>
                    <a:bodyPr/>
                    <a:lstStyle/>
                    <a:p>
                      <a:pPr algn="ctr"/>
                      <a:r>
                        <a:rPr lang="en-US" dirty="0" smtClean="0">
                          <a:solidFill>
                            <a:schemeClr val="tx1"/>
                          </a:solidFill>
                        </a:rPr>
                        <a:t>Parameter</a:t>
                      </a:r>
                      <a:r>
                        <a:rPr lang="en-US" baseline="0" dirty="0" smtClean="0">
                          <a:solidFill>
                            <a:schemeClr val="tx1"/>
                          </a:solidFill>
                        </a:rPr>
                        <a:t> 1</a:t>
                      </a:r>
                      <a:endParaRPr lang="en-US" dirty="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Parameter</a:t>
                      </a:r>
                      <a:r>
                        <a:rPr lang="en-US" baseline="0" dirty="0" smtClean="0">
                          <a:solidFill>
                            <a:schemeClr val="tx1"/>
                          </a:solidFill>
                        </a:rPr>
                        <a:t> 2</a:t>
                      </a:r>
                      <a:endParaRPr lang="en-US" dirty="0" smtClean="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Parameter</a:t>
                      </a:r>
                      <a:r>
                        <a:rPr lang="en-US" baseline="0" dirty="0" smtClean="0">
                          <a:solidFill>
                            <a:schemeClr val="tx1"/>
                          </a:solidFill>
                        </a:rPr>
                        <a:t> 3</a:t>
                      </a:r>
                      <a:endParaRPr lang="en-US" dirty="0" smtClean="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Parameter</a:t>
                      </a:r>
                      <a:r>
                        <a:rPr lang="en-US" baseline="0" dirty="0" smtClean="0">
                          <a:solidFill>
                            <a:schemeClr val="tx1"/>
                          </a:solidFill>
                        </a:rPr>
                        <a:t> 4</a:t>
                      </a:r>
                      <a:endParaRPr lang="en-US" dirty="0" smtClean="0">
                        <a:solidFill>
                          <a:schemeClr val="tx1"/>
                        </a:solidFill>
                      </a:endParaRP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noFill/>
                  </a:tcPr>
                </a:tc>
              </a:tr>
            </a:tbl>
          </a:graphicData>
        </a:graphic>
      </p:graphicFrame>
      <p:sp>
        <p:nvSpPr>
          <p:cNvPr id="5" name="TextBox 4"/>
          <p:cNvSpPr txBox="1"/>
          <p:nvPr/>
        </p:nvSpPr>
        <p:spPr>
          <a:xfrm>
            <a:off x="5181600" y="4343400"/>
            <a:ext cx="1067319" cy="584776"/>
          </a:xfrm>
          <a:prstGeom prst="rect">
            <a:avLst/>
          </a:prstGeom>
          <a:noFill/>
        </p:spPr>
        <p:txBody>
          <a:bodyPr wrap="none" rtlCol="0">
            <a:spAutoFit/>
          </a:bodyPr>
          <a:lstStyle/>
          <a:p>
            <a:r>
              <a:rPr lang="en-US" sz="3200" dirty="0" smtClean="0"/>
              <a:t>Stack</a:t>
            </a:r>
            <a:endParaRPr lang="en-US" sz="3200" dirty="0"/>
          </a:p>
        </p:txBody>
      </p:sp>
      <p:sp>
        <p:nvSpPr>
          <p:cNvPr id="6" name="TextBox 5"/>
          <p:cNvSpPr txBox="1"/>
          <p:nvPr/>
        </p:nvSpPr>
        <p:spPr>
          <a:xfrm>
            <a:off x="3352800" y="2438400"/>
            <a:ext cx="561973" cy="523220"/>
          </a:xfrm>
          <a:prstGeom prst="rect">
            <a:avLst/>
          </a:prstGeom>
          <a:noFill/>
        </p:spPr>
        <p:txBody>
          <a:bodyPr wrap="none" rtlCol="0">
            <a:spAutoFit/>
          </a:bodyPr>
          <a:lstStyle/>
          <a:p>
            <a:r>
              <a:rPr lang="en-US" sz="2800" dirty="0" err="1" smtClean="0"/>
              <a:t>bp</a:t>
            </a:r>
            <a:endParaRPr lang="en-US" sz="2800" dirty="0"/>
          </a:p>
        </p:txBody>
      </p:sp>
      <p:cxnSp>
        <p:nvCxnSpPr>
          <p:cNvPr id="9" name="Straight Arrow Connector 8"/>
          <p:cNvCxnSpPr/>
          <p:nvPr/>
        </p:nvCxnSpPr>
        <p:spPr>
          <a:xfrm>
            <a:off x="3962400" y="2590800"/>
            <a:ext cx="8382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3352800" y="2057400"/>
            <a:ext cx="513757" cy="523220"/>
          </a:xfrm>
          <a:prstGeom prst="rect">
            <a:avLst/>
          </a:prstGeom>
          <a:noFill/>
        </p:spPr>
        <p:txBody>
          <a:bodyPr wrap="none" rtlCol="0">
            <a:spAutoFit/>
          </a:bodyPr>
          <a:lstStyle/>
          <a:p>
            <a:r>
              <a:rPr lang="en-US" sz="2800" dirty="0" err="1" smtClean="0"/>
              <a:t>sp</a:t>
            </a:r>
            <a:endParaRPr lang="en-US" sz="2800" dirty="0"/>
          </a:p>
        </p:txBody>
      </p:sp>
      <p:cxnSp>
        <p:nvCxnSpPr>
          <p:cNvPr id="10" name="Straight Arrow Connector 9"/>
          <p:cNvCxnSpPr/>
          <p:nvPr/>
        </p:nvCxnSpPr>
        <p:spPr>
          <a:xfrm>
            <a:off x="3962400" y="2438400"/>
            <a:ext cx="8382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6629400" y="1219200"/>
            <a:ext cx="1996861" cy="523220"/>
          </a:xfrm>
          <a:prstGeom prst="rect">
            <a:avLst/>
          </a:prstGeom>
          <a:noFill/>
        </p:spPr>
        <p:txBody>
          <a:bodyPr wrap="none" rtlCol="0">
            <a:spAutoFit/>
          </a:bodyPr>
          <a:lstStyle/>
          <a:p>
            <a:r>
              <a:rPr lang="en-US" sz="2800" dirty="0" smtClean="0"/>
              <a:t>Low address</a:t>
            </a:r>
            <a:endParaRPr lang="en-US" sz="2800" dirty="0"/>
          </a:p>
        </p:txBody>
      </p:sp>
      <p:sp>
        <p:nvSpPr>
          <p:cNvPr id="12" name="TextBox 11"/>
          <p:cNvSpPr txBox="1"/>
          <p:nvPr/>
        </p:nvSpPr>
        <p:spPr>
          <a:xfrm>
            <a:off x="6699339" y="4191000"/>
            <a:ext cx="2063661" cy="523220"/>
          </a:xfrm>
          <a:prstGeom prst="rect">
            <a:avLst/>
          </a:prstGeom>
          <a:noFill/>
        </p:spPr>
        <p:txBody>
          <a:bodyPr wrap="none" rtlCol="0">
            <a:spAutoFit/>
          </a:bodyPr>
          <a:lstStyle/>
          <a:p>
            <a:r>
              <a:rPr lang="en-US" sz="2800" dirty="0" smtClean="0"/>
              <a:t>High address</a:t>
            </a:r>
            <a:endParaRPr lang="en-US" sz="2800" dirty="0"/>
          </a:p>
        </p:txBody>
      </p:sp>
      <p:sp>
        <p:nvSpPr>
          <p:cNvPr id="13" name="TextBox 12"/>
          <p:cNvSpPr txBox="1"/>
          <p:nvPr/>
        </p:nvSpPr>
        <p:spPr>
          <a:xfrm>
            <a:off x="1676400" y="3810000"/>
            <a:ext cx="2727429" cy="1077218"/>
          </a:xfrm>
          <a:prstGeom prst="rect">
            <a:avLst/>
          </a:prstGeom>
          <a:noFill/>
        </p:spPr>
        <p:txBody>
          <a:bodyPr wrap="none" rtlCol="0">
            <a:spAutoFit/>
          </a:bodyPr>
          <a:lstStyle/>
          <a:p>
            <a:r>
              <a:rPr lang="en-US" sz="3200" dirty="0" smtClean="0"/>
              <a:t>After executing</a:t>
            </a:r>
          </a:p>
          <a:p>
            <a:r>
              <a:rPr lang="en-US" sz="3200" dirty="0" err="1" smtClean="0">
                <a:latin typeface="Courier New"/>
                <a:cs typeface="Courier New"/>
              </a:rPr>
              <a:t>mov</a:t>
            </a:r>
            <a:r>
              <a:rPr lang="en-US" sz="3200" dirty="0" smtClean="0">
                <a:latin typeface="Courier New"/>
                <a:cs typeface="Courier New"/>
              </a:rPr>
              <a:t> </a:t>
            </a:r>
            <a:r>
              <a:rPr lang="en-US" sz="3200" dirty="0" err="1" smtClean="0">
                <a:latin typeface="Courier New"/>
                <a:cs typeface="Courier New"/>
              </a:rPr>
              <a:t>bp</a:t>
            </a:r>
            <a:r>
              <a:rPr lang="en-US" sz="3200" dirty="0" smtClean="0">
                <a:latin typeface="Courier New"/>
                <a:cs typeface="Courier New"/>
              </a:rPr>
              <a:t>, </a:t>
            </a:r>
            <a:r>
              <a:rPr lang="en-US" sz="3200" dirty="0" err="1" smtClean="0">
                <a:latin typeface="Courier New"/>
                <a:cs typeface="Courier New"/>
              </a:rPr>
              <a:t>sp</a:t>
            </a:r>
            <a:endParaRPr lang="en-US" sz="3200" dirty="0">
              <a:latin typeface="Courier New"/>
              <a:cs typeface="Courier New"/>
            </a:endParaRPr>
          </a:p>
        </p:txBody>
      </p:sp>
    </p:spTree>
    <p:extLst>
      <p:ext uri="{BB962C8B-B14F-4D97-AF65-F5344CB8AC3E}">
        <p14:creationId xmlns:p14="http://schemas.microsoft.com/office/powerpoint/2010/main" val="3624376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fontScale="90000"/>
          </a:bodyPr>
          <a:lstStyle/>
          <a:p>
            <a:r>
              <a:rPr lang="en-US" dirty="0"/>
              <a:t>Sub-program parameter passing – stack </a:t>
            </a:r>
          </a:p>
        </p:txBody>
      </p:sp>
      <p:sp>
        <p:nvSpPr>
          <p:cNvPr id="3" name="Content Placeholder 2"/>
          <p:cNvSpPr>
            <a:spLocks noGrp="1"/>
          </p:cNvSpPr>
          <p:nvPr>
            <p:ph idx="1"/>
          </p:nvPr>
        </p:nvSpPr>
        <p:spPr>
          <a:xfrm>
            <a:off x="457200" y="1600200"/>
            <a:ext cx="8229600" cy="5029200"/>
          </a:xfrm>
        </p:spPr>
        <p:txBody>
          <a:bodyPr>
            <a:normAutofit fontScale="92500" lnSpcReduction="20000"/>
          </a:bodyPr>
          <a:lstStyle/>
          <a:p>
            <a:r>
              <a:rPr lang="en-US" dirty="0" smtClean="0"/>
              <a:t>We need to access the stack without changing </a:t>
            </a:r>
            <a:r>
              <a:rPr lang="en-US" dirty="0" err="1">
                <a:latin typeface="Courier New"/>
                <a:cs typeface="Courier New"/>
              </a:rPr>
              <a:t>sp</a:t>
            </a:r>
            <a:endParaRPr lang="en-US" dirty="0">
              <a:latin typeface="Courier New"/>
              <a:cs typeface="Courier New"/>
            </a:endParaRPr>
          </a:p>
          <a:p>
            <a:r>
              <a:rPr lang="en-US" dirty="0" smtClean="0"/>
              <a:t>Copy the value of </a:t>
            </a:r>
            <a:r>
              <a:rPr lang="en-US" dirty="0" err="1">
                <a:latin typeface="Courier New"/>
                <a:cs typeface="Courier New"/>
              </a:rPr>
              <a:t>sp</a:t>
            </a:r>
            <a:r>
              <a:rPr lang="en-US" dirty="0" smtClean="0"/>
              <a:t> into </a:t>
            </a:r>
            <a:r>
              <a:rPr lang="en-US" dirty="0" err="1" smtClean="0">
                <a:latin typeface="Courier New"/>
                <a:cs typeface="Courier New"/>
              </a:rPr>
              <a:t>bp</a:t>
            </a:r>
            <a:r>
              <a:rPr lang="en-US" dirty="0" smtClean="0"/>
              <a:t> (</a:t>
            </a:r>
            <a:r>
              <a:rPr lang="en-US" dirty="0" err="1">
                <a:latin typeface="Courier New"/>
                <a:cs typeface="Courier New"/>
              </a:rPr>
              <a:t>mov</a:t>
            </a:r>
            <a:r>
              <a:rPr lang="en-US" dirty="0">
                <a:latin typeface="Courier New"/>
                <a:cs typeface="Courier New"/>
              </a:rPr>
              <a:t> </a:t>
            </a:r>
            <a:r>
              <a:rPr lang="en-US" dirty="0" err="1">
                <a:latin typeface="Courier New"/>
                <a:cs typeface="Courier New"/>
              </a:rPr>
              <a:t>bp</a:t>
            </a:r>
            <a:r>
              <a:rPr lang="en-US" dirty="0">
                <a:latin typeface="Courier New"/>
                <a:cs typeface="Courier New"/>
              </a:rPr>
              <a:t>, </a:t>
            </a:r>
            <a:r>
              <a:rPr lang="en-US" dirty="0" err="1">
                <a:latin typeface="Courier New"/>
                <a:cs typeface="Courier New"/>
              </a:rPr>
              <a:t>sp</a:t>
            </a:r>
            <a:r>
              <a:rPr lang="en-US" dirty="0" smtClean="0"/>
              <a:t>)</a:t>
            </a:r>
          </a:p>
          <a:p>
            <a:r>
              <a:rPr lang="en-US" dirty="0" smtClean="0"/>
              <a:t>[</a:t>
            </a:r>
            <a:r>
              <a:rPr lang="en-US" dirty="0" err="1">
                <a:latin typeface="Courier New"/>
                <a:cs typeface="Courier New"/>
              </a:rPr>
              <a:t>bp</a:t>
            </a:r>
            <a:r>
              <a:rPr lang="en-US" dirty="0" smtClean="0"/>
              <a:t>] refers to the value on the stack pointed by </a:t>
            </a:r>
            <a:r>
              <a:rPr lang="en-US" dirty="0" err="1">
                <a:latin typeface="Courier New"/>
                <a:cs typeface="Courier New"/>
              </a:rPr>
              <a:t>bp</a:t>
            </a:r>
            <a:endParaRPr lang="en-US" dirty="0">
              <a:latin typeface="Courier New"/>
              <a:cs typeface="Courier New"/>
            </a:endParaRPr>
          </a:p>
          <a:p>
            <a:pPr marL="0" indent="0">
              <a:buNone/>
            </a:pPr>
            <a:r>
              <a:rPr lang="en-US" dirty="0" smtClean="0">
                <a:latin typeface="Courier New"/>
                <a:cs typeface="Courier New"/>
              </a:rPr>
              <a:t>sum:</a:t>
            </a:r>
          </a:p>
          <a:p>
            <a:pPr marL="0" indent="0">
              <a:buNone/>
            </a:pPr>
            <a:r>
              <a:rPr lang="en-US" dirty="0">
                <a:latin typeface="Courier New"/>
                <a:cs typeface="Courier New"/>
              </a:rPr>
              <a:t>	</a:t>
            </a:r>
            <a:r>
              <a:rPr lang="en-US" dirty="0" err="1" smtClean="0">
                <a:latin typeface="Courier New"/>
                <a:cs typeface="Courier New"/>
              </a:rPr>
              <a:t>mov</a:t>
            </a:r>
            <a:r>
              <a:rPr lang="en-US" dirty="0" smtClean="0">
                <a:latin typeface="Courier New"/>
                <a:cs typeface="Courier New"/>
              </a:rPr>
              <a:t> </a:t>
            </a:r>
            <a:r>
              <a:rPr lang="en-US" dirty="0" err="1" smtClean="0">
                <a:latin typeface="Courier New"/>
                <a:cs typeface="Courier New"/>
              </a:rPr>
              <a:t>bp</a:t>
            </a:r>
            <a:r>
              <a:rPr lang="en-US" dirty="0" smtClean="0">
                <a:latin typeface="Courier New"/>
                <a:cs typeface="Courier New"/>
              </a:rPr>
              <a:t>, </a:t>
            </a:r>
            <a:r>
              <a:rPr lang="en-US" dirty="0" err="1" smtClean="0">
                <a:latin typeface="Courier New"/>
                <a:cs typeface="Courier New"/>
              </a:rPr>
              <a:t>sp</a:t>
            </a:r>
            <a:endParaRPr lang="en-US" dirty="0" smtClean="0">
              <a:latin typeface="Courier New"/>
              <a:cs typeface="Courier New"/>
            </a:endParaRPr>
          </a:p>
          <a:p>
            <a:pPr marL="0" indent="0">
              <a:buNone/>
            </a:pPr>
            <a:r>
              <a:rPr lang="en-US" dirty="0">
                <a:latin typeface="Courier New"/>
                <a:cs typeface="Courier New"/>
              </a:rPr>
              <a:t>	</a:t>
            </a:r>
            <a:r>
              <a:rPr lang="en-US" dirty="0" err="1" smtClean="0">
                <a:latin typeface="Courier New"/>
                <a:cs typeface="Courier New"/>
              </a:rPr>
              <a:t>mov</a:t>
            </a:r>
            <a:r>
              <a:rPr lang="en-US" dirty="0" smtClean="0">
                <a:latin typeface="Courier New"/>
                <a:cs typeface="Courier New"/>
              </a:rPr>
              <a:t> ax, [bp+2]</a:t>
            </a:r>
          </a:p>
          <a:p>
            <a:pPr marL="0" indent="0">
              <a:buNone/>
            </a:pPr>
            <a:r>
              <a:rPr lang="en-US" dirty="0">
                <a:latin typeface="Courier New"/>
                <a:cs typeface="Courier New"/>
              </a:rPr>
              <a:t>	</a:t>
            </a:r>
            <a:r>
              <a:rPr lang="en-US" dirty="0" smtClean="0">
                <a:latin typeface="Courier New"/>
                <a:cs typeface="Courier New"/>
              </a:rPr>
              <a:t>add </a:t>
            </a:r>
            <a:r>
              <a:rPr lang="en-US" dirty="0">
                <a:latin typeface="Courier New"/>
                <a:cs typeface="Courier New"/>
              </a:rPr>
              <a:t>ax, [bp</a:t>
            </a:r>
            <a:r>
              <a:rPr lang="en-US" dirty="0" smtClean="0">
                <a:latin typeface="Courier New"/>
                <a:cs typeface="Courier New"/>
              </a:rPr>
              <a:t>+4]</a:t>
            </a:r>
          </a:p>
          <a:p>
            <a:pPr marL="0" indent="0">
              <a:buNone/>
            </a:pPr>
            <a:r>
              <a:rPr lang="en-US" dirty="0">
                <a:latin typeface="Courier New"/>
                <a:cs typeface="Courier New"/>
              </a:rPr>
              <a:t>	add ax, [bp</a:t>
            </a:r>
            <a:r>
              <a:rPr lang="en-US" dirty="0" smtClean="0">
                <a:latin typeface="Courier New"/>
                <a:cs typeface="Courier New"/>
              </a:rPr>
              <a:t>+6]</a:t>
            </a:r>
            <a:endParaRPr lang="en-US" dirty="0">
              <a:latin typeface="Courier New"/>
              <a:cs typeface="Courier New"/>
            </a:endParaRPr>
          </a:p>
          <a:p>
            <a:pPr marL="0" indent="0">
              <a:buNone/>
            </a:pPr>
            <a:r>
              <a:rPr lang="en-US" dirty="0">
                <a:latin typeface="Courier New"/>
                <a:cs typeface="Courier New"/>
              </a:rPr>
              <a:t>	add ax, [bp</a:t>
            </a:r>
            <a:r>
              <a:rPr lang="en-US" dirty="0" smtClean="0">
                <a:latin typeface="Courier New"/>
                <a:cs typeface="Courier New"/>
              </a:rPr>
              <a:t>+8]</a:t>
            </a:r>
            <a:endParaRPr lang="en-US" dirty="0">
              <a:latin typeface="Courier New"/>
              <a:cs typeface="Courier New"/>
            </a:endParaRPr>
          </a:p>
          <a:p>
            <a:pPr marL="0" indent="0">
              <a:buNone/>
            </a:pPr>
            <a:r>
              <a:rPr lang="en-US" dirty="0" smtClean="0">
                <a:latin typeface="Courier New"/>
                <a:cs typeface="Courier New"/>
              </a:rPr>
              <a:t>	ret</a:t>
            </a:r>
            <a:endParaRPr lang="en-US" dirty="0">
              <a:latin typeface="Courier New"/>
              <a:cs typeface="Courier New"/>
            </a:endParaRPr>
          </a:p>
        </p:txBody>
      </p:sp>
    </p:spTree>
    <p:extLst>
      <p:ext uri="{BB962C8B-B14F-4D97-AF65-F5344CB8AC3E}">
        <p14:creationId xmlns:p14="http://schemas.microsoft.com/office/powerpoint/2010/main" val="24854427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Sub-program parameter passing – stack </a:t>
            </a:r>
          </a:p>
        </p:txBody>
      </p:sp>
      <p:sp>
        <p:nvSpPr>
          <p:cNvPr id="3" name="Content Placeholder 2"/>
          <p:cNvSpPr>
            <a:spLocks noGrp="1"/>
          </p:cNvSpPr>
          <p:nvPr>
            <p:ph idx="1"/>
          </p:nvPr>
        </p:nvSpPr>
        <p:spPr/>
        <p:txBody>
          <a:bodyPr/>
          <a:lstStyle/>
          <a:p>
            <a:r>
              <a:rPr lang="en-US" dirty="0" smtClean="0"/>
              <a:t>We have not modified </a:t>
            </a:r>
            <a:r>
              <a:rPr lang="en-US" dirty="0" err="1" smtClean="0">
                <a:latin typeface="Courier New"/>
                <a:cs typeface="Courier New"/>
              </a:rPr>
              <a:t>sp</a:t>
            </a:r>
            <a:r>
              <a:rPr lang="en-US" dirty="0" smtClean="0"/>
              <a:t>, the </a:t>
            </a:r>
            <a:r>
              <a:rPr lang="en-US" dirty="0">
                <a:latin typeface="Courier New"/>
                <a:cs typeface="Courier New"/>
              </a:rPr>
              <a:t>ret</a:t>
            </a:r>
            <a:r>
              <a:rPr lang="en-US" dirty="0" smtClean="0"/>
              <a:t> instruction to return appropriately.</a:t>
            </a:r>
          </a:p>
          <a:p>
            <a:r>
              <a:rPr lang="en-US" dirty="0" smtClean="0"/>
              <a:t>Always clear items from the stack when we have finished using them</a:t>
            </a:r>
          </a:p>
          <a:p>
            <a:endParaRPr lang="en-US" dirty="0"/>
          </a:p>
        </p:txBody>
      </p:sp>
    </p:spTree>
    <p:extLst>
      <p:ext uri="{BB962C8B-B14F-4D97-AF65-F5344CB8AC3E}">
        <p14:creationId xmlns:p14="http://schemas.microsoft.com/office/powerpoint/2010/main" val="34857480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Sub-program parameter passing – stack </a:t>
            </a:r>
          </a:p>
        </p:txBody>
      </p:sp>
      <p:sp>
        <p:nvSpPr>
          <p:cNvPr id="3" name="Content Placeholder 2"/>
          <p:cNvSpPr>
            <a:spLocks noGrp="1"/>
          </p:cNvSpPr>
          <p:nvPr>
            <p:ph idx="1"/>
          </p:nvPr>
        </p:nvSpPr>
        <p:spPr>
          <a:xfrm>
            <a:off x="457200" y="1600200"/>
            <a:ext cx="8229600" cy="4876800"/>
          </a:xfrm>
        </p:spPr>
        <p:txBody>
          <a:bodyPr>
            <a:normAutofit fontScale="77500" lnSpcReduction="20000"/>
          </a:bodyPr>
          <a:lstStyle/>
          <a:p>
            <a:r>
              <a:rPr lang="en-US" dirty="0"/>
              <a:t>Three possible </a:t>
            </a:r>
            <a:r>
              <a:rPr lang="en-US" dirty="0" smtClean="0"/>
              <a:t>solutions to clear the stack:</a:t>
            </a:r>
          </a:p>
          <a:p>
            <a:pPr marL="0" indent="0">
              <a:buNone/>
            </a:pPr>
            <a:endParaRPr lang="en-US" dirty="0"/>
          </a:p>
          <a:p>
            <a:r>
              <a:rPr lang="en-US" dirty="0"/>
              <a:t>Uses a </a:t>
            </a:r>
            <a:r>
              <a:rPr lang="en-US" dirty="0">
                <a:latin typeface="Courier New"/>
                <a:cs typeface="Courier New"/>
              </a:rPr>
              <a:t>pop</a:t>
            </a:r>
            <a:r>
              <a:rPr lang="en-US" dirty="0"/>
              <a:t> for each value pushed on:</a:t>
            </a:r>
          </a:p>
          <a:p>
            <a:r>
              <a:rPr lang="en-US" dirty="0"/>
              <a:t>Modify </a:t>
            </a:r>
            <a:r>
              <a:rPr lang="en-US" dirty="0" err="1">
                <a:latin typeface="Courier New"/>
                <a:cs typeface="Courier New"/>
              </a:rPr>
              <a:t>sp</a:t>
            </a:r>
            <a:r>
              <a:rPr lang="en-US" dirty="0"/>
              <a:t> directly, by adding 2 for each push </a:t>
            </a:r>
            <a:r>
              <a:rPr lang="en-US" dirty="0" smtClean="0"/>
              <a:t>instruction, after calling the sub-program. Four items were pushed on the stack, so add 8 to the </a:t>
            </a:r>
            <a:r>
              <a:rPr lang="en-US" dirty="0" err="1">
                <a:latin typeface="Courier New"/>
                <a:cs typeface="Courier New"/>
              </a:rPr>
              <a:t>sp</a:t>
            </a:r>
            <a:r>
              <a:rPr lang="en-US" dirty="0" smtClean="0"/>
              <a:t> register to clear the stack:</a:t>
            </a:r>
          </a:p>
          <a:p>
            <a:pPr marL="0" indent="0">
              <a:buNone/>
            </a:pPr>
            <a:r>
              <a:rPr lang="en-US" dirty="0"/>
              <a:t>	</a:t>
            </a:r>
            <a:r>
              <a:rPr lang="en-US" dirty="0" smtClean="0">
                <a:latin typeface="Courier New"/>
                <a:cs typeface="Courier New"/>
              </a:rPr>
              <a:t>call sum</a:t>
            </a:r>
          </a:p>
          <a:p>
            <a:pPr marL="0" indent="0">
              <a:buNone/>
            </a:pPr>
            <a:r>
              <a:rPr lang="en-US" dirty="0">
                <a:latin typeface="Courier New"/>
                <a:cs typeface="Courier New"/>
              </a:rPr>
              <a:t>	</a:t>
            </a:r>
            <a:r>
              <a:rPr lang="en-US" dirty="0" smtClean="0">
                <a:latin typeface="Courier New"/>
                <a:cs typeface="Courier New"/>
              </a:rPr>
              <a:t>add </a:t>
            </a:r>
            <a:r>
              <a:rPr lang="en-US" dirty="0" err="1" smtClean="0">
                <a:latin typeface="Courier New"/>
                <a:cs typeface="Courier New"/>
              </a:rPr>
              <a:t>sp</a:t>
            </a:r>
            <a:r>
              <a:rPr lang="en-US" dirty="0" smtClean="0">
                <a:latin typeface="Courier New"/>
                <a:cs typeface="Courier New"/>
              </a:rPr>
              <a:t>, 8</a:t>
            </a:r>
          </a:p>
          <a:p>
            <a:r>
              <a:rPr lang="en-US" dirty="0" smtClean="0"/>
              <a:t>8086 provides for an operand to be included with the </a:t>
            </a:r>
            <a:r>
              <a:rPr lang="en-US" dirty="0">
                <a:latin typeface="Courier New"/>
                <a:cs typeface="Courier New"/>
              </a:rPr>
              <a:t>ret</a:t>
            </a:r>
            <a:r>
              <a:rPr lang="en-US" dirty="0" smtClean="0"/>
              <a:t> instruction. The sub-program can be terminated with:</a:t>
            </a:r>
          </a:p>
          <a:p>
            <a:pPr marL="0" indent="0">
              <a:buNone/>
            </a:pPr>
            <a:r>
              <a:rPr lang="en-US" dirty="0" smtClean="0"/>
              <a:t>	</a:t>
            </a:r>
            <a:r>
              <a:rPr lang="en-US" dirty="0" smtClean="0">
                <a:latin typeface="Courier New"/>
                <a:cs typeface="Courier New"/>
              </a:rPr>
              <a:t>ret 8</a:t>
            </a:r>
          </a:p>
          <a:p>
            <a:r>
              <a:rPr lang="en-US" dirty="0" smtClean="0"/>
              <a:t>This </a:t>
            </a:r>
            <a:r>
              <a:rPr lang="en-US" dirty="0">
                <a:latin typeface="Courier New"/>
                <a:cs typeface="Courier New"/>
              </a:rPr>
              <a:t>ret</a:t>
            </a:r>
            <a:r>
              <a:rPr lang="en-US" dirty="0" smtClean="0"/>
              <a:t> instruction will add </a:t>
            </a:r>
            <a:r>
              <a:rPr lang="en-US" dirty="0">
                <a:latin typeface="Courier New"/>
                <a:cs typeface="Courier New"/>
              </a:rPr>
              <a:t>8</a:t>
            </a:r>
            <a:r>
              <a:rPr lang="en-US" dirty="0" smtClean="0"/>
              <a:t> to </a:t>
            </a:r>
            <a:r>
              <a:rPr lang="en-US" dirty="0" err="1">
                <a:latin typeface="Courier New"/>
                <a:cs typeface="Courier New"/>
              </a:rPr>
              <a:t>sp</a:t>
            </a:r>
            <a:r>
              <a:rPr lang="en-US" dirty="0" smtClean="0"/>
              <a:t> after obtaining the return address</a:t>
            </a:r>
          </a:p>
          <a:p>
            <a:endParaRPr lang="en-US" dirty="0"/>
          </a:p>
        </p:txBody>
      </p:sp>
    </p:spTree>
    <p:extLst>
      <p:ext uri="{BB962C8B-B14F-4D97-AF65-F5344CB8AC3E}">
        <p14:creationId xmlns:p14="http://schemas.microsoft.com/office/powerpoint/2010/main" val="3112416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Sub-program parameter passing – stack </a:t>
            </a:r>
          </a:p>
        </p:txBody>
      </p:sp>
      <p:sp>
        <p:nvSpPr>
          <p:cNvPr id="3" name="Content Placeholder 2"/>
          <p:cNvSpPr>
            <a:spLocks noGrp="1"/>
          </p:cNvSpPr>
          <p:nvPr>
            <p:ph idx="1"/>
          </p:nvPr>
        </p:nvSpPr>
        <p:spPr/>
        <p:txBody>
          <a:bodyPr>
            <a:normAutofit/>
          </a:bodyPr>
          <a:lstStyle/>
          <a:p>
            <a:r>
              <a:rPr lang="en-US" dirty="0" smtClean="0"/>
              <a:t>Rewrite </a:t>
            </a:r>
            <a:r>
              <a:rPr lang="en-US" dirty="0" smtClean="0">
                <a:latin typeface="Courier New"/>
                <a:cs typeface="Courier New"/>
              </a:rPr>
              <a:t>sum</a:t>
            </a:r>
            <a:r>
              <a:rPr lang="en-US" dirty="0" smtClean="0"/>
              <a:t> as follows:</a:t>
            </a:r>
          </a:p>
          <a:p>
            <a:pPr marL="0" indent="0">
              <a:buNone/>
            </a:pPr>
            <a:r>
              <a:rPr lang="en-US" sz="2800" dirty="0">
                <a:latin typeface="Courier New"/>
                <a:cs typeface="Courier New"/>
              </a:rPr>
              <a:t>sum:</a:t>
            </a:r>
          </a:p>
          <a:p>
            <a:pPr marL="0" indent="0">
              <a:buNone/>
            </a:pPr>
            <a:r>
              <a:rPr lang="en-US" sz="2800" dirty="0">
                <a:latin typeface="Courier New"/>
                <a:cs typeface="Courier New"/>
              </a:rPr>
              <a:t>	</a:t>
            </a:r>
            <a:r>
              <a:rPr lang="en-US" sz="2800" dirty="0" err="1">
                <a:latin typeface="Courier New"/>
                <a:cs typeface="Courier New"/>
              </a:rPr>
              <a:t>mov</a:t>
            </a:r>
            <a:r>
              <a:rPr lang="en-US" sz="2800" dirty="0">
                <a:latin typeface="Courier New"/>
                <a:cs typeface="Courier New"/>
              </a:rPr>
              <a:t> </a:t>
            </a:r>
            <a:r>
              <a:rPr lang="en-US" sz="2800" dirty="0" err="1">
                <a:latin typeface="Courier New"/>
                <a:cs typeface="Courier New"/>
              </a:rPr>
              <a:t>bp</a:t>
            </a:r>
            <a:r>
              <a:rPr lang="en-US" sz="2800" dirty="0">
                <a:latin typeface="Courier New"/>
                <a:cs typeface="Courier New"/>
              </a:rPr>
              <a:t>, </a:t>
            </a:r>
            <a:r>
              <a:rPr lang="en-US" sz="2800" dirty="0" err="1">
                <a:latin typeface="Courier New"/>
                <a:cs typeface="Courier New"/>
              </a:rPr>
              <a:t>sp</a:t>
            </a:r>
            <a:endParaRPr lang="en-US" sz="2800" dirty="0">
              <a:latin typeface="Courier New"/>
              <a:cs typeface="Courier New"/>
            </a:endParaRPr>
          </a:p>
          <a:p>
            <a:pPr marL="0" indent="0">
              <a:buNone/>
            </a:pPr>
            <a:r>
              <a:rPr lang="en-US" sz="2800" dirty="0">
                <a:latin typeface="Courier New"/>
                <a:cs typeface="Courier New"/>
              </a:rPr>
              <a:t>	</a:t>
            </a:r>
            <a:r>
              <a:rPr lang="en-US" sz="2800" dirty="0" err="1">
                <a:latin typeface="Courier New"/>
                <a:cs typeface="Courier New"/>
              </a:rPr>
              <a:t>mov</a:t>
            </a:r>
            <a:r>
              <a:rPr lang="en-US" sz="2800" dirty="0">
                <a:latin typeface="Courier New"/>
                <a:cs typeface="Courier New"/>
              </a:rPr>
              <a:t> ax, [bp+2]</a:t>
            </a:r>
          </a:p>
          <a:p>
            <a:pPr marL="0" indent="0">
              <a:buNone/>
            </a:pPr>
            <a:r>
              <a:rPr lang="en-US" sz="2800" dirty="0">
                <a:latin typeface="Courier New"/>
                <a:cs typeface="Courier New"/>
              </a:rPr>
              <a:t>	add ax, [bp+4]</a:t>
            </a:r>
          </a:p>
          <a:p>
            <a:pPr marL="0" indent="0">
              <a:buNone/>
            </a:pPr>
            <a:r>
              <a:rPr lang="en-US" sz="2800" dirty="0">
                <a:latin typeface="Courier New"/>
                <a:cs typeface="Courier New"/>
              </a:rPr>
              <a:t>	add ax, [bp+6]</a:t>
            </a:r>
          </a:p>
          <a:p>
            <a:pPr marL="0" indent="0">
              <a:buNone/>
            </a:pPr>
            <a:r>
              <a:rPr lang="en-US" sz="2800" dirty="0">
                <a:latin typeface="Courier New"/>
                <a:cs typeface="Courier New"/>
              </a:rPr>
              <a:t>	add ax, [bp+8]</a:t>
            </a:r>
          </a:p>
          <a:p>
            <a:pPr marL="0" indent="0">
              <a:buNone/>
            </a:pPr>
            <a:r>
              <a:rPr lang="en-US" sz="2800" dirty="0">
                <a:latin typeface="Courier New"/>
                <a:cs typeface="Courier New"/>
              </a:rPr>
              <a:t>	</a:t>
            </a:r>
            <a:r>
              <a:rPr lang="en-US" sz="2800" dirty="0" smtClean="0">
                <a:latin typeface="Courier New"/>
                <a:cs typeface="Courier New"/>
              </a:rPr>
              <a:t>ret 8</a:t>
            </a:r>
            <a:endParaRPr lang="en-US" sz="2800" dirty="0">
              <a:latin typeface="Courier New"/>
              <a:cs typeface="Courier New"/>
            </a:endParaRPr>
          </a:p>
          <a:p>
            <a:pPr marL="0" indent="0">
              <a:buNone/>
            </a:pPr>
            <a:endParaRPr lang="en-US" dirty="0"/>
          </a:p>
        </p:txBody>
      </p:sp>
    </p:spTree>
    <p:extLst>
      <p:ext uri="{BB962C8B-B14F-4D97-AF65-F5344CB8AC3E}">
        <p14:creationId xmlns:p14="http://schemas.microsoft.com/office/powerpoint/2010/main" val="916724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Macros	</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sz="2800" dirty="0" smtClean="0">
                <a:latin typeface="Courier New" pitchFamily="49" charset="0"/>
                <a:cs typeface="Courier New" pitchFamily="49" charset="0"/>
              </a:rPr>
              <a:t>CR </a:t>
            </a:r>
            <a:r>
              <a:rPr lang="en-US" sz="2800" b="1" dirty="0" err="1" smtClean="0">
                <a:latin typeface="Courier New" pitchFamily="49" charset="0"/>
                <a:cs typeface="Courier New" pitchFamily="49" charset="0"/>
              </a:rPr>
              <a:t>equ</a:t>
            </a:r>
            <a:r>
              <a:rPr lang="en-US" sz="2800" dirty="0" smtClean="0">
                <a:latin typeface="Courier New" pitchFamily="49" charset="0"/>
                <a:cs typeface="Courier New" pitchFamily="49" charset="0"/>
              </a:rPr>
              <a:t> 13</a:t>
            </a:r>
          </a:p>
          <a:p>
            <a:r>
              <a:rPr lang="en-US" dirty="0" smtClean="0"/>
              <a:t>The assembler replaces all occurrences of </a:t>
            </a:r>
            <a:r>
              <a:rPr lang="en-US" dirty="0" smtClean="0">
                <a:latin typeface="Courier New" pitchFamily="49" charset="0"/>
                <a:cs typeface="Courier New" pitchFamily="49" charset="0"/>
              </a:rPr>
              <a:t>CR</a:t>
            </a:r>
            <a:r>
              <a:rPr lang="en-US" dirty="0" smtClean="0"/>
              <a:t> with the number 13 before the program is translated to machine code.</a:t>
            </a:r>
          </a:p>
          <a:p>
            <a:r>
              <a:rPr lang="en-US" dirty="0" smtClean="0"/>
              <a:t>i.e., the </a:t>
            </a:r>
            <a:r>
              <a:rPr lang="en-US" sz="2800" dirty="0" err="1">
                <a:latin typeface="Courier New" pitchFamily="49" charset="0"/>
                <a:cs typeface="Courier New" pitchFamily="49" charset="0"/>
              </a:rPr>
              <a:t>equ</a:t>
            </a:r>
            <a:r>
              <a:rPr lang="en-US" sz="3600" dirty="0" smtClean="0"/>
              <a:t> </a:t>
            </a:r>
            <a:r>
              <a:rPr lang="en-US" dirty="0" smtClean="0"/>
              <a:t>directive provides a text substitution facility. Such a facility is called a </a:t>
            </a:r>
            <a:r>
              <a:rPr lang="en-US" b="1" dirty="0" smtClean="0"/>
              <a:t>macro facility</a:t>
            </a:r>
          </a:p>
          <a:p>
            <a:r>
              <a:rPr lang="en-US" dirty="0" smtClean="0"/>
              <a:t>Define a macro:</a:t>
            </a:r>
          </a:p>
          <a:p>
            <a:pPr>
              <a:buNone/>
            </a:pPr>
            <a:r>
              <a:rPr lang="en-US" sz="2200" dirty="0" smtClean="0">
                <a:latin typeface="Courier New" pitchFamily="49" charset="0"/>
                <a:cs typeface="Courier New" pitchFamily="49" charset="0"/>
              </a:rPr>
              <a:t>	sample	</a:t>
            </a:r>
            <a:r>
              <a:rPr lang="en-US" sz="2200" b="1" dirty="0" smtClean="0">
                <a:latin typeface="Courier New" pitchFamily="49" charset="0"/>
                <a:cs typeface="Courier New" pitchFamily="49" charset="0"/>
              </a:rPr>
              <a:t>macro</a:t>
            </a:r>
            <a:r>
              <a:rPr lang="en-US" sz="2200" dirty="0" smtClean="0">
                <a:latin typeface="Courier New" pitchFamily="49" charset="0"/>
                <a:cs typeface="Courier New" pitchFamily="49" charset="0"/>
              </a:rPr>
              <a:t>	[parameter-list]</a:t>
            </a:r>
          </a:p>
          <a:p>
            <a:pPr>
              <a:buNone/>
            </a:pPr>
            <a:r>
              <a:rPr lang="en-US" sz="2200" dirty="0" smtClean="0">
                <a:latin typeface="Courier New" pitchFamily="49" charset="0"/>
                <a:cs typeface="Courier New" pitchFamily="49" charset="0"/>
              </a:rPr>
              <a:t>			;text (body) of macro may be done one</a:t>
            </a:r>
          </a:p>
          <a:p>
            <a:pPr>
              <a:buNone/>
            </a:pPr>
            <a:r>
              <a:rPr lang="en-US" sz="2200" dirty="0">
                <a:latin typeface="Courier New" pitchFamily="49" charset="0"/>
                <a:cs typeface="Courier New" pitchFamily="49" charset="0"/>
              </a:rPr>
              <a:t>	</a:t>
            </a:r>
            <a:r>
              <a:rPr lang="en-US" sz="2200" dirty="0" smtClean="0">
                <a:latin typeface="Courier New" pitchFamily="49" charset="0"/>
                <a:cs typeface="Courier New" pitchFamily="49" charset="0"/>
              </a:rPr>
              <a:t>		; or many lines</a:t>
            </a:r>
          </a:p>
          <a:p>
            <a:pPr>
              <a:buNone/>
            </a:pPr>
            <a:r>
              <a:rPr lang="en-US" sz="2200" dirty="0" smtClean="0">
                <a:latin typeface="Courier New" pitchFamily="49" charset="0"/>
                <a:cs typeface="Courier New" pitchFamily="49" charset="0"/>
              </a:rPr>
              <a:t>			</a:t>
            </a:r>
            <a:r>
              <a:rPr lang="en-US" sz="2200" b="1" dirty="0" err="1" smtClean="0">
                <a:latin typeface="Courier New" pitchFamily="49" charset="0"/>
                <a:cs typeface="Courier New" pitchFamily="49" charset="0"/>
              </a:rPr>
              <a:t>endm</a:t>
            </a:r>
            <a:endParaRPr lang="en-US" sz="2200" b="1" dirty="0" smtClean="0">
              <a:latin typeface="Courier New" pitchFamily="49" charset="0"/>
              <a:cs typeface="Courier New" pitchFamily="49" charset="0"/>
            </a:endParaRPr>
          </a:p>
        </p:txBody>
      </p:sp>
    </p:spTree>
    <p:extLst>
      <p:ext uri="{BB962C8B-B14F-4D97-AF65-F5344CB8AC3E}">
        <p14:creationId xmlns:p14="http://schemas.microsoft.com/office/powerpoint/2010/main" val="25723974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Macros - example</a:t>
            </a:r>
            <a:endParaRPr lang="en-US" dirty="0"/>
          </a:p>
        </p:txBody>
      </p:sp>
      <p:sp>
        <p:nvSpPr>
          <p:cNvPr id="3" name="Content Placeholder 2"/>
          <p:cNvSpPr>
            <a:spLocks noGrp="1"/>
          </p:cNvSpPr>
          <p:nvPr>
            <p:ph idx="1"/>
          </p:nvPr>
        </p:nvSpPr>
        <p:spPr>
          <a:xfrm>
            <a:off x="457200" y="1371600"/>
            <a:ext cx="8229600" cy="5334000"/>
          </a:xfrm>
        </p:spPr>
        <p:txBody>
          <a:bodyPr>
            <a:normAutofit fontScale="70000" lnSpcReduction="20000"/>
          </a:bodyPr>
          <a:lstStyle/>
          <a:p>
            <a:r>
              <a:rPr lang="en-US" sz="3400" dirty="0" smtClean="0"/>
              <a:t>Define macros to swap the contents of </a:t>
            </a:r>
            <a:r>
              <a:rPr lang="en-US" sz="3400" dirty="0" smtClean="0">
                <a:latin typeface="Courier New" pitchFamily="49" charset="0"/>
                <a:cs typeface="Courier New" pitchFamily="49" charset="0"/>
              </a:rPr>
              <a:t>ax</a:t>
            </a:r>
            <a:r>
              <a:rPr lang="en-US" sz="3400" dirty="0" smtClean="0"/>
              <a:t> with </a:t>
            </a:r>
            <a:r>
              <a:rPr lang="en-US" sz="3400" dirty="0" err="1">
                <a:latin typeface="Courier New" pitchFamily="49" charset="0"/>
                <a:cs typeface="Courier New" pitchFamily="49" charset="0"/>
              </a:rPr>
              <a:t>bx</a:t>
            </a:r>
            <a:r>
              <a:rPr lang="en-US" sz="3400" dirty="0" smtClean="0"/>
              <a:t> and to add the registers </a:t>
            </a:r>
            <a:r>
              <a:rPr lang="en-US" sz="3400" dirty="0">
                <a:latin typeface="Courier New" pitchFamily="49" charset="0"/>
                <a:cs typeface="Courier New" pitchFamily="49" charset="0"/>
              </a:rPr>
              <a:t>ax, </a:t>
            </a:r>
            <a:r>
              <a:rPr lang="en-US" sz="3400" dirty="0" err="1">
                <a:latin typeface="Courier New" pitchFamily="49" charset="0"/>
                <a:cs typeface="Courier New" pitchFamily="49" charset="0"/>
              </a:rPr>
              <a:t>bx</a:t>
            </a:r>
            <a:r>
              <a:rPr lang="en-US" sz="3400" dirty="0">
                <a:latin typeface="Courier New" pitchFamily="49" charset="0"/>
                <a:cs typeface="Courier New" pitchFamily="49" charset="0"/>
              </a:rPr>
              <a:t>, </a:t>
            </a:r>
            <a:r>
              <a:rPr lang="en-US" sz="3400" dirty="0" err="1">
                <a:latin typeface="Courier New" pitchFamily="49" charset="0"/>
                <a:cs typeface="Courier New" pitchFamily="49" charset="0"/>
              </a:rPr>
              <a:t>cx</a:t>
            </a:r>
            <a:r>
              <a:rPr lang="en-US" sz="3400" dirty="0" smtClean="0"/>
              <a:t>, and </a:t>
            </a:r>
            <a:r>
              <a:rPr lang="en-US" sz="3400" dirty="0" err="1">
                <a:latin typeface="Courier New" pitchFamily="49" charset="0"/>
                <a:cs typeface="Courier New" pitchFamily="49" charset="0"/>
              </a:rPr>
              <a:t>dx</a:t>
            </a:r>
            <a:r>
              <a:rPr lang="en-US" sz="3400" dirty="0" smtClean="0"/>
              <a:t>, leaving the sum in </a:t>
            </a:r>
            <a:r>
              <a:rPr lang="en-US" sz="3400" dirty="0">
                <a:latin typeface="Courier New" pitchFamily="49" charset="0"/>
                <a:cs typeface="Courier New" pitchFamily="49" charset="0"/>
              </a:rPr>
              <a:t>ax</a:t>
            </a:r>
            <a:r>
              <a:rPr lang="en-US" sz="3400" dirty="0" smtClean="0"/>
              <a:t>:</a:t>
            </a:r>
          </a:p>
          <a:p>
            <a:endParaRPr lang="en-US" dirty="0" smtClean="0"/>
          </a:p>
          <a:p>
            <a:pPr>
              <a:buNone/>
            </a:pPr>
            <a:r>
              <a:rPr lang="en-US" sz="2600" dirty="0" smtClean="0">
                <a:latin typeface="Courier New" pitchFamily="49" charset="0"/>
                <a:cs typeface="Courier New" pitchFamily="49" charset="0"/>
              </a:rPr>
              <a:t>swap		</a:t>
            </a:r>
            <a:r>
              <a:rPr lang="en-US" sz="2600" b="1" dirty="0" err="1" smtClean="0">
                <a:latin typeface="Courier New" pitchFamily="49" charset="0"/>
                <a:cs typeface="Courier New" pitchFamily="49" charset="0"/>
              </a:rPr>
              <a:t>marco</a:t>
            </a:r>
            <a:endParaRPr lang="en-US" sz="2600" b="1" dirty="0" smtClean="0">
              <a:latin typeface="Courier New" pitchFamily="49" charset="0"/>
              <a:cs typeface="Courier New" pitchFamily="49" charset="0"/>
            </a:endParaRPr>
          </a:p>
          <a:p>
            <a:pPr>
              <a:buNone/>
            </a:pPr>
            <a:r>
              <a:rPr lang="en-US" sz="2600" dirty="0">
                <a:latin typeface="Courier New" pitchFamily="49" charset="0"/>
                <a:cs typeface="Courier New" pitchFamily="49" charset="0"/>
              </a:rPr>
              <a:t>	</a:t>
            </a:r>
            <a:r>
              <a:rPr lang="en-US" sz="2600" dirty="0" smtClean="0">
                <a:latin typeface="Courier New" pitchFamily="49" charset="0"/>
                <a:cs typeface="Courier New" pitchFamily="49" charset="0"/>
              </a:rPr>
              <a:t>			</a:t>
            </a:r>
            <a:r>
              <a:rPr lang="en-US" sz="2600" dirty="0" err="1" smtClean="0">
                <a:latin typeface="Courier New" pitchFamily="49" charset="0"/>
                <a:cs typeface="Courier New" pitchFamily="49" charset="0"/>
              </a:rPr>
              <a:t>mov</a:t>
            </a:r>
            <a:r>
              <a:rPr lang="en-US" sz="2600" dirty="0" smtClean="0">
                <a:latin typeface="Courier New" pitchFamily="49" charset="0"/>
                <a:cs typeface="Courier New" pitchFamily="49" charset="0"/>
              </a:rPr>
              <a:t> </a:t>
            </a:r>
            <a:r>
              <a:rPr lang="en-US" sz="2600" dirty="0" err="1" smtClean="0">
                <a:latin typeface="Courier New" pitchFamily="49" charset="0"/>
                <a:cs typeface="Courier New" pitchFamily="49" charset="0"/>
              </a:rPr>
              <a:t>cx</a:t>
            </a:r>
            <a:r>
              <a:rPr lang="en-US" sz="2600" dirty="0" smtClean="0">
                <a:latin typeface="Courier New" pitchFamily="49" charset="0"/>
                <a:cs typeface="Courier New" pitchFamily="49" charset="0"/>
              </a:rPr>
              <a:t>, </a:t>
            </a:r>
            <a:r>
              <a:rPr lang="en-US" sz="2600" dirty="0" err="1" smtClean="0">
                <a:latin typeface="Courier New" pitchFamily="49" charset="0"/>
                <a:cs typeface="Courier New" pitchFamily="49" charset="0"/>
              </a:rPr>
              <a:t>bx</a:t>
            </a:r>
            <a:endParaRPr lang="en-US" sz="2600" dirty="0" smtClean="0">
              <a:latin typeface="Courier New" pitchFamily="49" charset="0"/>
              <a:cs typeface="Courier New" pitchFamily="49" charset="0"/>
            </a:endParaRPr>
          </a:p>
          <a:p>
            <a:pPr>
              <a:buNone/>
            </a:pPr>
            <a:r>
              <a:rPr lang="en-US" sz="2600" dirty="0">
                <a:latin typeface="Courier New" pitchFamily="49" charset="0"/>
                <a:cs typeface="Courier New" pitchFamily="49" charset="0"/>
              </a:rPr>
              <a:t>	</a:t>
            </a:r>
            <a:r>
              <a:rPr lang="en-US" sz="2600" dirty="0" smtClean="0">
                <a:latin typeface="Courier New" pitchFamily="49" charset="0"/>
                <a:cs typeface="Courier New" pitchFamily="49" charset="0"/>
              </a:rPr>
              <a:t>			</a:t>
            </a:r>
            <a:r>
              <a:rPr lang="en-US" sz="2600" dirty="0" err="1" smtClean="0">
                <a:latin typeface="Courier New" pitchFamily="49" charset="0"/>
                <a:cs typeface="Courier New" pitchFamily="49" charset="0"/>
              </a:rPr>
              <a:t>mov</a:t>
            </a:r>
            <a:r>
              <a:rPr lang="en-US" sz="2600" dirty="0" smtClean="0">
                <a:latin typeface="Courier New" pitchFamily="49" charset="0"/>
                <a:cs typeface="Courier New" pitchFamily="49" charset="0"/>
              </a:rPr>
              <a:t> </a:t>
            </a:r>
            <a:r>
              <a:rPr lang="en-US" sz="2600" dirty="0" err="1" smtClean="0">
                <a:latin typeface="Courier New" pitchFamily="49" charset="0"/>
                <a:cs typeface="Courier New" pitchFamily="49" charset="0"/>
              </a:rPr>
              <a:t>bx</a:t>
            </a:r>
            <a:r>
              <a:rPr lang="en-US" sz="2600" dirty="0" smtClean="0">
                <a:latin typeface="Courier New" pitchFamily="49" charset="0"/>
                <a:cs typeface="Courier New" pitchFamily="49" charset="0"/>
              </a:rPr>
              <a:t>, ax</a:t>
            </a:r>
          </a:p>
          <a:p>
            <a:pPr>
              <a:buNone/>
            </a:pPr>
            <a:r>
              <a:rPr lang="en-US" sz="2600" dirty="0">
                <a:latin typeface="Courier New" pitchFamily="49" charset="0"/>
                <a:cs typeface="Courier New" pitchFamily="49" charset="0"/>
              </a:rPr>
              <a:t>	</a:t>
            </a:r>
            <a:r>
              <a:rPr lang="en-US" sz="2600" dirty="0" smtClean="0">
                <a:latin typeface="Courier New" pitchFamily="49" charset="0"/>
                <a:cs typeface="Courier New" pitchFamily="49" charset="0"/>
              </a:rPr>
              <a:t>			</a:t>
            </a:r>
            <a:r>
              <a:rPr lang="en-US" sz="2600" dirty="0" err="1" smtClean="0">
                <a:latin typeface="Courier New" pitchFamily="49" charset="0"/>
                <a:cs typeface="Courier New" pitchFamily="49" charset="0"/>
              </a:rPr>
              <a:t>mov</a:t>
            </a:r>
            <a:r>
              <a:rPr lang="en-US" sz="2600" dirty="0" smtClean="0">
                <a:latin typeface="Courier New" pitchFamily="49" charset="0"/>
                <a:cs typeface="Courier New" pitchFamily="49" charset="0"/>
              </a:rPr>
              <a:t> ax, </a:t>
            </a:r>
            <a:r>
              <a:rPr lang="en-US" sz="2600" dirty="0" err="1" smtClean="0">
                <a:latin typeface="Courier New" pitchFamily="49" charset="0"/>
                <a:cs typeface="Courier New" pitchFamily="49" charset="0"/>
              </a:rPr>
              <a:t>cx</a:t>
            </a:r>
            <a:endParaRPr lang="en-US" sz="2600" dirty="0" smtClean="0">
              <a:latin typeface="Courier New" pitchFamily="49" charset="0"/>
              <a:cs typeface="Courier New" pitchFamily="49" charset="0"/>
            </a:endParaRPr>
          </a:p>
          <a:p>
            <a:pPr>
              <a:buNone/>
            </a:pPr>
            <a:r>
              <a:rPr lang="en-US" sz="2600" dirty="0">
                <a:latin typeface="Courier New" pitchFamily="49" charset="0"/>
                <a:cs typeface="Courier New" pitchFamily="49" charset="0"/>
              </a:rPr>
              <a:t>	</a:t>
            </a:r>
            <a:r>
              <a:rPr lang="en-US" sz="2600" dirty="0" smtClean="0">
                <a:latin typeface="Courier New" pitchFamily="49" charset="0"/>
                <a:cs typeface="Courier New" pitchFamily="49" charset="0"/>
              </a:rPr>
              <a:t>		</a:t>
            </a:r>
            <a:r>
              <a:rPr lang="en-US" sz="2600" b="1" dirty="0" err="1" smtClean="0">
                <a:latin typeface="Courier New" pitchFamily="49" charset="0"/>
                <a:cs typeface="Courier New" pitchFamily="49" charset="0"/>
              </a:rPr>
              <a:t>endm</a:t>
            </a:r>
            <a:endParaRPr lang="en-US" sz="2600" b="1" dirty="0" smtClean="0">
              <a:latin typeface="Courier New" pitchFamily="49" charset="0"/>
              <a:cs typeface="Courier New" pitchFamily="49" charset="0"/>
            </a:endParaRPr>
          </a:p>
          <a:p>
            <a:pPr>
              <a:buNone/>
            </a:pPr>
            <a:endParaRPr lang="en-US" sz="2600" dirty="0" smtClean="0">
              <a:latin typeface="Courier New" pitchFamily="49" charset="0"/>
              <a:cs typeface="Courier New" pitchFamily="49" charset="0"/>
            </a:endParaRPr>
          </a:p>
          <a:p>
            <a:pPr>
              <a:buNone/>
            </a:pPr>
            <a:r>
              <a:rPr lang="en-US" sz="2600" dirty="0" err="1" smtClean="0">
                <a:latin typeface="Courier New" pitchFamily="49" charset="0"/>
                <a:cs typeface="Courier New" pitchFamily="49" charset="0"/>
              </a:rPr>
              <a:t>add_regs</a:t>
            </a:r>
            <a:r>
              <a:rPr lang="en-US" sz="2600" dirty="0" smtClean="0">
                <a:latin typeface="Courier New" pitchFamily="49" charset="0"/>
                <a:cs typeface="Courier New" pitchFamily="49" charset="0"/>
              </a:rPr>
              <a:t>	</a:t>
            </a:r>
            <a:r>
              <a:rPr lang="en-US" sz="2600" b="1" dirty="0" smtClean="0">
                <a:latin typeface="Courier New" pitchFamily="49" charset="0"/>
                <a:cs typeface="Courier New" pitchFamily="49" charset="0"/>
              </a:rPr>
              <a:t>macro</a:t>
            </a:r>
          </a:p>
          <a:p>
            <a:pPr>
              <a:buNone/>
            </a:pPr>
            <a:r>
              <a:rPr lang="en-US" sz="2600" dirty="0">
                <a:latin typeface="Courier New" pitchFamily="49" charset="0"/>
                <a:cs typeface="Courier New" pitchFamily="49" charset="0"/>
              </a:rPr>
              <a:t>	</a:t>
            </a:r>
            <a:r>
              <a:rPr lang="en-US" sz="2600" dirty="0" smtClean="0">
                <a:latin typeface="Courier New" pitchFamily="49" charset="0"/>
                <a:cs typeface="Courier New" pitchFamily="49" charset="0"/>
              </a:rPr>
              <a:t>			add ax, </a:t>
            </a:r>
            <a:r>
              <a:rPr lang="en-US" sz="2600" dirty="0" err="1" smtClean="0">
                <a:latin typeface="Courier New" pitchFamily="49" charset="0"/>
                <a:cs typeface="Courier New" pitchFamily="49" charset="0"/>
              </a:rPr>
              <a:t>bx</a:t>
            </a:r>
            <a:endParaRPr lang="en-US" sz="2600" dirty="0" smtClean="0">
              <a:latin typeface="Courier New" pitchFamily="49" charset="0"/>
              <a:cs typeface="Courier New" pitchFamily="49" charset="0"/>
            </a:endParaRPr>
          </a:p>
          <a:p>
            <a:pPr>
              <a:buNone/>
            </a:pPr>
            <a:r>
              <a:rPr lang="en-US" sz="2600" dirty="0">
                <a:latin typeface="Courier New" pitchFamily="49" charset="0"/>
                <a:cs typeface="Courier New" pitchFamily="49" charset="0"/>
              </a:rPr>
              <a:t>	</a:t>
            </a:r>
            <a:r>
              <a:rPr lang="en-US" sz="2600" dirty="0" smtClean="0">
                <a:latin typeface="Courier New" pitchFamily="49" charset="0"/>
                <a:cs typeface="Courier New" pitchFamily="49" charset="0"/>
              </a:rPr>
              <a:t>			add ax, </a:t>
            </a:r>
            <a:r>
              <a:rPr lang="en-US" sz="2600" dirty="0" err="1" smtClean="0">
                <a:latin typeface="Courier New" pitchFamily="49" charset="0"/>
                <a:cs typeface="Courier New" pitchFamily="49" charset="0"/>
              </a:rPr>
              <a:t>cx</a:t>
            </a:r>
            <a:endParaRPr lang="en-US" sz="2600" dirty="0" smtClean="0">
              <a:latin typeface="Courier New" pitchFamily="49" charset="0"/>
              <a:cs typeface="Courier New" pitchFamily="49" charset="0"/>
            </a:endParaRPr>
          </a:p>
          <a:p>
            <a:pPr>
              <a:buNone/>
            </a:pPr>
            <a:r>
              <a:rPr lang="en-US" sz="2600" dirty="0">
                <a:latin typeface="Courier New" pitchFamily="49" charset="0"/>
                <a:cs typeface="Courier New" pitchFamily="49" charset="0"/>
              </a:rPr>
              <a:t>	</a:t>
            </a:r>
            <a:r>
              <a:rPr lang="en-US" sz="2600" dirty="0" smtClean="0">
                <a:latin typeface="Courier New" pitchFamily="49" charset="0"/>
                <a:cs typeface="Courier New" pitchFamily="49" charset="0"/>
              </a:rPr>
              <a:t>			add ax, </a:t>
            </a:r>
            <a:r>
              <a:rPr lang="en-US" sz="2600" dirty="0" err="1" smtClean="0">
                <a:latin typeface="Courier New" pitchFamily="49" charset="0"/>
                <a:cs typeface="Courier New" pitchFamily="49" charset="0"/>
              </a:rPr>
              <a:t>dx</a:t>
            </a:r>
            <a:endParaRPr lang="en-US" sz="2600" dirty="0" smtClean="0">
              <a:latin typeface="Courier New" pitchFamily="49" charset="0"/>
              <a:cs typeface="Courier New" pitchFamily="49" charset="0"/>
            </a:endParaRPr>
          </a:p>
          <a:p>
            <a:pPr>
              <a:buNone/>
            </a:pPr>
            <a:r>
              <a:rPr lang="en-US" sz="2600" dirty="0">
                <a:latin typeface="Courier New" pitchFamily="49" charset="0"/>
                <a:cs typeface="Courier New" pitchFamily="49" charset="0"/>
              </a:rPr>
              <a:t>	</a:t>
            </a:r>
            <a:r>
              <a:rPr lang="en-US" sz="2600" dirty="0" smtClean="0">
                <a:latin typeface="Courier New" pitchFamily="49" charset="0"/>
                <a:cs typeface="Courier New" pitchFamily="49" charset="0"/>
              </a:rPr>
              <a:t>		</a:t>
            </a:r>
            <a:r>
              <a:rPr lang="en-US" sz="2600" b="1" dirty="0" err="1" smtClean="0">
                <a:latin typeface="Courier New" pitchFamily="49" charset="0"/>
                <a:cs typeface="Courier New" pitchFamily="49" charset="0"/>
              </a:rPr>
              <a:t>endm</a:t>
            </a:r>
            <a:endParaRPr lang="en-US" sz="2600" b="1" dirty="0" smtClean="0">
              <a:latin typeface="Courier New" pitchFamily="49" charset="0"/>
              <a:cs typeface="Courier New" pitchFamily="49" charset="0"/>
            </a:endParaRPr>
          </a:p>
          <a:p>
            <a:pPr>
              <a:buNone/>
            </a:pPr>
            <a:r>
              <a:rPr lang="en-US" sz="3400" dirty="0" err="1"/>
              <a:t>marco</a:t>
            </a:r>
            <a:r>
              <a:rPr lang="en-US" sz="3400" dirty="0"/>
              <a:t> can be </a:t>
            </a:r>
            <a:r>
              <a:rPr lang="en-US" sz="3400" dirty="0" smtClean="0"/>
              <a:t>defined anywhere in your program, but must be defined before they are first called</a:t>
            </a:r>
            <a:endParaRPr lang="en-US" sz="3400" dirty="0"/>
          </a:p>
        </p:txBody>
      </p:sp>
    </p:spTree>
    <p:extLst>
      <p:ext uri="{BB962C8B-B14F-4D97-AF65-F5344CB8AC3E}">
        <p14:creationId xmlns:p14="http://schemas.microsoft.com/office/powerpoint/2010/main" val="25465949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Macros - example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using the </a:t>
            </a:r>
            <a:r>
              <a:rPr lang="en-US" dirty="0" smtClean="0">
                <a:latin typeface="Courier New" pitchFamily="49" charset="0"/>
                <a:cs typeface="Courier New" pitchFamily="49" charset="0"/>
              </a:rPr>
              <a:t>swap</a:t>
            </a:r>
            <a:r>
              <a:rPr lang="en-US" dirty="0" smtClean="0"/>
              <a:t> and </a:t>
            </a:r>
            <a:r>
              <a:rPr lang="en-US" dirty="0" err="1" smtClean="0">
                <a:latin typeface="Courier New" pitchFamily="49" charset="0"/>
                <a:cs typeface="Courier New" pitchFamily="49" charset="0"/>
              </a:rPr>
              <a:t>add_regs</a:t>
            </a:r>
            <a:r>
              <a:rPr lang="en-US" dirty="0" smtClean="0"/>
              <a:t>  </a:t>
            </a:r>
            <a:r>
              <a:rPr lang="en-US" dirty="0" err="1" smtClean="0"/>
              <a:t>marcos</a:t>
            </a:r>
            <a:r>
              <a:rPr lang="en-US" dirty="0" smtClean="0"/>
              <a:t>:</a:t>
            </a:r>
          </a:p>
          <a:p>
            <a:pPr>
              <a:buNone/>
            </a:pPr>
            <a:r>
              <a:rPr lang="en-US" dirty="0" err="1" smtClean="0">
                <a:latin typeface="Courier New" pitchFamily="49" charset="0"/>
                <a:cs typeface="Courier New" pitchFamily="49" charset="0"/>
              </a:rPr>
              <a:t>mov</a:t>
            </a:r>
            <a:r>
              <a:rPr lang="en-US" dirty="0" smtClean="0">
                <a:latin typeface="Courier New" pitchFamily="49" charset="0"/>
                <a:cs typeface="Courier New" pitchFamily="49" charset="0"/>
              </a:rPr>
              <a:t> ax, 10</a:t>
            </a:r>
          </a:p>
          <a:p>
            <a:pPr>
              <a:buNone/>
            </a:pPr>
            <a:r>
              <a:rPr lang="en-US" dirty="0" err="1" smtClean="0">
                <a:latin typeface="Courier New" pitchFamily="49" charset="0"/>
                <a:cs typeface="Courier New" pitchFamily="49" charset="0"/>
              </a:rPr>
              <a:t>mov</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bx</a:t>
            </a:r>
            <a:r>
              <a:rPr lang="en-US" dirty="0" smtClean="0">
                <a:latin typeface="Courier New" pitchFamily="49" charset="0"/>
                <a:cs typeface="Courier New" pitchFamily="49" charset="0"/>
              </a:rPr>
              <a:t>, 20</a:t>
            </a:r>
          </a:p>
          <a:p>
            <a:pPr>
              <a:buNone/>
            </a:pPr>
            <a:r>
              <a:rPr lang="en-US" dirty="0" smtClean="0">
                <a:latin typeface="Courier New" pitchFamily="49" charset="0"/>
                <a:cs typeface="Courier New" pitchFamily="49" charset="0"/>
              </a:rPr>
              <a:t>swap</a:t>
            </a:r>
          </a:p>
          <a:p>
            <a:pPr>
              <a:buNone/>
            </a:pPr>
            <a:r>
              <a:rPr lang="en-US" dirty="0" err="1" smtClean="0">
                <a:latin typeface="Courier New" pitchFamily="49" charset="0"/>
                <a:cs typeface="Courier New" pitchFamily="49" charset="0"/>
              </a:rPr>
              <a:t>mov</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cx</a:t>
            </a:r>
            <a:r>
              <a:rPr lang="en-US" dirty="0" smtClean="0">
                <a:latin typeface="Courier New" pitchFamily="49" charset="0"/>
                <a:cs typeface="Courier New" pitchFamily="49" charset="0"/>
              </a:rPr>
              <a:t>, 4</a:t>
            </a:r>
          </a:p>
          <a:p>
            <a:pPr>
              <a:buNone/>
            </a:pPr>
            <a:r>
              <a:rPr lang="en-US" dirty="0" err="1" smtClean="0">
                <a:latin typeface="Courier New" pitchFamily="49" charset="0"/>
                <a:cs typeface="Courier New" pitchFamily="49" charset="0"/>
              </a:rPr>
              <a:t>mov</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dx</a:t>
            </a:r>
            <a:r>
              <a:rPr lang="en-US" dirty="0" smtClean="0">
                <a:latin typeface="Courier New" pitchFamily="49" charset="0"/>
                <a:cs typeface="Courier New" pitchFamily="49" charset="0"/>
              </a:rPr>
              <a:t>, 6</a:t>
            </a:r>
          </a:p>
          <a:p>
            <a:pPr>
              <a:buNone/>
            </a:pPr>
            <a:r>
              <a:rPr lang="en-US" dirty="0" err="1" smtClean="0">
                <a:latin typeface="Courier New" pitchFamily="49" charset="0"/>
                <a:cs typeface="Courier New" pitchFamily="49" charset="0"/>
              </a:rPr>
              <a:t>add_regs</a:t>
            </a:r>
            <a:endParaRPr lang="en-US" dirty="0" smtClean="0">
              <a:latin typeface="Courier New" pitchFamily="49" charset="0"/>
              <a:cs typeface="Courier New" pitchFamily="49" charset="0"/>
            </a:endParaRPr>
          </a:p>
          <a:p>
            <a:endParaRPr lang="en-US" dirty="0"/>
          </a:p>
          <a:p>
            <a:r>
              <a:rPr lang="en-US" dirty="0" smtClean="0"/>
              <a:t>NOTE: The 8086 provides the </a:t>
            </a:r>
            <a:r>
              <a:rPr lang="en-US" dirty="0" err="1" smtClean="0">
                <a:latin typeface="Courier New" pitchFamily="49" charset="0"/>
                <a:cs typeface="Courier New" pitchFamily="49" charset="0"/>
              </a:rPr>
              <a:t>xchg</a:t>
            </a:r>
            <a:r>
              <a:rPr lang="en-US" dirty="0" smtClean="0"/>
              <a:t> instruction to swap the contents of two registers with a memory variable, e.g.,</a:t>
            </a:r>
          </a:p>
          <a:p>
            <a:pPr>
              <a:buNone/>
            </a:pP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xchg</a:t>
            </a:r>
            <a:r>
              <a:rPr lang="en-US" dirty="0">
                <a:latin typeface="Courier New" pitchFamily="49" charset="0"/>
                <a:cs typeface="Courier New" pitchFamily="49" charset="0"/>
              </a:rPr>
              <a:t> </a:t>
            </a:r>
            <a:r>
              <a:rPr lang="en-US" dirty="0" smtClean="0">
                <a:latin typeface="Courier New" pitchFamily="49" charset="0"/>
                <a:cs typeface="Courier New" pitchFamily="49" charset="0"/>
              </a:rPr>
              <a:t>ax, </a:t>
            </a:r>
            <a:r>
              <a:rPr lang="en-US" dirty="0" err="1" smtClean="0">
                <a:latin typeface="Courier New" pitchFamily="49" charset="0"/>
                <a:cs typeface="Courier New" pitchFamily="49" charset="0"/>
              </a:rPr>
              <a:t>bx</a:t>
            </a:r>
            <a:r>
              <a:rPr lang="en-US" dirty="0" smtClean="0">
                <a:latin typeface="Courier New" pitchFamily="49" charset="0"/>
                <a:cs typeface="Courier New" pitchFamily="49" charset="0"/>
              </a:rPr>
              <a:t>	;swap ax with </a:t>
            </a:r>
            <a:r>
              <a:rPr lang="en-US" dirty="0" err="1" smtClean="0">
                <a:latin typeface="Courier New" pitchFamily="49" charset="0"/>
                <a:cs typeface="Courier New" pitchFamily="49" charset="0"/>
              </a:rPr>
              <a:t>bx</a:t>
            </a:r>
            <a:endParaRPr lang="en-US" dirty="0" smtClean="0">
              <a:latin typeface="Courier New" pitchFamily="49" charset="0"/>
              <a:cs typeface="Courier New" pitchFamily="49" charset="0"/>
            </a:endParaRPr>
          </a:p>
          <a:p>
            <a:pPr>
              <a:buNone/>
            </a:pP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xchg</a:t>
            </a:r>
            <a:r>
              <a:rPr lang="en-US" dirty="0" smtClean="0">
                <a:latin typeface="Courier New" pitchFamily="49" charset="0"/>
                <a:cs typeface="Courier New" pitchFamily="49" charset="0"/>
              </a:rPr>
              <a:t> </a:t>
            </a:r>
            <a:r>
              <a:rPr lang="en-US" dirty="0" err="1" smtClean="0">
                <a:latin typeface="Courier New" pitchFamily="49" charset="0"/>
                <a:cs typeface="Courier New" pitchFamily="49" charset="0"/>
              </a:rPr>
              <a:t>dx</a:t>
            </a:r>
            <a:r>
              <a:rPr lang="en-US" dirty="0" smtClean="0">
                <a:latin typeface="Courier New" pitchFamily="49" charset="0"/>
                <a:cs typeface="Courier New" pitchFamily="49" charset="0"/>
              </a:rPr>
              <a:t>, y	;swap </a:t>
            </a:r>
            <a:r>
              <a:rPr lang="en-US" dirty="0" err="1" smtClean="0">
                <a:latin typeface="Courier New" pitchFamily="49" charset="0"/>
                <a:cs typeface="Courier New" pitchFamily="49" charset="0"/>
              </a:rPr>
              <a:t>dx</a:t>
            </a:r>
            <a:r>
              <a:rPr lang="en-US" dirty="0" smtClean="0">
                <a:latin typeface="Courier New" pitchFamily="49" charset="0"/>
                <a:cs typeface="Courier New" pitchFamily="49" charset="0"/>
              </a:rPr>
              <a:t> and memory variable y</a:t>
            </a:r>
            <a:endParaRPr lang="en-US" dirty="0">
              <a:latin typeface="Courier New" pitchFamily="49" charset="0"/>
              <a:cs typeface="Courier New" pitchFamily="49" charset="0"/>
            </a:endParaRPr>
          </a:p>
          <a:p>
            <a:pPr>
              <a:buNone/>
            </a:pPr>
            <a:endParaRPr lang="en-US" dirty="0"/>
          </a:p>
        </p:txBody>
      </p:sp>
    </p:spTree>
    <p:extLst>
      <p:ext uri="{BB962C8B-B14F-4D97-AF65-F5344CB8AC3E}">
        <p14:creationId xmlns:p14="http://schemas.microsoft.com/office/powerpoint/2010/main" val="18297483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Macros vs. Sub-programs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for sub-program, the call instruction </a:t>
            </a:r>
            <a:r>
              <a:rPr lang="en-US" b="1" dirty="0" smtClean="0"/>
              <a:t>transfers control </a:t>
            </a:r>
            <a:r>
              <a:rPr lang="en-US" dirty="0" smtClean="0"/>
              <a:t>to the sub-program and the ret instruction transfer control from the sub-program at run-time</a:t>
            </a:r>
          </a:p>
          <a:p>
            <a:r>
              <a:rPr lang="en-US" dirty="0" smtClean="0"/>
              <a:t>A macro results in the assembler expanding the name of the macro into the defined set of instructions and inserting them at that point in the program, just as if you entered them there.</a:t>
            </a:r>
          </a:p>
          <a:p>
            <a:pPr lvl="1"/>
            <a:r>
              <a:rPr lang="en-US" dirty="0" smtClean="0"/>
              <a:t>There is no transfer of control involved in the use of macro</a:t>
            </a:r>
          </a:p>
          <a:p>
            <a:pPr lvl="1"/>
            <a:r>
              <a:rPr lang="en-US" dirty="0" smtClean="0"/>
              <a:t>provides a text substitution facility</a:t>
            </a:r>
          </a:p>
        </p:txBody>
      </p:sp>
    </p:spTree>
    <p:extLst>
      <p:ext uri="{BB962C8B-B14F-4D97-AF65-F5344CB8AC3E}">
        <p14:creationId xmlns:p14="http://schemas.microsoft.com/office/powerpoint/2010/main" val="4121724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4800" dirty="0" smtClean="0"/>
              <a:t>Parameters Passing</a:t>
            </a:r>
            <a:r>
              <a:rPr lang="en-US" sz="4800" dirty="0"/>
              <a:t>	</a:t>
            </a:r>
          </a:p>
        </p:txBody>
      </p:sp>
    </p:spTree>
    <p:extLst>
      <p:ext uri="{BB962C8B-B14F-4D97-AF65-F5344CB8AC3E}">
        <p14:creationId xmlns:p14="http://schemas.microsoft.com/office/powerpoint/2010/main" val="3541338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Macros vs. Sub-programs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Advantage of macros:</a:t>
            </a:r>
          </a:p>
          <a:p>
            <a:pPr lvl="1"/>
            <a:r>
              <a:rPr lang="en-US" dirty="0"/>
              <a:t>W</a:t>
            </a:r>
            <a:r>
              <a:rPr lang="en-US" dirty="0" smtClean="0"/>
              <a:t>e use sub-programs, the return address has to be pushed on the stack by the </a:t>
            </a:r>
            <a:r>
              <a:rPr lang="en-US" dirty="0" smtClean="0">
                <a:latin typeface="Courier New" pitchFamily="49" charset="0"/>
                <a:cs typeface="Courier New" pitchFamily="49" charset="0"/>
              </a:rPr>
              <a:t>call</a:t>
            </a:r>
            <a:r>
              <a:rPr lang="en-US" dirty="0" smtClean="0"/>
              <a:t> instruction and retrieved from there by the </a:t>
            </a:r>
            <a:r>
              <a:rPr lang="en-US" dirty="0">
                <a:latin typeface="Courier New" pitchFamily="49" charset="0"/>
                <a:cs typeface="Courier New" pitchFamily="49" charset="0"/>
              </a:rPr>
              <a:t>ret</a:t>
            </a:r>
            <a:r>
              <a:rPr lang="en-US" dirty="0" smtClean="0"/>
              <a:t> instruction. This represents an overhead in the time taken to carry out these operations</a:t>
            </a:r>
          </a:p>
          <a:p>
            <a:pPr lvl="1"/>
            <a:r>
              <a:rPr lang="en-US" dirty="0" smtClean="0"/>
              <a:t>If time is critical in an application, this overhead can be reduced by not using sub-programs</a:t>
            </a:r>
          </a:p>
          <a:p>
            <a:pPr lvl="1"/>
            <a:r>
              <a:rPr lang="en-US" dirty="0" smtClean="0"/>
              <a:t>By defining this code in the form of a macro, we can make programs easier to read without sacrificing speed of execution</a:t>
            </a:r>
            <a:endParaRPr lang="en-US" dirty="0"/>
          </a:p>
        </p:txBody>
      </p:sp>
    </p:spTree>
    <p:extLst>
      <p:ext uri="{BB962C8B-B14F-4D97-AF65-F5344CB8AC3E}">
        <p14:creationId xmlns:p14="http://schemas.microsoft.com/office/powerpoint/2010/main" val="9237409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Macros with parameters</a:t>
            </a:r>
            <a:endParaRPr lang="en-US" dirty="0"/>
          </a:p>
        </p:txBody>
      </p:sp>
      <p:sp>
        <p:nvSpPr>
          <p:cNvPr id="3" name="Content Placeholder 2"/>
          <p:cNvSpPr>
            <a:spLocks noGrp="1"/>
          </p:cNvSpPr>
          <p:nvPr>
            <p:ph idx="1"/>
          </p:nvPr>
        </p:nvSpPr>
        <p:spPr>
          <a:xfrm>
            <a:off x="457200" y="1295400"/>
            <a:ext cx="8229600" cy="5181600"/>
          </a:xfrm>
        </p:spPr>
        <p:txBody>
          <a:bodyPr>
            <a:normAutofit fontScale="85000" lnSpcReduction="20000"/>
          </a:bodyPr>
          <a:lstStyle/>
          <a:p>
            <a:r>
              <a:rPr lang="en-US" dirty="0" smtClean="0"/>
              <a:t>We could write a macro </a:t>
            </a:r>
            <a:r>
              <a:rPr lang="en-US" sz="2800" dirty="0" err="1">
                <a:latin typeface="Courier New" pitchFamily="49" charset="0"/>
                <a:cs typeface="Courier New" pitchFamily="49" charset="0"/>
              </a:rPr>
              <a:t>add_regs</a:t>
            </a:r>
            <a:r>
              <a:rPr lang="en-US" dirty="0" smtClean="0"/>
              <a:t> which sums any 3 registers that are passed as parameters. The result is stored in the first parameters.</a:t>
            </a:r>
          </a:p>
          <a:p>
            <a:pPr>
              <a:buNone/>
            </a:pPr>
            <a:r>
              <a:rPr lang="en-US" sz="2600" dirty="0" smtClean="0">
                <a:latin typeface="Courier New" pitchFamily="49" charset="0"/>
                <a:cs typeface="Courier New" pitchFamily="49" charset="0"/>
              </a:rPr>
              <a:t>	</a:t>
            </a:r>
            <a:r>
              <a:rPr lang="en-US" sz="2600" dirty="0" err="1" smtClean="0">
                <a:latin typeface="Courier New" pitchFamily="49" charset="0"/>
                <a:cs typeface="Courier New" pitchFamily="49" charset="0"/>
              </a:rPr>
              <a:t>add_regs</a:t>
            </a:r>
            <a:r>
              <a:rPr lang="en-US" sz="2600" dirty="0" smtClean="0">
                <a:latin typeface="Courier New" pitchFamily="49" charset="0"/>
                <a:cs typeface="Courier New" pitchFamily="49" charset="0"/>
              </a:rPr>
              <a:t>		</a:t>
            </a:r>
            <a:r>
              <a:rPr lang="en-US" sz="2600" b="1" dirty="0" smtClean="0">
                <a:latin typeface="Courier New" pitchFamily="49" charset="0"/>
                <a:cs typeface="Courier New" pitchFamily="49" charset="0"/>
              </a:rPr>
              <a:t>macros</a:t>
            </a:r>
            <a:r>
              <a:rPr lang="en-US" sz="2600" dirty="0" smtClean="0">
                <a:latin typeface="Courier New" pitchFamily="49" charset="0"/>
                <a:cs typeface="Courier New" pitchFamily="49" charset="0"/>
              </a:rPr>
              <a:t> r1, r2, r3</a:t>
            </a:r>
          </a:p>
          <a:p>
            <a:pPr>
              <a:buNone/>
            </a:pPr>
            <a:r>
              <a:rPr lang="en-US" sz="2600" dirty="0" smtClean="0">
                <a:latin typeface="Courier New" pitchFamily="49" charset="0"/>
                <a:cs typeface="Courier New" pitchFamily="49" charset="0"/>
              </a:rPr>
              <a:t>					add r1, r2</a:t>
            </a:r>
          </a:p>
          <a:p>
            <a:pPr>
              <a:buNone/>
            </a:pPr>
            <a:r>
              <a:rPr lang="en-US" sz="2600" dirty="0" smtClean="0">
                <a:latin typeface="Courier New" pitchFamily="49" charset="0"/>
                <a:cs typeface="Courier New" pitchFamily="49" charset="0"/>
              </a:rPr>
              <a:t>					add r1, r3</a:t>
            </a:r>
          </a:p>
          <a:p>
            <a:pPr>
              <a:buNone/>
            </a:pPr>
            <a:r>
              <a:rPr lang="en-US" sz="2600" dirty="0" smtClean="0">
                <a:latin typeface="Courier New" pitchFamily="49" charset="0"/>
                <a:cs typeface="Courier New" pitchFamily="49" charset="0"/>
              </a:rPr>
              <a:t>				</a:t>
            </a:r>
            <a:r>
              <a:rPr lang="en-US" sz="2600" b="1" dirty="0" err="1" smtClean="0">
                <a:latin typeface="Courier New" pitchFamily="49" charset="0"/>
                <a:cs typeface="Courier New" pitchFamily="49" charset="0"/>
              </a:rPr>
              <a:t>endm</a:t>
            </a:r>
            <a:endParaRPr lang="en-US" sz="2600" b="1" dirty="0" smtClean="0">
              <a:latin typeface="Courier New" pitchFamily="49" charset="0"/>
              <a:cs typeface="Courier New" pitchFamily="49" charset="0"/>
            </a:endParaRPr>
          </a:p>
          <a:p>
            <a:pPr>
              <a:buNone/>
            </a:pPr>
            <a:r>
              <a:rPr lang="en-US" dirty="0" smtClean="0"/>
              <a:t>We can use </a:t>
            </a:r>
            <a:r>
              <a:rPr lang="en-US" sz="2800" dirty="0" err="1">
                <a:latin typeface="Courier New" pitchFamily="49" charset="0"/>
                <a:cs typeface="Courier New" pitchFamily="49" charset="0"/>
              </a:rPr>
              <a:t>add_regs</a:t>
            </a:r>
            <a:r>
              <a:rPr lang="en-US" dirty="0" smtClean="0"/>
              <a:t> to sum any 3 registers:</a:t>
            </a:r>
          </a:p>
          <a:p>
            <a:pPr>
              <a:buNone/>
            </a:pPr>
            <a:r>
              <a:rPr lang="en-US" sz="2400" dirty="0" err="1" smtClean="0">
                <a:latin typeface="Courier New" pitchFamily="49" charset="0"/>
                <a:cs typeface="Courier New" pitchFamily="49" charset="0"/>
              </a:rPr>
              <a:t>add_regs</a:t>
            </a:r>
            <a:r>
              <a:rPr lang="en-US" sz="2400" dirty="0" smtClean="0">
                <a:latin typeface="Courier New" pitchFamily="49" charset="0"/>
                <a:cs typeface="Courier New" pitchFamily="49" charset="0"/>
              </a:rPr>
              <a:t>	ax, </a:t>
            </a:r>
            <a:r>
              <a:rPr lang="en-US" sz="2400" dirty="0" err="1" smtClean="0">
                <a:latin typeface="Courier New" pitchFamily="49" charset="0"/>
                <a:cs typeface="Courier New" pitchFamily="49" charset="0"/>
              </a:rPr>
              <a:t>bx</a:t>
            </a:r>
            <a:r>
              <a:rPr lang="en-US" sz="2400" dirty="0" smtClean="0">
                <a:latin typeface="Courier New" pitchFamily="49" charset="0"/>
                <a:cs typeface="Courier New" pitchFamily="49" charset="0"/>
              </a:rPr>
              <a:t>, </a:t>
            </a:r>
            <a:r>
              <a:rPr lang="en-US" sz="2400" dirty="0" err="1" smtClean="0">
                <a:latin typeface="Courier New" pitchFamily="49" charset="0"/>
                <a:cs typeface="Courier New" pitchFamily="49" charset="0"/>
              </a:rPr>
              <a:t>cx</a:t>
            </a:r>
            <a:endParaRPr lang="en-US" sz="2400" dirty="0" smtClean="0">
              <a:latin typeface="Courier New" pitchFamily="49" charset="0"/>
              <a:cs typeface="Courier New" pitchFamily="49" charset="0"/>
            </a:endParaRPr>
          </a:p>
          <a:p>
            <a:pPr>
              <a:buNone/>
            </a:pPr>
            <a:r>
              <a:rPr lang="en-US" sz="2400" dirty="0" err="1" smtClean="0">
                <a:latin typeface="Courier New" pitchFamily="49" charset="0"/>
                <a:cs typeface="Courier New" pitchFamily="49" charset="0"/>
              </a:rPr>
              <a:t>add_regs</a:t>
            </a:r>
            <a:r>
              <a:rPr lang="en-US" sz="2400" dirty="0" smtClean="0">
                <a:latin typeface="Courier New" pitchFamily="49" charset="0"/>
                <a:cs typeface="Courier New" pitchFamily="49" charset="0"/>
              </a:rPr>
              <a:t>	</a:t>
            </a:r>
            <a:r>
              <a:rPr lang="en-US" sz="2400" dirty="0" err="1" smtClean="0">
                <a:latin typeface="Courier New" pitchFamily="49" charset="0"/>
                <a:cs typeface="Courier New" pitchFamily="49" charset="0"/>
              </a:rPr>
              <a:t>cx</a:t>
            </a:r>
            <a:r>
              <a:rPr lang="en-US" sz="2400" dirty="0" smtClean="0">
                <a:latin typeface="Courier New" pitchFamily="49" charset="0"/>
                <a:cs typeface="Courier New" pitchFamily="49" charset="0"/>
              </a:rPr>
              <a:t>, </a:t>
            </a:r>
            <a:r>
              <a:rPr lang="en-US" sz="2400" dirty="0" err="1" smtClean="0">
                <a:latin typeface="Courier New" pitchFamily="49" charset="0"/>
                <a:cs typeface="Courier New" pitchFamily="49" charset="0"/>
              </a:rPr>
              <a:t>dx</a:t>
            </a:r>
            <a:r>
              <a:rPr lang="en-US" sz="2400" dirty="0" smtClean="0">
                <a:latin typeface="Courier New" pitchFamily="49" charset="0"/>
                <a:cs typeface="Courier New" pitchFamily="49" charset="0"/>
              </a:rPr>
              <a:t>, </a:t>
            </a:r>
            <a:r>
              <a:rPr lang="en-US" sz="2400" dirty="0" err="1" smtClean="0">
                <a:latin typeface="Courier New" pitchFamily="49" charset="0"/>
                <a:cs typeface="Courier New" pitchFamily="49" charset="0"/>
              </a:rPr>
              <a:t>si</a:t>
            </a:r>
            <a:endParaRPr lang="en-US" sz="2400" dirty="0" smtClean="0">
              <a:latin typeface="Courier New" pitchFamily="49" charset="0"/>
              <a:cs typeface="Courier New" pitchFamily="49" charset="0"/>
            </a:endParaRPr>
          </a:p>
          <a:p>
            <a:pPr>
              <a:buNone/>
            </a:pPr>
            <a:endParaRPr lang="en-US" sz="2400" dirty="0" smtClean="0">
              <a:latin typeface="Courier New" pitchFamily="49" charset="0"/>
              <a:cs typeface="Courier New" pitchFamily="49" charset="0"/>
            </a:endParaRPr>
          </a:p>
          <a:p>
            <a:pPr>
              <a:buNone/>
            </a:pPr>
            <a:r>
              <a:rPr lang="en-US" dirty="0" smtClean="0"/>
              <a:t>The assembler will replace </a:t>
            </a:r>
            <a:r>
              <a:rPr lang="en-US" sz="2800" dirty="0" smtClean="0">
                <a:latin typeface="Courier New" pitchFamily="49" charset="0"/>
                <a:cs typeface="Courier New" pitchFamily="49" charset="0"/>
              </a:rPr>
              <a:t>r1, r2, r3</a:t>
            </a:r>
            <a:r>
              <a:rPr lang="en-US" dirty="0" smtClean="0"/>
              <a:t>, which are called </a:t>
            </a:r>
            <a:r>
              <a:rPr lang="en-US" b="1" dirty="0" smtClean="0"/>
              <a:t>dummy parameters</a:t>
            </a:r>
            <a:r>
              <a:rPr lang="en-US" dirty="0" smtClean="0"/>
              <a:t>, by the values specified in the macro call, which are referred to as </a:t>
            </a:r>
            <a:r>
              <a:rPr lang="en-US" b="1" dirty="0" smtClean="0"/>
              <a:t>actual parameters</a:t>
            </a:r>
          </a:p>
        </p:txBody>
      </p:sp>
    </p:spTree>
    <p:extLst>
      <p:ext uri="{BB962C8B-B14F-4D97-AF65-F5344CB8AC3E}">
        <p14:creationId xmlns:p14="http://schemas.microsoft.com/office/powerpoint/2010/main" val="1855935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Sub-program parameter passing</a:t>
            </a:r>
            <a:endParaRPr lang="en-US" dirty="0"/>
          </a:p>
        </p:txBody>
      </p:sp>
      <p:sp>
        <p:nvSpPr>
          <p:cNvPr id="3" name="Content Placeholder 2"/>
          <p:cNvSpPr>
            <a:spLocks noGrp="1"/>
          </p:cNvSpPr>
          <p:nvPr>
            <p:ph idx="1"/>
          </p:nvPr>
        </p:nvSpPr>
        <p:spPr/>
        <p:txBody>
          <a:bodyPr/>
          <a:lstStyle/>
          <a:p>
            <a:r>
              <a:rPr lang="en-US" dirty="0" smtClean="0"/>
              <a:t>First method to pass parameter to sub-programs:	</a:t>
            </a:r>
          </a:p>
          <a:p>
            <a:pPr lvl="1"/>
            <a:r>
              <a:rPr lang="en-US" dirty="0" smtClean="0"/>
              <a:t>To place the parameters in registers. E.g., I/O sub-program use the </a:t>
            </a:r>
            <a:r>
              <a:rPr lang="en-US" dirty="0" smtClean="0">
                <a:latin typeface="Courier New"/>
                <a:cs typeface="Courier New"/>
              </a:rPr>
              <a:t>ax</a:t>
            </a:r>
            <a:r>
              <a:rPr lang="en-US" dirty="0" smtClean="0"/>
              <a:t> register to act as a parameter</a:t>
            </a:r>
          </a:p>
          <a:p>
            <a:pPr lvl="1"/>
            <a:r>
              <a:rPr lang="en-US" dirty="0" smtClean="0"/>
              <a:t>But we only have 2 or 3 registers available for parameter passing purposes </a:t>
            </a:r>
            <a:endParaRPr lang="en-US" dirty="0"/>
          </a:p>
        </p:txBody>
      </p:sp>
    </p:spTree>
    <p:extLst>
      <p:ext uri="{BB962C8B-B14F-4D97-AF65-F5344CB8AC3E}">
        <p14:creationId xmlns:p14="http://schemas.microsoft.com/office/powerpoint/2010/main" val="1880174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Sub-program parameter </a:t>
            </a:r>
            <a:r>
              <a:rPr lang="en-US" dirty="0" smtClean="0"/>
              <a:t>passing	</a:t>
            </a:r>
            <a:endParaRPr lang="en-US" dirty="0"/>
          </a:p>
        </p:txBody>
      </p:sp>
      <p:sp>
        <p:nvSpPr>
          <p:cNvPr id="3" name="Content Placeholder 2"/>
          <p:cNvSpPr>
            <a:spLocks noGrp="1"/>
          </p:cNvSpPr>
          <p:nvPr>
            <p:ph idx="1"/>
          </p:nvPr>
        </p:nvSpPr>
        <p:spPr/>
        <p:txBody>
          <a:bodyPr/>
          <a:lstStyle/>
          <a:p>
            <a:r>
              <a:rPr lang="en-US" dirty="0"/>
              <a:t>Second method is to pass the address of a list of parameters to the sub-</a:t>
            </a:r>
            <a:r>
              <a:rPr lang="en-US" dirty="0" smtClean="0"/>
              <a:t>programs</a:t>
            </a:r>
          </a:p>
          <a:p>
            <a:r>
              <a:rPr lang="en-US" dirty="0" smtClean="0"/>
              <a:t>The parameter list may be of arbitrary length, so long as the list is stored contiguously in memory</a:t>
            </a:r>
          </a:p>
          <a:p>
            <a:r>
              <a:rPr lang="en-US" dirty="0" smtClean="0"/>
              <a:t>We use the </a:t>
            </a:r>
            <a:r>
              <a:rPr lang="en-US" dirty="0" smtClean="0">
                <a:latin typeface="Courier New"/>
                <a:cs typeface="Courier New"/>
              </a:rPr>
              <a:t>ax</a:t>
            </a:r>
            <a:r>
              <a:rPr lang="en-US" dirty="0" smtClean="0"/>
              <a:t> register to store the address of the list to be passed; use </a:t>
            </a:r>
            <a:r>
              <a:rPr lang="en-US" dirty="0" err="1" smtClean="0">
                <a:latin typeface="Courier New"/>
                <a:cs typeface="Courier New"/>
              </a:rPr>
              <a:t>bx</a:t>
            </a:r>
            <a:r>
              <a:rPr lang="en-US" dirty="0" smtClean="0"/>
              <a:t> to access the element of the list </a:t>
            </a:r>
            <a:endParaRPr lang="en-US" dirty="0"/>
          </a:p>
          <a:p>
            <a:endParaRPr lang="en-US" dirty="0"/>
          </a:p>
        </p:txBody>
      </p:sp>
    </p:spTree>
    <p:extLst>
      <p:ext uri="{BB962C8B-B14F-4D97-AF65-F5344CB8AC3E}">
        <p14:creationId xmlns:p14="http://schemas.microsoft.com/office/powerpoint/2010/main" val="1408256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Sub-program parameter passing	</a:t>
            </a:r>
            <a:r>
              <a:rPr lang="en-US" dirty="0" smtClean="0"/>
              <a:t> - example</a:t>
            </a:r>
            <a:endParaRPr lang="en-US" dirty="0"/>
          </a:p>
        </p:txBody>
      </p:sp>
      <p:sp>
        <p:nvSpPr>
          <p:cNvPr id="3" name="Content Placeholder 2"/>
          <p:cNvSpPr>
            <a:spLocks noGrp="1"/>
          </p:cNvSpPr>
          <p:nvPr>
            <p:ph idx="1"/>
          </p:nvPr>
        </p:nvSpPr>
        <p:spPr>
          <a:ln>
            <a:noFill/>
          </a:ln>
        </p:spPr>
        <p:txBody>
          <a:bodyPr/>
          <a:lstStyle/>
          <a:p>
            <a:r>
              <a:rPr lang="en-US" dirty="0" smtClean="0"/>
              <a:t>Defining and using the </a:t>
            </a:r>
            <a:r>
              <a:rPr lang="en-US" dirty="0" smtClean="0">
                <a:latin typeface="Courier New"/>
                <a:cs typeface="Courier New"/>
              </a:rPr>
              <a:t>sum</a:t>
            </a:r>
            <a:r>
              <a:rPr lang="en-US" dirty="0" smtClean="0"/>
              <a:t> sub-program, which access a list of four parameters passed via the </a:t>
            </a:r>
            <a:r>
              <a:rPr lang="en-US" dirty="0" err="1" smtClean="0">
                <a:latin typeface="Courier New"/>
                <a:cs typeface="Courier New"/>
              </a:rPr>
              <a:t>bx</a:t>
            </a:r>
            <a:r>
              <a:rPr lang="en-US" dirty="0" smtClean="0"/>
              <a:t> register</a:t>
            </a:r>
            <a:endParaRPr lang="en-US" dirty="0"/>
          </a:p>
        </p:txBody>
      </p:sp>
    </p:spTree>
    <p:extLst>
      <p:ext uri="{BB962C8B-B14F-4D97-AF65-F5344CB8AC3E}">
        <p14:creationId xmlns:p14="http://schemas.microsoft.com/office/powerpoint/2010/main" val="93915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400800"/>
          </a:xfrm>
        </p:spPr>
        <p:txBody>
          <a:bodyPr>
            <a:normAutofit fontScale="92500" lnSpcReduction="10000"/>
          </a:bodyPr>
          <a:lstStyle/>
          <a:p>
            <a:pPr marL="0" indent="0">
              <a:buNone/>
            </a:pPr>
            <a:r>
              <a:rPr lang="en-US" sz="2000" dirty="0" smtClean="0">
                <a:latin typeface="Courier New"/>
                <a:cs typeface="Courier New"/>
              </a:rPr>
              <a:t>;</a:t>
            </a:r>
            <a:r>
              <a:rPr lang="en-US" sz="2000" dirty="0" err="1" smtClean="0">
                <a:latin typeface="Courier New"/>
                <a:cs typeface="Courier New"/>
              </a:rPr>
              <a:t>sum.asm</a:t>
            </a:r>
            <a:r>
              <a:rPr lang="en-US" sz="2000" dirty="0" smtClean="0">
                <a:latin typeface="Courier New"/>
                <a:cs typeface="Courier New"/>
              </a:rPr>
              <a:t>: sums 4 numbers</a:t>
            </a:r>
          </a:p>
          <a:p>
            <a:pPr marL="0" indent="0">
              <a:buNone/>
            </a:pPr>
            <a:r>
              <a:rPr lang="en-US" sz="2000" dirty="0">
                <a:latin typeface="Courier New"/>
                <a:cs typeface="Courier New"/>
              </a:rPr>
              <a:t>	</a:t>
            </a:r>
            <a:r>
              <a:rPr lang="en-US" sz="2000" dirty="0" smtClean="0">
                <a:latin typeface="Courier New"/>
                <a:cs typeface="Courier New"/>
              </a:rPr>
              <a:t>.model small</a:t>
            </a:r>
          </a:p>
          <a:p>
            <a:pPr marL="0" indent="0">
              <a:buNone/>
            </a:pPr>
            <a:r>
              <a:rPr lang="en-US" sz="2000" dirty="0">
                <a:latin typeface="Courier New"/>
                <a:cs typeface="Courier New"/>
              </a:rPr>
              <a:t>	</a:t>
            </a:r>
            <a:r>
              <a:rPr lang="en-US" sz="2000" dirty="0" smtClean="0">
                <a:latin typeface="Courier New"/>
                <a:cs typeface="Courier New"/>
              </a:rPr>
              <a:t>.stack 100h</a:t>
            </a:r>
          </a:p>
          <a:p>
            <a:pPr marL="0" indent="0">
              <a:buNone/>
            </a:pPr>
            <a:r>
              <a:rPr lang="en-US" sz="2000" dirty="0">
                <a:latin typeface="Courier New"/>
                <a:cs typeface="Courier New"/>
              </a:rPr>
              <a:t>	</a:t>
            </a:r>
            <a:r>
              <a:rPr lang="en-US" sz="2000" dirty="0" smtClean="0">
                <a:latin typeface="Courier New"/>
                <a:cs typeface="Courier New"/>
              </a:rPr>
              <a:t>.data</a:t>
            </a:r>
          </a:p>
          <a:p>
            <a:pPr marL="0" indent="0">
              <a:buNone/>
            </a:pPr>
            <a:r>
              <a:rPr lang="en-US" sz="2000" dirty="0" smtClean="0">
                <a:latin typeface="Courier New"/>
                <a:cs typeface="Courier New"/>
              </a:rPr>
              <a:t>arg1	</a:t>
            </a:r>
            <a:r>
              <a:rPr lang="en-US" sz="2000" dirty="0" err="1" smtClean="0">
                <a:latin typeface="Courier New"/>
                <a:cs typeface="Courier New"/>
              </a:rPr>
              <a:t>dw</a:t>
            </a:r>
            <a:r>
              <a:rPr lang="en-US" sz="2000" dirty="0" smtClean="0">
                <a:latin typeface="Courier New"/>
                <a:cs typeface="Courier New"/>
              </a:rPr>
              <a:t>	3	;these 4 variable form a list</a:t>
            </a:r>
          </a:p>
          <a:p>
            <a:pPr marL="0" indent="0">
              <a:buNone/>
            </a:pPr>
            <a:r>
              <a:rPr lang="en-US" sz="2000" dirty="0" smtClean="0">
                <a:latin typeface="Courier New"/>
                <a:cs typeface="Courier New"/>
              </a:rPr>
              <a:t>arg2</a:t>
            </a:r>
            <a:r>
              <a:rPr lang="en-US" sz="2000" dirty="0">
                <a:latin typeface="Courier New"/>
                <a:cs typeface="Courier New"/>
              </a:rPr>
              <a:t>	</a:t>
            </a:r>
            <a:r>
              <a:rPr lang="en-US" sz="2000" dirty="0" err="1">
                <a:latin typeface="Courier New"/>
                <a:cs typeface="Courier New"/>
              </a:rPr>
              <a:t>dw</a:t>
            </a:r>
            <a:r>
              <a:rPr lang="en-US" sz="2000" dirty="0">
                <a:latin typeface="Courier New"/>
                <a:cs typeface="Courier New"/>
              </a:rPr>
              <a:t>	</a:t>
            </a:r>
            <a:r>
              <a:rPr lang="en-US" sz="2000" dirty="0" smtClean="0">
                <a:latin typeface="Courier New"/>
                <a:cs typeface="Courier New"/>
              </a:rPr>
              <a:t>7</a:t>
            </a:r>
            <a:r>
              <a:rPr lang="en-US" sz="2000" dirty="0">
                <a:latin typeface="Courier New"/>
                <a:cs typeface="Courier New"/>
              </a:rPr>
              <a:t>	</a:t>
            </a:r>
            <a:r>
              <a:rPr lang="en-US" sz="2000" dirty="0" smtClean="0">
                <a:latin typeface="Courier New"/>
                <a:cs typeface="Courier New"/>
              </a:rPr>
              <a:t>;since they are defined together</a:t>
            </a:r>
          </a:p>
          <a:p>
            <a:pPr marL="0" indent="0">
              <a:buNone/>
            </a:pPr>
            <a:r>
              <a:rPr lang="en-US" sz="2000" dirty="0" smtClean="0">
                <a:latin typeface="Courier New"/>
                <a:cs typeface="Courier New"/>
              </a:rPr>
              <a:t>arg3</a:t>
            </a:r>
            <a:r>
              <a:rPr lang="en-US" sz="2000" dirty="0">
                <a:latin typeface="Courier New"/>
                <a:cs typeface="Courier New"/>
              </a:rPr>
              <a:t>	</a:t>
            </a:r>
            <a:r>
              <a:rPr lang="en-US" sz="2000" dirty="0" err="1">
                <a:latin typeface="Courier New"/>
                <a:cs typeface="Courier New"/>
              </a:rPr>
              <a:t>dw</a:t>
            </a:r>
            <a:r>
              <a:rPr lang="en-US" sz="2000" dirty="0">
                <a:latin typeface="Courier New"/>
                <a:cs typeface="Courier New"/>
              </a:rPr>
              <a:t>	4</a:t>
            </a:r>
            <a:endParaRPr lang="en-US" sz="2000" dirty="0" smtClean="0">
              <a:latin typeface="Courier New"/>
              <a:cs typeface="Courier New"/>
            </a:endParaRPr>
          </a:p>
          <a:p>
            <a:pPr marL="0" indent="0">
              <a:buNone/>
            </a:pPr>
            <a:r>
              <a:rPr lang="en-US" sz="2000" dirty="0" smtClean="0">
                <a:latin typeface="Courier New"/>
                <a:cs typeface="Courier New"/>
              </a:rPr>
              <a:t>arg4</a:t>
            </a:r>
            <a:r>
              <a:rPr lang="en-US" sz="2000" dirty="0">
                <a:latin typeface="Courier New"/>
                <a:cs typeface="Courier New"/>
              </a:rPr>
              <a:t>	</a:t>
            </a:r>
            <a:r>
              <a:rPr lang="en-US" sz="2000" dirty="0" err="1">
                <a:latin typeface="Courier New"/>
                <a:cs typeface="Courier New"/>
              </a:rPr>
              <a:t>dw</a:t>
            </a:r>
            <a:r>
              <a:rPr lang="en-US" sz="2000" dirty="0">
                <a:latin typeface="Courier New"/>
                <a:cs typeface="Courier New"/>
              </a:rPr>
              <a:t>	</a:t>
            </a:r>
            <a:r>
              <a:rPr lang="en-US" sz="2000" dirty="0" smtClean="0">
                <a:latin typeface="Courier New"/>
                <a:cs typeface="Courier New"/>
              </a:rPr>
              <a:t>11</a:t>
            </a:r>
          </a:p>
          <a:p>
            <a:pPr marL="0" indent="0">
              <a:buNone/>
            </a:pPr>
            <a:endParaRPr lang="en-US" sz="2000" dirty="0">
              <a:latin typeface="Courier New"/>
              <a:cs typeface="Courier New"/>
            </a:endParaRPr>
          </a:p>
          <a:p>
            <a:pPr marL="0" indent="0">
              <a:buNone/>
            </a:pPr>
            <a:r>
              <a:rPr lang="en-US" sz="2000" dirty="0" smtClean="0">
                <a:latin typeface="Courier New"/>
                <a:cs typeface="Courier New"/>
              </a:rPr>
              <a:t>	.code</a:t>
            </a:r>
          </a:p>
          <a:p>
            <a:pPr marL="0" indent="0">
              <a:buNone/>
            </a:pPr>
            <a:r>
              <a:rPr lang="en-US" sz="2000" dirty="0" smtClean="0">
                <a:latin typeface="Courier New"/>
                <a:cs typeface="Courier New"/>
              </a:rPr>
              <a:t>start:</a:t>
            </a:r>
          </a:p>
          <a:p>
            <a:pPr marL="0" indent="0">
              <a:buNone/>
            </a:pPr>
            <a:r>
              <a:rPr lang="en-US" sz="2000" dirty="0">
                <a:latin typeface="Courier New"/>
                <a:cs typeface="Courier New"/>
              </a:rPr>
              <a:t>	</a:t>
            </a:r>
            <a:r>
              <a:rPr lang="en-US" sz="2000" dirty="0" err="1" smtClean="0">
                <a:latin typeface="Courier New"/>
                <a:cs typeface="Courier New"/>
              </a:rPr>
              <a:t>mov</a:t>
            </a:r>
            <a:r>
              <a:rPr lang="en-US" sz="2000" dirty="0" smtClean="0">
                <a:latin typeface="Courier New"/>
                <a:cs typeface="Courier New"/>
              </a:rPr>
              <a:t> </a:t>
            </a:r>
            <a:r>
              <a:rPr lang="en-US" sz="2000" dirty="0" smtClean="0">
                <a:latin typeface="Courier New"/>
                <a:cs typeface="Courier New"/>
              </a:rPr>
              <a:t>	ax, @data</a:t>
            </a:r>
          </a:p>
          <a:p>
            <a:pPr marL="0" indent="0">
              <a:buNone/>
            </a:pPr>
            <a:r>
              <a:rPr lang="en-US" sz="2000" dirty="0">
                <a:latin typeface="Courier New"/>
                <a:cs typeface="Courier New"/>
              </a:rPr>
              <a:t>	</a:t>
            </a:r>
            <a:r>
              <a:rPr lang="en-US" sz="2000" dirty="0" err="1" smtClean="0">
                <a:latin typeface="Courier New"/>
                <a:cs typeface="Courier New"/>
              </a:rPr>
              <a:t>mov</a:t>
            </a:r>
            <a:r>
              <a:rPr lang="en-US" sz="2000" dirty="0" smtClean="0">
                <a:latin typeface="Courier New"/>
                <a:cs typeface="Courier New"/>
              </a:rPr>
              <a:t> 	ds, ax</a:t>
            </a:r>
          </a:p>
          <a:p>
            <a:pPr marL="0" indent="0">
              <a:buNone/>
            </a:pPr>
            <a:r>
              <a:rPr lang="en-US" sz="2000" dirty="0">
                <a:latin typeface="Courier New"/>
                <a:cs typeface="Courier New"/>
              </a:rPr>
              <a:t>	</a:t>
            </a:r>
            <a:r>
              <a:rPr lang="en-US" sz="2000" dirty="0" err="1" smtClean="0">
                <a:latin typeface="Courier New"/>
                <a:cs typeface="Courier New"/>
              </a:rPr>
              <a:t>mov</a:t>
            </a:r>
            <a:r>
              <a:rPr lang="en-US" sz="2000" dirty="0" smtClean="0">
                <a:latin typeface="Courier New"/>
                <a:cs typeface="Courier New"/>
              </a:rPr>
              <a:t> 	</a:t>
            </a:r>
            <a:r>
              <a:rPr lang="en-US" sz="2000" dirty="0" err="1" smtClean="0">
                <a:latin typeface="Courier New"/>
                <a:cs typeface="Courier New"/>
              </a:rPr>
              <a:t>bx</a:t>
            </a:r>
            <a:r>
              <a:rPr lang="en-US" sz="2000" dirty="0" smtClean="0">
                <a:latin typeface="Courier New"/>
                <a:cs typeface="Courier New"/>
              </a:rPr>
              <a:t>, offset arg1	;</a:t>
            </a:r>
            <a:r>
              <a:rPr lang="en-US" sz="2000" dirty="0" err="1" smtClean="0">
                <a:latin typeface="Courier New"/>
                <a:cs typeface="Courier New"/>
              </a:rPr>
              <a:t>bx</a:t>
            </a:r>
            <a:r>
              <a:rPr lang="en-US" sz="2000" dirty="0" smtClean="0">
                <a:latin typeface="Courier New"/>
                <a:cs typeface="Courier New"/>
              </a:rPr>
              <a:t>=address of list</a:t>
            </a:r>
          </a:p>
          <a:p>
            <a:pPr marL="0" indent="0">
              <a:buNone/>
            </a:pPr>
            <a:r>
              <a:rPr lang="en-US" sz="2000" dirty="0">
                <a:latin typeface="Courier New"/>
                <a:cs typeface="Courier New"/>
              </a:rPr>
              <a:t>	</a:t>
            </a:r>
            <a:r>
              <a:rPr lang="en-US" sz="2000" dirty="0" smtClean="0">
                <a:latin typeface="Courier New"/>
                <a:cs typeface="Courier New"/>
              </a:rPr>
              <a:t>call 	sum	;compute sum and store it in ax</a:t>
            </a:r>
          </a:p>
          <a:p>
            <a:pPr marL="0" indent="0">
              <a:buNone/>
            </a:pPr>
            <a:r>
              <a:rPr lang="en-US" sz="2000" dirty="0">
                <a:latin typeface="Courier New"/>
                <a:cs typeface="Courier New"/>
              </a:rPr>
              <a:t>	</a:t>
            </a:r>
            <a:r>
              <a:rPr lang="en-US" sz="2000" dirty="0" smtClean="0">
                <a:latin typeface="Courier New"/>
                <a:cs typeface="Courier New"/>
              </a:rPr>
              <a:t>call 	</a:t>
            </a:r>
            <a:r>
              <a:rPr lang="en-US" sz="2000" dirty="0" err="1" smtClean="0">
                <a:latin typeface="Courier New"/>
                <a:cs typeface="Courier New"/>
              </a:rPr>
              <a:t>putn</a:t>
            </a:r>
            <a:r>
              <a:rPr lang="en-US" sz="2000" dirty="0" smtClean="0">
                <a:latin typeface="Courier New"/>
                <a:cs typeface="Courier New"/>
              </a:rPr>
              <a:t>	;display result</a:t>
            </a:r>
          </a:p>
          <a:p>
            <a:pPr marL="0" indent="0">
              <a:buNone/>
            </a:pPr>
            <a:r>
              <a:rPr lang="en-US" sz="2000" dirty="0" smtClean="0">
                <a:latin typeface="Courier New"/>
                <a:cs typeface="Courier New"/>
              </a:rPr>
              <a:t>	</a:t>
            </a:r>
          </a:p>
          <a:p>
            <a:pPr marL="0" indent="0">
              <a:buNone/>
            </a:pPr>
            <a:r>
              <a:rPr lang="en-US" sz="2000" dirty="0">
                <a:latin typeface="Courier New"/>
                <a:cs typeface="Courier New"/>
              </a:rPr>
              <a:t>	</a:t>
            </a:r>
            <a:r>
              <a:rPr lang="en-US" sz="2000" dirty="0" err="1" smtClean="0">
                <a:latin typeface="Courier New"/>
                <a:cs typeface="Courier New"/>
              </a:rPr>
              <a:t>mov</a:t>
            </a:r>
            <a:r>
              <a:rPr lang="en-US" sz="2000" dirty="0" smtClean="0">
                <a:latin typeface="Courier New"/>
                <a:cs typeface="Courier New"/>
              </a:rPr>
              <a:t> ax, 4c00h</a:t>
            </a:r>
          </a:p>
          <a:p>
            <a:pPr marL="0" indent="0">
              <a:buNone/>
            </a:pPr>
            <a:r>
              <a:rPr lang="en-US" sz="2000" dirty="0">
                <a:latin typeface="Courier New"/>
                <a:cs typeface="Courier New"/>
              </a:rPr>
              <a:t>	</a:t>
            </a:r>
            <a:r>
              <a:rPr lang="en-US" sz="2000" dirty="0" err="1" smtClean="0">
                <a:latin typeface="Courier New"/>
                <a:cs typeface="Courier New"/>
              </a:rPr>
              <a:t>int</a:t>
            </a:r>
            <a:r>
              <a:rPr lang="en-US" sz="2000" dirty="0" smtClean="0">
                <a:latin typeface="Courier New"/>
                <a:cs typeface="Courier New"/>
              </a:rPr>
              <a:t> 21h</a:t>
            </a:r>
            <a:endParaRPr lang="en-US" sz="2000" dirty="0">
              <a:latin typeface="Courier New"/>
              <a:cs typeface="Courier New"/>
            </a:endParaRPr>
          </a:p>
        </p:txBody>
      </p:sp>
    </p:spTree>
    <p:extLst>
      <p:ext uri="{BB962C8B-B14F-4D97-AF65-F5344CB8AC3E}">
        <p14:creationId xmlns:p14="http://schemas.microsoft.com/office/powerpoint/2010/main" val="2976484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229600" cy="4525963"/>
          </a:xfrm>
        </p:spPr>
        <p:txBody>
          <a:bodyPr>
            <a:normAutofit fontScale="92500" lnSpcReduction="20000"/>
          </a:bodyPr>
          <a:lstStyle/>
          <a:p>
            <a:pPr marL="0" indent="0">
              <a:buNone/>
            </a:pPr>
            <a:r>
              <a:rPr lang="en-US" sz="2400" b="1" dirty="0" smtClean="0">
                <a:latin typeface="Courier New"/>
                <a:cs typeface="Courier New"/>
              </a:rPr>
              <a:t>sum</a:t>
            </a:r>
            <a:r>
              <a:rPr lang="en-US" sz="2400" dirty="0" smtClean="0">
                <a:latin typeface="Courier New"/>
                <a:cs typeface="Courier New"/>
              </a:rPr>
              <a:t>:				</a:t>
            </a:r>
          </a:p>
          <a:p>
            <a:pPr marL="0" indent="0">
              <a:buNone/>
            </a:pPr>
            <a:r>
              <a:rPr lang="en-US" sz="2400" dirty="0" smtClean="0">
                <a:latin typeface="Courier New"/>
                <a:cs typeface="Courier New"/>
              </a:rPr>
              <a:t>		;returns sum of 4 element list in ax</a:t>
            </a:r>
          </a:p>
          <a:p>
            <a:pPr marL="0" indent="0">
              <a:buNone/>
            </a:pPr>
            <a:r>
              <a:rPr lang="en-US" sz="2400" dirty="0">
                <a:latin typeface="Courier New"/>
                <a:cs typeface="Courier New"/>
              </a:rPr>
              <a:t>	</a:t>
            </a:r>
            <a:r>
              <a:rPr lang="en-US" sz="2400" dirty="0" err="1" smtClean="0">
                <a:latin typeface="Courier New"/>
                <a:cs typeface="Courier New"/>
              </a:rPr>
              <a:t>mov</a:t>
            </a:r>
            <a:r>
              <a:rPr lang="en-US" sz="2400" dirty="0" smtClean="0">
                <a:latin typeface="Courier New"/>
                <a:cs typeface="Courier New"/>
              </a:rPr>
              <a:t> ax, [</a:t>
            </a:r>
            <a:r>
              <a:rPr lang="en-US" sz="2400" dirty="0" err="1" smtClean="0">
                <a:latin typeface="Courier New"/>
                <a:cs typeface="Courier New"/>
              </a:rPr>
              <a:t>bx</a:t>
            </a:r>
            <a:r>
              <a:rPr lang="en-US" sz="2400" dirty="0" smtClean="0">
                <a:latin typeface="Courier New"/>
                <a:cs typeface="Courier New"/>
              </a:rPr>
              <a:t>]	;ax = arg1</a:t>
            </a:r>
          </a:p>
          <a:p>
            <a:pPr marL="0" indent="0">
              <a:buNone/>
            </a:pPr>
            <a:r>
              <a:rPr lang="en-US" sz="2400" dirty="0">
                <a:latin typeface="Courier New"/>
                <a:cs typeface="Courier New"/>
              </a:rPr>
              <a:t>	</a:t>
            </a:r>
            <a:r>
              <a:rPr lang="en-US" sz="2400" dirty="0" smtClean="0">
                <a:latin typeface="Courier New"/>
                <a:cs typeface="Courier New"/>
              </a:rPr>
              <a:t>add </a:t>
            </a:r>
            <a:r>
              <a:rPr lang="en-US" sz="2400" dirty="0" err="1" smtClean="0">
                <a:latin typeface="Courier New"/>
                <a:cs typeface="Courier New"/>
              </a:rPr>
              <a:t>bx</a:t>
            </a:r>
            <a:r>
              <a:rPr lang="en-US" sz="2400" dirty="0" smtClean="0">
                <a:latin typeface="Courier New"/>
                <a:cs typeface="Courier New"/>
              </a:rPr>
              <a:t>, 2		;</a:t>
            </a:r>
            <a:r>
              <a:rPr lang="en-US" sz="2400" dirty="0" err="1" smtClean="0">
                <a:latin typeface="Courier New"/>
                <a:cs typeface="Courier New"/>
              </a:rPr>
              <a:t>bx</a:t>
            </a:r>
            <a:r>
              <a:rPr lang="en-US" sz="2400" dirty="0" smtClean="0">
                <a:latin typeface="Courier New"/>
                <a:cs typeface="Courier New"/>
              </a:rPr>
              <a:t> points to arg2</a:t>
            </a:r>
          </a:p>
          <a:p>
            <a:pPr marL="0" indent="0">
              <a:buNone/>
            </a:pPr>
            <a:r>
              <a:rPr lang="en-US" sz="2400" dirty="0">
                <a:latin typeface="Courier New"/>
                <a:cs typeface="Courier New"/>
              </a:rPr>
              <a:t>	</a:t>
            </a:r>
            <a:r>
              <a:rPr lang="en-US" sz="2400" dirty="0" smtClean="0">
                <a:latin typeface="Courier New"/>
                <a:cs typeface="Courier New"/>
              </a:rPr>
              <a:t>add ax, [</a:t>
            </a:r>
            <a:r>
              <a:rPr lang="en-US" sz="2400" dirty="0" err="1" smtClean="0">
                <a:latin typeface="Courier New"/>
                <a:cs typeface="Courier New"/>
              </a:rPr>
              <a:t>bx</a:t>
            </a:r>
            <a:r>
              <a:rPr lang="en-US" sz="2400" dirty="0" smtClean="0">
                <a:latin typeface="Courier New"/>
                <a:cs typeface="Courier New"/>
              </a:rPr>
              <a:t>]	;ax = ax + arg2</a:t>
            </a:r>
          </a:p>
          <a:p>
            <a:pPr marL="0" indent="0">
              <a:buNone/>
            </a:pPr>
            <a:r>
              <a:rPr lang="en-US" sz="2400" dirty="0">
                <a:latin typeface="Courier New"/>
                <a:cs typeface="Courier New"/>
              </a:rPr>
              <a:t>	add </a:t>
            </a:r>
            <a:r>
              <a:rPr lang="en-US" sz="2400" dirty="0" err="1">
                <a:latin typeface="Courier New"/>
                <a:cs typeface="Courier New"/>
              </a:rPr>
              <a:t>bx</a:t>
            </a:r>
            <a:r>
              <a:rPr lang="en-US" sz="2400" dirty="0">
                <a:latin typeface="Courier New"/>
                <a:cs typeface="Courier New"/>
              </a:rPr>
              <a:t>, 2		;</a:t>
            </a:r>
            <a:r>
              <a:rPr lang="en-US" sz="2400" dirty="0" err="1">
                <a:latin typeface="Courier New"/>
                <a:cs typeface="Courier New"/>
              </a:rPr>
              <a:t>bx</a:t>
            </a:r>
            <a:r>
              <a:rPr lang="en-US" sz="2400" dirty="0">
                <a:latin typeface="Courier New"/>
                <a:cs typeface="Courier New"/>
              </a:rPr>
              <a:t> points to </a:t>
            </a:r>
            <a:r>
              <a:rPr lang="en-US" sz="2400" dirty="0" smtClean="0">
                <a:latin typeface="Courier New"/>
                <a:cs typeface="Courier New"/>
              </a:rPr>
              <a:t>arg3</a:t>
            </a:r>
            <a:endParaRPr lang="en-US" sz="2400" dirty="0">
              <a:latin typeface="Courier New"/>
              <a:cs typeface="Courier New"/>
            </a:endParaRPr>
          </a:p>
          <a:p>
            <a:pPr marL="0" indent="0">
              <a:buNone/>
            </a:pPr>
            <a:r>
              <a:rPr lang="en-US" sz="2400" dirty="0">
                <a:latin typeface="Courier New"/>
                <a:cs typeface="Courier New"/>
              </a:rPr>
              <a:t>	add ax, [</a:t>
            </a:r>
            <a:r>
              <a:rPr lang="en-US" sz="2400" dirty="0" err="1">
                <a:latin typeface="Courier New"/>
                <a:cs typeface="Courier New"/>
              </a:rPr>
              <a:t>bx</a:t>
            </a:r>
            <a:r>
              <a:rPr lang="en-US" sz="2400" dirty="0">
                <a:latin typeface="Courier New"/>
                <a:cs typeface="Courier New"/>
              </a:rPr>
              <a:t>]	;ax = ax + </a:t>
            </a:r>
            <a:r>
              <a:rPr lang="en-US" sz="2400" dirty="0" smtClean="0">
                <a:latin typeface="Courier New"/>
                <a:cs typeface="Courier New"/>
              </a:rPr>
              <a:t>arg3</a:t>
            </a:r>
            <a:endParaRPr lang="en-US" sz="2400" dirty="0">
              <a:latin typeface="Courier New"/>
              <a:cs typeface="Courier New"/>
            </a:endParaRPr>
          </a:p>
          <a:p>
            <a:pPr marL="0" indent="0">
              <a:buNone/>
            </a:pPr>
            <a:r>
              <a:rPr lang="en-US" sz="2400" dirty="0">
                <a:latin typeface="Courier New"/>
                <a:cs typeface="Courier New"/>
              </a:rPr>
              <a:t>	add </a:t>
            </a:r>
            <a:r>
              <a:rPr lang="en-US" sz="2400" dirty="0" err="1">
                <a:latin typeface="Courier New"/>
                <a:cs typeface="Courier New"/>
              </a:rPr>
              <a:t>bx</a:t>
            </a:r>
            <a:r>
              <a:rPr lang="en-US" sz="2400" dirty="0">
                <a:latin typeface="Courier New"/>
                <a:cs typeface="Courier New"/>
              </a:rPr>
              <a:t>, 2		;</a:t>
            </a:r>
            <a:r>
              <a:rPr lang="en-US" sz="2400" dirty="0" err="1">
                <a:latin typeface="Courier New"/>
                <a:cs typeface="Courier New"/>
              </a:rPr>
              <a:t>bx</a:t>
            </a:r>
            <a:r>
              <a:rPr lang="en-US" sz="2400" dirty="0">
                <a:latin typeface="Courier New"/>
                <a:cs typeface="Courier New"/>
              </a:rPr>
              <a:t> points to </a:t>
            </a:r>
            <a:r>
              <a:rPr lang="en-US" sz="2400" dirty="0" smtClean="0">
                <a:latin typeface="Courier New"/>
                <a:cs typeface="Courier New"/>
              </a:rPr>
              <a:t>arg4</a:t>
            </a:r>
            <a:endParaRPr lang="en-US" sz="2400" dirty="0">
              <a:latin typeface="Courier New"/>
              <a:cs typeface="Courier New"/>
            </a:endParaRPr>
          </a:p>
          <a:p>
            <a:pPr marL="0" indent="0">
              <a:buNone/>
            </a:pPr>
            <a:r>
              <a:rPr lang="en-US" sz="2400" dirty="0">
                <a:latin typeface="Courier New"/>
                <a:cs typeface="Courier New"/>
              </a:rPr>
              <a:t>	add ax, [</a:t>
            </a:r>
            <a:r>
              <a:rPr lang="en-US" sz="2400" dirty="0" err="1">
                <a:latin typeface="Courier New"/>
                <a:cs typeface="Courier New"/>
              </a:rPr>
              <a:t>bx</a:t>
            </a:r>
            <a:r>
              <a:rPr lang="en-US" sz="2400" dirty="0">
                <a:latin typeface="Courier New"/>
                <a:cs typeface="Courier New"/>
              </a:rPr>
              <a:t>]	;ax = ax + </a:t>
            </a:r>
            <a:r>
              <a:rPr lang="en-US" sz="2400" dirty="0" smtClean="0">
                <a:latin typeface="Courier New"/>
                <a:cs typeface="Courier New"/>
              </a:rPr>
              <a:t>arg4</a:t>
            </a:r>
          </a:p>
          <a:p>
            <a:pPr marL="0" indent="0">
              <a:buNone/>
            </a:pPr>
            <a:r>
              <a:rPr lang="en-US" sz="2400" dirty="0">
                <a:latin typeface="Courier New"/>
                <a:cs typeface="Courier New"/>
              </a:rPr>
              <a:t>	</a:t>
            </a:r>
            <a:r>
              <a:rPr lang="en-US" sz="2400" dirty="0" smtClean="0">
                <a:latin typeface="Courier New"/>
                <a:cs typeface="Courier New"/>
              </a:rPr>
              <a:t>ret</a:t>
            </a:r>
          </a:p>
          <a:p>
            <a:pPr marL="0" indent="0">
              <a:buNone/>
            </a:pPr>
            <a:r>
              <a:rPr lang="en-US" sz="2400" dirty="0" smtClean="0">
                <a:latin typeface="Courier New"/>
                <a:cs typeface="Courier New"/>
              </a:rPr>
              <a:t>	</a:t>
            </a:r>
          </a:p>
          <a:p>
            <a:pPr marL="0" indent="0">
              <a:buNone/>
            </a:pPr>
            <a:r>
              <a:rPr lang="en-US" sz="2400" dirty="0" smtClean="0">
                <a:latin typeface="Courier New"/>
                <a:cs typeface="Courier New"/>
              </a:rPr>
              <a:t>… 		;insert code here for </a:t>
            </a:r>
            <a:r>
              <a:rPr lang="en-US" sz="2400" dirty="0" err="1" smtClean="0">
                <a:latin typeface="Courier New"/>
                <a:cs typeface="Courier New"/>
              </a:rPr>
              <a:t>putn</a:t>
            </a:r>
            <a:r>
              <a:rPr lang="en-US" sz="2400" dirty="0" smtClean="0">
                <a:latin typeface="Courier New"/>
                <a:cs typeface="Courier New"/>
              </a:rPr>
              <a:t> </a:t>
            </a:r>
            <a:r>
              <a:rPr lang="en-US" sz="2400" dirty="0" err="1" smtClean="0">
                <a:latin typeface="Courier New"/>
                <a:cs typeface="Courier New"/>
              </a:rPr>
              <a:t>etc</a:t>
            </a:r>
            <a:endParaRPr lang="en-US" sz="2400" dirty="0" smtClean="0">
              <a:latin typeface="Courier New"/>
              <a:cs typeface="Courier New"/>
            </a:endParaRPr>
          </a:p>
          <a:p>
            <a:pPr marL="0" indent="0">
              <a:buNone/>
            </a:pPr>
            <a:r>
              <a:rPr lang="en-US" sz="2400" dirty="0" smtClean="0">
                <a:latin typeface="Courier New"/>
                <a:cs typeface="Courier New"/>
              </a:rPr>
              <a:t>end start</a:t>
            </a:r>
            <a:endParaRPr lang="en-US" sz="2400" dirty="0">
              <a:latin typeface="Courier New"/>
              <a:cs typeface="Courier New"/>
            </a:endParaRPr>
          </a:p>
          <a:p>
            <a:pPr marL="0" indent="0">
              <a:buNone/>
            </a:pPr>
            <a:endParaRPr lang="en-US" sz="2400" dirty="0">
              <a:latin typeface="Courier New"/>
              <a:cs typeface="Courier New"/>
            </a:endParaRPr>
          </a:p>
        </p:txBody>
      </p:sp>
      <p:sp>
        <p:nvSpPr>
          <p:cNvPr id="2" name="TextBox 1"/>
          <p:cNvSpPr txBox="1"/>
          <p:nvPr/>
        </p:nvSpPr>
        <p:spPr>
          <a:xfrm>
            <a:off x="3962400" y="3505200"/>
            <a:ext cx="1524000" cy="523220"/>
          </a:xfrm>
          <a:prstGeom prst="rect">
            <a:avLst/>
          </a:prstGeom>
          <a:noFill/>
        </p:spPr>
        <p:txBody>
          <a:bodyPr wrap="square" rtlCol="0">
            <a:spAutoFit/>
          </a:bodyPr>
          <a:lstStyle/>
          <a:p>
            <a:r>
              <a:rPr lang="en-US" sz="2800" dirty="0" smtClean="0">
                <a:solidFill>
                  <a:srgbClr val="FF0000"/>
                </a:solidFill>
              </a:rPr>
              <a:t>Why 2?</a:t>
            </a:r>
            <a:endParaRPr lang="en-US" sz="2800" dirty="0">
              <a:solidFill>
                <a:srgbClr val="FF0000"/>
              </a:solidFill>
            </a:endParaRPr>
          </a:p>
        </p:txBody>
      </p:sp>
      <p:cxnSp>
        <p:nvCxnSpPr>
          <p:cNvPr id="5" name="Straight Arrow Connector 4"/>
          <p:cNvCxnSpPr/>
          <p:nvPr/>
        </p:nvCxnSpPr>
        <p:spPr>
          <a:xfrm flipH="1" flipV="1">
            <a:off x="2444448" y="1661885"/>
            <a:ext cx="1517952" cy="184331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25887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229600" cy="4525963"/>
          </a:xfrm>
        </p:spPr>
        <p:txBody>
          <a:bodyPr>
            <a:normAutofit fontScale="92500" lnSpcReduction="20000"/>
          </a:bodyPr>
          <a:lstStyle/>
          <a:p>
            <a:pPr marL="0" indent="0">
              <a:buNone/>
            </a:pPr>
            <a:r>
              <a:rPr lang="en-US" sz="2400" b="1" dirty="0" smtClean="0">
                <a:latin typeface="Courier New"/>
                <a:cs typeface="Courier New"/>
              </a:rPr>
              <a:t>sum</a:t>
            </a:r>
            <a:r>
              <a:rPr lang="en-US" sz="2400" dirty="0" smtClean="0">
                <a:latin typeface="Courier New"/>
                <a:cs typeface="Courier New"/>
              </a:rPr>
              <a:t>:				</a:t>
            </a:r>
          </a:p>
          <a:p>
            <a:pPr marL="0" indent="0">
              <a:buNone/>
            </a:pPr>
            <a:r>
              <a:rPr lang="en-US" sz="2400" dirty="0" smtClean="0">
                <a:latin typeface="Courier New"/>
                <a:cs typeface="Courier New"/>
              </a:rPr>
              <a:t>		;returns sum of 4 element list in ax</a:t>
            </a:r>
          </a:p>
          <a:p>
            <a:pPr marL="0" indent="0">
              <a:buNone/>
            </a:pPr>
            <a:r>
              <a:rPr lang="en-US" sz="2400" dirty="0">
                <a:latin typeface="Courier New"/>
                <a:cs typeface="Courier New"/>
              </a:rPr>
              <a:t>	</a:t>
            </a:r>
            <a:r>
              <a:rPr lang="en-US" sz="2400" dirty="0" err="1" smtClean="0">
                <a:latin typeface="Courier New"/>
                <a:cs typeface="Courier New"/>
              </a:rPr>
              <a:t>mov</a:t>
            </a:r>
            <a:r>
              <a:rPr lang="en-US" sz="2400" dirty="0" smtClean="0">
                <a:latin typeface="Courier New"/>
                <a:cs typeface="Courier New"/>
              </a:rPr>
              <a:t> ax, [</a:t>
            </a:r>
            <a:r>
              <a:rPr lang="en-US" sz="2400" dirty="0" err="1" smtClean="0">
                <a:latin typeface="Courier New"/>
                <a:cs typeface="Courier New"/>
              </a:rPr>
              <a:t>bx</a:t>
            </a:r>
            <a:r>
              <a:rPr lang="en-US" sz="2400" dirty="0" smtClean="0">
                <a:latin typeface="Courier New"/>
                <a:cs typeface="Courier New"/>
              </a:rPr>
              <a:t>]	;ax = arg1</a:t>
            </a:r>
          </a:p>
          <a:p>
            <a:pPr marL="0" indent="0">
              <a:buNone/>
            </a:pPr>
            <a:r>
              <a:rPr lang="en-US" sz="2400" dirty="0">
                <a:latin typeface="Courier New"/>
                <a:cs typeface="Courier New"/>
              </a:rPr>
              <a:t>	</a:t>
            </a:r>
            <a:r>
              <a:rPr lang="en-US" sz="2400" dirty="0" smtClean="0">
                <a:latin typeface="Courier New"/>
                <a:cs typeface="Courier New"/>
              </a:rPr>
              <a:t>add </a:t>
            </a:r>
            <a:r>
              <a:rPr lang="en-US" sz="2400" dirty="0" err="1" smtClean="0">
                <a:latin typeface="Courier New"/>
                <a:cs typeface="Courier New"/>
              </a:rPr>
              <a:t>bx</a:t>
            </a:r>
            <a:r>
              <a:rPr lang="en-US" sz="2400" dirty="0" smtClean="0">
                <a:latin typeface="Courier New"/>
                <a:cs typeface="Courier New"/>
              </a:rPr>
              <a:t>, 2		;</a:t>
            </a:r>
            <a:r>
              <a:rPr lang="en-US" sz="2400" dirty="0" err="1" smtClean="0">
                <a:latin typeface="Courier New"/>
                <a:cs typeface="Courier New"/>
              </a:rPr>
              <a:t>bx</a:t>
            </a:r>
            <a:r>
              <a:rPr lang="en-US" sz="2400" dirty="0" smtClean="0">
                <a:latin typeface="Courier New"/>
                <a:cs typeface="Courier New"/>
              </a:rPr>
              <a:t> points to arg2</a:t>
            </a:r>
          </a:p>
          <a:p>
            <a:pPr marL="0" indent="0">
              <a:buNone/>
            </a:pPr>
            <a:r>
              <a:rPr lang="en-US" sz="2400" dirty="0">
                <a:latin typeface="Courier New"/>
                <a:cs typeface="Courier New"/>
              </a:rPr>
              <a:t>	</a:t>
            </a:r>
            <a:r>
              <a:rPr lang="en-US" sz="2400" dirty="0" smtClean="0">
                <a:latin typeface="Courier New"/>
                <a:cs typeface="Courier New"/>
              </a:rPr>
              <a:t>add ax, [</a:t>
            </a:r>
            <a:r>
              <a:rPr lang="en-US" sz="2400" dirty="0" err="1" smtClean="0">
                <a:latin typeface="Courier New"/>
                <a:cs typeface="Courier New"/>
              </a:rPr>
              <a:t>bx</a:t>
            </a:r>
            <a:r>
              <a:rPr lang="en-US" sz="2400" dirty="0" smtClean="0">
                <a:latin typeface="Courier New"/>
                <a:cs typeface="Courier New"/>
              </a:rPr>
              <a:t>]	;ax = ax + arg2</a:t>
            </a:r>
          </a:p>
          <a:p>
            <a:pPr marL="0" indent="0">
              <a:buNone/>
            </a:pPr>
            <a:r>
              <a:rPr lang="en-US" sz="2400" dirty="0">
                <a:latin typeface="Courier New"/>
                <a:cs typeface="Courier New"/>
              </a:rPr>
              <a:t>	add </a:t>
            </a:r>
            <a:r>
              <a:rPr lang="en-US" sz="2400" dirty="0" err="1">
                <a:latin typeface="Courier New"/>
                <a:cs typeface="Courier New"/>
              </a:rPr>
              <a:t>bx</a:t>
            </a:r>
            <a:r>
              <a:rPr lang="en-US" sz="2400" dirty="0">
                <a:latin typeface="Courier New"/>
                <a:cs typeface="Courier New"/>
              </a:rPr>
              <a:t>, 2		;</a:t>
            </a:r>
            <a:r>
              <a:rPr lang="en-US" sz="2400" dirty="0" err="1">
                <a:latin typeface="Courier New"/>
                <a:cs typeface="Courier New"/>
              </a:rPr>
              <a:t>bx</a:t>
            </a:r>
            <a:r>
              <a:rPr lang="en-US" sz="2400" dirty="0">
                <a:latin typeface="Courier New"/>
                <a:cs typeface="Courier New"/>
              </a:rPr>
              <a:t> points to </a:t>
            </a:r>
            <a:r>
              <a:rPr lang="en-US" sz="2400" dirty="0" smtClean="0">
                <a:latin typeface="Courier New"/>
                <a:cs typeface="Courier New"/>
              </a:rPr>
              <a:t>arg3</a:t>
            </a:r>
            <a:endParaRPr lang="en-US" sz="2400" dirty="0">
              <a:latin typeface="Courier New"/>
              <a:cs typeface="Courier New"/>
            </a:endParaRPr>
          </a:p>
          <a:p>
            <a:pPr marL="0" indent="0">
              <a:buNone/>
            </a:pPr>
            <a:r>
              <a:rPr lang="en-US" sz="2400" dirty="0">
                <a:latin typeface="Courier New"/>
                <a:cs typeface="Courier New"/>
              </a:rPr>
              <a:t>	add ax, [</a:t>
            </a:r>
            <a:r>
              <a:rPr lang="en-US" sz="2400" dirty="0" err="1">
                <a:latin typeface="Courier New"/>
                <a:cs typeface="Courier New"/>
              </a:rPr>
              <a:t>bx</a:t>
            </a:r>
            <a:r>
              <a:rPr lang="en-US" sz="2400" dirty="0">
                <a:latin typeface="Courier New"/>
                <a:cs typeface="Courier New"/>
              </a:rPr>
              <a:t>]	;ax = ax + </a:t>
            </a:r>
            <a:r>
              <a:rPr lang="en-US" sz="2400" dirty="0" smtClean="0">
                <a:latin typeface="Courier New"/>
                <a:cs typeface="Courier New"/>
              </a:rPr>
              <a:t>arg3</a:t>
            </a:r>
            <a:endParaRPr lang="en-US" sz="2400" dirty="0">
              <a:latin typeface="Courier New"/>
              <a:cs typeface="Courier New"/>
            </a:endParaRPr>
          </a:p>
          <a:p>
            <a:pPr marL="0" indent="0">
              <a:buNone/>
            </a:pPr>
            <a:r>
              <a:rPr lang="en-US" sz="2400" dirty="0">
                <a:latin typeface="Courier New"/>
                <a:cs typeface="Courier New"/>
              </a:rPr>
              <a:t>	add </a:t>
            </a:r>
            <a:r>
              <a:rPr lang="en-US" sz="2400" dirty="0" err="1">
                <a:latin typeface="Courier New"/>
                <a:cs typeface="Courier New"/>
              </a:rPr>
              <a:t>bx</a:t>
            </a:r>
            <a:r>
              <a:rPr lang="en-US" sz="2400" dirty="0">
                <a:latin typeface="Courier New"/>
                <a:cs typeface="Courier New"/>
              </a:rPr>
              <a:t>, 2		;</a:t>
            </a:r>
            <a:r>
              <a:rPr lang="en-US" sz="2400" dirty="0" err="1">
                <a:latin typeface="Courier New"/>
                <a:cs typeface="Courier New"/>
              </a:rPr>
              <a:t>bx</a:t>
            </a:r>
            <a:r>
              <a:rPr lang="en-US" sz="2400" dirty="0">
                <a:latin typeface="Courier New"/>
                <a:cs typeface="Courier New"/>
              </a:rPr>
              <a:t> points to </a:t>
            </a:r>
            <a:r>
              <a:rPr lang="en-US" sz="2400" dirty="0" smtClean="0">
                <a:latin typeface="Courier New"/>
                <a:cs typeface="Courier New"/>
              </a:rPr>
              <a:t>arg4</a:t>
            </a:r>
            <a:endParaRPr lang="en-US" sz="2400" dirty="0">
              <a:latin typeface="Courier New"/>
              <a:cs typeface="Courier New"/>
            </a:endParaRPr>
          </a:p>
          <a:p>
            <a:pPr marL="0" indent="0">
              <a:buNone/>
            </a:pPr>
            <a:r>
              <a:rPr lang="en-US" sz="2400" dirty="0">
                <a:latin typeface="Courier New"/>
                <a:cs typeface="Courier New"/>
              </a:rPr>
              <a:t>	add ax, [</a:t>
            </a:r>
            <a:r>
              <a:rPr lang="en-US" sz="2400" dirty="0" err="1">
                <a:latin typeface="Courier New"/>
                <a:cs typeface="Courier New"/>
              </a:rPr>
              <a:t>bx</a:t>
            </a:r>
            <a:r>
              <a:rPr lang="en-US" sz="2400" dirty="0">
                <a:latin typeface="Courier New"/>
                <a:cs typeface="Courier New"/>
              </a:rPr>
              <a:t>]	;ax = ax + </a:t>
            </a:r>
            <a:r>
              <a:rPr lang="en-US" sz="2400" dirty="0" smtClean="0">
                <a:latin typeface="Courier New"/>
                <a:cs typeface="Courier New"/>
              </a:rPr>
              <a:t>arg4</a:t>
            </a:r>
          </a:p>
          <a:p>
            <a:pPr marL="0" indent="0">
              <a:buNone/>
            </a:pPr>
            <a:r>
              <a:rPr lang="en-US" sz="2400" dirty="0">
                <a:latin typeface="Courier New"/>
                <a:cs typeface="Courier New"/>
              </a:rPr>
              <a:t>	</a:t>
            </a:r>
            <a:r>
              <a:rPr lang="en-US" sz="2400" dirty="0" smtClean="0">
                <a:latin typeface="Courier New"/>
                <a:cs typeface="Courier New"/>
              </a:rPr>
              <a:t>ret</a:t>
            </a:r>
          </a:p>
          <a:p>
            <a:pPr marL="0" indent="0">
              <a:buNone/>
            </a:pPr>
            <a:r>
              <a:rPr lang="en-US" sz="2400" dirty="0" smtClean="0">
                <a:latin typeface="Courier New"/>
                <a:cs typeface="Courier New"/>
              </a:rPr>
              <a:t>	</a:t>
            </a:r>
          </a:p>
          <a:p>
            <a:pPr marL="0" indent="0">
              <a:buNone/>
            </a:pPr>
            <a:r>
              <a:rPr lang="en-US" sz="2400" dirty="0" smtClean="0">
                <a:latin typeface="Courier New"/>
                <a:cs typeface="Courier New"/>
              </a:rPr>
              <a:t>… 		;inset code here for </a:t>
            </a:r>
            <a:r>
              <a:rPr lang="en-US" sz="2400" dirty="0" err="1" smtClean="0">
                <a:latin typeface="Courier New"/>
                <a:cs typeface="Courier New"/>
              </a:rPr>
              <a:t>putn</a:t>
            </a:r>
            <a:r>
              <a:rPr lang="en-US" sz="2400" dirty="0" smtClean="0">
                <a:latin typeface="Courier New"/>
                <a:cs typeface="Courier New"/>
              </a:rPr>
              <a:t> </a:t>
            </a:r>
            <a:r>
              <a:rPr lang="en-US" sz="2400" dirty="0" err="1" smtClean="0">
                <a:latin typeface="Courier New"/>
                <a:cs typeface="Courier New"/>
              </a:rPr>
              <a:t>etc</a:t>
            </a:r>
            <a:endParaRPr lang="en-US" sz="2400" dirty="0" smtClean="0">
              <a:latin typeface="Courier New"/>
              <a:cs typeface="Courier New"/>
            </a:endParaRPr>
          </a:p>
          <a:p>
            <a:pPr marL="0" indent="0">
              <a:buNone/>
            </a:pPr>
            <a:r>
              <a:rPr lang="en-US" sz="2400" dirty="0" smtClean="0">
                <a:latin typeface="Courier New"/>
                <a:cs typeface="Courier New"/>
              </a:rPr>
              <a:t>end start</a:t>
            </a:r>
            <a:endParaRPr lang="en-US" sz="2400" dirty="0">
              <a:latin typeface="Courier New"/>
              <a:cs typeface="Courier New"/>
            </a:endParaRPr>
          </a:p>
          <a:p>
            <a:pPr marL="0" indent="0">
              <a:buNone/>
            </a:pPr>
            <a:endParaRPr lang="en-US" sz="2400" dirty="0">
              <a:latin typeface="Courier New"/>
              <a:cs typeface="Courier New"/>
            </a:endParaRPr>
          </a:p>
        </p:txBody>
      </p:sp>
      <p:sp>
        <p:nvSpPr>
          <p:cNvPr id="2" name="TextBox 1"/>
          <p:cNvSpPr txBox="1"/>
          <p:nvPr/>
        </p:nvSpPr>
        <p:spPr>
          <a:xfrm>
            <a:off x="304800" y="4953000"/>
            <a:ext cx="8077200" cy="830997"/>
          </a:xfrm>
          <a:prstGeom prst="rect">
            <a:avLst/>
          </a:prstGeom>
          <a:noFill/>
        </p:spPr>
        <p:txBody>
          <a:bodyPr wrap="square" rtlCol="0">
            <a:spAutoFit/>
          </a:bodyPr>
          <a:lstStyle/>
          <a:p>
            <a:r>
              <a:rPr lang="en-US" sz="2400" dirty="0" err="1" smtClean="0">
                <a:latin typeface="Courier New"/>
                <a:cs typeface="Courier New"/>
              </a:rPr>
              <a:t>bx</a:t>
            </a:r>
            <a:r>
              <a:rPr lang="en-US" sz="2400" dirty="0" smtClean="0"/>
              <a:t> register increased by 2 to point to successive elements in the list (the elements are word sized (16 bits))</a:t>
            </a:r>
            <a:endParaRPr lang="en-US" sz="2400" dirty="0"/>
          </a:p>
        </p:txBody>
      </p:sp>
    </p:spTree>
    <p:extLst>
      <p:ext uri="{BB962C8B-B14F-4D97-AF65-F5344CB8AC3E}">
        <p14:creationId xmlns:p14="http://schemas.microsoft.com/office/powerpoint/2010/main" val="1035026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800" dirty="0" smtClean="0"/>
              <a:t>The above code can be more efficient, we write </a:t>
            </a:r>
            <a:r>
              <a:rPr lang="en-US" sz="2800" dirty="0" smtClean="0">
                <a:latin typeface="Courier New"/>
                <a:cs typeface="Courier New"/>
              </a:rPr>
              <a:t>[bx+2], [bx+4], [bx+6]</a:t>
            </a:r>
            <a:r>
              <a:rPr lang="en-US" sz="2800" dirty="0" smtClean="0"/>
              <a:t> to specify the addresses of the parameters, i.e., we can use base addressing to access the parameters</a:t>
            </a:r>
          </a:p>
          <a:p>
            <a:pPr marL="0" indent="0">
              <a:buNone/>
            </a:pPr>
            <a:r>
              <a:rPr lang="en-US" sz="2400" dirty="0" smtClean="0">
                <a:latin typeface="Courier New"/>
                <a:cs typeface="Courier New"/>
              </a:rPr>
              <a:t>sum:			;return the sum of 4 elements</a:t>
            </a:r>
          </a:p>
          <a:p>
            <a:pPr marL="0" indent="0">
              <a:buNone/>
            </a:pPr>
            <a:r>
              <a:rPr lang="en-US" sz="2400" dirty="0">
                <a:latin typeface="Courier New"/>
                <a:cs typeface="Courier New"/>
              </a:rPr>
              <a:t>	</a:t>
            </a:r>
            <a:r>
              <a:rPr lang="en-US" sz="2400" dirty="0" err="1" smtClean="0">
                <a:latin typeface="Courier New"/>
                <a:cs typeface="Courier New"/>
              </a:rPr>
              <a:t>mov</a:t>
            </a:r>
            <a:r>
              <a:rPr lang="en-US" sz="2400" dirty="0" smtClean="0">
                <a:latin typeface="Courier New"/>
                <a:cs typeface="Courier New"/>
              </a:rPr>
              <a:t> ax, [</a:t>
            </a:r>
            <a:r>
              <a:rPr lang="en-US" sz="2400" dirty="0" err="1" smtClean="0">
                <a:latin typeface="Courier New"/>
                <a:cs typeface="Courier New"/>
              </a:rPr>
              <a:t>bx</a:t>
            </a:r>
            <a:r>
              <a:rPr lang="en-US" sz="2400" dirty="0" smtClean="0">
                <a:latin typeface="Courier New"/>
                <a:cs typeface="Courier New"/>
              </a:rPr>
              <a:t>]	;ax = arg1</a:t>
            </a:r>
          </a:p>
          <a:p>
            <a:pPr marL="0" indent="0">
              <a:buNone/>
            </a:pPr>
            <a:r>
              <a:rPr lang="en-US" sz="2400" dirty="0">
                <a:latin typeface="Courier New"/>
                <a:cs typeface="Courier New"/>
              </a:rPr>
              <a:t>	</a:t>
            </a:r>
            <a:r>
              <a:rPr lang="en-US" sz="2400" dirty="0" smtClean="0">
                <a:latin typeface="Courier New"/>
                <a:cs typeface="Courier New"/>
              </a:rPr>
              <a:t>add ax, [bx+2]	;ax = ax + arg2</a:t>
            </a:r>
          </a:p>
          <a:p>
            <a:pPr marL="0" indent="0">
              <a:buNone/>
            </a:pPr>
            <a:r>
              <a:rPr lang="en-US" sz="2400" dirty="0">
                <a:latin typeface="Courier New"/>
                <a:cs typeface="Courier New"/>
              </a:rPr>
              <a:t>	add ax, [bx</a:t>
            </a:r>
            <a:r>
              <a:rPr lang="en-US" sz="2400" dirty="0" smtClean="0">
                <a:latin typeface="Courier New"/>
                <a:cs typeface="Courier New"/>
              </a:rPr>
              <a:t>+4]</a:t>
            </a:r>
            <a:r>
              <a:rPr lang="en-US" sz="2400" dirty="0">
                <a:latin typeface="Courier New"/>
                <a:cs typeface="Courier New"/>
              </a:rPr>
              <a:t>	;ax = ax </a:t>
            </a:r>
            <a:r>
              <a:rPr lang="en-US" sz="2400" dirty="0" smtClean="0">
                <a:latin typeface="Courier New"/>
                <a:cs typeface="Courier New"/>
              </a:rPr>
              <a:t>+ arg3</a:t>
            </a:r>
            <a:endParaRPr lang="en-US" sz="2400" dirty="0">
              <a:latin typeface="Courier New"/>
              <a:cs typeface="Courier New"/>
            </a:endParaRPr>
          </a:p>
          <a:p>
            <a:pPr marL="0" indent="0">
              <a:buNone/>
            </a:pPr>
            <a:r>
              <a:rPr lang="en-US" sz="2400" dirty="0">
                <a:latin typeface="Courier New"/>
                <a:cs typeface="Courier New"/>
              </a:rPr>
              <a:t>	add ax, [bx</a:t>
            </a:r>
            <a:r>
              <a:rPr lang="en-US" sz="2400" dirty="0" smtClean="0">
                <a:latin typeface="Courier New"/>
                <a:cs typeface="Courier New"/>
              </a:rPr>
              <a:t>+6]</a:t>
            </a:r>
            <a:r>
              <a:rPr lang="en-US" sz="2400" dirty="0">
                <a:latin typeface="Courier New"/>
                <a:cs typeface="Courier New"/>
              </a:rPr>
              <a:t>	;ax = ax </a:t>
            </a:r>
            <a:r>
              <a:rPr lang="en-US" sz="2400" dirty="0" smtClean="0">
                <a:latin typeface="Courier New"/>
                <a:cs typeface="Courier New"/>
              </a:rPr>
              <a:t>+ arg4</a:t>
            </a:r>
          </a:p>
          <a:p>
            <a:pPr marL="0" indent="0">
              <a:buNone/>
            </a:pPr>
            <a:r>
              <a:rPr lang="en-US" sz="2400" dirty="0">
                <a:latin typeface="Courier New"/>
                <a:cs typeface="Courier New"/>
              </a:rPr>
              <a:t>	</a:t>
            </a:r>
            <a:r>
              <a:rPr lang="en-US" sz="2400" dirty="0" smtClean="0">
                <a:latin typeface="Courier New"/>
                <a:cs typeface="Courier New"/>
              </a:rPr>
              <a:t>ret</a:t>
            </a:r>
            <a:endParaRPr lang="en-US" sz="2400" dirty="0">
              <a:latin typeface="Courier New"/>
              <a:cs typeface="Courier New"/>
            </a:endParaRPr>
          </a:p>
          <a:p>
            <a:pPr marL="457200" lvl="1" indent="0">
              <a:buNone/>
            </a:pPr>
            <a:endParaRPr lang="en-US" dirty="0" smtClean="0"/>
          </a:p>
          <a:p>
            <a:endParaRPr lang="en-US" dirty="0"/>
          </a:p>
        </p:txBody>
      </p:sp>
    </p:spTree>
    <p:extLst>
      <p:ext uri="{BB962C8B-B14F-4D97-AF65-F5344CB8AC3E}">
        <p14:creationId xmlns:p14="http://schemas.microsoft.com/office/powerpoint/2010/main" val="21502743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1515</TotalTime>
  <Words>870</Words>
  <Application>Microsoft Macintosh PowerPoint</Application>
  <PresentationFormat>On-screen Show (4:3)</PresentationFormat>
  <Paragraphs>191</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CS 1520  COMPUTER ARCHITECTURE</vt:lpstr>
      <vt:lpstr>PowerPoint Presentation</vt:lpstr>
      <vt:lpstr>Sub-program parameter passing</vt:lpstr>
      <vt:lpstr>Sub-program parameter passing </vt:lpstr>
      <vt:lpstr>Sub-program parameter passing  - example</vt:lpstr>
      <vt:lpstr>PowerPoint Presentation</vt:lpstr>
      <vt:lpstr>PowerPoint Presentation</vt:lpstr>
      <vt:lpstr>PowerPoint Presentation</vt:lpstr>
      <vt:lpstr>PowerPoint Presentation</vt:lpstr>
      <vt:lpstr>Sub-program parameter passing – stack </vt:lpstr>
      <vt:lpstr>Sub-program parameter passing – stack </vt:lpstr>
      <vt:lpstr>Sub-program parameter passing – stack </vt:lpstr>
      <vt:lpstr>Sub-program parameter passing – stack </vt:lpstr>
      <vt:lpstr>Sub-program parameter passing – stack </vt:lpstr>
      <vt:lpstr>Sub-program parameter passing – stack </vt:lpstr>
      <vt:lpstr>Macros </vt:lpstr>
      <vt:lpstr>Macros - example</vt:lpstr>
      <vt:lpstr>Macros - example</vt:lpstr>
      <vt:lpstr>Macros vs. Sub-programs</vt:lpstr>
      <vt:lpstr>Macros vs. Sub-programs</vt:lpstr>
      <vt:lpstr>Macros with parameters</vt:lpstr>
    </vt:vector>
  </TitlesOfParts>
  <Company>University of Aberdeen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1520  COMPUTER ARCHITECTURE</dc:title>
  <dc:creator>Joey Lam</dc:creator>
  <cp:lastModifiedBy>Joey Lam</cp:lastModifiedBy>
  <cp:revision>4</cp:revision>
  <dcterms:created xsi:type="dcterms:W3CDTF">2015-01-29T22:11:06Z</dcterms:created>
  <dcterms:modified xsi:type="dcterms:W3CDTF">2015-02-03T10:40:41Z</dcterms:modified>
</cp:coreProperties>
</file>