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58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75" r:id="rId13"/>
    <p:sldId id="268" r:id="rId14"/>
    <p:sldId id="269" r:id="rId15"/>
    <p:sldId id="276" r:id="rId16"/>
    <p:sldId id="270" r:id="rId17"/>
    <p:sldId id="271" r:id="rId18"/>
    <p:sldId id="272" r:id="rId19"/>
    <p:sldId id="277" r:id="rId20"/>
    <p:sldId id="278" r:id="rId21"/>
    <p:sldId id="284" r:id="rId22"/>
    <p:sldId id="286" r:id="rId23"/>
    <p:sldId id="287" r:id="rId24"/>
    <p:sldId id="290" r:id="rId25"/>
    <p:sldId id="291" r:id="rId26"/>
    <p:sldId id="292" r:id="rId27"/>
    <p:sldId id="294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57" autoAdjust="0"/>
  </p:normalViewPr>
  <p:slideViewPr>
    <p:cSldViewPr snapToGrid="0" snapToObjects="1">
      <p:cViewPr varScale="1">
        <p:scale>
          <a:sx n="82" d="100"/>
          <a:sy n="82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109D-2B30-214B-80F3-38F299EBFF2D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EE1FD-7046-7449-B46A-403C2771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616E-ADC2-724E-B1A5-25882BF0A810}" type="datetimeFigureOut">
              <a:rPr lang="en-US" smtClean="0"/>
              <a:t>11/02/2015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B933-6B09-B043-A173-3112690A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273629"/>
            <a:ext cx="8436960" cy="287886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>
                <a:solidFill>
                  <a:srgbClr val="008000"/>
                </a:solidFill>
              </a:rPr>
              <a:t>CS 1520</a:t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/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>COMPUTER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3212976"/>
            <a:ext cx="7772400" cy="311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Assembly Language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8086 Instruction 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Addressing Modes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91317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Indirect Addressing Modes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17" y="1354674"/>
            <a:ext cx="5385264" cy="1925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17" y="3645457"/>
            <a:ext cx="5616713" cy="2008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766" y="5888305"/>
            <a:ext cx="8058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Note: the 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  <a:r>
              <a:rPr lang="en-US" sz="2400" dirty="0" smtClean="0"/>
              <a:t>and [</a:t>
            </a:r>
            <a:r>
              <a:rPr lang="en-US" sz="2400" dirty="0">
                <a:latin typeface="Courier"/>
                <a:cs typeface="Courier"/>
              </a:rPr>
              <a:t>di]</a:t>
            </a:r>
            <a:r>
              <a:rPr lang="en-US" sz="2400" dirty="0" smtClean="0"/>
              <a:t> addressing modes work exactly the same way, just substitute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for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above.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29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128" y="1400551"/>
            <a:ext cx="8288632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indexed addressing modes use the following syntax: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[di]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1000h</a:t>
            </a:r>
            <a:r>
              <a:rPr lang="en-US" sz="2400" dirty="0" smtClean="0"/>
              <a:t>, then 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cl,20h[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will load </a:t>
            </a:r>
            <a:r>
              <a:rPr lang="en-US" sz="2400" dirty="0">
                <a:latin typeface="Courier"/>
                <a:cs typeface="Courier"/>
              </a:rPr>
              <a:t>cl</a:t>
            </a:r>
            <a:r>
              <a:rPr lang="en-US" sz="2400" dirty="0" smtClean="0"/>
              <a:t> from memory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2020h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dh,1000h[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will load </a:t>
            </a:r>
            <a:r>
              <a:rPr lang="en-US" sz="2400" dirty="0">
                <a:latin typeface="Courier"/>
                <a:cs typeface="Courier"/>
              </a:rPr>
              <a:t>dh</a:t>
            </a:r>
            <a:r>
              <a:rPr lang="en-US" sz="2400" dirty="0" smtClean="0"/>
              <a:t> from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addressing modes involving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,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all use the data segment, the </a:t>
            </a:r>
            <a:r>
              <a:rPr lang="en-US" sz="2400" dirty="0" err="1">
                <a:latin typeface="Courier"/>
                <a:cs typeface="Courier"/>
              </a:rPr>
              <a:t>disp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addressing mode uses the stack segment by default.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00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128" y="1400551"/>
            <a:ext cx="8288632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indexed addressing modes use the following syntax: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[di]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1000h</a:t>
            </a:r>
            <a:r>
              <a:rPr lang="en-US" sz="2400" dirty="0" smtClean="0"/>
              <a:t>, then 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cl,20h[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will load </a:t>
            </a:r>
            <a:r>
              <a:rPr lang="en-US" sz="2400" dirty="0">
                <a:latin typeface="Courier"/>
                <a:cs typeface="Courier"/>
              </a:rPr>
              <a:t>cl</a:t>
            </a:r>
            <a:r>
              <a:rPr lang="en-US" sz="2400" dirty="0" smtClean="0"/>
              <a:t> from memory location </a:t>
            </a:r>
            <a:r>
              <a:rPr lang="en-US" sz="2400" dirty="0">
                <a:latin typeface="Courier"/>
                <a:cs typeface="Courier"/>
              </a:rPr>
              <a:t>ds:1020h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2020h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dh,1000h[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will load </a:t>
            </a:r>
            <a:r>
              <a:rPr lang="en-US" sz="2400" dirty="0">
                <a:latin typeface="Courier"/>
                <a:cs typeface="Courier"/>
              </a:rPr>
              <a:t>dh</a:t>
            </a:r>
            <a:r>
              <a:rPr lang="en-US" sz="2400" dirty="0" smtClean="0"/>
              <a:t> from location </a:t>
            </a:r>
            <a:r>
              <a:rPr lang="en-US" sz="2400" dirty="0">
                <a:latin typeface="Courier"/>
                <a:cs typeface="Courier"/>
              </a:rPr>
              <a:t>ss:3020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addressing modes involving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,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all use the data segment, the </a:t>
            </a:r>
            <a:r>
              <a:rPr lang="en-US" sz="2400" dirty="0" err="1">
                <a:latin typeface="Courier"/>
                <a:cs typeface="Courier"/>
              </a:rPr>
              <a:t>disp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addressing mode uses the stack segment by default.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28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Modes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638" y="1415669"/>
            <a:ext cx="74665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can use the segment override prefixes to specify a different segment:</a:t>
            </a:r>
          </a:p>
          <a:p>
            <a:endParaRPr lang="en-US" sz="2400" dirty="0" smtClean="0"/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al, </a:t>
            </a:r>
            <a:r>
              <a:rPr lang="en-US" sz="2400" dirty="0" err="1" smtClean="0">
                <a:latin typeface="Courier"/>
                <a:cs typeface="Courier"/>
              </a:rPr>
              <a:t>ss:disp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es:disp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cs:disp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ss:disp</a:t>
            </a:r>
            <a:r>
              <a:rPr lang="en-US" sz="2400" dirty="0" smtClean="0">
                <a:latin typeface="Courier"/>
                <a:cs typeface="Courier"/>
              </a:rPr>
              <a:t>[di]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73" y="1874659"/>
            <a:ext cx="4854496" cy="1718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9" y="3949339"/>
            <a:ext cx="4801939" cy="1699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481" y="5859371"/>
            <a:ext cx="846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substitute 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/>
              <a:t> or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to obtain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si+disp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and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di+disp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addressing modes.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80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415669"/>
            <a:ext cx="8482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addressing modes form the offset by adding together a base register (</a:t>
            </a:r>
            <a:r>
              <a:rPr lang="en-US" sz="2400" dirty="0" err="1" smtClean="0"/>
              <a:t>bx</a:t>
            </a:r>
            <a:r>
              <a:rPr lang="en-US" sz="2400" dirty="0" smtClean="0"/>
              <a:t> or </a:t>
            </a:r>
            <a:r>
              <a:rPr lang="en-US" sz="2400" dirty="0" err="1" smtClean="0"/>
              <a:t>bp</a:t>
            </a:r>
            <a:r>
              <a:rPr lang="en-US" sz="2400" dirty="0" smtClean="0"/>
              <a:t>) and an index register (</a:t>
            </a:r>
            <a:r>
              <a:rPr lang="en-US" sz="2400" dirty="0" err="1" smtClean="0"/>
              <a:t>si</a:t>
            </a:r>
            <a:r>
              <a:rPr lang="en-US" sz="2400" dirty="0" smtClean="0"/>
              <a:t> or di). 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][di]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][di] 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Suppose that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1000h</a:t>
            </a:r>
            <a:r>
              <a:rPr lang="en-US" sz="2400" dirty="0" smtClean="0"/>
              <a:t> and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880h</a:t>
            </a:r>
            <a:r>
              <a:rPr lang="en-US" sz="2400" dirty="0" smtClean="0"/>
              <a:t>. Then 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][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would load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from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1598h</a:t>
            </a:r>
            <a:r>
              <a:rPr lang="en-US" sz="2400" dirty="0" smtClean="0"/>
              <a:t>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1004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ax,[</a:t>
            </a:r>
            <a:r>
              <a:rPr lang="en-US" sz="2400" dirty="0" err="1">
                <a:latin typeface="Courier"/>
                <a:cs typeface="Courier"/>
              </a:rPr>
              <a:t>bp+di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will load the 16 bits in </a:t>
            </a:r>
            <a:r>
              <a:rPr lang="en-US" sz="2400" dirty="0">
                <a:latin typeface="Courier"/>
                <a:cs typeface="Courier"/>
              </a:rPr>
              <a:t>ax</a:t>
            </a:r>
            <a:r>
              <a:rPr lang="en-US" sz="2400" dirty="0" smtClean="0"/>
              <a:t> from locations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20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415669"/>
            <a:ext cx="8482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addressing modes form the offset by adding together a base register (</a:t>
            </a:r>
            <a:r>
              <a:rPr lang="en-US" sz="2400" dirty="0" err="1" smtClean="0"/>
              <a:t>bx</a:t>
            </a:r>
            <a:r>
              <a:rPr lang="en-US" sz="2400" dirty="0" smtClean="0"/>
              <a:t> or </a:t>
            </a:r>
            <a:r>
              <a:rPr lang="en-US" sz="2400" dirty="0" err="1" smtClean="0"/>
              <a:t>bp</a:t>
            </a:r>
            <a:r>
              <a:rPr lang="en-US" sz="2400" dirty="0" smtClean="0"/>
              <a:t>) and an index register (</a:t>
            </a:r>
            <a:r>
              <a:rPr lang="en-US" sz="2400" dirty="0" err="1" smtClean="0"/>
              <a:t>si</a:t>
            </a:r>
            <a:r>
              <a:rPr lang="en-US" sz="2400" dirty="0" smtClean="0"/>
              <a:t> or di). 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][di]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][di] 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Suppose that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1000h</a:t>
            </a:r>
            <a:r>
              <a:rPr lang="en-US" sz="2400" dirty="0" smtClean="0"/>
              <a:t> and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880h</a:t>
            </a:r>
            <a:r>
              <a:rPr lang="en-US" sz="2400" dirty="0" smtClean="0"/>
              <a:t>. Then 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][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would load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from location </a:t>
            </a:r>
            <a:r>
              <a:rPr lang="en-US" sz="2400" dirty="0">
                <a:latin typeface="Courier"/>
                <a:cs typeface="Courier"/>
              </a:rPr>
              <a:t>DS:1880h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1598h</a:t>
            </a:r>
            <a:r>
              <a:rPr lang="en-US" sz="2400" dirty="0" smtClean="0"/>
              <a:t>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contains </a:t>
            </a:r>
            <a:r>
              <a:rPr lang="en-US" sz="2400" dirty="0">
                <a:latin typeface="Courier"/>
                <a:cs typeface="Courier"/>
              </a:rPr>
              <a:t>1004</a:t>
            </a:r>
            <a:r>
              <a:rPr lang="en-US" sz="2400" dirty="0" smtClean="0"/>
              <a:t>,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ax,[</a:t>
            </a:r>
            <a:r>
              <a:rPr lang="en-US" sz="2400" dirty="0" err="1">
                <a:latin typeface="Courier"/>
                <a:cs typeface="Courier"/>
              </a:rPr>
              <a:t>bp+di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will load the 16 bits in </a:t>
            </a:r>
            <a:r>
              <a:rPr lang="en-US" sz="2400" dirty="0">
                <a:latin typeface="Courier"/>
                <a:cs typeface="Courier"/>
              </a:rPr>
              <a:t>ax</a:t>
            </a:r>
            <a:r>
              <a:rPr lang="en-US" sz="2400" dirty="0" smtClean="0"/>
              <a:t> from locations </a:t>
            </a:r>
            <a:r>
              <a:rPr lang="en-US" sz="2400" dirty="0">
                <a:latin typeface="Courier"/>
                <a:cs typeface="Courier"/>
              </a:rPr>
              <a:t>SS:259C </a:t>
            </a:r>
            <a:r>
              <a:rPr lang="en-US" sz="2400" dirty="0" smtClean="0"/>
              <a:t>and </a:t>
            </a:r>
            <a:r>
              <a:rPr lang="en-US" sz="2400" dirty="0">
                <a:latin typeface="Courier"/>
                <a:cs typeface="Courier"/>
              </a:rPr>
              <a:t>SS:259D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90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415669"/>
            <a:ext cx="82103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addressing modes that do not involve 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/>
              <a:t> use the data segment by default. Those that have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 smtClean="0"/>
              <a:t> as an operand use the stack segment by default.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65" y="2768600"/>
            <a:ext cx="5351850" cy="1887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479" y="4799067"/>
            <a:ext cx="7920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substitute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to obtain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bx+di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addressing mode.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6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55" y="1675528"/>
            <a:ext cx="5734445" cy="2022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534" y="4572302"/>
            <a:ext cx="7073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substitute </a:t>
            </a:r>
            <a:r>
              <a:rPr lang="en-US" sz="2400" dirty="0" smtClean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for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bp+di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addressing mode.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0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Indexed Plus Displacement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165" y="1415669"/>
            <a:ext cx="8137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err="1" smtClean="0">
                <a:latin typeface="Courier"/>
                <a:cs typeface="Courier"/>
              </a:rPr>
              <a:t>bx+di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bp+si+disp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][di][</a:t>
            </a:r>
            <a:r>
              <a:rPr lang="en-US" sz="2400" dirty="0" err="1" smtClean="0">
                <a:latin typeface="Courier"/>
                <a:cs typeface="Courier"/>
              </a:rPr>
              <a:t>disp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may substitute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to produce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bx+di+disp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addressing mode.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56" y="3356244"/>
            <a:ext cx="6241304" cy="21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Indexed Plus Displacement Addressing Modes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9" y="1801035"/>
            <a:ext cx="5064313" cy="1762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480" y="3708634"/>
            <a:ext cx="8225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may substitute </a:t>
            </a:r>
            <a:r>
              <a:rPr lang="en-US" sz="2400" dirty="0" smtClean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to produce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bp+di+disp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addressing mode.</a:t>
            </a:r>
          </a:p>
          <a:p>
            <a:endParaRPr lang="en-US" sz="2400" dirty="0" smtClean="0"/>
          </a:p>
          <a:p>
            <a:r>
              <a:rPr lang="en-US" sz="2400" dirty="0" smtClean="0"/>
              <a:t>Suppose 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/>
              <a:t> contains 1000h,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2000h,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 contains 120h,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contains 5. Then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al,10h[</a:t>
            </a:r>
            <a:r>
              <a:rPr lang="en-US" sz="2400" dirty="0" err="1">
                <a:latin typeface="Courier"/>
                <a:cs typeface="Courier"/>
              </a:rPr>
              <a:t>bx+si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loads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from address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;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ch,125h[</a:t>
            </a:r>
            <a:r>
              <a:rPr lang="en-US" sz="2400" dirty="0" err="1">
                <a:latin typeface="Courier"/>
                <a:cs typeface="Courier"/>
              </a:rPr>
              <a:t>bp+di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loads </a:t>
            </a:r>
            <a:r>
              <a:rPr lang="en-US" sz="2400" dirty="0" err="1">
                <a:latin typeface="Courier"/>
                <a:cs typeface="Courier"/>
              </a:rPr>
              <a:t>ch</a:t>
            </a:r>
            <a:r>
              <a:rPr lang="en-US" sz="2400" dirty="0" smtClean="0"/>
              <a:t> from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; and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bx,cs:2[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][di]</a:t>
            </a:r>
            <a:r>
              <a:rPr lang="en-US" sz="2400" dirty="0" smtClean="0"/>
              <a:t> loads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from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1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80" y="1270837"/>
            <a:ext cx="85552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 8086 Register Addressing Modes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 8086 Memory Addressing 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Displacement Only </a:t>
            </a:r>
            <a:r>
              <a:rPr lang="en-US" sz="3200" dirty="0" smtClean="0"/>
              <a:t>(or direct) Addressing </a:t>
            </a:r>
            <a:r>
              <a:rPr lang="en-US" sz="3200" dirty="0" smtClean="0"/>
              <a:t>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Register Indirect Addressing 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Indexed Addressing 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Based Indexed Addressing 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Based Indexed plus Displacement Addressing Modes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Easy way to remember 8086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40291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Based Indexed Plus Displacement Addressing Modes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9" y="1801035"/>
            <a:ext cx="5064313" cy="1762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480" y="3708634"/>
            <a:ext cx="8225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may substitute </a:t>
            </a:r>
            <a:r>
              <a:rPr lang="en-US" sz="2400" dirty="0" smtClean="0">
                <a:latin typeface="Courier"/>
                <a:cs typeface="Courier"/>
              </a:rPr>
              <a:t>di</a:t>
            </a:r>
            <a:r>
              <a:rPr lang="en-US" sz="2400" dirty="0" smtClean="0"/>
              <a:t> in the figure above to produce the 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bp+di+disp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/>
              <a:t> addressing mode.</a:t>
            </a:r>
          </a:p>
          <a:p>
            <a:endParaRPr lang="en-US" sz="2400" dirty="0" smtClean="0"/>
          </a:p>
          <a:p>
            <a:r>
              <a:rPr lang="en-US" sz="2400" dirty="0" smtClean="0"/>
              <a:t>Suppose 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/>
              <a:t> contains 1000h,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contains 2000h,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 smtClean="0"/>
              <a:t> contains 120h, and </a:t>
            </a:r>
            <a:r>
              <a:rPr lang="en-US" sz="2400" dirty="0">
                <a:latin typeface="Courier"/>
                <a:cs typeface="Courier"/>
              </a:rPr>
              <a:t>di</a:t>
            </a:r>
            <a:r>
              <a:rPr lang="en-US" sz="2400" dirty="0" smtClean="0"/>
              <a:t> contains 5. Then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al,10h[</a:t>
            </a:r>
            <a:r>
              <a:rPr lang="en-US" sz="2400" dirty="0" err="1">
                <a:latin typeface="Courier"/>
                <a:cs typeface="Courier"/>
              </a:rPr>
              <a:t>bx+si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loads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from address </a:t>
            </a:r>
            <a:r>
              <a:rPr lang="en-US" sz="2400" dirty="0">
                <a:latin typeface="Courier"/>
                <a:cs typeface="Courier"/>
              </a:rPr>
              <a:t>DS:2130</a:t>
            </a:r>
            <a:r>
              <a:rPr lang="en-US" sz="2400" dirty="0" smtClean="0"/>
              <a:t>;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ch,125h[</a:t>
            </a:r>
            <a:r>
              <a:rPr lang="en-US" sz="2400" dirty="0" err="1">
                <a:latin typeface="Courier"/>
                <a:cs typeface="Courier"/>
              </a:rPr>
              <a:t>bp+di</a:t>
            </a:r>
            <a:r>
              <a:rPr lang="en-US" sz="2400" dirty="0">
                <a:latin typeface="Courier"/>
                <a:cs typeface="Courier"/>
              </a:rPr>
              <a:t>] </a:t>
            </a:r>
            <a:r>
              <a:rPr lang="en-US" sz="2400" dirty="0" smtClean="0"/>
              <a:t>loads </a:t>
            </a:r>
            <a:r>
              <a:rPr lang="en-US" sz="2400" dirty="0" err="1">
                <a:latin typeface="Courier"/>
                <a:cs typeface="Courier"/>
              </a:rPr>
              <a:t>ch</a:t>
            </a:r>
            <a:r>
              <a:rPr lang="en-US" sz="2400" dirty="0" smtClean="0"/>
              <a:t> from location </a:t>
            </a:r>
            <a:r>
              <a:rPr lang="en-US" sz="2400" dirty="0">
                <a:latin typeface="Courier"/>
                <a:cs typeface="Courier"/>
              </a:rPr>
              <a:t>SS:112A</a:t>
            </a:r>
            <a:r>
              <a:rPr lang="en-US" sz="2400" dirty="0" smtClean="0"/>
              <a:t>; and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bx,cs:2[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][di]</a:t>
            </a:r>
            <a:r>
              <a:rPr lang="en-US" sz="2400" dirty="0" smtClean="0"/>
              <a:t> loads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 smtClean="0"/>
              <a:t> from locations </a:t>
            </a:r>
            <a:r>
              <a:rPr lang="en-US" sz="2400" dirty="0">
                <a:latin typeface="Courier"/>
                <a:cs typeface="Courier"/>
              </a:rPr>
              <a:t>CS:</a:t>
            </a:r>
            <a:r>
              <a:rPr lang="en-US" sz="2400" dirty="0" smtClean="0">
                <a:latin typeface="Courier"/>
                <a:cs typeface="Courier"/>
              </a:rPr>
              <a:t>2007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>
                <a:latin typeface="Courier"/>
                <a:cs typeface="Courier"/>
              </a:rPr>
              <a:t>CS:</a:t>
            </a:r>
            <a:r>
              <a:rPr lang="en-US" sz="2400" dirty="0" smtClean="0">
                <a:latin typeface="Courier"/>
                <a:cs typeface="Courier"/>
              </a:rPr>
              <a:t>2008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37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35" y="5187673"/>
            <a:ext cx="6477000" cy="533400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Table to Generate Valid 8086 Addressing Modes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05" y="2415266"/>
            <a:ext cx="4157777" cy="20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Easy Way to Remember the 8086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total of 17 different legal memory addressing modes on the </a:t>
            </a:r>
            <a:r>
              <a:rPr lang="en-US" dirty="0" smtClean="0"/>
              <a:t>8086</a:t>
            </a:r>
            <a:endParaRPr lang="en-US" dirty="0"/>
          </a:p>
          <a:p>
            <a:r>
              <a:rPr lang="en-US" dirty="0" smtClean="0"/>
              <a:t>Consider the table at the previous slide</a:t>
            </a:r>
          </a:p>
          <a:p>
            <a:r>
              <a:rPr lang="en-US" dirty="0"/>
              <a:t>If you choose zero or one items from each of the columns and wind up with at </a:t>
            </a:r>
            <a:r>
              <a:rPr lang="en-US" dirty="0" smtClean="0"/>
              <a:t>least one </a:t>
            </a:r>
            <a:r>
              <a:rPr lang="en-US" dirty="0"/>
              <a:t>item, you’ve got a valid 8086 memory addressing mode.</a:t>
            </a:r>
          </a:p>
        </p:txBody>
      </p:sp>
    </p:spTree>
    <p:extLst>
      <p:ext uri="{BB962C8B-B14F-4D97-AF65-F5344CB8AC3E}">
        <p14:creationId xmlns:p14="http://schemas.microsoft.com/office/powerpoint/2010/main" val="212813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Easy Way to Remember the 8086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examples:</a:t>
            </a:r>
          </a:p>
          <a:p>
            <a:r>
              <a:rPr lang="en-US" dirty="0" smtClean="0"/>
              <a:t>Choose </a:t>
            </a:r>
            <a:r>
              <a:rPr lang="en-US" dirty="0" err="1">
                <a:latin typeface="Courier New"/>
                <a:cs typeface="Courier New"/>
              </a:rPr>
              <a:t>disp</a:t>
            </a:r>
            <a:r>
              <a:rPr lang="en-US" dirty="0"/>
              <a:t> from column one, nothing from column two, </a:t>
            </a:r>
            <a:r>
              <a:rPr lang="en-US" dirty="0">
                <a:latin typeface="Courier New"/>
                <a:cs typeface="Courier New"/>
              </a:rPr>
              <a:t>[di] </a:t>
            </a:r>
            <a:r>
              <a:rPr lang="en-US" dirty="0"/>
              <a:t>from </a:t>
            </a:r>
            <a:r>
              <a:rPr lang="en-US" dirty="0" smtClean="0"/>
              <a:t>column 3</a:t>
            </a:r>
            <a:r>
              <a:rPr lang="en-US" dirty="0"/>
              <a:t>, you get </a:t>
            </a:r>
            <a:r>
              <a:rPr lang="en-US" dirty="0" err="1">
                <a:latin typeface="Courier New"/>
                <a:cs typeface="Courier New"/>
              </a:rPr>
              <a:t>disp</a:t>
            </a:r>
            <a:r>
              <a:rPr lang="en-US" dirty="0">
                <a:latin typeface="Courier New"/>
                <a:cs typeface="Courier New"/>
              </a:rPr>
              <a:t>[di]</a:t>
            </a:r>
            <a:r>
              <a:rPr lang="en-US" dirty="0"/>
              <a:t>.</a:t>
            </a:r>
          </a:p>
          <a:p>
            <a:r>
              <a:rPr lang="en-US" dirty="0" smtClean="0"/>
              <a:t>Choose </a:t>
            </a:r>
            <a:r>
              <a:rPr lang="en-US" dirty="0" err="1">
                <a:latin typeface="Courier New"/>
                <a:cs typeface="Courier New"/>
              </a:rPr>
              <a:t>disp</a:t>
            </a:r>
            <a:r>
              <a:rPr lang="en-US" dirty="0">
                <a:latin typeface="Courier New"/>
                <a:cs typeface="Courier New"/>
              </a:rPr>
              <a:t>, [</a:t>
            </a:r>
            <a:r>
              <a:rPr lang="en-US" dirty="0" err="1">
                <a:latin typeface="Courier New"/>
                <a:cs typeface="Courier New"/>
              </a:rPr>
              <a:t>bx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[di]</a:t>
            </a:r>
            <a:r>
              <a:rPr lang="en-US" dirty="0"/>
              <a:t>. You get </a:t>
            </a:r>
            <a:r>
              <a:rPr lang="en-US" dirty="0" err="1">
                <a:latin typeface="Courier New"/>
                <a:cs typeface="Courier New"/>
              </a:rPr>
              <a:t>disp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bx</a:t>
            </a:r>
            <a:r>
              <a:rPr lang="en-US" dirty="0">
                <a:latin typeface="Courier New"/>
                <a:cs typeface="Courier New"/>
              </a:rPr>
              <a:t>][di]</a:t>
            </a:r>
            <a:r>
              <a:rPr lang="en-US" dirty="0"/>
              <a:t>.</a:t>
            </a:r>
          </a:p>
          <a:p>
            <a:r>
              <a:rPr lang="en-US" dirty="0" smtClean="0"/>
              <a:t>Skip </a:t>
            </a:r>
            <a:r>
              <a:rPr lang="en-US" dirty="0"/>
              <a:t>column one &amp; two, choose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si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/>
              <a:t>. You get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si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/>
              <a:t>Skip </a:t>
            </a:r>
            <a:r>
              <a:rPr lang="en-US" dirty="0"/>
              <a:t>column one, choose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bx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/>
              <a:t>, then choose </a:t>
            </a:r>
            <a:r>
              <a:rPr lang="en-US" dirty="0">
                <a:latin typeface="Courier New"/>
                <a:cs typeface="Courier New"/>
              </a:rPr>
              <a:t>[di]</a:t>
            </a:r>
            <a:r>
              <a:rPr lang="en-US" dirty="0"/>
              <a:t>. You get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bx</a:t>
            </a:r>
            <a:r>
              <a:rPr lang="en-US" dirty="0">
                <a:latin typeface="Courier New"/>
                <a:cs typeface="Courier New"/>
              </a:rPr>
              <a:t>][di]</a:t>
            </a:r>
          </a:p>
          <a:p>
            <a:r>
              <a:rPr lang="en-US" dirty="0"/>
              <a:t>Likewise, if you have an addressing mode that you cannot construct from this table</a:t>
            </a:r>
            <a:r>
              <a:rPr lang="en-US" dirty="0" smtClean="0"/>
              <a:t>, then </a:t>
            </a:r>
            <a:r>
              <a:rPr lang="en-US" dirty="0"/>
              <a:t>it is not legal. For example, </a:t>
            </a:r>
            <a:r>
              <a:rPr lang="en-US" dirty="0" err="1">
                <a:latin typeface="Courier New"/>
                <a:cs typeface="Courier New"/>
              </a:rPr>
              <a:t>disp</a:t>
            </a:r>
            <a:r>
              <a:rPr lang="en-US" dirty="0">
                <a:latin typeface="Courier New"/>
                <a:cs typeface="Courier New"/>
              </a:rPr>
              <a:t>[dx][</a:t>
            </a:r>
            <a:r>
              <a:rPr lang="en-US" dirty="0" err="1">
                <a:latin typeface="Courier New"/>
                <a:cs typeface="Courier New"/>
              </a:rPr>
              <a:t>si</a:t>
            </a:r>
            <a:r>
              <a:rPr lang="en-US" dirty="0">
                <a:latin typeface="Courier New"/>
                <a:cs typeface="Courier New"/>
              </a:rPr>
              <a:t>] </a:t>
            </a:r>
            <a:r>
              <a:rPr lang="en-US" dirty="0"/>
              <a:t>is illegal because you cannot obtain </a:t>
            </a:r>
            <a:r>
              <a:rPr lang="en-US" dirty="0">
                <a:latin typeface="Courier New"/>
                <a:cs typeface="Courier New"/>
              </a:rPr>
              <a:t>[dx] </a:t>
            </a:r>
            <a:r>
              <a:rPr lang="en-US" dirty="0" smtClean="0"/>
              <a:t>from any </a:t>
            </a:r>
            <a:r>
              <a:rPr lang="en-US" dirty="0"/>
              <a:t>of the columns above.</a:t>
            </a:r>
          </a:p>
        </p:txBody>
      </p:sp>
    </p:spTree>
    <p:extLst>
      <p:ext uri="{BB962C8B-B14F-4D97-AF65-F5344CB8AC3E}">
        <p14:creationId xmlns:p14="http://schemas.microsoft.com/office/powerpoint/2010/main" val="381347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Font typeface="Arial"/>
              <a:buChar char="•"/>
            </a:pPr>
            <a:r>
              <a:rPr lang="en-US" sz="3200" dirty="0" smtClean="0"/>
              <a:t>Count </a:t>
            </a:r>
            <a:r>
              <a:rPr lang="en-US" sz="3200" dirty="0"/>
              <a:t>the number of characters in a </a:t>
            </a:r>
            <a:r>
              <a:rPr lang="en-US" sz="3200" dirty="0" smtClean="0"/>
              <a:t>string using:</a:t>
            </a:r>
            <a:endParaRPr lang="en-US" dirty="0" smtClean="0"/>
          </a:p>
          <a:p>
            <a:pPr marL="1428750" lvl="2" indent="-571500"/>
            <a:r>
              <a:rPr lang="en-US" sz="2800" dirty="0" smtClean="0"/>
              <a:t>Register </a:t>
            </a:r>
            <a:r>
              <a:rPr lang="en-US" sz="2800" dirty="0"/>
              <a:t>Indirect Addressing </a:t>
            </a:r>
            <a:r>
              <a:rPr lang="en-US" sz="2800" dirty="0" smtClean="0"/>
              <a:t>Mode</a:t>
            </a:r>
            <a:endParaRPr lang="en-US" sz="2800" dirty="0"/>
          </a:p>
          <a:p>
            <a:pPr marL="1428750" lvl="2" indent="-571500"/>
            <a:r>
              <a:rPr lang="en-US" sz="2800" dirty="0"/>
              <a:t>Indexed Addressing </a:t>
            </a:r>
            <a:r>
              <a:rPr lang="en-US" sz="2800" dirty="0" smtClean="0"/>
              <a:t>Mode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that we have defined a string variable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000" dirty="0" smtClean="0"/>
              <a:t> </a:t>
            </a: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message db ‘Hello’,0</a:t>
            </a:r>
          </a:p>
          <a:p>
            <a:r>
              <a:rPr lang="en-US" dirty="0" smtClean="0"/>
              <a:t>The characters are </a:t>
            </a:r>
            <a:r>
              <a:rPr lang="en-US" b="1" dirty="0" smtClean="0"/>
              <a:t>stored in consecutive memory locations</a:t>
            </a:r>
            <a:r>
              <a:rPr lang="en-US" dirty="0" smtClean="0"/>
              <a:t>. (If the ‘H’ is in location 1024, then ‘e’ will be in location 1025, ‘l’ will be in location 1026 and so on.)</a:t>
            </a:r>
          </a:p>
          <a:p>
            <a:r>
              <a:rPr lang="en-US" b="1" dirty="0" smtClean="0"/>
              <a:t>Indirect addressing</a:t>
            </a:r>
            <a:r>
              <a:rPr lang="en-US" dirty="0" smtClean="0"/>
              <a:t>: store the address of a location in a register and use this register to access the value stored at that location.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Figure: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 register for indirect addressing</a:t>
            </a:r>
            <a:endParaRPr lang="en-US" dirty="0"/>
          </a:p>
        </p:txBody>
      </p:sp>
      <p:pic>
        <p:nvPicPr>
          <p:cNvPr id="4" name="Picture 2" descr="http://www.csi.ucd.ie/staff/jcarthy/home/alp/Image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533546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190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 register for indirect addressing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bx</a:t>
            </a:r>
            <a:r>
              <a:rPr lang="en-US" b="1" dirty="0" smtClean="0"/>
              <a:t>]</a:t>
            </a:r>
            <a:r>
              <a:rPr lang="en-US" dirty="0" smtClean="0"/>
              <a:t> reads as the value </a:t>
            </a:r>
            <a:r>
              <a:rPr lang="en-US" b="1" dirty="0" smtClean="0"/>
              <a:t>pointed to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, i.e. </a:t>
            </a:r>
            <a:r>
              <a:rPr lang="en-US" b="1" dirty="0" smtClean="0"/>
              <a:t>the contents of the location whose address is stored in the </a:t>
            </a:r>
            <a:r>
              <a:rPr lang="en-US" b="1" dirty="0" err="1" smtClean="0"/>
              <a:t>bx</a:t>
            </a:r>
            <a:r>
              <a:rPr lang="en-US" b="1" dirty="0" smtClean="0"/>
              <a:t> register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byte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], 0 ; is this end of string?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instruction compares the character (indicated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800" dirty="0" smtClean="0"/>
              <a:t>) pointed to by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/>
              <a:t> </a:t>
            </a:r>
            <a:r>
              <a:rPr lang="en-US" sz="2800" dirty="0" smtClean="0"/>
              <a:t>with 0.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Register Indirect Addressing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4400" dirty="0" smtClean="0"/>
              <a:t> register stores the number of characters in the string.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message db ‘Hello’,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........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 			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stores number of characters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offset message  ;store address of message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begin: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byte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0 	;is this end of string?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je fin 			; if yes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Finished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points to next character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now contains the number of characters in message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fin:</a:t>
            </a:r>
          </a:p>
          <a:p>
            <a:pPr>
              <a:buNone/>
            </a:pPr>
            <a:endParaRPr lang="en-US" dirty="0" smtClean="0"/>
          </a:p>
          <a:p>
            <a:r>
              <a:rPr lang="en-US" sz="4400" b="1" dirty="0" smtClean="0"/>
              <a:t>Note</a:t>
            </a:r>
            <a:r>
              <a:rPr lang="en-US" sz="4400" dirty="0" smtClean="0"/>
              <a:t>: If you omit the 0 character when defining the string, the above program will fail. Why?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319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/>
              <a:t>index </a:t>
            </a:r>
            <a:r>
              <a:rPr lang="en-US" sz="5100" dirty="0" smtClean="0"/>
              <a:t>register is used to hold the subscript value</a:t>
            </a:r>
          </a:p>
          <a:p>
            <a:r>
              <a:rPr lang="en-US" sz="5100" dirty="0" smtClean="0"/>
              <a:t>Example using indexed addressing: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message db ‘Hello’,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........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 			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stores number of characters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			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=0, index register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begin: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message[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je fin 			; if message[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]==0, go to fin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now contains the number of characters in message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2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 Register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26" y="1400551"/>
            <a:ext cx="8228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Operate on the 8086’s general purpose register set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destination, source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instruction copies the data from the source operand to the destination operand.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Both must be the same size</a:t>
            </a:r>
          </a:p>
          <a:p>
            <a:endParaRPr lang="en-US" sz="2400" dirty="0" smtClean="0"/>
          </a:p>
          <a:p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ax, 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/>
              <a:t>;Copies the value from BX into AX </a:t>
            </a:r>
          </a:p>
          <a:p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dl, al </a:t>
            </a:r>
            <a:r>
              <a:rPr lang="en-US" sz="2400" dirty="0" smtClean="0"/>
              <a:t>;Copies the value from AL into DL </a:t>
            </a:r>
          </a:p>
          <a:p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>
                <a:latin typeface="Courier"/>
                <a:cs typeface="Courier"/>
              </a:rPr>
              <a:t>, dx </a:t>
            </a:r>
            <a:r>
              <a:rPr lang="en-US" sz="2400" dirty="0" smtClean="0"/>
              <a:t>;Copies the value from DX into SI </a:t>
            </a:r>
          </a:p>
          <a:p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sp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/>
              <a:t>;Copies the value from BP into SP </a:t>
            </a:r>
          </a:p>
          <a:p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dh, cl </a:t>
            </a:r>
            <a:r>
              <a:rPr lang="en-US" sz="2400" dirty="0" smtClean="0"/>
              <a:t>;Copies the value from CL into DH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ax, ax </a:t>
            </a:r>
            <a:r>
              <a:rPr lang="en-US" sz="2400" dirty="0" smtClean="0"/>
              <a:t>;Yes, this is legal!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139067"/>
            <a:ext cx="8225280" cy="1142040"/>
          </a:xfrm>
        </p:spPr>
        <p:txBody>
          <a:bodyPr/>
          <a:lstStyle/>
          <a:p>
            <a:r>
              <a:rPr lang="en-US" dirty="0" smtClean="0"/>
              <a:t>8086 Register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234251"/>
            <a:ext cx="837377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restrictions on the use of the segment registers with the </a:t>
            </a:r>
            <a:r>
              <a:rPr lang="en-US" sz="3200" dirty="0" err="1" smtClean="0">
                <a:latin typeface="Courier"/>
                <a:cs typeface="Courier"/>
              </a:rPr>
              <a:t>mov</a:t>
            </a:r>
            <a:r>
              <a:rPr lang="en-US" sz="3200" dirty="0" smtClean="0"/>
              <a:t> instruction.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may not specify </a:t>
            </a:r>
            <a:r>
              <a:rPr lang="en-US" sz="2800" dirty="0" err="1">
                <a:latin typeface="Courier"/>
                <a:cs typeface="Courier"/>
              </a:rPr>
              <a:t>cs</a:t>
            </a:r>
            <a:r>
              <a:rPr lang="en-US" sz="2800" dirty="0" smtClean="0"/>
              <a:t> as the destination operand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only one of the operands can be a segment register</a:t>
            </a:r>
          </a:p>
          <a:p>
            <a:endParaRPr lang="en-US" sz="3000" dirty="0" smtClean="0"/>
          </a:p>
          <a:p>
            <a:r>
              <a:rPr lang="en-US" sz="3000" dirty="0" smtClean="0"/>
              <a:t>You cannot move data from one segment register to another with a single </a:t>
            </a:r>
            <a:r>
              <a:rPr lang="en-US" sz="3000" dirty="0" err="1">
                <a:latin typeface="Courier"/>
                <a:cs typeface="Courier"/>
              </a:rPr>
              <a:t>mov</a:t>
            </a:r>
            <a:r>
              <a:rPr lang="en-US" sz="3000" dirty="0" smtClean="0"/>
              <a:t> instruction. To copy the value of </a:t>
            </a:r>
            <a:r>
              <a:rPr lang="en-US" sz="3000" dirty="0" err="1">
                <a:latin typeface="Courier"/>
                <a:cs typeface="Courier"/>
              </a:rPr>
              <a:t>cs</a:t>
            </a:r>
            <a:r>
              <a:rPr lang="en-US" sz="3000" dirty="0" smtClean="0"/>
              <a:t> to </a:t>
            </a:r>
            <a:r>
              <a:rPr lang="en-US" sz="3000" dirty="0">
                <a:latin typeface="Courier"/>
                <a:cs typeface="Courier"/>
              </a:rPr>
              <a:t>ds</a:t>
            </a:r>
            <a:r>
              <a:rPr lang="en-US" sz="3000" dirty="0" smtClean="0"/>
              <a:t>, you'd have to use some sequence like: </a:t>
            </a:r>
          </a:p>
          <a:p>
            <a:r>
              <a:rPr lang="en-US" sz="3200" dirty="0" err="1" smtClean="0">
                <a:latin typeface="Courier"/>
                <a:cs typeface="Courier"/>
              </a:rPr>
              <a:t>mov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ax, </a:t>
            </a:r>
            <a:r>
              <a:rPr lang="en-US" sz="3200" dirty="0" err="1">
                <a:latin typeface="Courier"/>
                <a:cs typeface="Courier"/>
              </a:rPr>
              <a:t>cs</a:t>
            </a:r>
            <a:r>
              <a:rPr lang="en-US" sz="3200" dirty="0">
                <a:latin typeface="Courier"/>
                <a:cs typeface="Courier"/>
              </a:rPr>
              <a:t> </a:t>
            </a:r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err="1" smtClean="0">
                <a:latin typeface="Courier"/>
                <a:cs typeface="Courier"/>
              </a:rPr>
              <a:t>mov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ds, ax</a:t>
            </a:r>
          </a:p>
        </p:txBody>
      </p:sp>
    </p:spTree>
    <p:extLst>
      <p:ext uri="{BB962C8B-B14F-4D97-AF65-F5344CB8AC3E}">
        <p14:creationId xmlns:p14="http://schemas.microsoft.com/office/powerpoint/2010/main" val="19251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 Memory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445905"/>
            <a:ext cx="8041127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8086 provides 17 different ways to access memory. </a:t>
            </a:r>
          </a:p>
          <a:p>
            <a:endParaRPr lang="en-US" sz="3200" dirty="0"/>
          </a:p>
          <a:p>
            <a:r>
              <a:rPr lang="en-US" sz="3200" dirty="0" smtClean="0"/>
              <a:t>The addressing modes provided by the 8086 family include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displacement-</a:t>
            </a:r>
            <a:r>
              <a:rPr lang="en-US" sz="3200" dirty="0" smtClean="0"/>
              <a:t>only (</a:t>
            </a:r>
            <a:r>
              <a:rPr lang="en-US" sz="3200" smtClean="0"/>
              <a:t>or direct), 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base,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displacement plus base,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base plus indexed,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displacement plus base plus indexed.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98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Only Addressing Mode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766" y="1269621"/>
            <a:ext cx="8333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displacement-</a:t>
            </a:r>
            <a:r>
              <a:rPr lang="en-US" sz="2400" dirty="0" smtClean="0"/>
              <a:t>only (or direct) </a:t>
            </a:r>
            <a:r>
              <a:rPr lang="en-US" sz="2400" dirty="0" smtClean="0"/>
              <a:t>addressing mode consists of a 16 bit constant that specifies the address of the target location. </a:t>
            </a:r>
          </a:p>
          <a:p>
            <a:endParaRPr lang="en-US" sz="2400" dirty="0" smtClean="0"/>
          </a:p>
          <a:p>
            <a:r>
              <a:rPr lang="en-US" sz="2400" dirty="0" smtClean="0"/>
              <a:t>The instruction 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al,ds</a:t>
            </a:r>
            <a:r>
              <a:rPr lang="en-US" sz="2400" dirty="0" smtClean="0">
                <a:latin typeface="Courier"/>
                <a:cs typeface="Courier"/>
              </a:rPr>
              <a:t>:[8088h] </a:t>
            </a:r>
            <a:r>
              <a:rPr lang="en-US" sz="2400" dirty="0" smtClean="0"/>
              <a:t>loads the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register with a copy of the byte at memory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ds:[1234h],dl </a:t>
            </a:r>
            <a:r>
              <a:rPr lang="en-US" sz="2400" dirty="0" smtClean="0"/>
              <a:t>stores the value in the </a:t>
            </a:r>
            <a:r>
              <a:rPr lang="en-US" sz="2400" dirty="0">
                <a:latin typeface="Courier"/>
                <a:cs typeface="Courier"/>
              </a:rPr>
              <a:t>dl</a:t>
            </a:r>
            <a:r>
              <a:rPr lang="en-US" sz="2400" dirty="0" smtClean="0"/>
              <a:t> register to memory location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???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95" y="4066799"/>
            <a:ext cx="4708641" cy="22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Only Addressing Mode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766" y="1269621"/>
            <a:ext cx="8333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displacement-</a:t>
            </a:r>
            <a:r>
              <a:rPr lang="en-US" sz="2400" dirty="0"/>
              <a:t>only (or direct) </a:t>
            </a:r>
            <a:r>
              <a:rPr lang="en-US" sz="2400" dirty="0" smtClean="0"/>
              <a:t>addressing mode consists of a 16 bit constant that specifies the address of the target location. </a:t>
            </a:r>
          </a:p>
          <a:p>
            <a:endParaRPr lang="en-US" sz="2400" dirty="0" smtClean="0"/>
          </a:p>
          <a:p>
            <a:r>
              <a:rPr lang="en-US" sz="2400" dirty="0" smtClean="0"/>
              <a:t>The instruction 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al,ds</a:t>
            </a:r>
            <a:r>
              <a:rPr lang="en-US" sz="2400" dirty="0" smtClean="0">
                <a:latin typeface="Courier"/>
                <a:cs typeface="Courier"/>
              </a:rPr>
              <a:t>:[8088h] </a:t>
            </a:r>
            <a:r>
              <a:rPr lang="en-US" sz="2400" dirty="0" smtClean="0"/>
              <a:t>loads the </a:t>
            </a:r>
            <a:r>
              <a:rPr lang="en-US" sz="2400" dirty="0">
                <a:latin typeface="Courier"/>
                <a:cs typeface="Courier"/>
              </a:rPr>
              <a:t>al</a:t>
            </a:r>
            <a:r>
              <a:rPr lang="en-US" sz="2400" dirty="0" smtClean="0"/>
              <a:t> register with a copy of the byte at memory location </a:t>
            </a:r>
            <a:r>
              <a:rPr lang="en-US" sz="2400" dirty="0">
                <a:latin typeface="Courier"/>
                <a:cs typeface="Courier"/>
              </a:rPr>
              <a:t>8088h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instruction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ds:[1234h],dl </a:t>
            </a:r>
            <a:r>
              <a:rPr lang="en-US" sz="2400" dirty="0" smtClean="0"/>
              <a:t>stores the value in the </a:t>
            </a:r>
            <a:r>
              <a:rPr lang="en-US" sz="2400" dirty="0">
                <a:latin typeface="Courier"/>
                <a:cs typeface="Courier"/>
              </a:rPr>
              <a:t>dl</a:t>
            </a:r>
            <a:r>
              <a:rPr lang="en-US" sz="2400" dirty="0" smtClean="0"/>
              <a:t> register to memory location </a:t>
            </a:r>
            <a:r>
              <a:rPr lang="en-US" sz="2400" dirty="0">
                <a:latin typeface="Courier"/>
                <a:cs typeface="Courier"/>
              </a:rPr>
              <a:t>1234h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95" y="4066799"/>
            <a:ext cx="4708641" cy="22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Only Addressing Mode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80" y="1219132"/>
            <a:ext cx="7889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access words on the 8086 processors 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By default, all displacement-only values provide offsets into the data segment.</a:t>
            </a:r>
          </a:p>
          <a:p>
            <a:endParaRPr lang="en-US" sz="2400" dirty="0"/>
          </a:p>
          <a:p>
            <a:r>
              <a:rPr lang="en-US" sz="2400" dirty="0" smtClean="0"/>
              <a:t>To use different segment, you must use a segment override prefix before your address. </a:t>
            </a:r>
          </a:p>
          <a:p>
            <a:r>
              <a:rPr lang="en-US" sz="2400" dirty="0" smtClean="0"/>
              <a:t>e.g., to access location </a:t>
            </a:r>
            <a:r>
              <a:rPr lang="en-US" sz="2400" dirty="0" smtClean="0">
                <a:latin typeface="Courier"/>
                <a:cs typeface="Courier"/>
              </a:rPr>
              <a:t>1234h</a:t>
            </a:r>
            <a:r>
              <a:rPr lang="en-US" sz="2400" dirty="0" smtClean="0"/>
              <a:t> in the extra segment (</a:t>
            </a:r>
            <a:r>
              <a:rPr lang="en-US" sz="2400" dirty="0" err="1">
                <a:latin typeface="Courier"/>
                <a:cs typeface="Courier"/>
              </a:rPr>
              <a:t>es</a:t>
            </a:r>
            <a:r>
              <a:rPr lang="en-US" sz="2400" dirty="0" smtClean="0"/>
              <a:t>),</a:t>
            </a:r>
          </a:p>
          <a:p>
            <a:r>
              <a:rPr lang="en-US" sz="2400" dirty="0" smtClean="0"/>
              <a:t>use an instruction of the form 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ax,es</a:t>
            </a:r>
            <a:r>
              <a:rPr lang="en-US" sz="2400" dirty="0">
                <a:latin typeface="Courier"/>
                <a:cs typeface="Courier"/>
              </a:rPr>
              <a:t>:[1234h]</a:t>
            </a:r>
            <a:r>
              <a:rPr lang="en-US" sz="2400" dirty="0"/>
              <a:t>.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08" y="1693239"/>
            <a:ext cx="3922309" cy="15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Indirect Addressing Modes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479" y="1264487"/>
            <a:ext cx="8524977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four forms of register indirect addressing modes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bx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bp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</a:t>
            </a:r>
            <a:r>
              <a:rPr lang="en-US" sz="2400" dirty="0" err="1" smtClean="0">
                <a:latin typeface="Courier"/>
                <a:cs typeface="Courier"/>
              </a:rPr>
              <a:t>si</a:t>
            </a:r>
            <a:r>
              <a:rPr lang="en-US" sz="2400" dirty="0" smtClean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mov</a:t>
            </a:r>
            <a:r>
              <a:rPr lang="en-US" sz="2400" dirty="0" smtClean="0">
                <a:latin typeface="Courier"/>
                <a:cs typeface="Courier"/>
              </a:rPr>
              <a:t> al, [di]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bx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si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solidFill>
                  <a:srgbClr val="FF0000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[di] </a:t>
            </a:r>
            <a:r>
              <a:rPr lang="en-US" sz="2400" dirty="0" smtClean="0">
                <a:solidFill>
                  <a:srgbClr val="FF0000"/>
                </a:solidFill>
              </a:rPr>
              <a:t>modes use the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ds</a:t>
            </a:r>
            <a:r>
              <a:rPr lang="en-US" sz="2400" dirty="0" smtClean="0">
                <a:solidFill>
                  <a:srgbClr val="FF0000"/>
                </a:solidFill>
              </a:rPr>
              <a:t> segment by default. The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bp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] </a:t>
            </a:r>
            <a:r>
              <a:rPr lang="en-US" sz="2400" dirty="0" smtClean="0">
                <a:solidFill>
                  <a:srgbClr val="FF0000"/>
                </a:solidFill>
              </a:rPr>
              <a:t>addressing mode uses the stack segment 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ss</a:t>
            </a:r>
            <a:r>
              <a:rPr lang="en-US" sz="2400" dirty="0" smtClean="0">
                <a:solidFill>
                  <a:srgbClr val="FF0000"/>
                </a:solidFill>
              </a:rPr>
              <a:t>) by default.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/>
              <a:t>Use the segment override prefix symbols if access data in different segments.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 </a:t>
            </a:r>
            <a:r>
              <a:rPr lang="en-US" sz="2400" dirty="0" err="1">
                <a:latin typeface="Courier"/>
                <a:cs typeface="Courier"/>
              </a:rPr>
              <a:t>cs</a:t>
            </a:r>
            <a:r>
              <a:rPr lang="en-US" sz="2400" dirty="0">
                <a:latin typeface="Courier"/>
                <a:cs typeface="Courier"/>
              </a:rPr>
              <a:t>:[</a:t>
            </a:r>
            <a:r>
              <a:rPr lang="en-US" sz="2400" dirty="0" err="1">
                <a:latin typeface="Courier"/>
                <a:cs typeface="Courier"/>
              </a:rPr>
              <a:t>bx</a:t>
            </a:r>
            <a:r>
              <a:rPr lang="en-US" sz="2400" dirty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 ds:[</a:t>
            </a:r>
            <a:r>
              <a:rPr lang="en-US" sz="2400" dirty="0" err="1">
                <a:latin typeface="Courier"/>
                <a:cs typeface="Courier"/>
              </a:rPr>
              <a:t>bp</a:t>
            </a:r>
            <a:r>
              <a:rPr lang="en-US" sz="2400" dirty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 </a:t>
            </a:r>
            <a:r>
              <a:rPr lang="en-US" sz="2400" dirty="0" err="1">
                <a:latin typeface="Courier"/>
                <a:cs typeface="Courier"/>
              </a:rPr>
              <a:t>ss</a:t>
            </a:r>
            <a:r>
              <a:rPr lang="en-US" sz="2400" dirty="0">
                <a:latin typeface="Courier"/>
                <a:cs typeface="Courier"/>
              </a:rPr>
              <a:t>:[</a:t>
            </a:r>
            <a:r>
              <a:rPr lang="en-US" sz="2400" dirty="0" err="1">
                <a:latin typeface="Courier"/>
                <a:cs typeface="Courier"/>
              </a:rPr>
              <a:t>si</a:t>
            </a:r>
            <a:r>
              <a:rPr lang="en-US" sz="2400" dirty="0">
                <a:latin typeface="Courier"/>
                <a:cs typeface="Courier"/>
              </a:rPr>
              <a:t>]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mov</a:t>
            </a:r>
            <a:r>
              <a:rPr lang="en-US" sz="2400" dirty="0">
                <a:latin typeface="Courier"/>
                <a:cs typeface="Courier"/>
              </a:rPr>
              <a:t> al, </a:t>
            </a:r>
            <a:r>
              <a:rPr lang="en-US" sz="2400" dirty="0" err="1">
                <a:latin typeface="Courier"/>
                <a:cs typeface="Courier"/>
              </a:rPr>
              <a:t>es</a:t>
            </a:r>
            <a:r>
              <a:rPr lang="en-US" sz="2400" dirty="0">
                <a:latin typeface="Courier"/>
                <a:cs typeface="Courier"/>
              </a:rPr>
              <a:t>:[di]</a:t>
            </a:r>
          </a:p>
        </p:txBody>
      </p:sp>
    </p:spTree>
    <p:extLst>
      <p:ext uri="{BB962C8B-B14F-4D97-AF65-F5344CB8AC3E}">
        <p14:creationId xmlns:p14="http://schemas.microsoft.com/office/powerpoint/2010/main" val="26629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1318</Words>
  <Application>Microsoft Macintosh PowerPoint</Application>
  <PresentationFormat>On-screen Show (4:3)</PresentationFormat>
  <Paragraphs>216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 1520  COMPUTER ARCHITECTURE</vt:lpstr>
      <vt:lpstr>Contents</vt:lpstr>
      <vt:lpstr>8086 Register Addressing Modes</vt:lpstr>
      <vt:lpstr>8086 Register Addressing Modes</vt:lpstr>
      <vt:lpstr>8086 Memory Addressing Modes</vt:lpstr>
      <vt:lpstr>Displacement Only Addressing Mode</vt:lpstr>
      <vt:lpstr>Displacement Only Addressing Mode</vt:lpstr>
      <vt:lpstr>Displacement Only Addressing Mode</vt:lpstr>
      <vt:lpstr>Register Indirect Addressing Modes</vt:lpstr>
      <vt:lpstr>Register Indirect Addressing Modes</vt:lpstr>
      <vt:lpstr>Indexed Addressing Modes</vt:lpstr>
      <vt:lpstr>Indexed Addressing Modes</vt:lpstr>
      <vt:lpstr>Indexed Addressing Modes</vt:lpstr>
      <vt:lpstr>Based Indexed Addressing Modes</vt:lpstr>
      <vt:lpstr>Based Indexed Addressing Modes</vt:lpstr>
      <vt:lpstr>Based Indexed Addressing Modes</vt:lpstr>
      <vt:lpstr>Based Indexed Addressing Modes</vt:lpstr>
      <vt:lpstr>Based Indexed Plus Displacement Addressing Modes</vt:lpstr>
      <vt:lpstr>Based Indexed Plus Displacement Addressing Modes</vt:lpstr>
      <vt:lpstr>Based Indexed Plus Displacement Addressing Modes</vt:lpstr>
      <vt:lpstr>Table to Generate Valid 8086 Addressing Modes</vt:lpstr>
      <vt:lpstr>An Easy Way to Remember the 8086 Memory Addressing Modes</vt:lpstr>
      <vt:lpstr>An Easy Way to Remember the 8086 Memory Addressing Modes</vt:lpstr>
      <vt:lpstr>Example</vt:lpstr>
      <vt:lpstr>Register Indirect Addressing Mode</vt:lpstr>
      <vt:lpstr>PowerPoint Presentation</vt:lpstr>
      <vt:lpstr>Register Indirect Addressing Mode</vt:lpstr>
      <vt:lpstr>Register Indirect Addressing Mode</vt:lpstr>
      <vt:lpstr>Indexed Addressing Mode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1520  COMPUTER ARCHITECTURE</dc:title>
  <dc:creator>Joey Lam</dc:creator>
  <cp:lastModifiedBy>Joey Lam</cp:lastModifiedBy>
  <cp:revision>44</cp:revision>
  <dcterms:created xsi:type="dcterms:W3CDTF">2014-02-21T08:44:56Z</dcterms:created>
  <dcterms:modified xsi:type="dcterms:W3CDTF">2015-02-11T08:36:31Z</dcterms:modified>
</cp:coreProperties>
</file>