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5" r:id="rId2"/>
    <p:sldId id="291" r:id="rId3"/>
    <p:sldId id="319" r:id="rId4"/>
    <p:sldId id="343" r:id="rId5"/>
    <p:sldId id="344" r:id="rId6"/>
    <p:sldId id="345" r:id="rId7"/>
    <p:sldId id="346" r:id="rId8"/>
    <p:sldId id="349" r:id="rId9"/>
    <p:sldId id="350" r:id="rId10"/>
    <p:sldId id="351" r:id="rId11"/>
    <p:sldId id="348" r:id="rId12"/>
    <p:sldId id="372" r:id="rId13"/>
    <p:sldId id="373" r:id="rId14"/>
    <p:sldId id="356" r:id="rId15"/>
    <p:sldId id="358" r:id="rId16"/>
    <p:sldId id="360" r:id="rId17"/>
    <p:sldId id="362" r:id="rId18"/>
    <p:sldId id="365" r:id="rId19"/>
    <p:sldId id="375" r:id="rId20"/>
    <p:sldId id="374" r:id="rId21"/>
    <p:sldId id="377" r:id="rId22"/>
    <p:sldId id="376" r:id="rId23"/>
    <p:sldId id="378" r:id="rId24"/>
    <p:sldId id="379" r:id="rId25"/>
    <p:sldId id="3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6"/>
    <p:restoredTop sz="50044" autoAdjust="0"/>
  </p:normalViewPr>
  <p:slideViewPr>
    <p:cSldViewPr>
      <p:cViewPr>
        <p:scale>
          <a:sx n="63" d="100"/>
          <a:sy n="63" d="100"/>
        </p:scale>
        <p:origin x="3024" y="92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in_alphabets" TargetMode="External"/><Relationship Id="rId4" Type="http://schemas.openxmlformats.org/officeDocument/2006/relationships/hyperlink" Target="https://en.wikipedia.org/wiki/Greek_alphabet" TargetMode="External"/><Relationship Id="rId5" Type="http://schemas.openxmlformats.org/officeDocument/2006/relationships/hyperlink" Target="https://en.wikipedia.org/wiki/Cyrillic_script" TargetMode="External"/><Relationship Id="rId6" Type="http://schemas.openxmlformats.org/officeDocument/2006/relationships/hyperlink" Target="https://en.wikipedia.org/wiki/Coptic_alphabet" TargetMode="External"/><Relationship Id="rId7" Type="http://schemas.openxmlformats.org/officeDocument/2006/relationships/hyperlink" Target="https://en.wikipedia.org/wiki/Armenian_alphabet" TargetMode="External"/><Relationship Id="rId8" Type="http://schemas.openxmlformats.org/officeDocument/2006/relationships/hyperlink" Target="https://en.wikipedia.org/wiki/Hebrew_alphabet" TargetMode="External"/><Relationship Id="rId9" Type="http://schemas.openxmlformats.org/officeDocument/2006/relationships/hyperlink" Target="https://en.wikipedia.org/wiki/Arabic_alphabet" TargetMode="External"/><Relationship Id="rId10" Type="http://schemas.openxmlformats.org/officeDocument/2006/relationships/hyperlink" Target="https://en.wikipedia.org/wiki/Syriac_alphabet" TargetMode="External"/><Relationship Id="rId11" Type="http://schemas.openxmlformats.org/officeDocument/2006/relationships/hyperlink" Target="https://en.wikipedia.org/wiki/T%C4%81n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139FA-840F-4B42-8A3A-EA6EEE9A30BF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 are used as a useful shorthand for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important to note that computers do not use hexadecimal - it is used by humans to shorten binary to a more easily understandable form. Hexadecimal is translated into binary for computer use. Some examples of where hex is used include: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references</a:t>
            </a: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messages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</a:rPr>
              <a:t>0x preface indicates hexadecimal; this originated</a:t>
            </a:r>
            <a:r>
              <a:rPr lang="en-US" baseline="0" dirty="0" smtClean="0">
                <a:latin typeface="Times New Roman" pitchFamily="18" charset="0"/>
              </a:rPr>
              <a:t> with the C programming language – to help compiler that what came next was Hexadecimal constant.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latin typeface="Times New Roman" pitchFamily="18" charset="0"/>
              </a:rPr>
              <a:t>eg</a:t>
            </a:r>
            <a:r>
              <a:rPr lang="en-US" baseline="0" dirty="0" smtClean="0">
                <a:latin typeface="Times New Roman" pitchFamily="18" charset="0"/>
              </a:rPr>
              <a:t>. 0x4AF</a:t>
            </a:r>
            <a:endParaRPr lang="en-US" dirty="0" smtClean="0"/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 can be used to represent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web pages and image-editing programs using the format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#RRGGBB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(RR = reds, GG = greens, BB = blues). The # symbol indicates that the number has been written in hex format.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system uses two hex digits for each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#FF6600.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one hex digit represents 4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 hex digits together make 8 bits (1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values for each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between 00 and FF.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binary, 00 is 0000 0000 and FF is 1111 1111. That provides 256 possible values for each of the three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gives a total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256 reds x 256 greens x 256 blues - which is over 16 million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total.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#FF0000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the purest red - red only, no green or blue.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#000000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no red, no green and no blue.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#FFFFFF.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98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1E3FB6-9A85-4B1C-9E09-1A180F2215D9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7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was the most common character encoding on the World Wide Web until December 2007, when it was surpassed by UTF-8, which includes ASCII as a subset.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128 characters (US-ASCII) need one byte. The next 1,920 characters need two bytes to encode. This covers the remainder of almost all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atin alphabets"/>
              </a:rPr>
              <a:t>Latin alphabets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also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reek alphabet"/>
              </a:rPr>
              <a:t>Greek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yrillic script"/>
              </a:rPr>
              <a:t>Cyrillic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ptic alphabet"/>
              </a:rPr>
              <a:t>Coptic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rmenian alphabet"/>
              </a:rPr>
              <a:t>Armenian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brew alphabet"/>
              </a:rPr>
              <a:t>Hebrew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abic alphabet"/>
              </a:rPr>
              <a:t>Arabic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Syriac alphabet"/>
              </a:rPr>
              <a:t>Syriac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Tāna"/>
              </a:rPr>
              <a:t>Tāna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alphabets.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 for binary addition:</a:t>
            </a:r>
          </a:p>
          <a:p>
            <a:r>
              <a:rPr lang="en-US" dirty="0" smtClean="0"/>
              <a:t>0 + 0 = 0 carry 0</a:t>
            </a:r>
          </a:p>
          <a:p>
            <a:r>
              <a:rPr lang="en-US" dirty="0" smtClean="0"/>
              <a:t>0 + 1 = 1 carry 0</a:t>
            </a:r>
          </a:p>
          <a:p>
            <a:r>
              <a:rPr lang="en-US" dirty="0" smtClean="0"/>
              <a:t>1 + 0 = 1 carry 0</a:t>
            </a:r>
          </a:p>
          <a:p>
            <a:r>
              <a:rPr lang="en-US" dirty="0" smtClean="0"/>
              <a:t>1 + 1 = 0 carry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035135-D519-44EB-8BBC-75CDFE0DE662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 microprocessor or computing system usually uses FIXED PRECISION for integers;  they limit the numbers to a fixed number of bits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Overflow occurs when two numbers are added or subtracted , and the correct result is a number that is outside of the range of allowable numbers for that precision.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83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Signed magnitude easy to understand and encode (similar to that which people commonly use).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One problem is that it has two ways of representing 0 (-0, and +0) .  Mathematically speaking, no such thing as two representations for </a:t>
            </a:r>
            <a:r>
              <a:rPr lang="en-US" altLang="en-US" dirty="0" err="1" smtClean="0"/>
              <a:t>zeros</a:t>
            </a:r>
            <a:r>
              <a:rPr lang="en-US" altLang="en-US" dirty="0" smtClean="0"/>
              <a:t>.</a:t>
            </a:r>
          </a:p>
          <a:p>
            <a:endParaRPr lang="en-US" dirty="0" smtClean="0"/>
          </a:p>
          <a:p>
            <a:r>
              <a:rPr lang="en-US" altLang="en-US" dirty="0" smtClean="0"/>
              <a:t>Another problem is that addition of K + (-K) does not give Zero (if the numbers are operated on directly with the sign bit in place).</a:t>
            </a:r>
            <a:br>
              <a:rPr lang="en-US" altLang="en-US" dirty="0" smtClean="0"/>
            </a:br>
            <a:r>
              <a:rPr lang="en-US" altLang="en-US" dirty="0" smtClean="0"/>
              <a:t>            -5 + 5 =  -10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86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9BFF7-25AE-4F28-9571-4D1575142BE4}" type="slidenum">
              <a:rPr lang="en-US" sz="1200">
                <a:latin typeface="Times New Roman" pitchFamily="18" charset="0"/>
              </a:rPr>
              <a:pPr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82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21376A-9235-459F-9EEF-E435CD3F2A62}" type="slidenum">
              <a:rPr lang="en-US" sz="1200">
                <a:latin typeface="Times New Roman" pitchFamily="18" charset="0"/>
              </a:rPr>
              <a:pPr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Interchangeable</a:t>
            </a:r>
            <a:r>
              <a:rPr lang="en-US" baseline="0" dirty="0" smtClean="0"/>
              <a:t> parts – think about mass-production manufacturing – cars, washing machines – not possible without interchangeable parts.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85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239DFA-09D8-45AE-AF3C-A417B5C075BE}" type="slidenum">
              <a:rPr lang="en-US" sz="1200">
                <a:latin typeface="Times New Roman" pitchFamily="18" charset="0"/>
              </a:rPr>
              <a:pPr eaLnBrk="1" hangingPunct="1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791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7079C1-9890-4ABE-84A9-0DF2CD4C7F8A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07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F31FC-A4B5-4841-A68E-31207F3929AD}" type="slidenum">
              <a:rPr lang="en-US" sz="1200">
                <a:latin typeface="Times New Roman" pitchFamily="18" charset="0"/>
              </a:rPr>
              <a:pPr eaLnBrk="1" hangingPunct="1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Handy to memorize up to 2</a:t>
            </a:r>
            <a:r>
              <a:rPr lang="en-US" baseline="30000" dirty="0" smtClean="0"/>
              <a:t>10</a:t>
            </a:r>
          </a:p>
          <a:p>
            <a:pPr eaLnBrk="1" hangingPunct="1"/>
            <a:r>
              <a:rPr lang="en-US" dirty="0" smtClean="0"/>
              <a:t>1024 bytes (2</a:t>
            </a:r>
            <a:r>
              <a:rPr lang="en-US" baseline="30000" dirty="0" smtClean="0"/>
              <a:t>10</a:t>
            </a:r>
            <a:r>
              <a:rPr lang="en-US" dirty="0" smtClean="0"/>
              <a:t> bytes)</a:t>
            </a:r>
            <a:r>
              <a:rPr lang="en-US" baseline="0" dirty="0" smtClean="0"/>
              <a:t> </a:t>
            </a:r>
            <a:r>
              <a:rPr lang="en-US" dirty="0" smtClean="0"/>
              <a:t>– traditionally 1KB</a:t>
            </a:r>
          </a:p>
          <a:p>
            <a:pPr eaLnBrk="1" hangingPunct="1"/>
            <a:r>
              <a:rPr lang="en-US" dirty="0" smtClean="0"/>
              <a:t>Mega (M) = 2</a:t>
            </a:r>
            <a:r>
              <a:rPr lang="en-US" baseline="30000" dirty="0" smtClean="0"/>
              <a:t>20</a:t>
            </a:r>
          </a:p>
          <a:p>
            <a:pPr eaLnBrk="1" hangingPunct="1"/>
            <a:r>
              <a:rPr lang="en-US" baseline="0" dirty="0" smtClean="0"/>
              <a:t>Giga (G) = 2</a:t>
            </a:r>
            <a:r>
              <a:rPr lang="en-US" baseline="30000" dirty="0" smtClean="0"/>
              <a:t>30</a:t>
            </a:r>
          </a:p>
          <a:p>
            <a:pPr eaLnBrk="1" hangingPunct="1"/>
            <a:r>
              <a:rPr lang="en-US" baseline="0" dirty="0" err="1" smtClean="0"/>
              <a:t>Tera</a:t>
            </a:r>
            <a:r>
              <a:rPr lang="en-US" baseline="0" dirty="0" smtClean="0"/>
              <a:t> (T) = 2</a:t>
            </a:r>
            <a:r>
              <a:rPr lang="en-US" baseline="30000" dirty="0" smtClean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8850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BD8F3F-F50B-4D2D-9088-20983DC5CDB3}" type="slidenum">
              <a:rPr lang="en-US" sz="1200">
                <a:latin typeface="Times New Roman" pitchFamily="18" charset="0"/>
              </a:rPr>
              <a:pPr eaLnBrk="1" hangingPunct="1"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4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200" dirty="0" smtClean="0">
                <a:solidFill>
                  <a:schemeClr val="tx2"/>
                </a:solidFill>
              </a:rPr>
              <a:t>What is the value of 2</a:t>
            </a:r>
            <a:r>
              <a:rPr lang="en-US" sz="1200" baseline="30000" dirty="0" smtClean="0">
                <a:solidFill>
                  <a:schemeClr val="tx2"/>
                </a:solidFill>
              </a:rPr>
              <a:t>24</a:t>
            </a:r>
            <a:r>
              <a:rPr lang="en-US" sz="1200" dirty="0" smtClean="0">
                <a:solidFill>
                  <a:schemeClr val="tx2"/>
                </a:solidFill>
              </a:rPr>
              <a:t>?</a:t>
            </a:r>
          </a:p>
          <a:p>
            <a:pPr eaLnBrk="1" hangingPunct="1"/>
            <a:r>
              <a:rPr lang="en-US" sz="1200" b="1" dirty="0" smtClean="0">
                <a:solidFill>
                  <a:schemeClr val="tx2"/>
                </a:solidFill>
              </a:rPr>
              <a:t>2</a:t>
            </a:r>
            <a:r>
              <a:rPr lang="en-US" sz="1200" b="1" baseline="30000" dirty="0" smtClean="0">
                <a:solidFill>
                  <a:schemeClr val="tx2"/>
                </a:solidFill>
              </a:rPr>
              <a:t>4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cs typeface="Times New Roman" pitchFamily="18" charset="0"/>
              </a:rPr>
              <a:t>×</a:t>
            </a:r>
            <a:r>
              <a:rPr lang="en-US" sz="1200" b="1" dirty="0" smtClean="0">
                <a:solidFill>
                  <a:schemeClr val="tx2"/>
                </a:solidFill>
              </a:rPr>
              <a:t> 2</a:t>
            </a:r>
            <a:r>
              <a:rPr lang="en-US" sz="1200" b="1" baseline="30000" dirty="0" smtClean="0">
                <a:solidFill>
                  <a:schemeClr val="tx2"/>
                </a:solidFill>
              </a:rPr>
              <a:t>20</a:t>
            </a:r>
            <a:r>
              <a:rPr lang="en-US" sz="1200" b="1" dirty="0" smtClean="0">
                <a:solidFill>
                  <a:schemeClr val="tx2"/>
                </a:solidFill>
              </a:rPr>
              <a:t> ≈ 16 million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1200" dirty="0" smtClean="0">
                <a:solidFill>
                  <a:schemeClr val="tx2"/>
                </a:solidFill>
              </a:rPr>
              <a:t>How many values can a 32-bit variable represent?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2</a:t>
            </a:r>
            <a:r>
              <a:rPr lang="en-US" sz="1200" b="1" baseline="30000" dirty="0" smtClean="0">
                <a:solidFill>
                  <a:schemeClr val="tx2"/>
                </a:solidFill>
              </a:rPr>
              <a:t>2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cs typeface="Times New Roman" pitchFamily="18" charset="0"/>
              </a:rPr>
              <a:t>×</a:t>
            </a:r>
            <a:r>
              <a:rPr lang="en-US" sz="1200" b="1" dirty="0" smtClean="0">
                <a:solidFill>
                  <a:schemeClr val="tx2"/>
                </a:solidFill>
              </a:rPr>
              <a:t> 2</a:t>
            </a:r>
            <a:r>
              <a:rPr lang="en-US" sz="1200" b="1" baseline="30000" dirty="0" smtClean="0">
                <a:solidFill>
                  <a:schemeClr val="tx2"/>
                </a:solidFill>
              </a:rPr>
              <a:t>30</a:t>
            </a:r>
            <a:r>
              <a:rPr lang="en-US" sz="1200" b="1" dirty="0" smtClean="0">
                <a:solidFill>
                  <a:schemeClr val="tx2"/>
                </a:solidFill>
              </a:rPr>
              <a:t> ≈ 4 billion</a:t>
            </a:r>
          </a:p>
          <a:p>
            <a:pPr eaLnBrk="1" hangingPunct="1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0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1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0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5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2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7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5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5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9" r:id="rId19"/>
    <p:sldLayoutId id="2147483671" r:id="rId20"/>
    <p:sldLayoutId id="2147483673" r:id="rId21"/>
    <p:sldLayoutId id="2147483675" r:id="rId22"/>
    <p:sldLayoutId id="2147483678" r:id="rId23"/>
    <p:sldLayoutId id="2147483679" r:id="rId24"/>
    <p:sldLayoutId id="2147483680" r:id="rId25"/>
    <p:sldLayoutId id="2147483683" r:id="rId26"/>
    <p:sldLayoutId id="2147483684" r:id="rId27"/>
    <p:sldLayoutId id="2147483685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8.tiff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Quantities </a:t>
            </a:r>
            <a:r>
              <a:rPr lang="en-US" altLang="en-US" dirty="0" smtClean="0"/>
              <a:t>&amp; Variables</a:t>
            </a:r>
            <a:endParaRPr lang="en-US" alt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331200" cy="431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tx2"/>
                </a:solidFill>
              </a:rPr>
              <a:t>binary quantity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is one that can take only 2 states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endParaRPr lang="en-US" altLang="en-US" dirty="0"/>
          </a:p>
        </p:txBody>
      </p:sp>
      <p:pic>
        <p:nvPicPr>
          <p:cNvPr id="376839" name="Picture 7" descr="C09N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176588"/>
            <a:ext cx="4673600" cy="19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1404938" y="512127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latin typeface="Arial" charset="0"/>
              </a:rPr>
              <a:t>A simple binary arrangement</a:t>
            </a:r>
          </a:p>
        </p:txBody>
      </p:sp>
      <p:graphicFrame>
        <p:nvGraphicFramePr>
          <p:cNvPr id="376872" name="Group 40"/>
          <p:cNvGraphicFramePr>
            <a:graphicFrameLocks noGrp="1"/>
          </p:cNvGraphicFramePr>
          <p:nvPr/>
        </p:nvGraphicFramePr>
        <p:xfrm>
          <a:off x="6011863" y="2636838"/>
          <a:ext cx="2089150" cy="1287145"/>
        </p:xfrm>
        <a:graphic>
          <a:graphicData uri="http://schemas.openxmlformats.org/drawingml/2006/table">
            <a:tbl>
              <a:tblPr/>
              <a:tblGrid>
                <a:gridCol w="1281112"/>
                <a:gridCol w="808038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S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L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OPEN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OFF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CLOSED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ON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6901" name="Group 69"/>
          <p:cNvGraphicFramePr>
            <a:graphicFrameLocks noGrp="1"/>
          </p:cNvGraphicFramePr>
          <p:nvPr/>
        </p:nvGraphicFramePr>
        <p:xfrm>
          <a:off x="6227763" y="4184650"/>
          <a:ext cx="2159000" cy="1189038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S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L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0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0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902" name="Text Box 70"/>
          <p:cNvSpPr txBox="1">
            <a:spLocks noChangeArrowheads="1"/>
          </p:cNvSpPr>
          <p:nvPr/>
        </p:nvSpPr>
        <p:spPr bwMode="auto">
          <a:xfrm>
            <a:off x="6588125" y="5516563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latin typeface="Arial" charset="0"/>
              </a:rPr>
              <a:t>A truth table</a:t>
            </a:r>
          </a:p>
        </p:txBody>
      </p:sp>
    </p:spTree>
    <p:extLst>
      <p:ext uri="{BB962C8B-B14F-4D97-AF65-F5344CB8AC3E}">
        <p14:creationId xmlns:p14="http://schemas.microsoft.com/office/powerpoint/2010/main" val="12198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Discipline: Binary Matters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Two discrete values:</a:t>
            </a:r>
          </a:p>
          <a:p>
            <a:pPr lvl="1" eaLnBrk="1" hangingPunct="1"/>
            <a:r>
              <a:rPr lang="en-US" dirty="0" smtClean="0"/>
              <a:t>1’s and 0’s</a:t>
            </a:r>
          </a:p>
          <a:p>
            <a:pPr lvl="1" eaLnBrk="1" hangingPunct="1"/>
            <a:r>
              <a:rPr lang="en-US" dirty="0" smtClean="0"/>
              <a:t>1, TRUE, HIGH</a:t>
            </a:r>
          </a:p>
          <a:p>
            <a:pPr lvl="1" eaLnBrk="1" hangingPunct="1"/>
            <a:r>
              <a:rPr lang="en-US" dirty="0" smtClean="0"/>
              <a:t>0, FALSE, LOW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1 and 0: </a:t>
            </a:r>
            <a:r>
              <a:rPr lang="en-US" dirty="0" smtClean="0"/>
              <a:t>voltage levels, rotating gears, fluid levels, etc. </a:t>
            </a:r>
          </a:p>
          <a:p>
            <a:pPr eaLnBrk="1" hangingPunct="1"/>
            <a:r>
              <a:rPr lang="en-US" dirty="0" smtClean="0"/>
              <a:t>Digital circuits use </a:t>
            </a:r>
            <a:r>
              <a:rPr lang="en-US" b="1" dirty="0" smtClean="0">
                <a:solidFill>
                  <a:schemeClr val="tx2"/>
                </a:solidFill>
              </a:rPr>
              <a:t>voltage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levels to represent 1 and 0</a:t>
            </a:r>
            <a:endParaRPr lang="en-US" i="1" dirty="0" smtClean="0"/>
          </a:p>
          <a:p>
            <a:pPr eaLnBrk="1" hangingPunct="1"/>
            <a:r>
              <a:rPr lang="en-US" b="1" i="1" dirty="0" smtClean="0">
                <a:solidFill>
                  <a:schemeClr val="tx2"/>
                </a:solidFill>
              </a:rPr>
              <a:t>Bit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smtClean="0"/>
              <a:t>B</a:t>
            </a:r>
            <a:r>
              <a:rPr lang="en-US" dirty="0" smtClean="0"/>
              <a:t>inary dig</a:t>
            </a:r>
            <a:r>
              <a:rPr lang="en-US" i="1" dirty="0" smtClean="0"/>
              <a:t>it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7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Number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14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Binary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5397729"/>
              </p:ext>
            </p:extLst>
          </p:nvPr>
        </p:nvGraphicFramePr>
        <p:xfrm>
          <a:off x="1259632" y="2132856"/>
          <a:ext cx="6877769" cy="206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VISIO" r:id="rId5" imgW="3546348" imgH="1112520" progId="Visio.Drawing.6">
                  <p:embed/>
                </p:oleObj>
              </mc:Choice>
              <mc:Fallback>
                <p:oleObj name="VISIO" r:id="rId5" imgW="3546348" imgH="111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32856"/>
                        <a:ext cx="6877769" cy="206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8648625"/>
              </p:ext>
            </p:extLst>
          </p:nvPr>
        </p:nvGraphicFramePr>
        <p:xfrm>
          <a:off x="1259632" y="4118363"/>
          <a:ext cx="7373974" cy="198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VISIO" r:id="rId7" imgW="3546348" imgH="955548" progId="Visio.Drawing.6">
                  <p:embed/>
                </p:oleObj>
              </mc:Choice>
              <mc:Fallback>
                <p:oleObj name="VISIO" r:id="rId7" imgW="3546348" imgH="955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18363"/>
                        <a:ext cx="7373974" cy="198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1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Two – 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1</a:t>
            </a:r>
          </a:p>
          <a:p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= 2</a:t>
            </a:r>
          </a:p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= 4</a:t>
            </a:r>
          </a:p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= 16</a:t>
            </a:r>
          </a:p>
          <a:p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 = 32</a:t>
            </a:r>
          </a:p>
          <a:p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= 64</a:t>
            </a:r>
          </a:p>
          <a:p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</a:t>
            </a:r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s-IS" dirty="0"/>
              <a:t>2</a:t>
            </a:r>
            <a:r>
              <a:rPr lang="is-IS" baseline="30000" dirty="0"/>
              <a:t>8</a:t>
            </a:r>
            <a:r>
              <a:rPr lang="is-IS" dirty="0"/>
              <a:t>  = 256</a:t>
            </a:r>
          </a:p>
          <a:p>
            <a:r>
              <a:rPr lang="is-IS" dirty="0"/>
              <a:t>29  = 512</a:t>
            </a:r>
          </a:p>
          <a:p>
            <a:r>
              <a:rPr lang="is-IS" dirty="0"/>
              <a:t>2</a:t>
            </a:r>
            <a:r>
              <a:rPr lang="is-IS" baseline="30000" dirty="0"/>
              <a:t>10</a:t>
            </a:r>
            <a:r>
              <a:rPr lang="is-IS" dirty="0"/>
              <a:t> = 1024</a:t>
            </a:r>
          </a:p>
          <a:p>
            <a:r>
              <a:rPr lang="is-IS" dirty="0"/>
              <a:t>2</a:t>
            </a:r>
            <a:r>
              <a:rPr lang="is-IS" baseline="30000" dirty="0"/>
              <a:t>11</a:t>
            </a:r>
            <a:r>
              <a:rPr lang="is-IS" dirty="0"/>
              <a:t> = 2048</a:t>
            </a:r>
          </a:p>
          <a:p>
            <a:r>
              <a:rPr lang="is-IS" dirty="0"/>
              <a:t>2</a:t>
            </a:r>
            <a:r>
              <a:rPr lang="is-IS" baseline="30000" dirty="0"/>
              <a:t>12</a:t>
            </a:r>
            <a:r>
              <a:rPr lang="is-IS" dirty="0"/>
              <a:t> = 4096</a:t>
            </a:r>
          </a:p>
          <a:p>
            <a:r>
              <a:rPr lang="is-IS" dirty="0"/>
              <a:t>2</a:t>
            </a:r>
            <a:r>
              <a:rPr lang="is-IS" baseline="30000" dirty="0"/>
              <a:t>13</a:t>
            </a:r>
            <a:r>
              <a:rPr lang="is-IS" dirty="0"/>
              <a:t> = 8192</a:t>
            </a:r>
          </a:p>
          <a:p>
            <a:r>
              <a:rPr lang="is-IS" dirty="0"/>
              <a:t>2</a:t>
            </a:r>
            <a:r>
              <a:rPr lang="is-IS" baseline="30000" dirty="0"/>
              <a:t>14</a:t>
            </a:r>
            <a:r>
              <a:rPr lang="is-IS" dirty="0"/>
              <a:t> = 16384</a:t>
            </a:r>
          </a:p>
          <a:p>
            <a:r>
              <a:rPr lang="is-IS" dirty="0"/>
              <a:t>2</a:t>
            </a:r>
            <a:r>
              <a:rPr lang="is-IS" baseline="30000" dirty="0"/>
              <a:t>15</a:t>
            </a:r>
            <a:r>
              <a:rPr lang="is-IS" dirty="0"/>
              <a:t> = 32768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040" y="2636912"/>
            <a:ext cx="1872208" cy="504056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2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Binary to decimal conversion</a:t>
            </a:r>
            <a:r>
              <a:rPr lang="en-US" dirty="0"/>
              <a:t>:</a:t>
            </a:r>
          </a:p>
          <a:p>
            <a:pPr lvl="1"/>
            <a:r>
              <a:rPr lang="en-US" sz="1800" dirty="0" smtClean="0"/>
              <a:t>Add up decimal equivalent of individual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Decimal to binary conversion</a:t>
            </a:r>
            <a:r>
              <a:rPr lang="en-US" dirty="0" smtClean="0"/>
              <a:t>:</a:t>
            </a:r>
          </a:p>
          <a:p>
            <a:pPr lvl="1">
              <a:buFontTx/>
              <a:buChar char="•"/>
            </a:pPr>
            <a:r>
              <a:rPr lang="en-US" sz="1800" dirty="0" smtClean="0"/>
              <a:t>Repeatedly divide by the base and remember the remainder.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14400" y="3309183"/>
            <a:ext cx="4833664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61200" lvl="1"/>
            <a:r>
              <a:rPr lang="en-US" sz="1600" dirty="0">
                <a:solidFill>
                  <a:schemeClr val="tx2"/>
                </a:solidFill>
              </a:rPr>
              <a:t>Convert 10011</a:t>
            </a:r>
            <a:r>
              <a:rPr lang="en-US" sz="1600" baseline="-25000" dirty="0">
                <a:solidFill>
                  <a:schemeClr val="tx2"/>
                </a:solidFill>
              </a:rPr>
              <a:t>2</a:t>
            </a:r>
            <a:r>
              <a:rPr lang="en-US" sz="1600" dirty="0">
                <a:solidFill>
                  <a:schemeClr val="tx2"/>
                </a:solidFill>
              </a:rPr>
              <a:t> to decimal</a:t>
            </a:r>
          </a:p>
          <a:p>
            <a:pPr marL="61200" lvl="1"/>
            <a:r>
              <a:rPr lang="en-US" sz="1600" dirty="0" smtClean="0"/>
              <a:t>10011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	(1 x 2</a:t>
            </a:r>
            <a:r>
              <a:rPr lang="en-US" sz="1600" baseline="30000" dirty="0" smtClean="0"/>
              <a:t>4</a:t>
            </a:r>
            <a:r>
              <a:rPr lang="en-US" sz="1600" dirty="0" smtClean="0"/>
              <a:t>) + (0 x 2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) + (0 x 2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) + (1 x 2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) + (1 x 2</a:t>
            </a:r>
            <a:r>
              <a:rPr lang="en-US" sz="1600" baseline="30000" dirty="0" smtClean="0"/>
              <a:t>0</a:t>
            </a:r>
            <a:r>
              <a:rPr lang="en-US" sz="1600" dirty="0" smtClean="0"/>
              <a:t>)</a:t>
            </a:r>
          </a:p>
          <a:p>
            <a:pPr marL="61200" lvl="1"/>
            <a:r>
              <a:rPr lang="en-US" sz="1600" dirty="0" smtClean="0"/>
              <a:t>	16×1 </a:t>
            </a:r>
            <a:r>
              <a:rPr lang="en-US" sz="1600" dirty="0"/>
              <a:t>+ 8×0 + 4×0 + 2×1 + 1×1 = 19</a:t>
            </a:r>
            <a:r>
              <a:rPr lang="en-US" sz="1600" baseline="-25000" dirty="0"/>
              <a:t>10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2828" y="3140968"/>
            <a:ext cx="3286372" cy="2890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61200" lvl="1"/>
            <a:r>
              <a:rPr lang="en-US" sz="1600" dirty="0">
                <a:solidFill>
                  <a:schemeClr val="tx2"/>
                </a:solidFill>
              </a:rPr>
              <a:t>Convert 47</a:t>
            </a:r>
            <a:r>
              <a:rPr lang="en-US" sz="1600" baseline="-25000" dirty="0">
                <a:solidFill>
                  <a:schemeClr val="tx2"/>
                </a:solidFill>
              </a:rPr>
              <a:t>10</a:t>
            </a:r>
            <a:r>
              <a:rPr lang="en-US" sz="1600" dirty="0">
                <a:solidFill>
                  <a:schemeClr val="tx2"/>
                </a:solidFill>
              </a:rPr>
              <a:t> to </a:t>
            </a:r>
            <a:r>
              <a:rPr lang="en-US" sz="1600" dirty="0" smtClean="0">
                <a:solidFill>
                  <a:schemeClr val="tx2"/>
                </a:solidFill>
              </a:rPr>
              <a:t>binary</a:t>
            </a:r>
          </a:p>
          <a:p>
            <a:pPr marL="61200" lvl="1"/>
            <a:r>
              <a:rPr lang="en-US" sz="1600" dirty="0" smtClean="0"/>
              <a:t>Start:	47	-</a:t>
            </a:r>
          </a:p>
          <a:p>
            <a:pPr marL="61200" lvl="1"/>
            <a:r>
              <a:rPr lang="en-US" sz="1600" dirty="0" smtClean="0"/>
              <a:t>/2	23	1</a:t>
            </a:r>
          </a:p>
          <a:p>
            <a:pPr marL="61200" lvl="1"/>
            <a:r>
              <a:rPr lang="en-US" sz="1600" dirty="0" smtClean="0"/>
              <a:t>/2	11	1</a:t>
            </a:r>
          </a:p>
          <a:p>
            <a:pPr marL="61200" lvl="1"/>
            <a:r>
              <a:rPr lang="en-US" sz="1600" dirty="0" smtClean="0"/>
              <a:t>/2	5	1</a:t>
            </a:r>
          </a:p>
          <a:p>
            <a:pPr marL="61200" lvl="1"/>
            <a:r>
              <a:rPr lang="en-US" sz="1600" dirty="0" smtClean="0"/>
              <a:t>/2	2	1</a:t>
            </a:r>
          </a:p>
          <a:p>
            <a:pPr marL="61200" lvl="1"/>
            <a:r>
              <a:rPr lang="en-US" sz="1600" dirty="0" smtClean="0"/>
              <a:t>/2	1	0</a:t>
            </a:r>
          </a:p>
          <a:p>
            <a:pPr marL="61200" lvl="1"/>
            <a:r>
              <a:rPr lang="en-US" sz="1600" dirty="0" smtClean="0"/>
              <a:t>/2	0	1</a:t>
            </a:r>
          </a:p>
          <a:p>
            <a:pPr marL="61200" lvl="1"/>
            <a:r>
              <a:rPr lang="en-US" sz="1600" dirty="0" smtClean="0"/>
              <a:t>		Read number</a:t>
            </a:r>
          </a:p>
          <a:p>
            <a:pPr marL="61200" lvl="1"/>
            <a:r>
              <a:rPr lang="en-US" sz="1600" dirty="0"/>
              <a:t>	</a:t>
            </a:r>
            <a:r>
              <a:rPr lang="en-US" sz="1600" dirty="0" smtClean="0"/>
              <a:t>	from</a:t>
            </a:r>
            <a:r>
              <a:rPr lang="en-US" sz="1600" dirty="0"/>
              <a:t> </a:t>
            </a:r>
            <a:r>
              <a:rPr lang="en-US" sz="1600" dirty="0" smtClean="0"/>
              <a:t>bottom =</a:t>
            </a:r>
            <a:endParaRPr lang="en-US" sz="1600" dirty="0"/>
          </a:p>
          <a:p>
            <a:pPr marL="61200" lvl="1"/>
            <a:r>
              <a:rPr lang="en-US" sz="1600" dirty="0" smtClean="0"/>
              <a:t>		101111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637737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Values &amp; Range</a:t>
            </a:r>
            <a:endParaRPr lang="en-US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N</a:t>
            </a:r>
            <a:r>
              <a:rPr lang="en-US" dirty="0" smtClean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many values? </a:t>
            </a:r>
            <a:r>
              <a:rPr lang="en-US" b="1" dirty="0" smtClean="0">
                <a:solidFill>
                  <a:schemeClr val="tx2"/>
                </a:solidFill>
              </a:rPr>
              <a:t>10</a:t>
            </a:r>
            <a:r>
              <a:rPr lang="en-US" b="1" i="1" baseline="30000" dirty="0" smtClean="0">
                <a:solidFill>
                  <a:schemeClr val="tx2"/>
                </a:solidFill>
              </a:rPr>
              <a:t>N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Range?  </a:t>
            </a:r>
            <a:r>
              <a:rPr lang="en-US" b="1" dirty="0" smtClean="0">
                <a:solidFill>
                  <a:schemeClr val="tx2"/>
                </a:solidFill>
              </a:rPr>
              <a:t>[0, 10</a:t>
            </a:r>
            <a:r>
              <a:rPr lang="en-US" b="1" i="1" baseline="30000" dirty="0" smtClean="0">
                <a:solidFill>
                  <a:schemeClr val="tx2"/>
                </a:solidFill>
              </a:rPr>
              <a:t>N</a:t>
            </a:r>
            <a:r>
              <a:rPr lang="en-US" b="1" dirty="0" smtClean="0">
                <a:solidFill>
                  <a:schemeClr val="tx2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10</a:t>
            </a:r>
            <a:r>
              <a:rPr lang="en-US" b="1" baseline="30000" dirty="0" smtClean="0">
                <a:solidFill>
                  <a:schemeClr val="tx2"/>
                </a:solidFill>
              </a:rPr>
              <a:t>3</a:t>
            </a:r>
            <a:r>
              <a:rPr lang="en-US" b="1" dirty="0" smtClean="0">
                <a:solidFill>
                  <a:schemeClr val="tx2"/>
                </a:solidFill>
              </a:rPr>
              <a:t> = 1000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Range: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N</a:t>
            </a:r>
            <a:r>
              <a:rPr lang="en-US" dirty="0" smtClean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many values? </a:t>
            </a:r>
            <a:r>
              <a:rPr lang="en-US" b="1" dirty="0" smtClean="0">
                <a:solidFill>
                  <a:schemeClr val="tx2"/>
                </a:solidFill>
              </a:rPr>
              <a:t>2</a:t>
            </a:r>
            <a:r>
              <a:rPr lang="en-US" b="1" i="1" baseline="30000" dirty="0" smtClean="0">
                <a:solidFill>
                  <a:schemeClr val="tx2"/>
                </a:solidFill>
              </a:rPr>
              <a:t>N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Range: </a:t>
            </a:r>
            <a:r>
              <a:rPr lang="en-US" b="1" dirty="0" smtClean="0">
                <a:solidFill>
                  <a:schemeClr val="tx2"/>
                </a:solidFill>
              </a:rPr>
              <a:t>[0, 2</a:t>
            </a:r>
            <a:r>
              <a:rPr lang="en-US" b="1" i="1" baseline="30000" dirty="0" smtClean="0">
                <a:solidFill>
                  <a:schemeClr val="tx2"/>
                </a:solidFill>
              </a:rPr>
              <a:t>N</a:t>
            </a:r>
            <a:r>
              <a:rPr lang="en-US" b="1" dirty="0" smtClean="0">
                <a:solidFill>
                  <a:schemeClr val="tx2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2</a:t>
            </a:r>
            <a:r>
              <a:rPr lang="en-US" b="1" baseline="30000" dirty="0" smtClean="0">
                <a:solidFill>
                  <a:schemeClr val="tx2"/>
                </a:solidFill>
              </a:rPr>
              <a:t>3</a:t>
            </a:r>
            <a:r>
              <a:rPr lang="en-US" b="1" dirty="0" smtClean="0">
                <a:solidFill>
                  <a:schemeClr val="tx2"/>
                </a:solidFill>
              </a:rPr>
              <a:t> = 8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Range: [0, 7] = [000</a:t>
            </a:r>
            <a:r>
              <a:rPr lang="en-US" b="1" baseline="-25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to 111</a:t>
            </a:r>
            <a:r>
              <a:rPr lang="en-US" b="1" baseline="-25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50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 (Base 16)</a:t>
            </a:r>
            <a:endParaRPr lang="en-US" dirty="0"/>
          </a:p>
        </p:txBody>
      </p:sp>
      <p:graphicFrame>
        <p:nvGraphicFramePr>
          <p:cNvPr id="954372" name="Group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03021"/>
              </p:ext>
            </p:extLst>
          </p:nvPr>
        </p:nvGraphicFramePr>
        <p:xfrm>
          <a:off x="457200" y="1600200"/>
          <a:ext cx="7139136" cy="4495004"/>
        </p:xfrm>
        <a:graphic>
          <a:graphicData uri="http://schemas.openxmlformats.org/drawingml/2006/table">
            <a:tbl>
              <a:tblPr/>
              <a:tblGrid>
                <a:gridCol w="1727210"/>
                <a:gridCol w="2763537"/>
                <a:gridCol w="2648389"/>
              </a:tblGrid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138177" marR="138177" marT="39662" marB="39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38177" marR="138177" marT="39662" marB="39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0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509119"/>
            <a:ext cx="5199112" cy="288033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20272" y="5328863"/>
            <a:ext cx="18722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e.g</a:t>
            </a:r>
            <a:r>
              <a:rPr lang="en-US" smtClean="0"/>
              <a:t>. 	</a:t>
            </a:r>
            <a:r>
              <a:rPr lang="en-US" dirty="0" smtClean="0"/>
              <a:t>4AFh</a:t>
            </a:r>
          </a:p>
          <a:p>
            <a:r>
              <a:rPr lang="en-US" dirty="0"/>
              <a:t>	</a:t>
            </a:r>
            <a:r>
              <a:rPr lang="en-US" dirty="0" smtClean="0"/>
              <a:t>0x4AF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744" y="2021353"/>
            <a:ext cx="6986736" cy="30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0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Hexadecimal to binary conversion</a:t>
            </a:r>
            <a:r>
              <a:rPr lang="en-US" dirty="0" smtClean="0"/>
              <a:t>:</a:t>
            </a:r>
          </a:p>
          <a:p>
            <a:pPr lvl="1">
              <a:buFontTx/>
              <a:buChar char="•"/>
            </a:pPr>
            <a:r>
              <a:rPr lang="en-US" dirty="0" smtClean="0"/>
              <a:t>Each hex symbol corresponds to 4 bits.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Hexadecimal to decimal conversion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3156" y="3429000"/>
            <a:ext cx="3106688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61200" lvl="1"/>
            <a:r>
              <a:rPr lang="en-US" dirty="0">
                <a:solidFill>
                  <a:schemeClr val="tx2"/>
                </a:solidFill>
              </a:rPr>
              <a:t>Convert 4AF</a:t>
            </a:r>
            <a:r>
              <a:rPr lang="en-US" baseline="-25000" dirty="0">
                <a:solidFill>
                  <a:schemeClr val="tx2"/>
                </a:solidFill>
              </a:rPr>
              <a:t>16</a:t>
            </a:r>
            <a:r>
              <a:rPr lang="en-US" dirty="0">
                <a:solidFill>
                  <a:schemeClr val="tx2"/>
                </a:solidFill>
              </a:rPr>
              <a:t> (also written 0x4AF) to </a:t>
            </a:r>
            <a:r>
              <a:rPr lang="en-US" dirty="0" smtClean="0">
                <a:solidFill>
                  <a:schemeClr val="tx2"/>
                </a:solidFill>
              </a:rPr>
              <a:t>binary</a:t>
            </a:r>
          </a:p>
          <a:p>
            <a:pPr marL="61200" lvl="1"/>
            <a:r>
              <a:rPr lang="en-US" dirty="0" smtClean="0"/>
              <a:t>	4:	0100</a:t>
            </a:r>
          </a:p>
          <a:p>
            <a:pPr marL="61200" lvl="1"/>
            <a:r>
              <a:rPr lang="en-US" dirty="0" smtClean="0"/>
              <a:t>	A:	1010</a:t>
            </a:r>
          </a:p>
          <a:p>
            <a:pPr marL="61200" lvl="1"/>
            <a:r>
              <a:rPr lang="en-US" dirty="0" smtClean="0"/>
              <a:t>	F:	1111</a:t>
            </a:r>
            <a:endParaRPr lang="en-US" dirty="0"/>
          </a:p>
          <a:p>
            <a:pPr marL="61200" lvl="1"/>
            <a:r>
              <a:rPr lang="en-US" dirty="0" smtClean="0"/>
              <a:t>	0100 </a:t>
            </a:r>
            <a:r>
              <a:rPr lang="en-US" dirty="0"/>
              <a:t>1010 </a:t>
            </a:r>
            <a:r>
              <a:rPr lang="en-US" dirty="0" smtClean="0"/>
              <a:t>1111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729971" y="2680654"/>
            <a:ext cx="41764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61200" lvl="1"/>
            <a:r>
              <a:rPr lang="en-US" dirty="0">
                <a:solidFill>
                  <a:schemeClr val="tx2"/>
                </a:solidFill>
              </a:rPr>
              <a:t>Convert 4AF</a:t>
            </a:r>
            <a:r>
              <a:rPr lang="en-US" baseline="-25000" dirty="0">
                <a:solidFill>
                  <a:schemeClr val="tx2"/>
                </a:solidFill>
              </a:rPr>
              <a:t>16</a:t>
            </a:r>
            <a:r>
              <a:rPr lang="en-US" dirty="0">
                <a:solidFill>
                  <a:schemeClr val="tx2"/>
                </a:solidFill>
              </a:rPr>
              <a:t> to </a:t>
            </a:r>
            <a:r>
              <a:rPr lang="en-US" dirty="0" smtClean="0">
                <a:solidFill>
                  <a:schemeClr val="tx2"/>
                </a:solidFill>
              </a:rPr>
              <a:t>decimal</a:t>
            </a:r>
          </a:p>
          <a:p>
            <a:pPr marL="61200" lvl="1"/>
            <a:r>
              <a:rPr lang="en-US" dirty="0" smtClean="0"/>
              <a:t>4AF</a:t>
            </a:r>
            <a:r>
              <a:rPr lang="en-US" baseline="-25000" dirty="0" smtClean="0"/>
              <a:t>16</a:t>
            </a:r>
            <a:r>
              <a:rPr lang="en-US" dirty="0" smtClean="0"/>
              <a:t> =	(4 </a:t>
            </a:r>
            <a:r>
              <a:rPr lang="en-US" dirty="0"/>
              <a:t>x </a:t>
            </a:r>
            <a:r>
              <a:rPr lang="en-US" dirty="0" smtClean="0"/>
              <a:t>16</a:t>
            </a:r>
            <a:r>
              <a:rPr lang="en-US" baseline="30000" dirty="0" smtClean="0"/>
              <a:t>2</a:t>
            </a:r>
            <a:r>
              <a:rPr lang="en-US" dirty="0"/>
              <a:t>) + (</a:t>
            </a:r>
            <a:r>
              <a:rPr lang="en-US" dirty="0" smtClean="0"/>
              <a:t>10 </a:t>
            </a:r>
            <a:r>
              <a:rPr lang="en-US" dirty="0"/>
              <a:t>x </a:t>
            </a:r>
            <a:r>
              <a:rPr lang="en-US" dirty="0" smtClean="0"/>
              <a:t>16</a:t>
            </a:r>
            <a:r>
              <a:rPr lang="en-US" baseline="30000" dirty="0" smtClean="0"/>
              <a:t>1</a:t>
            </a:r>
            <a:r>
              <a:rPr lang="en-US" dirty="0"/>
              <a:t>) + (</a:t>
            </a:r>
            <a:r>
              <a:rPr lang="en-US" dirty="0" smtClean="0"/>
              <a:t>15 </a:t>
            </a:r>
            <a:r>
              <a:rPr lang="en-US" dirty="0"/>
              <a:t>x </a:t>
            </a:r>
            <a:r>
              <a:rPr lang="en-US" dirty="0" smtClean="0"/>
              <a:t>16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61200" lvl="1"/>
            <a:r>
              <a:rPr lang="en-US" dirty="0" smtClean="0"/>
              <a:t>	(4 x 256) + (10 x 16) + (15 x 1)</a:t>
            </a:r>
            <a:endParaRPr lang="en-US" dirty="0"/>
          </a:p>
          <a:p>
            <a:pPr marL="61200" lvl="1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/>
              <a:t>1199</a:t>
            </a:r>
            <a:r>
              <a:rPr lang="en-US" baseline="-25000" dirty="0" smtClean="0"/>
              <a:t>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483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 &amp; Nibbles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Bytes &amp; Nibbles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Bytes</a:t>
            </a:r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6290260"/>
              </p:ext>
            </p:extLst>
          </p:nvPr>
        </p:nvGraphicFramePr>
        <p:xfrm>
          <a:off x="4343400" y="3016249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VISIO" r:id="rId6" imgW="937260" imgH="638556" progId="Visio.Drawing.6">
                  <p:embed/>
                </p:oleObj>
              </mc:Choice>
              <mc:Fallback>
                <p:oleObj name="VISIO" r:id="rId6" imgW="937260" imgH="6385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16249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2170366"/>
              </p:ext>
            </p:extLst>
          </p:nvPr>
        </p:nvGraphicFramePr>
        <p:xfrm>
          <a:off x="1763688" y="4462825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VISIO" r:id="rId8" imgW="1301496" imgH="560832" progId="Visio.Drawing.6">
                  <p:embed/>
                </p:oleObj>
              </mc:Choice>
              <mc:Fallback>
                <p:oleObj name="VISIO" r:id="rId8" imgW="1301496" imgH="5608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62825"/>
                        <a:ext cx="36576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243570"/>
              </p:ext>
            </p:extLst>
          </p:nvPr>
        </p:nvGraphicFramePr>
        <p:xfrm>
          <a:off x="1331640" y="1600198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VISIO" r:id="rId10" imgW="1286256" imgH="562356" progId="Visio.Drawing.6">
                  <p:embed/>
                </p:oleObj>
              </mc:Choice>
              <mc:Fallback>
                <p:oleObj name="VISIO" r:id="rId10" imgW="1286256" imgH="5623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00198"/>
                        <a:ext cx="3581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9251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Basics: Number Systems, (Decimal Binary Hexadecimal), Binary Addition, Logic Gates, Transistors, Power Consumption, Boolean Algebra, Multiplexer/Decoders/Timing, Latches and Flip-Flops, Finite State Machines.</a:t>
            </a:r>
          </a:p>
          <a:p>
            <a:endParaRPr lang="en-US" dirty="0" smtClean="0"/>
          </a:p>
          <a:p>
            <a:r>
              <a:rPr lang="en-US" dirty="0" smtClean="0"/>
              <a:t>Building Blocks: Arithmetic Circuits, Number Systems (Fixed-Point, Floating-Point), Memory Arrays, Logic Arrays.</a:t>
            </a:r>
          </a:p>
          <a:p>
            <a:endParaRPr lang="en-US" dirty="0" smtClean="0"/>
          </a:p>
          <a:p>
            <a:r>
              <a:rPr lang="en-US" dirty="0" smtClean="0"/>
              <a:t>Assembly Language, Machine Language, Addressing Modes, Program execution, Heaps and stacks.</a:t>
            </a:r>
          </a:p>
          <a:p>
            <a:endParaRPr lang="en-US" dirty="0" smtClean="0"/>
          </a:p>
          <a:p>
            <a:r>
              <a:rPr lang="en-US" dirty="0" err="1" smtClean="0"/>
              <a:t>Microarchitecture</a:t>
            </a:r>
            <a:r>
              <a:rPr lang="en-US" dirty="0" smtClean="0"/>
              <a:t>: Single-Cycle Processor, </a:t>
            </a:r>
            <a:r>
              <a:rPr lang="en-US" dirty="0" err="1" smtClean="0"/>
              <a:t>Multicycle</a:t>
            </a:r>
            <a:r>
              <a:rPr lang="en-US" dirty="0" smtClean="0"/>
              <a:t> Processor, Pipelined Processor.</a:t>
            </a:r>
          </a:p>
          <a:p>
            <a:endParaRPr lang="en-US" dirty="0" smtClean="0"/>
          </a:p>
          <a:p>
            <a:r>
              <a:rPr lang="en-US" dirty="0" smtClean="0"/>
              <a:t>Memory Systems: Caches, Virtual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Numeric </a:t>
            </a:r>
            <a:r>
              <a:rPr lang="en-US" altLang="en-US" dirty="0" smtClean="0"/>
              <a:t>&amp;</a:t>
            </a:r>
            <a:r>
              <a:rPr lang="en-US" altLang="en-US" dirty="0"/>
              <a:t> </a:t>
            </a:r>
            <a:r>
              <a:rPr lang="en-US" altLang="en-US" dirty="0" smtClean="0"/>
              <a:t>Alphabetic </a:t>
            </a:r>
            <a:r>
              <a:rPr lang="en-US" altLang="en-US" dirty="0"/>
              <a:t>Codes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ASCII code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A</a:t>
            </a:r>
            <a:r>
              <a:rPr lang="en-US" altLang="en-US" sz="2400" dirty="0"/>
              <a:t>merican </a:t>
            </a:r>
            <a:r>
              <a:rPr lang="en-US" altLang="en-US" sz="2400" b="1" dirty="0">
                <a:solidFill>
                  <a:schemeClr val="tx2"/>
                </a:solidFill>
              </a:rPr>
              <a:t>S</a:t>
            </a:r>
            <a:r>
              <a:rPr lang="en-US" altLang="en-US" sz="2400" dirty="0"/>
              <a:t>tandard </a:t>
            </a:r>
            <a:r>
              <a:rPr lang="en-US" altLang="en-US" sz="2400" b="1" dirty="0">
                <a:solidFill>
                  <a:schemeClr val="tx2"/>
                </a:solidFill>
              </a:rPr>
              <a:t>C</a:t>
            </a:r>
            <a:r>
              <a:rPr lang="en-US" altLang="en-US" sz="2400" dirty="0"/>
              <a:t>ode for </a:t>
            </a:r>
            <a:r>
              <a:rPr lang="en-US" altLang="en-US" sz="2400" b="1" dirty="0">
                <a:solidFill>
                  <a:schemeClr val="tx2"/>
                </a:solidFill>
              </a:rPr>
              <a:t>I</a:t>
            </a:r>
            <a:r>
              <a:rPr lang="en-US" altLang="en-US" sz="2400" dirty="0"/>
              <a:t>nformation </a:t>
            </a:r>
            <a:r>
              <a:rPr lang="en-US" altLang="en-US" sz="2400" b="1" dirty="0">
                <a:solidFill>
                  <a:schemeClr val="tx2"/>
                </a:solidFill>
              </a:rPr>
              <a:t>I</a:t>
            </a:r>
            <a:r>
              <a:rPr lang="en-US" altLang="en-US" sz="2400" dirty="0"/>
              <a:t>nterchange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</a:t>
            </a:r>
            <a:r>
              <a:rPr lang="en-US" altLang="en-US" sz="2400" dirty="0" smtClean="0"/>
              <a:t>ach </a:t>
            </a:r>
            <a:r>
              <a:rPr lang="en-US" altLang="en-US" sz="2400" dirty="0"/>
              <a:t>character represented by a 7-bit code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gives 128 possible characters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codes defined for upper and lower-case alphabetic </a:t>
            </a:r>
            <a:r>
              <a:rPr lang="en-US" altLang="en-US" sz="2000" dirty="0" smtClean="0"/>
              <a:t>characters, digits </a:t>
            </a:r>
            <a:r>
              <a:rPr lang="en-US" altLang="en-US" sz="2000" dirty="0"/>
              <a:t>0 – 9, punctuation marks and various non-printing control characters (such as </a:t>
            </a:r>
            <a:r>
              <a:rPr lang="en-US" altLang="en-US" sz="2000" dirty="0" smtClean="0"/>
              <a:t>return </a:t>
            </a:r>
            <a:r>
              <a:rPr lang="en-US" altLang="en-US" sz="2000" dirty="0"/>
              <a:t>and backspace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437112"/>
            <a:ext cx="1408745" cy="15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60" y="340565"/>
            <a:ext cx="5136733" cy="56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Add the following </a:t>
            </a:r>
            <a:r>
              <a:rPr lang="en-US" dirty="0" smtClean="0"/>
              <a:t>4-bit</a:t>
            </a:r>
            <a:br>
              <a:rPr lang="en-US" dirty="0" smtClean="0"/>
            </a:br>
            <a:r>
              <a:rPr lang="en-US" dirty="0" smtClean="0"/>
              <a:t>binary numbers: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1553844"/>
              </p:ext>
            </p:extLst>
          </p:nvPr>
        </p:nvGraphicFramePr>
        <p:xfrm>
          <a:off x="4209315" y="1600200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315" y="1600200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" y="3740908"/>
            <a:ext cx="7774001" cy="2286000"/>
            <a:chOff x="457200" y="3740908"/>
            <a:chExt cx="7774001" cy="2286000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1531000496"/>
                </p:ext>
              </p:extLst>
            </p:nvPr>
          </p:nvGraphicFramePr>
          <p:xfrm>
            <a:off x="5994414" y="3740908"/>
            <a:ext cx="2236787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VISIO" r:id="rId8" imgW="504444" imgH="513588" progId="Visio.Drawing.6">
                    <p:embed/>
                  </p:oleObj>
                </mc:Choice>
                <mc:Fallback>
                  <p:oleObj name="VISIO" r:id="rId8" imgW="504444" imgH="513588" progId="Visio.Drawing.6">
                    <p:embed/>
                    <p:pic>
                      <p:nvPicPr>
                        <p:cNvPr id="0" name="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4414" y="3740908"/>
                          <a:ext cx="2236787" cy="228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57200" y="4037255"/>
              <a:ext cx="50405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3200" dirty="0"/>
                <a:t>Add the following 4-bit</a:t>
              </a:r>
              <a:br>
                <a:rPr lang="en-US" sz="3200" dirty="0"/>
              </a:br>
              <a:r>
                <a:rPr lang="en-US" sz="3200" dirty="0"/>
                <a:t>binary </a:t>
              </a:r>
              <a:r>
                <a:rPr lang="en-US" sz="3200" dirty="0" smtClean="0"/>
                <a:t>numbers: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83458" y="5373216"/>
            <a:ext cx="2232248" cy="576064"/>
            <a:chOff x="4683458" y="5373216"/>
            <a:chExt cx="2232248" cy="576064"/>
          </a:xfrm>
        </p:grpSpPr>
        <p:sp>
          <p:nvSpPr>
            <p:cNvPr id="9" name="Rectangle 8"/>
            <p:cNvSpPr/>
            <p:nvPr/>
          </p:nvSpPr>
          <p:spPr>
            <a:xfrm flipH="1">
              <a:off x="6444208" y="5373216"/>
              <a:ext cx="404426" cy="576064"/>
            </a:xfrm>
            <a:prstGeom prst="rect">
              <a:avLst/>
            </a:prstGeom>
            <a:solidFill>
              <a:srgbClr val="C0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3458" y="5399981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rgbClr val="C00000"/>
                  </a:solidFill>
                </a:rPr>
                <a:t>OVERFLOW!</a:t>
              </a:r>
              <a:endParaRPr lang="en-US" sz="24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0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Digital systems operate on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fixed </a:t>
            </a:r>
            <a:r>
              <a:rPr lang="en-US" b="1" dirty="0"/>
              <a:t>number of bits</a:t>
            </a:r>
          </a:p>
          <a:p>
            <a:pPr>
              <a:buFontTx/>
              <a:buChar char="•"/>
            </a:pPr>
            <a:r>
              <a:rPr lang="en-US" dirty="0" smtClean="0"/>
              <a:t>Overflow</a:t>
            </a:r>
          </a:p>
          <a:p>
            <a:pPr lvl="1">
              <a:buFontTx/>
              <a:buChar char="•"/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result is too big to fit in the available number of </a:t>
            </a:r>
            <a:r>
              <a:rPr lang="en-US" dirty="0" smtClean="0"/>
              <a:t>bits.</a:t>
            </a:r>
            <a:endParaRPr lang="en-US" sz="1200" dirty="0"/>
          </a:p>
          <a:p>
            <a:pPr>
              <a:buFontTx/>
              <a:buChar char="•"/>
            </a:pPr>
            <a:r>
              <a:rPr lang="en-US" dirty="0"/>
              <a:t>See previous example of </a:t>
            </a:r>
            <a:r>
              <a:rPr lang="en-US" dirty="0" smtClean="0"/>
              <a:t>1011 + 0110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The </a:t>
            </a:r>
            <a:r>
              <a:rPr lang="en-US" altLang="en-US" b="1" dirty="0" smtClean="0">
                <a:solidFill>
                  <a:schemeClr val="tx2"/>
                </a:solidFill>
              </a:rPr>
              <a:t>problem</a:t>
            </a:r>
            <a:r>
              <a:rPr lang="en-US" altLang="en-US" i="1" dirty="0" smtClean="0">
                <a:solidFill>
                  <a:srgbClr val="FF5050"/>
                </a:solidFill>
              </a:rPr>
              <a:t> </a:t>
            </a:r>
            <a:r>
              <a:rPr lang="en-US" altLang="en-US" dirty="0" smtClean="0"/>
              <a:t>with </a:t>
            </a:r>
            <a:r>
              <a:rPr lang="en-US" altLang="en-US" dirty="0"/>
              <a:t>signed integers ( - 45,  + 27,   -99) is the </a:t>
            </a:r>
            <a:r>
              <a:rPr lang="en-US" altLang="en-US" b="1" dirty="0" smtClean="0">
                <a:solidFill>
                  <a:schemeClr val="tx2"/>
                </a:solidFill>
              </a:rPr>
              <a:t>sign</a:t>
            </a:r>
            <a:r>
              <a:rPr lang="en-US" altLang="en-US" dirty="0" smtClean="0"/>
              <a:t>.  </a:t>
            </a:r>
            <a:r>
              <a:rPr lang="en-US" altLang="en-US" dirty="0"/>
              <a:t>How do we encode the sign?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/>
              <a:t>The sign is an extra piece of information that has to be encoded in addition to the magnitude</a:t>
            </a:r>
            <a:r>
              <a:rPr lang="en-US" altLang="en-US" dirty="0" smtClean="0"/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i="1" dirty="0">
                <a:solidFill>
                  <a:schemeClr val="tx2"/>
                </a:solidFill>
              </a:rPr>
              <a:t>Signed Magnitude </a:t>
            </a:r>
            <a:r>
              <a:rPr lang="en-US" altLang="en-US" dirty="0"/>
              <a:t>(SM) is a method for encoding signed integers.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/>
              <a:t>The Most Significant Bit is used to represent the sign.  ‘1’ is used for a ‘-’ (negative sign), a ‘0’ for a ‘+’ (positive sign).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/>
              <a:t>The format of  a SM number in 8 bits is:</a:t>
            </a:r>
            <a:br>
              <a:rPr lang="en-US" altLang="en-US" dirty="0"/>
            </a:br>
            <a:r>
              <a:rPr lang="en-US" altLang="en-US"/>
              <a:t>     </a:t>
            </a:r>
            <a:r>
              <a:rPr lang="en-US" altLang="en-US" b="1" smtClean="0">
                <a:solidFill>
                  <a:srgbClr val="C00000"/>
                </a:solidFill>
              </a:rPr>
              <a:t>s</a:t>
            </a:r>
            <a:r>
              <a:rPr lang="en-US" altLang="en-US" smtClean="0"/>
              <a:t> </a:t>
            </a:r>
            <a:r>
              <a:rPr lang="en-US" altLang="en-US" dirty="0" smtClean="0"/>
              <a:t>n n </a:t>
            </a:r>
            <a:r>
              <a:rPr lang="en-US" altLang="en-US" smtClean="0"/>
              <a:t>n   n </a:t>
            </a:r>
            <a:r>
              <a:rPr lang="en-US" altLang="en-US" dirty="0" smtClean="0"/>
              <a:t>n n n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624" y="5157192"/>
            <a:ext cx="216024" cy="968971"/>
          </a:xfrm>
          <a:prstGeom prst="rect">
            <a:avLst/>
          </a:prstGeom>
          <a:solidFill>
            <a:schemeClr val="accent2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456" y="572605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sign bit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8618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034"/>
            <a:ext cx="8229600" cy="3706129"/>
          </a:xfrm>
        </p:spPr>
        <p:txBody>
          <a:bodyPr/>
          <a:lstStyle/>
          <a:p>
            <a:r>
              <a:rPr lang="en-US" sz="2800" dirty="0" smtClean="0"/>
              <a:t>For </a:t>
            </a:r>
            <a:r>
              <a:rPr lang="en-US" sz="2800" dirty="0"/>
              <a:t>8 bits, can represent the signed </a:t>
            </a:r>
            <a:r>
              <a:rPr lang="en-US" sz="2800" dirty="0" smtClean="0"/>
              <a:t>integers: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127 </a:t>
            </a:r>
            <a:r>
              <a:rPr lang="en-US" sz="2400" dirty="0"/>
              <a:t>to +</a:t>
            </a:r>
            <a:r>
              <a:rPr lang="en-US" sz="2400" dirty="0" smtClean="0"/>
              <a:t>127</a:t>
            </a:r>
            <a:endParaRPr lang="en-US" sz="2400" dirty="0"/>
          </a:p>
          <a:p>
            <a:r>
              <a:rPr lang="en-US" sz="2800" dirty="0"/>
              <a:t>For N bits, can represent the signed </a:t>
            </a:r>
            <a:r>
              <a:rPr lang="en-US" sz="2800" dirty="0" smtClean="0"/>
              <a:t>integers: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-(</a:t>
            </a:r>
            <a:r>
              <a:rPr lang="en-US" sz="2400" dirty="0"/>
              <a:t>2</a:t>
            </a:r>
            <a:r>
              <a:rPr lang="en-US" sz="2400" baseline="30000" dirty="0"/>
              <a:t>(N-1) </a:t>
            </a:r>
            <a:r>
              <a:rPr lang="en-US" sz="2400" dirty="0"/>
              <a:t>– 1)    to    +( 2</a:t>
            </a:r>
            <a:r>
              <a:rPr lang="en-US" sz="2400" baseline="30000" dirty="0"/>
              <a:t>(N-1) </a:t>
            </a:r>
            <a:r>
              <a:rPr lang="en-US" sz="2400" dirty="0"/>
              <a:t>– 1)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64893"/>
            <a:ext cx="266429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000"/>
              <a:t>-5       =	1  0000101</a:t>
            </a:r>
            <a:br>
              <a:rPr lang="en-US" altLang="en-US" sz="2000"/>
            </a:br>
            <a:r>
              <a:rPr lang="en-US" altLang="en-US" sz="2000"/>
              <a:t>+5      = 	0  </a:t>
            </a:r>
            <a:r>
              <a:rPr lang="en-US" altLang="en-US" sz="2000"/>
              <a:t>0000101 </a:t>
            </a:r>
            <a:endParaRPr lang="en-US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899592" y="4464170"/>
            <a:ext cx="4824536" cy="1661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	What </a:t>
            </a:r>
            <a:r>
              <a:rPr lang="en-US" sz="2800" dirty="0"/>
              <a:t>about zero?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/>
              <a:t>1 0000000 </a:t>
            </a:r>
            <a:r>
              <a:rPr lang="en-US" sz="2400" i="1" dirty="0"/>
              <a:t>or</a:t>
            </a:r>
            <a:r>
              <a:rPr lang="en-US" sz="2400" dirty="0"/>
              <a:t> 0 </a:t>
            </a:r>
            <a:r>
              <a:rPr lang="en-US" sz="2400" dirty="0" smtClean="0"/>
              <a:t>0000000 ?</a:t>
            </a:r>
          </a:p>
          <a:p>
            <a:r>
              <a:rPr lang="en-US" sz="2400" dirty="0"/>
              <a:t>	</a:t>
            </a:r>
            <a:r>
              <a:rPr lang="en-US" sz="2800" dirty="0" smtClean="0"/>
              <a:t>What </a:t>
            </a:r>
            <a:r>
              <a:rPr lang="en-US" sz="2800" dirty="0"/>
              <a:t>about addition?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584" y="4925834"/>
            <a:ext cx="329660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1 0000101	-5</a:t>
            </a:r>
          </a:p>
          <a:p>
            <a:r>
              <a:rPr lang="en-US" sz="2400" dirty="0" smtClean="0"/>
              <a:t>+	0 0000101	+5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1 0001010	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77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&amp; </a:t>
            </a:r>
            <a:r>
              <a:rPr lang="en-US" smtClean="0"/>
              <a:t>Two’s Complement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US" b="1" dirty="0" smtClean="0"/>
              <a:t>Principles of</a:t>
            </a:r>
            <a:br>
              <a:rPr lang="en-US" b="1" dirty="0" smtClean="0"/>
            </a:br>
            <a:r>
              <a:rPr lang="en-US" b="1" dirty="0" smtClean="0"/>
              <a:t>Computer 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Complexity</a:t>
            </a:r>
            <a:endParaRPr lang="en-US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Abstraction</a:t>
            </a:r>
          </a:p>
          <a:p>
            <a:pPr eaLnBrk="1" hangingPunct="1"/>
            <a:r>
              <a:rPr lang="en-US" dirty="0" smtClean="0"/>
              <a:t>Discipline</a:t>
            </a:r>
          </a:p>
          <a:p>
            <a:pPr eaLnBrk="1" hangingPunct="1"/>
            <a:r>
              <a:rPr lang="en-US" dirty="0" smtClean="0"/>
              <a:t>The Three –Y’s</a:t>
            </a:r>
          </a:p>
          <a:p>
            <a:pPr lvl="1" eaLnBrk="1" hangingPunct="1"/>
            <a:r>
              <a:rPr lang="en-US" i="1" dirty="0" smtClean="0"/>
              <a:t>Hierarchy</a:t>
            </a:r>
          </a:p>
          <a:p>
            <a:pPr lvl="1" eaLnBrk="1" hangingPunct="1"/>
            <a:r>
              <a:rPr lang="en-US" i="1" dirty="0" smtClean="0"/>
              <a:t>Modularity</a:t>
            </a:r>
          </a:p>
          <a:p>
            <a:pPr lvl="1" eaLnBrk="1" hangingPunct="1"/>
            <a:r>
              <a:rPr lang="en-US" i="1" dirty="0" smtClean="0"/>
              <a:t>Regularity</a:t>
            </a:r>
          </a:p>
        </p:txBody>
      </p:sp>
    </p:spTree>
    <p:extLst>
      <p:ext uri="{BB962C8B-B14F-4D97-AF65-F5344CB8AC3E}">
        <p14:creationId xmlns:p14="http://schemas.microsoft.com/office/powerpoint/2010/main" val="19353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70" y="1748073"/>
            <a:ext cx="3065413" cy="423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8397" y="5247575"/>
            <a:ext cx="302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of abstraction for an electronic computing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details when</a:t>
            </a:r>
            <a:br>
              <a:rPr lang="en-US" dirty="0" smtClean="0"/>
            </a:br>
            <a:r>
              <a:rPr lang="en-US" dirty="0" smtClean="0"/>
              <a:t>they aren’t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/>
              <a:t>Intentionally restrict design choices so that you can work more productively at a higher level of </a:t>
            </a:r>
            <a:r>
              <a:rPr lang="en-US" sz="2400" dirty="0" smtClean="0"/>
              <a:t>abstraction.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Using interchangeable parts is a </a:t>
            </a:r>
            <a:r>
              <a:rPr lang="en-US" sz="2400" dirty="0" smtClean="0"/>
              <a:t>familiar</a:t>
            </a:r>
            <a:br>
              <a:rPr lang="en-US" sz="2400" dirty="0" smtClean="0"/>
            </a:br>
            <a:r>
              <a:rPr lang="en-US" sz="2400" dirty="0" smtClean="0"/>
              <a:t>application </a:t>
            </a:r>
            <a:r>
              <a:rPr lang="en-US" sz="2400" dirty="0"/>
              <a:t>of </a:t>
            </a:r>
            <a:r>
              <a:rPr lang="en-US" sz="2400" dirty="0" smtClean="0"/>
              <a:t>discipline. 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Digital discipline: digital circuits use discrete voltages</a:t>
            </a:r>
          </a:p>
          <a:p>
            <a:pPr lvl="1">
              <a:buFontTx/>
              <a:buChar char="–"/>
            </a:pPr>
            <a:r>
              <a:rPr lang="en-US" sz="2000" dirty="0"/>
              <a:t>Discrete voltages instead of continuous voltages</a:t>
            </a:r>
          </a:p>
          <a:p>
            <a:pPr lvl="1">
              <a:buFontTx/>
              <a:buChar char="–"/>
            </a:pPr>
            <a:r>
              <a:rPr lang="en-US" sz="2000" dirty="0"/>
              <a:t>Simpler to design than analog circuits – can </a:t>
            </a:r>
            <a:r>
              <a:rPr lang="en-US" sz="2000" dirty="0" smtClean="0"/>
              <a:t>build</a:t>
            </a:r>
            <a:br>
              <a:rPr lang="en-US" sz="2000" dirty="0" smtClean="0"/>
            </a:br>
            <a:r>
              <a:rPr lang="en-US" sz="2000" dirty="0" smtClean="0"/>
              <a:t>more </a:t>
            </a:r>
            <a:r>
              <a:rPr lang="en-US" sz="2000" dirty="0"/>
              <a:t>sophisticated systems</a:t>
            </a:r>
          </a:p>
          <a:p>
            <a:pPr lvl="1">
              <a:buFontTx/>
              <a:buChar char="–"/>
            </a:pPr>
            <a:r>
              <a:rPr lang="en-US" sz="2000" dirty="0"/>
              <a:t>Digital systems replacing analog predecessors:</a:t>
            </a:r>
          </a:p>
          <a:p>
            <a:pPr lvl="2">
              <a:buFontTx/>
              <a:buChar char="•"/>
            </a:pPr>
            <a:r>
              <a:rPr lang="en-US" sz="2000" dirty="0"/>
              <a:t>i.e., digital cameras, digital television, </a:t>
            </a:r>
            <a:r>
              <a:rPr lang="en-US" sz="2000" dirty="0" err="1" smtClean="0"/>
              <a:t>dvds</a:t>
            </a:r>
            <a:r>
              <a:rPr lang="en-US" sz="2000" dirty="0" smtClean="0"/>
              <a:t> 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369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Y’s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  <a:p>
            <a:pPr lvl="1"/>
            <a:r>
              <a:rPr lang="en-US" dirty="0"/>
              <a:t>A system divided into modules and </a:t>
            </a:r>
            <a:r>
              <a:rPr lang="en-US" dirty="0" err="1" smtClean="0"/>
              <a:t>submodules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Modularity</a:t>
            </a:r>
          </a:p>
          <a:p>
            <a:pPr lvl="1"/>
            <a:r>
              <a:rPr lang="en-US" dirty="0"/>
              <a:t>Having well-defined functions and </a:t>
            </a:r>
            <a:r>
              <a:rPr lang="en-US" dirty="0" smtClean="0"/>
              <a:t>interfaces.</a:t>
            </a:r>
            <a:endParaRPr lang="en-US" dirty="0"/>
          </a:p>
          <a:p>
            <a:r>
              <a:rPr lang="en-US" dirty="0"/>
              <a:t>Regularity</a:t>
            </a:r>
          </a:p>
          <a:p>
            <a:pPr lvl="1"/>
            <a:r>
              <a:rPr lang="en-US" dirty="0"/>
              <a:t>Encouraging uniformity, so modules can be easily </a:t>
            </a:r>
            <a:r>
              <a:rPr lang="en-US" dirty="0" smtClean="0"/>
              <a:t>reused.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7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US" b="1" dirty="0" smtClean="0"/>
              <a:t>Being Digital </a:t>
            </a:r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69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Digital Abstraction</a:t>
            </a:r>
            <a:endParaRPr lang="en-US" alt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Most physical variables are </a:t>
            </a:r>
            <a:r>
              <a:rPr lang="en-US" b="1" dirty="0"/>
              <a:t>continuous</a:t>
            </a:r>
          </a:p>
          <a:p>
            <a:pPr lvl="1"/>
            <a:r>
              <a:rPr lang="en-US" dirty="0"/>
              <a:t>Voltage on a wire</a:t>
            </a:r>
          </a:p>
          <a:p>
            <a:pPr lvl="1"/>
            <a:r>
              <a:rPr lang="en-US" dirty="0"/>
              <a:t>Frequency of an </a:t>
            </a:r>
            <a:r>
              <a:rPr lang="en-US" dirty="0" smtClean="0"/>
              <a:t>oscillation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Digital </a:t>
            </a:r>
            <a:r>
              <a:rPr lang="en-US" altLang="en-US" dirty="0"/>
              <a:t>systems are concerned with digital signals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Digital signals can take many forms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Here we will concentrate on </a:t>
            </a:r>
            <a:r>
              <a:rPr lang="en-US" altLang="en-US" b="1" dirty="0">
                <a:solidFill>
                  <a:schemeClr val="tx2"/>
                </a:solidFill>
              </a:rPr>
              <a:t>binary signals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since </a:t>
            </a:r>
            <a:r>
              <a:rPr lang="en-US" altLang="en-US" dirty="0" smtClean="0"/>
              <a:t>these</a:t>
            </a:r>
            <a:br>
              <a:rPr lang="en-US" altLang="en-US" dirty="0" smtClean="0"/>
            </a:br>
            <a:r>
              <a:rPr lang="en-US" altLang="en-US" dirty="0" smtClean="0"/>
              <a:t>are </a:t>
            </a:r>
            <a:r>
              <a:rPr lang="en-US" altLang="en-US" dirty="0"/>
              <a:t>the most common form of digital </a:t>
            </a:r>
            <a:r>
              <a:rPr lang="en-US" altLang="en-US" dirty="0" smtClean="0"/>
              <a:t>signals: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can be used individually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perhaps to represent a single binary </a:t>
            </a:r>
            <a:r>
              <a:rPr lang="en-US" altLang="en-US" dirty="0" smtClean="0"/>
              <a:t>quantity</a:t>
            </a:r>
            <a:br>
              <a:rPr lang="en-US" altLang="en-US" dirty="0" smtClean="0"/>
            </a:br>
            <a:r>
              <a:rPr lang="en-US" altLang="en-US" dirty="0" smtClean="0"/>
              <a:t>or </a:t>
            </a:r>
            <a:r>
              <a:rPr lang="en-US" altLang="en-US" dirty="0"/>
              <a:t>the state of a single switch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can be used in combination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to represent more complex quantities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60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1186</Words>
  <Application>Microsoft Macintosh PowerPoint</Application>
  <PresentationFormat>On-screen Show (4:3)</PresentationFormat>
  <Paragraphs>310</Paragraphs>
  <Slides>25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Times</vt:lpstr>
      <vt:lpstr>Times New Roman</vt:lpstr>
      <vt:lpstr>Wingdings</vt:lpstr>
      <vt:lpstr>Arial</vt:lpstr>
      <vt:lpstr>Office Theme</vt:lpstr>
      <vt:lpstr>VISIO</vt:lpstr>
      <vt:lpstr>CS 1520 COMPUTER ARCHITECTURE</vt:lpstr>
      <vt:lpstr>Course Outline</vt:lpstr>
      <vt:lpstr>Principles of Computer Architecture</vt:lpstr>
      <vt:lpstr>How to Manage Complexity</vt:lpstr>
      <vt:lpstr>Abstraction</vt:lpstr>
      <vt:lpstr>Discipline …</vt:lpstr>
      <vt:lpstr>The 3 Y’s</vt:lpstr>
      <vt:lpstr>Being Digital …</vt:lpstr>
      <vt:lpstr>Digital Abstraction</vt:lpstr>
      <vt:lpstr>Binary Quantities &amp; Variables</vt:lpstr>
      <vt:lpstr>Digital Discipline: Binary Matters</vt:lpstr>
      <vt:lpstr>Number Systems</vt:lpstr>
      <vt:lpstr>Two Common Number Systems</vt:lpstr>
      <vt:lpstr>Powers of Two – 2n</vt:lpstr>
      <vt:lpstr>Number Conversion</vt:lpstr>
      <vt:lpstr>Binary Values &amp; Range</vt:lpstr>
      <vt:lpstr>Hexadecimal Numbers (Base 16)</vt:lpstr>
      <vt:lpstr>Hexadecimal to Binary Conversion</vt:lpstr>
      <vt:lpstr>Bits, Bytes &amp; Nibbles</vt:lpstr>
      <vt:lpstr>Numeric &amp; Alphabetic Codes</vt:lpstr>
      <vt:lpstr>Binary Addition</vt:lpstr>
      <vt:lpstr>Overflow</vt:lpstr>
      <vt:lpstr>Signed Integers</vt:lpstr>
      <vt:lpstr>Signed Magnitude</vt:lpstr>
      <vt:lpstr>Next …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256</cp:revision>
  <dcterms:created xsi:type="dcterms:W3CDTF">2013-01-08T22:49:27Z</dcterms:created>
  <dcterms:modified xsi:type="dcterms:W3CDTF">2016-02-09T10:22:27Z</dcterms:modified>
</cp:coreProperties>
</file>