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5" r:id="rId2"/>
    <p:sldId id="393" r:id="rId3"/>
    <p:sldId id="379" r:id="rId4"/>
    <p:sldId id="394" r:id="rId5"/>
    <p:sldId id="396" r:id="rId6"/>
    <p:sldId id="397" r:id="rId7"/>
    <p:sldId id="398" r:id="rId8"/>
    <p:sldId id="400" r:id="rId9"/>
    <p:sldId id="391" r:id="rId10"/>
    <p:sldId id="401" r:id="rId11"/>
    <p:sldId id="402" r:id="rId12"/>
    <p:sldId id="424" r:id="rId13"/>
    <p:sldId id="406" r:id="rId14"/>
    <p:sldId id="403" r:id="rId15"/>
    <p:sldId id="404" r:id="rId16"/>
    <p:sldId id="405" r:id="rId17"/>
    <p:sldId id="407" r:id="rId18"/>
    <p:sldId id="410" r:id="rId19"/>
    <p:sldId id="409" r:id="rId20"/>
    <p:sldId id="425" r:id="rId21"/>
    <p:sldId id="408" r:id="rId22"/>
    <p:sldId id="416" r:id="rId23"/>
    <p:sldId id="417" r:id="rId24"/>
    <p:sldId id="420" r:id="rId25"/>
    <p:sldId id="418" r:id="rId26"/>
    <p:sldId id="419" r:id="rId27"/>
    <p:sldId id="422" r:id="rId28"/>
    <p:sldId id="42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0"/>
    <p:restoredTop sz="50067" autoAdjust="0"/>
  </p:normalViewPr>
  <p:slideViewPr>
    <p:cSldViewPr>
      <p:cViewPr>
        <p:scale>
          <a:sx n="75" d="100"/>
          <a:sy n="75" d="100"/>
        </p:scale>
        <p:origin x="1968" y="120"/>
      </p:cViewPr>
      <p:guideLst>
        <p:guide orient="horz" pos="216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03F4-4B45-4A88-A9A9-D0ED4C3B3FF6}" type="datetimeFigureOut">
              <a:rPr lang="en-US" smtClean="0"/>
              <a:pPr/>
              <a:t>2/12/16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44108-62E0-4557-8015-915678557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9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nsistor%E2%80%93transistor_logic" TargetMode="External"/><Relationship Id="rId4" Type="http://schemas.openxmlformats.org/officeDocument/2006/relationships/hyperlink" Target="https://en.wikipedia.org/wiki/CMO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FB4058-E4F2-4ED7-8F8F-E7579859B63F}" type="slidenum">
              <a:rPr lang="en-US"/>
              <a:pPr/>
              <a:t>1</a:t>
            </a:fld>
            <a:endParaRPr 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48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/ OR are two-input logic gates</a:t>
            </a:r>
          </a:p>
          <a:p>
            <a:endParaRPr lang="en-US" dirty="0" smtClean="0"/>
          </a:p>
          <a:p>
            <a:r>
              <a:rPr lang="en-US" dirty="0" smtClean="0"/>
              <a:t>Y = AB</a:t>
            </a:r>
          </a:p>
          <a:p>
            <a:r>
              <a:rPr lang="en-US" dirty="0" smtClean="0"/>
              <a:t>Y = A + B</a:t>
            </a:r>
          </a:p>
          <a:p>
            <a:endParaRPr lang="en-US" dirty="0" smtClean="0"/>
          </a:p>
          <a:p>
            <a:r>
              <a:rPr lang="en-US" dirty="0" smtClean="0"/>
              <a:t>Are Boolean expressions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53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 input</a:t>
            </a:r>
            <a:r>
              <a:rPr lang="en-US" baseline="0" dirty="0" smtClean="0"/>
              <a:t> gate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13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implemented using two back to back inverters.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What’s the point 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 Buffer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If it does not invert or alter its input signal in any way, or make any logical decisions or operations like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gates do, then why not just use a piece of wire instead, and that’s a good point. But a non-inverting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 Buffer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have many uses in digital electronics with one of its main advantages being that it provides digital amplification.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89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gate above is attached to the inputs of 4 other devices. It has a fan out of 4.</a:t>
            </a:r>
          </a:p>
          <a:p>
            <a:r>
              <a:rPr lang="en-US" dirty="0" smtClean="0"/>
              <a:t>If the current coming out of the AND gate is </a:t>
            </a:r>
            <a:r>
              <a:rPr lang="en-US" b="1" i="1" dirty="0" err="1" smtClean="0"/>
              <a:t>i</a:t>
            </a:r>
            <a:r>
              <a:rPr lang="en-US" dirty="0" smtClean="0"/>
              <a:t>, then assuming each of the 4 devices get equal current, then each device gets </a:t>
            </a:r>
            <a:r>
              <a:rPr lang="en-US" b="1" i="1" dirty="0" err="1" smtClean="0"/>
              <a:t>i</a:t>
            </a:r>
            <a:r>
              <a:rPr lang="en-US" dirty="0" smtClean="0"/>
              <a:t>/4 of the current.</a:t>
            </a:r>
          </a:p>
          <a:p>
            <a:endParaRPr lang="en-US" dirty="0" smtClean="0"/>
          </a:p>
          <a:p>
            <a:r>
              <a:rPr lang="en-US" dirty="0" smtClean="0"/>
              <a:t>If we put in a buffer, then the current can be “boosted” back to the original strength.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48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XOR – Exclusive OR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 smtClean="0"/>
              <a:t>“</a:t>
            </a:r>
            <a:r>
              <a:rPr lang="en-GB" altLang="en-US" i="1" dirty="0" smtClean="0"/>
              <a:t>The output is true if A</a:t>
            </a:r>
            <a:r>
              <a:rPr lang="en-GB" altLang="en-US" dirty="0" smtClean="0"/>
              <a:t> OR </a:t>
            </a:r>
            <a:r>
              <a:rPr lang="en-GB" altLang="en-US" i="1" dirty="0" smtClean="0"/>
              <a:t>B</a:t>
            </a:r>
            <a:r>
              <a:rPr lang="en-GB" altLang="en-US" dirty="0" smtClean="0"/>
              <a:t> </a:t>
            </a:r>
            <a:r>
              <a:rPr lang="en-GB" altLang="en-US" i="1" dirty="0" smtClean="0"/>
              <a:t>is true</a:t>
            </a:r>
            <a:r>
              <a:rPr lang="en-GB" altLang="en-US" dirty="0" smtClean="0"/>
              <a:t>, </a:t>
            </a:r>
            <a:br>
              <a:rPr lang="en-GB" altLang="en-US" dirty="0" smtClean="0"/>
            </a:br>
            <a:r>
              <a:rPr lang="en-GB" altLang="en-US" dirty="0" smtClean="0"/>
              <a:t>AND </a:t>
            </a:r>
            <a:r>
              <a:rPr lang="en-GB" altLang="en-US" i="1" dirty="0" smtClean="0"/>
              <a:t>if A</a:t>
            </a:r>
            <a:r>
              <a:rPr lang="en-GB" altLang="en-US" dirty="0" smtClean="0"/>
              <a:t> AND </a:t>
            </a:r>
            <a:r>
              <a:rPr lang="en-GB" altLang="en-US" i="1" dirty="0" smtClean="0"/>
              <a:t>B</a:t>
            </a:r>
            <a:r>
              <a:rPr lang="en-GB" altLang="en-US" dirty="0" smtClean="0"/>
              <a:t> </a:t>
            </a:r>
            <a:r>
              <a:rPr lang="en-GB" altLang="en-US" i="1" dirty="0" smtClean="0"/>
              <a:t>are</a:t>
            </a:r>
            <a:r>
              <a:rPr lang="en-GB" altLang="en-US" dirty="0" smtClean="0"/>
              <a:t> NOT </a:t>
            </a:r>
            <a:r>
              <a:rPr lang="en-GB" altLang="en-US" i="1" dirty="0" smtClean="0"/>
              <a:t>true</a:t>
            </a:r>
            <a:r>
              <a:rPr lang="en-GB" altLang="en-US" dirty="0" smtClean="0"/>
              <a:t>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6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just one example – there are many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59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 also do the process in reverse to </a:t>
            </a:r>
            <a:r>
              <a:rPr lang="en-GB" altLang="en-US" b="0" dirty="0" smtClean="0">
                <a:solidFill>
                  <a:srgbClr val="0000FF"/>
                </a:solidFill>
              </a:rPr>
              <a:t>Generate a Boolean expression from a logic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52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15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Mapping of a continuous variable onto a discrete binary variable is done by defining logic levels.</a:t>
            </a:r>
          </a:p>
          <a:p>
            <a:endParaRPr lang="en-US" dirty="0" smtClean="0"/>
          </a:p>
          <a:p>
            <a:r>
              <a:rPr lang="en-US" dirty="0" smtClean="0"/>
              <a:t>V</a:t>
            </a:r>
            <a:r>
              <a:rPr lang="en-US" baseline="-25000" dirty="0" smtClean="0"/>
              <a:t>DD </a:t>
            </a:r>
            <a:r>
              <a:rPr lang="en-US" baseline="0" dirty="0" smtClean="0"/>
              <a:t>– positive supply voltage</a:t>
            </a:r>
          </a:p>
          <a:p>
            <a:r>
              <a:rPr lang="en-US" baseline="0" dirty="0" smtClean="0"/>
              <a:t>GND – Ground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digital logic, this is nearly always the negative pin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0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Driver produces a LOW (0) output in the range 0 to V</a:t>
            </a:r>
            <a:r>
              <a:rPr lang="en-US" baseline="-25000" dirty="0" smtClean="0"/>
              <a:t>OL</a:t>
            </a:r>
            <a:r>
              <a:rPr lang="en-US" dirty="0" smtClean="0"/>
              <a:t> or a HIGH (1) output in the range V</a:t>
            </a:r>
            <a:r>
              <a:rPr lang="en-US" baseline="-25000" dirty="0" smtClean="0"/>
              <a:t>OH</a:t>
            </a:r>
            <a:r>
              <a:rPr lang="en-US" dirty="0" smtClean="0"/>
              <a:t> to V</a:t>
            </a:r>
            <a:r>
              <a:rPr lang="en-US" baseline="-25000" dirty="0" smtClean="0"/>
              <a:t>DD</a:t>
            </a:r>
          </a:p>
          <a:p>
            <a:endParaRPr lang="en-US" baseline="-25000" dirty="0" smtClean="0"/>
          </a:p>
          <a:p>
            <a:r>
              <a:rPr lang="en-US" baseline="0" dirty="0" smtClean="0"/>
              <a:t>If receiver gets input in the range 0 to V</a:t>
            </a:r>
            <a:r>
              <a:rPr lang="en-US" baseline="-25000" dirty="0" smtClean="0"/>
              <a:t>IL</a:t>
            </a:r>
            <a:r>
              <a:rPr lang="en-US" baseline="0" dirty="0" smtClean="0"/>
              <a:t> it will consider it a LOW input (0)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receiver gets input in the range 0 to V</a:t>
            </a:r>
            <a:r>
              <a:rPr lang="en-US" baseline="-25000" dirty="0" smtClean="0"/>
              <a:t>IH</a:t>
            </a:r>
            <a:r>
              <a:rPr lang="en-US" baseline="0" dirty="0" smtClean="0"/>
              <a:t> it will consider it a HIGH input (1)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due to noise, faulty components the receiver input should fall in the forbidden zone (between V</a:t>
            </a:r>
            <a:r>
              <a:rPr lang="en-US" baseline="-25000" dirty="0" smtClean="0"/>
              <a:t>IL</a:t>
            </a:r>
            <a:r>
              <a:rPr lang="en-US" baseline="0" dirty="0" smtClean="0"/>
              <a:t> and V</a:t>
            </a:r>
            <a:r>
              <a:rPr lang="en-US" baseline="-25000" dirty="0" smtClean="0"/>
              <a:t>IH</a:t>
            </a:r>
            <a:r>
              <a:rPr lang="en-US" baseline="0" dirty="0" smtClean="0"/>
              <a:t>) the gate </a:t>
            </a:r>
            <a:r>
              <a:rPr lang="en-US" baseline="0" dirty="0" err="1" smtClean="0"/>
              <a:t>behaviour</a:t>
            </a:r>
            <a:r>
              <a:rPr lang="en-US" baseline="0" dirty="0" smtClean="0"/>
              <a:t> is unpredictable.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Noise margin </a:t>
            </a:r>
            <a:r>
              <a:rPr lang="en-US" baseline="0" dirty="0" smtClean="0"/>
              <a:t>is the amount of noise that could be added to a worst-case output such that the signal can still be interpreted as a valid input.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en-US" dirty="0" smtClean="0"/>
              <a:t>Signed magnitude easy to understand and encode (similar to that which people commonly use). 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dirty="0" smtClean="0"/>
              <a:t>One problem is that it has two ways of representing 0 (-0, and +0) .  Mathematically speaking, no such thing as two representations for </a:t>
            </a:r>
            <a:r>
              <a:rPr lang="en-US" altLang="en-US" dirty="0" err="1" smtClean="0"/>
              <a:t>zeros</a:t>
            </a:r>
            <a:r>
              <a:rPr lang="en-US" altLang="en-US" dirty="0" smtClean="0"/>
              <a:t>.</a:t>
            </a:r>
          </a:p>
          <a:p>
            <a:endParaRPr lang="en-US" dirty="0" smtClean="0"/>
          </a:p>
          <a:p>
            <a:r>
              <a:rPr lang="en-US" altLang="en-US" dirty="0" smtClean="0"/>
              <a:t>Another problem is that addition of K + (-K) does not give Zero (if the numbers are operated on directly with the sign bit in place).</a:t>
            </a:r>
            <a:br>
              <a:rPr lang="en-US" altLang="en-US" dirty="0" smtClean="0"/>
            </a:br>
            <a:r>
              <a:rPr lang="en-US" altLang="en-US" dirty="0" smtClean="0"/>
              <a:t>            -5 + 5 =  -10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0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logic family is a group of electronic logic gates constructed using one of several different designs, usually with compatible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 levels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power supply characteristics within a family.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Transistor–transistor logic"/>
              </a:rPr>
              <a:t>Transistor–transistor logic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(TTL)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MOS"/>
              </a:rPr>
              <a:t>Complementary metal–oxide–semiconductor logic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(CMOS)</a:t>
            </a:r>
          </a:p>
          <a:p>
            <a:r>
              <a:rPr lang="en-US" dirty="0" smtClean="0"/>
              <a:t>LV =</a:t>
            </a:r>
            <a:r>
              <a:rPr lang="en-US" baseline="0" dirty="0" smtClean="0"/>
              <a:t> Low Voltage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V</a:t>
            </a:r>
            <a:r>
              <a:rPr lang="en-US" baseline="-25000" dirty="0" smtClean="0"/>
              <a:t>OH</a:t>
            </a:r>
            <a:r>
              <a:rPr lang="en-US" baseline="0" dirty="0" smtClean="0"/>
              <a:t>, V</a:t>
            </a:r>
            <a:r>
              <a:rPr lang="en-US" baseline="-25000" dirty="0" smtClean="0"/>
              <a:t>OL</a:t>
            </a:r>
            <a:r>
              <a:rPr lang="en-US" baseline="0" dirty="0" smtClean="0"/>
              <a:t> – output high and low logic levels</a:t>
            </a:r>
          </a:p>
          <a:p>
            <a:r>
              <a:rPr lang="en-US" baseline="0" dirty="0" smtClean="0"/>
              <a:t>V</a:t>
            </a:r>
            <a:r>
              <a:rPr lang="en-US" baseline="-25000" dirty="0" smtClean="0"/>
              <a:t>IH</a:t>
            </a:r>
            <a:r>
              <a:rPr lang="en-US" baseline="0" dirty="0" smtClean="0"/>
              <a:t>, V</a:t>
            </a:r>
            <a:r>
              <a:rPr lang="en-US" baseline="-25000" dirty="0" smtClean="0"/>
              <a:t>IL</a:t>
            </a:r>
            <a:r>
              <a:rPr lang="en-US" baseline="0" dirty="0" smtClean="0"/>
              <a:t> – input high and low logic levels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2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Complementing each bit means that 1’s are replaced with 0’s,  0’s are replaced with 1’s.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NOTE: positive numbers in 1’s complement are simply their binary representation.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For N bits, can represent the signed integers </a:t>
            </a:r>
            <a:br>
              <a:rPr lang="en-US" altLang="en-US" dirty="0" smtClean="0"/>
            </a:br>
            <a:r>
              <a:rPr lang="en-US" sz="1200" dirty="0" smtClean="0"/>
              <a:t> </a:t>
            </a: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</a:rPr>
              <a:t>[-(2</a:t>
            </a:r>
            <a:r>
              <a:rPr lang="en-US" sz="3200" b="1" baseline="30000" dirty="0" smtClean="0">
                <a:solidFill>
                  <a:schemeClr val="accent1"/>
                </a:solidFill>
                <a:latin typeface="Times New Roman" pitchFamily="18" charset="0"/>
              </a:rPr>
              <a:t>N-1</a:t>
            </a:r>
            <a:r>
              <a:rPr lang="en-US" sz="3200" b="1" baseline="0" dirty="0" smtClean="0">
                <a:solidFill>
                  <a:schemeClr val="accent1"/>
                </a:solidFill>
                <a:latin typeface="Times New Roman" pitchFamily="18" charset="0"/>
              </a:rPr>
              <a:t>-1</a:t>
            </a: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</a:rPr>
              <a:t>), +(2</a:t>
            </a:r>
            <a:r>
              <a:rPr lang="en-US" sz="3200" b="1" baseline="30000" dirty="0" smtClean="0">
                <a:solidFill>
                  <a:schemeClr val="accent1"/>
                </a:solidFill>
                <a:latin typeface="Times New Roman" pitchFamily="18" charset="0"/>
              </a:rPr>
              <a:t>N-1</a:t>
            </a: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</a:rPr>
              <a:t>-1)]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9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+ 0      =    %  0000 0000   =  $ 00</a:t>
            </a:r>
            <a:br>
              <a:rPr lang="en-US" altLang="en-US" dirty="0" smtClean="0"/>
            </a:br>
            <a:r>
              <a:rPr lang="en-US" altLang="en-US" dirty="0" smtClean="0"/>
              <a:t> - 0      =    %  1111 1111   =  $ 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05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other words, </a:t>
            </a:r>
            <a:r>
              <a:rPr lang="en-US" sz="1200" dirty="0" smtClean="0"/>
              <a:t>get One’s complement, then add 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positive numbers in 2’s complement are simply their binary representation.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</a:rPr>
              <a:t>The most significant bit still indicates the sign (1 = negative, 0 = positive)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88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Normal binary addition is used for adding numbers that represent twos complement  integers.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14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77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80E4FC-1DE9-40A3-B263-D26044C04868}" type="slidenum">
              <a:rPr lang="en-US" sz="1200">
                <a:latin typeface="Times New Roman" pitchFamily="18" charset="0"/>
              </a:rPr>
              <a:pPr eaLnBrk="1" hangingPunct="1"/>
              <a:t>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39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9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1" y="6247376"/>
            <a:ext cx="2895840" cy="46948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fld id="{07AF94A5-4CA8-4700-AD16-B93B1F001F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015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60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40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703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51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422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97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855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0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745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5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1941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817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921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589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85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9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2/12/16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3CF46-92DA-4690-B1A3-82DE05029739}" type="datetimeFigureOut">
              <a:rPr lang="en-US" smtClean="0"/>
              <a:pPr/>
              <a:t>2/12/16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9" r:id="rId19"/>
    <p:sldLayoutId id="2147483671" r:id="rId20"/>
    <p:sldLayoutId id="2147483673" r:id="rId21"/>
    <p:sldLayoutId id="2147483675" r:id="rId22"/>
    <p:sldLayoutId id="2147483678" r:id="rId23"/>
    <p:sldLayoutId id="2147483679" r:id="rId24"/>
    <p:sldLayoutId id="2147483680" r:id="rId25"/>
    <p:sldLayoutId id="2147483683" r:id="rId26"/>
    <p:sldLayoutId id="2147483684" r:id="rId27"/>
    <p:sldLayoutId id="2147483685" r:id="rId28"/>
    <p:sldLayoutId id="2147483696" r:id="rId2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10.xml"/><Relationship Id="rId6" Type="http://schemas.openxmlformats.org/officeDocument/2006/relationships/oleObject" Target="../embeddings/oleObject2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2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13.wmf"/><Relationship Id="rId1" Type="http://schemas.openxmlformats.org/officeDocument/2006/relationships/vmlDrawing" Target="../drawings/vmlDrawing6.vml"/><Relationship Id="rId2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15.png"/><Relationship Id="rId5" Type="http://schemas.openxmlformats.org/officeDocument/2006/relationships/oleObject" Target="../embeddings/oleObject8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4" Type="http://schemas.openxmlformats.org/officeDocument/2006/relationships/hyperlink" Target="http://www.neuroproductions.be/logic-lab/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8.vml"/><Relationship Id="rId2" Type="http://schemas.openxmlformats.org/officeDocument/2006/relationships/tags" Target="../tags/tag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19.xml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8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9.wmf"/><Relationship Id="rId1" Type="http://schemas.openxmlformats.org/officeDocument/2006/relationships/vmlDrawing" Target="../drawings/vmlDrawing9.vml"/><Relationship Id="rId2" Type="http://schemas.openxmlformats.org/officeDocument/2006/relationships/tags" Target="../tags/tag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8.x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9120" y="836712"/>
            <a:ext cx="8436960" cy="2363283"/>
          </a:xfrm>
          <a:ln/>
        </p:spPr>
        <p:txBody>
          <a:bodyPr tIns="43105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900" b="1" dirty="0"/>
              <a:t>CS </a:t>
            </a:r>
            <a:r>
              <a:rPr lang="en-US" sz="4900" b="1" dirty="0" smtClean="0"/>
              <a:t>1520</a:t>
            </a:r>
            <a:r>
              <a:rPr lang="en-US" sz="4900" b="1" dirty="0"/>
              <a:t/>
            </a:r>
            <a:br>
              <a:rPr lang="en-US" sz="4900" b="1" dirty="0"/>
            </a:br>
            <a:r>
              <a:rPr lang="en-US" sz="4900" b="1" dirty="0"/>
              <a:t>COMPUTER ARCHITECTURE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56481" y="2636912"/>
            <a:ext cx="8228160" cy="3143852"/>
          </a:xfrm>
          <a:ln/>
        </p:spPr>
        <p:txBody>
          <a:bodyPr tIns="43105" anchor="ctr">
            <a:normAutofit/>
          </a:bodyPr>
          <a:lstStyle/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US" sz="4900" dirty="0"/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 smtClean="0"/>
              <a:t>Prof. Peter Edwards </a:t>
            </a:r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/>
              <a:t>p.edwards@</a:t>
            </a:r>
            <a:r>
              <a:rPr lang="en-US" dirty="0" smtClean="0"/>
              <a:t>abdn.ac.uk</a:t>
            </a:r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pic>
        <p:nvPicPr>
          <p:cNvPr id="4" name="Picture 3" descr="image60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240" y="157359"/>
            <a:ext cx="2251190" cy="8953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5793160"/>
            <a:ext cx="9144000" cy="10801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772816"/>
            <a:ext cx="8229600" cy="2151112"/>
          </a:xfrm>
        </p:spPr>
        <p:txBody>
          <a:bodyPr>
            <a:normAutofit/>
          </a:bodyPr>
          <a:lstStyle/>
          <a:p>
            <a:r>
              <a:rPr lang="en-GB" b="1" dirty="0" smtClean="0"/>
              <a:t>Logic Gates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52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building blocks used to create digital circuits are </a:t>
            </a:r>
            <a:r>
              <a:rPr lang="en-US" sz="2800" dirty="0">
                <a:solidFill>
                  <a:schemeClr val="tx2"/>
                </a:solidFill>
              </a:rPr>
              <a:t>logic </a:t>
            </a:r>
            <a:r>
              <a:rPr lang="en-US" sz="2800" dirty="0" smtClean="0">
                <a:solidFill>
                  <a:schemeClr val="tx2"/>
                </a:solidFill>
              </a:rPr>
              <a:t>gates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There are three elementary logic gates and a range of other simple </a:t>
            </a:r>
            <a:r>
              <a:rPr lang="en-US" sz="2800" dirty="0" smtClean="0"/>
              <a:t>gates.</a:t>
            </a:r>
            <a:endParaRPr lang="en-US" sz="2800" dirty="0"/>
          </a:p>
          <a:p>
            <a:r>
              <a:rPr lang="en-US" sz="2800" dirty="0"/>
              <a:t>Each gate has its own logic symbol which allows complex functions to be represented by a logic </a:t>
            </a:r>
            <a:r>
              <a:rPr lang="en-US" sz="2800" dirty="0" smtClean="0"/>
              <a:t>diagram.</a:t>
            </a:r>
            <a:endParaRPr lang="en-US" sz="2800" dirty="0"/>
          </a:p>
          <a:p>
            <a:r>
              <a:rPr lang="en-US" sz="2800" dirty="0"/>
              <a:t>The function of each gate can be represented by a truth table or using </a:t>
            </a:r>
            <a:r>
              <a:rPr lang="en-US" sz="2800" b="1" dirty="0">
                <a:solidFill>
                  <a:schemeClr val="tx2"/>
                </a:solidFill>
              </a:rPr>
              <a:t>Boolean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notation.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600" i="1" dirty="0" smtClean="0"/>
              <a:t>An </a:t>
            </a:r>
            <a:r>
              <a:rPr lang="en-US" sz="2600" i="1" dirty="0"/>
              <a:t>Investigation of the Laws of Thought </a:t>
            </a:r>
            <a:r>
              <a:rPr lang="en-US" sz="2600" dirty="0"/>
              <a:t>(1854</a:t>
            </a:r>
            <a:r>
              <a:rPr lang="en-US" sz="2600" dirty="0" smtClean="0"/>
              <a:t>)</a:t>
            </a:r>
          </a:p>
          <a:p>
            <a:r>
              <a:rPr lang="en-US" sz="2600" dirty="0" smtClean="0"/>
              <a:t>Boolean Algebra</a:t>
            </a:r>
          </a:p>
          <a:p>
            <a:pPr lvl="1"/>
            <a:r>
              <a:rPr lang="en-US" sz="2000" dirty="0" smtClean="0"/>
              <a:t>Expressions denote truth values true/false.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175000" cy="42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8200" y="3635381"/>
            <a:ext cx="4316288" cy="25299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en-US" b="1" dirty="0">
                <a:solidFill>
                  <a:schemeClr val="tx2"/>
                </a:solidFill>
              </a:rPr>
              <a:t>Boolean </a:t>
            </a:r>
            <a:r>
              <a:rPr lang="en-US" altLang="en-US" b="1" dirty="0" smtClean="0">
                <a:solidFill>
                  <a:schemeClr val="tx2"/>
                </a:solidFill>
              </a:rPr>
              <a:t>Constants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en-US" dirty="0" smtClean="0"/>
              <a:t>these are ‘0’ (false) and ‘1’ (true)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b="1" dirty="0" smtClean="0">
                <a:solidFill>
                  <a:schemeClr val="tx2"/>
                </a:solidFill>
              </a:rPr>
              <a:t>Boolean </a:t>
            </a:r>
            <a:r>
              <a:rPr lang="en-US" altLang="en-US" b="1" dirty="0">
                <a:solidFill>
                  <a:schemeClr val="tx2"/>
                </a:solidFill>
              </a:rPr>
              <a:t>Variables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en-US" dirty="0"/>
              <a:t>variables that can only take the </a:t>
            </a:r>
            <a:r>
              <a:rPr lang="en-US" altLang="en-US" dirty="0" smtClean="0"/>
              <a:t>values </a:t>
            </a:r>
            <a:r>
              <a:rPr lang="en-US" altLang="en-US" dirty="0"/>
              <a:t>‘0’ or ‘1’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b="1" dirty="0">
                <a:solidFill>
                  <a:schemeClr val="tx2"/>
                </a:solidFill>
              </a:rPr>
              <a:t>Boolean Functions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en-US" dirty="0"/>
              <a:t>each of the logic functions (such as AND, OR and NOT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9032" y="5446385"/>
            <a:ext cx="3178460" cy="430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George Boole, </a:t>
            </a:r>
            <a:r>
              <a:rPr lang="en-US" sz="2200" dirty="0" smtClean="0">
                <a:solidFill>
                  <a:schemeClr val="bg1"/>
                </a:solidFill>
              </a:rPr>
              <a:t>1815-1864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9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logic functions: </a:t>
            </a:r>
          </a:p>
          <a:p>
            <a:pPr lvl="1"/>
            <a:r>
              <a:rPr lang="en-US" dirty="0" smtClean="0"/>
              <a:t>Inversion </a:t>
            </a:r>
            <a:r>
              <a:rPr lang="en-US" dirty="0"/>
              <a:t>(NOT), AND, OR, NAND, NOR, etc.</a:t>
            </a:r>
          </a:p>
          <a:p>
            <a:r>
              <a:rPr lang="en-US" dirty="0"/>
              <a:t>Single-input: </a:t>
            </a:r>
          </a:p>
          <a:p>
            <a:pPr lvl="1"/>
            <a:r>
              <a:rPr lang="en-US" dirty="0"/>
              <a:t>NOT gate, buffer</a:t>
            </a:r>
          </a:p>
          <a:p>
            <a:r>
              <a:rPr lang="en-US" dirty="0"/>
              <a:t>Two-input: </a:t>
            </a:r>
          </a:p>
          <a:p>
            <a:pPr lvl="1"/>
            <a:r>
              <a:rPr lang="en-US" dirty="0"/>
              <a:t>AND, OR, XOR, NAND, NOR, XNOR</a:t>
            </a:r>
          </a:p>
          <a:p>
            <a:r>
              <a:rPr lang="en-US" dirty="0" smtClean="0"/>
              <a:t>Multiple-input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/ OR Gates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07621002"/>
              </p:ext>
            </p:extLst>
          </p:nvPr>
        </p:nvGraphicFramePr>
        <p:xfrm>
          <a:off x="1681410" y="1835299"/>
          <a:ext cx="2301875" cy="378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1" name="VISIO" r:id="rId6" imgW="885960" imgH="1457280" progId="Visio.Drawing.6">
                  <p:embed/>
                </p:oleObj>
              </mc:Choice>
              <mc:Fallback>
                <p:oleObj name="VISIO" r:id="rId6" imgW="885960" imgH="1457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410" y="1835299"/>
                        <a:ext cx="2301875" cy="37877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72990131"/>
              </p:ext>
            </p:extLst>
          </p:nvPr>
        </p:nvGraphicFramePr>
        <p:xfrm>
          <a:off x="5004048" y="1844824"/>
          <a:ext cx="2332037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" name="VISIO" r:id="rId8" imgW="885960" imgH="1457280" progId="Visio.Drawing.6">
                  <p:embed/>
                </p:oleObj>
              </mc:Choice>
              <mc:Fallback>
                <p:oleObj name="VISIO" r:id="rId8" imgW="885960" imgH="1457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844824"/>
                        <a:ext cx="2332037" cy="38354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45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Gate (or Inverter)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0461029"/>
              </p:ext>
            </p:extLst>
          </p:nvPr>
        </p:nvGraphicFramePr>
        <p:xfrm>
          <a:off x="3251200" y="1772816"/>
          <a:ext cx="2641600" cy="366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VISIO" r:id="rId5" imgW="885960" imgH="1228680" progId="Visio.Drawing.6">
                  <p:embed/>
                </p:oleObj>
              </mc:Choice>
              <mc:Fallback>
                <p:oleObj name="VISIO" r:id="rId5" imgW="885960" imgH="1228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1772816"/>
                        <a:ext cx="2641600" cy="36639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366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Buffer Gate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Buffer </a:t>
            </a:r>
            <a:r>
              <a:rPr lang="en-US" sz="2400" dirty="0"/>
              <a:t>performs no inversion or decision making capabilities </a:t>
            </a:r>
            <a:r>
              <a:rPr lang="en-US" sz="2400" dirty="0" smtClean="0"/>
              <a:t>but </a:t>
            </a:r>
            <a:r>
              <a:rPr lang="en-US" sz="2400" dirty="0"/>
              <a:t>instead produces an output which exactly matches that of its </a:t>
            </a:r>
            <a:r>
              <a:rPr lang="en-US" sz="2400" dirty="0" smtClean="0"/>
              <a:t>input.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Digital amplification </a:t>
            </a:r>
            <a:r>
              <a:rPr lang="en-US" sz="2400" dirty="0" smtClean="0"/>
              <a:t>capability.</a:t>
            </a:r>
            <a:endParaRPr lang="en-US" sz="2400" dirty="0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7623180"/>
              </p:ext>
            </p:extLst>
          </p:nvPr>
        </p:nvGraphicFramePr>
        <p:xfrm>
          <a:off x="827584" y="1916832"/>
          <a:ext cx="2535237" cy="351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VISIO" r:id="rId5" imgW="885960" imgH="1228680" progId="Visio.Drawing.6">
                  <p:embed/>
                </p:oleObj>
              </mc:Choice>
              <mc:Fallback>
                <p:oleObj name="VISIO" r:id="rId5" imgW="885960" imgH="1228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916832"/>
                        <a:ext cx="2535237" cy="351631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54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Buffer Gate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Gates process 1s and 0s</a:t>
            </a:r>
          </a:p>
          <a:p>
            <a:r>
              <a:rPr lang="en-US" sz="2400" dirty="0" smtClean="0"/>
              <a:t>0s </a:t>
            </a:r>
            <a:r>
              <a:rPr lang="en-US" sz="2400" dirty="0"/>
              <a:t>and </a:t>
            </a:r>
            <a:r>
              <a:rPr lang="en-US" sz="2400" dirty="0" smtClean="0"/>
              <a:t>1s </a:t>
            </a:r>
            <a:r>
              <a:rPr lang="en-US" sz="2400" dirty="0"/>
              <a:t>are really electric current at certain voltages.</a:t>
            </a:r>
          </a:p>
          <a:p>
            <a:r>
              <a:rPr lang="en-US" sz="2400" dirty="0"/>
              <a:t>If </a:t>
            </a:r>
            <a:r>
              <a:rPr lang="en-US" sz="2400" dirty="0" smtClean="0"/>
              <a:t>not </a:t>
            </a:r>
            <a:r>
              <a:rPr lang="en-US" sz="2400" dirty="0"/>
              <a:t>enough current, it’s hard to measure the </a:t>
            </a:r>
            <a:r>
              <a:rPr lang="en-US" sz="2400" dirty="0" smtClean="0"/>
              <a:t>voltage.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urrent </a:t>
            </a:r>
            <a:r>
              <a:rPr lang="en-US" sz="2400" dirty="0"/>
              <a:t>can decrease if </a:t>
            </a:r>
            <a:r>
              <a:rPr lang="en-US" sz="2400" b="1" dirty="0" smtClean="0">
                <a:solidFill>
                  <a:schemeClr val="tx2"/>
                </a:solidFill>
              </a:rPr>
              <a:t>fan </a:t>
            </a:r>
            <a:r>
              <a:rPr lang="en-US" sz="2400" b="1" dirty="0">
                <a:solidFill>
                  <a:schemeClr val="tx2"/>
                </a:solidFill>
              </a:rPr>
              <a:t>out </a:t>
            </a:r>
            <a:r>
              <a:rPr lang="en-US" sz="2400" dirty="0"/>
              <a:t>is large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i="1" dirty="0"/>
              <a:t>fan out </a:t>
            </a:r>
            <a:r>
              <a:rPr lang="en-US" sz="2000" dirty="0"/>
              <a:t>is the number of devices that an output is attached to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107236" y="1704384"/>
            <a:ext cx="3393876" cy="2015752"/>
            <a:chOff x="5107236" y="1704384"/>
            <a:chExt cx="3393876" cy="20157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6512" y="1704384"/>
              <a:ext cx="2514600" cy="20157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107236" y="3212102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fan-out of 4</a:t>
              </a:r>
              <a:endParaRPr lang="en-US" i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61703" y="4005064"/>
            <a:ext cx="3639409" cy="2008878"/>
            <a:chOff x="4861703" y="4005064"/>
            <a:chExt cx="3639409" cy="200887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0112" y="4005064"/>
              <a:ext cx="2921000" cy="199905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861703" y="5365870"/>
              <a:ext cx="1800200" cy="648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Use of buffers to boost current.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72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Two-Input Logic Gates</a:t>
            </a:r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8673176"/>
              </p:ext>
            </p:extLst>
          </p:nvPr>
        </p:nvGraphicFramePr>
        <p:xfrm>
          <a:off x="457200" y="1916832"/>
          <a:ext cx="80010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VISIO" r:id="rId5" imgW="3584448" imgH="1456944" progId="Visio.Drawing.6">
                  <p:embed/>
                </p:oleObj>
              </mc:Choice>
              <mc:Fallback>
                <p:oleObj name="VISIO" r:id="rId5" imgW="3584448" imgH="14569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16832"/>
                        <a:ext cx="8001000" cy="32575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Multi-Input Gates</a:t>
            </a:r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0255583"/>
              </p:ext>
            </p:extLst>
          </p:nvPr>
        </p:nvGraphicFramePr>
        <p:xfrm>
          <a:off x="3131840" y="1412776"/>
          <a:ext cx="2304256" cy="4390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2" name="VISIO" r:id="rId5" imgW="961644" imgH="1914144" progId="Visio.Drawing.6">
                  <p:embed/>
                </p:oleObj>
              </mc:Choice>
              <mc:Fallback>
                <p:oleObj name="VISIO" r:id="rId5" imgW="961644" imgH="191414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412776"/>
                        <a:ext cx="2304256" cy="4390601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41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772816"/>
            <a:ext cx="8229600" cy="2151112"/>
          </a:xfrm>
        </p:spPr>
        <p:txBody>
          <a:bodyPr>
            <a:normAutofit/>
          </a:bodyPr>
          <a:lstStyle/>
          <a:p>
            <a:r>
              <a:rPr lang="en-GB" b="1" dirty="0" smtClean="0"/>
              <a:t>Number Systems continued</a:t>
            </a:r>
            <a:r>
              <a:rPr lang="is-IS" b="1" dirty="0" smtClean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46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Function from a Boolean Expression</a:t>
            </a:r>
            <a:endParaRPr lang="en-US" dirty="0"/>
          </a:p>
        </p:txBody>
      </p:sp>
      <p:pic>
        <p:nvPicPr>
          <p:cNvPr id="3" name="Picture 6" descr="C09Exa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213" y="2796009"/>
            <a:ext cx="7748587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300075"/>
              </p:ext>
            </p:extLst>
          </p:nvPr>
        </p:nvGraphicFramePr>
        <p:xfrm>
          <a:off x="971600" y="1988840"/>
          <a:ext cx="14414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Equation" r:id="rId5" imgW="1435100" imgH="330200" progId="Equation.3">
                  <p:embed/>
                </p:oleObj>
              </mc:Choice>
              <mc:Fallback>
                <p:oleObj name="Equation" r:id="rId5" imgW="14351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988840"/>
                        <a:ext cx="144145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827584" y="4005064"/>
            <a:ext cx="2664295" cy="1152128"/>
          </a:xfrm>
          <a:prstGeom prst="rect">
            <a:avLst/>
          </a:prstGeom>
          <a:noFill/>
          <a:ln w="1206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7584" y="3429000"/>
            <a:ext cx="4680520" cy="1728192"/>
          </a:xfrm>
          <a:prstGeom prst="rect">
            <a:avLst/>
          </a:prstGeom>
          <a:noFill/>
          <a:ln w="1206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7584" y="2955206"/>
            <a:ext cx="7605216" cy="2201986"/>
          </a:xfrm>
          <a:prstGeom prst="rect">
            <a:avLst/>
          </a:prstGeom>
          <a:noFill/>
          <a:ln w="1206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4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Logic Lab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" y="0"/>
            <a:ext cx="912382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27984" y="4365104"/>
            <a:ext cx="44644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www.neuroproductions.be</a:t>
            </a:r>
            <a:r>
              <a:rPr lang="en-US" dirty="0">
                <a:hlinkClick r:id="rId4"/>
              </a:rPr>
              <a:t>/logic-lab/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voltages represent 1 and 0</a:t>
            </a:r>
          </a:p>
          <a:p>
            <a:r>
              <a:rPr lang="en-US" dirty="0"/>
              <a:t>For example: </a:t>
            </a:r>
          </a:p>
          <a:p>
            <a:pPr lvl="1"/>
            <a:r>
              <a:rPr lang="en-US" dirty="0"/>
              <a:t>0 = </a:t>
            </a:r>
            <a:r>
              <a:rPr lang="en-US" i="1" dirty="0"/>
              <a:t>ground</a:t>
            </a:r>
            <a:r>
              <a:rPr lang="en-US" dirty="0"/>
              <a:t> (GND) or 0 volts</a:t>
            </a:r>
          </a:p>
          <a:p>
            <a:pPr lvl="1"/>
            <a:r>
              <a:rPr lang="en-US" dirty="0"/>
              <a:t>1 = </a:t>
            </a:r>
            <a:r>
              <a:rPr lang="en-US" i="1" dirty="0"/>
              <a:t>V</a:t>
            </a:r>
            <a:r>
              <a:rPr lang="en-US" i="1" baseline="-25000" dirty="0"/>
              <a:t>DD</a:t>
            </a:r>
            <a:r>
              <a:rPr lang="en-US" dirty="0"/>
              <a:t> or 5 volts</a:t>
            </a:r>
          </a:p>
          <a:p>
            <a:r>
              <a:rPr lang="en-US" dirty="0"/>
              <a:t>What about 4.99 volts?  Is that a 0 or a 1?</a:t>
            </a:r>
          </a:p>
          <a:p>
            <a:r>
              <a:rPr lang="en-US" dirty="0"/>
              <a:t>What about 3.2 volts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5097958"/>
            <a:ext cx="5544616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Range</a:t>
            </a:r>
            <a:r>
              <a:rPr lang="en-US" dirty="0"/>
              <a:t> of voltages for 1 and 0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WHY?</a:t>
            </a:r>
          </a:p>
          <a:p>
            <a:r>
              <a:rPr lang="en-US" dirty="0" smtClean="0"/>
              <a:t>Different </a:t>
            </a:r>
            <a:r>
              <a:rPr lang="en-US" dirty="0"/>
              <a:t>ranges for inputs and outputs to allow for </a:t>
            </a:r>
            <a:r>
              <a:rPr lang="en-US" i="1" dirty="0" smtClean="0"/>
              <a:t>noise.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6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Noise?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Anything that </a:t>
            </a:r>
            <a:r>
              <a:rPr lang="en-US" sz="2800" b="1" dirty="0" smtClean="0">
                <a:solidFill>
                  <a:schemeClr val="tx2"/>
                </a:solidFill>
              </a:rPr>
              <a:t>degrades the signal</a:t>
            </a:r>
          </a:p>
          <a:p>
            <a:pPr lvl="1"/>
            <a:r>
              <a:rPr lang="en-US" dirty="0" smtClean="0"/>
              <a:t>e.g., resistance, power supply noise, coupling to </a:t>
            </a:r>
            <a:r>
              <a:rPr lang="en-US" dirty="0" err="1" smtClean="0"/>
              <a:t>neighbouring</a:t>
            </a:r>
            <a:r>
              <a:rPr lang="en-US" dirty="0" smtClean="0"/>
              <a:t> wires, etc.</a:t>
            </a:r>
          </a:p>
          <a:p>
            <a:r>
              <a:rPr lang="en-US" sz="2800" b="1" dirty="0" smtClean="0">
                <a:solidFill>
                  <a:schemeClr val="tx2"/>
                </a:solidFill>
              </a:rPr>
              <a:t>Example</a:t>
            </a:r>
            <a:r>
              <a:rPr lang="en-US" sz="2800" b="1" dirty="0">
                <a:solidFill>
                  <a:schemeClr val="tx2"/>
                </a:solidFill>
              </a:rPr>
              <a:t>: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A </a:t>
            </a:r>
            <a:r>
              <a:rPr lang="en-US" sz="2800" dirty="0"/>
              <a:t>gate (driver) outputs 5 V but, because of resistance in a long wire, receiver gets 4.5 </a:t>
            </a:r>
            <a:r>
              <a:rPr lang="en-US" sz="2800" dirty="0" smtClean="0"/>
              <a:t>V</a:t>
            </a:r>
            <a:endParaRPr lang="en-US" sz="28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7382394"/>
              </p:ext>
            </p:extLst>
          </p:nvPr>
        </p:nvGraphicFramePr>
        <p:xfrm>
          <a:off x="1763688" y="4149080"/>
          <a:ext cx="50292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VISIO" r:id="rId4" imgW="1978401" imgH="705263" progId="Visio.Drawing.6">
                  <p:embed/>
                </p:oleObj>
              </mc:Choice>
              <mc:Fallback>
                <p:oleObj name="VISIO" r:id="rId4" imgW="1978401" imgH="70526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149080"/>
                        <a:ext cx="5029200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3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Margins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4386552"/>
              </p:ext>
            </p:extLst>
          </p:nvPr>
        </p:nvGraphicFramePr>
        <p:xfrm>
          <a:off x="477728" y="1865536"/>
          <a:ext cx="8534400" cy="357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1" name="VISIO" r:id="rId7" imgW="4030077" imgH="1686831" progId="Visio.Drawing.6">
                  <p:embed/>
                </p:oleObj>
              </mc:Choice>
              <mc:Fallback>
                <p:oleObj name="VISIO" r:id="rId7" imgW="4030077" imgH="168683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728" y="1865536"/>
                        <a:ext cx="8534400" cy="357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48123505"/>
              </p:ext>
            </p:extLst>
          </p:nvPr>
        </p:nvGraphicFramePr>
        <p:xfrm>
          <a:off x="2476500" y="1023070"/>
          <a:ext cx="41910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2" name="VISIO" r:id="rId9" imgW="1978401" imgH="517498" progId="Visio.Drawing.6">
                  <p:embed/>
                </p:oleObj>
              </mc:Choice>
              <mc:Fallback>
                <p:oleObj name="VISIO" r:id="rId9" imgW="1978401" imgH="51749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1023070"/>
                        <a:ext cx="41910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05732" y="5460935"/>
            <a:ext cx="3456384" cy="12926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i="1" dirty="0" smtClean="0"/>
              <a:t>Noise Margins (NM)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i="1" dirty="0" smtClean="0"/>
              <a:t>NM</a:t>
            </a:r>
            <a:r>
              <a:rPr lang="en-US" sz="1800" i="1" baseline="-25000" dirty="0" smtClean="0"/>
              <a:t>H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i="1" dirty="0"/>
              <a:t>V</a:t>
            </a:r>
            <a:r>
              <a:rPr lang="en-US" sz="1800" i="1" baseline="-25000" dirty="0"/>
              <a:t>OH</a:t>
            </a:r>
            <a:r>
              <a:rPr lang="en-US" sz="1800" dirty="0"/>
              <a:t> – </a:t>
            </a:r>
            <a:r>
              <a:rPr lang="en-US" sz="1800" i="1" dirty="0"/>
              <a:t>V</a:t>
            </a:r>
            <a:r>
              <a:rPr lang="en-US" sz="1800" i="1" baseline="-25000" dirty="0"/>
              <a:t>IH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i="1" dirty="0"/>
              <a:t>NM</a:t>
            </a:r>
            <a:r>
              <a:rPr lang="en-US" sz="1800" i="1" baseline="-25000" dirty="0"/>
              <a:t>L</a:t>
            </a:r>
            <a:r>
              <a:rPr lang="en-US" sz="1800" dirty="0"/>
              <a:t> =  </a:t>
            </a:r>
            <a:r>
              <a:rPr lang="en-US" sz="1800" i="1" dirty="0"/>
              <a:t>V</a:t>
            </a:r>
            <a:r>
              <a:rPr lang="en-US" sz="1800" i="1" baseline="-25000" dirty="0"/>
              <a:t>IL</a:t>
            </a:r>
            <a:r>
              <a:rPr lang="en-US" sz="1800" dirty="0"/>
              <a:t>  – </a:t>
            </a:r>
            <a:r>
              <a:rPr lang="en-US" sz="1800" i="1" dirty="0"/>
              <a:t>V</a:t>
            </a:r>
            <a:r>
              <a:rPr lang="en-US" sz="1800" i="1" baseline="-25000" dirty="0"/>
              <a:t>OL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915816" y="2606854"/>
            <a:ext cx="360040" cy="2497494"/>
            <a:chOff x="2915816" y="2606854"/>
            <a:chExt cx="360040" cy="2497494"/>
          </a:xfrm>
        </p:grpSpPr>
        <p:sp>
          <p:nvSpPr>
            <p:cNvPr id="7" name="TextBox 6"/>
            <p:cNvSpPr txBox="1"/>
            <p:nvPr/>
          </p:nvSpPr>
          <p:spPr>
            <a:xfrm>
              <a:off x="2915816" y="2606854"/>
              <a:ext cx="360040" cy="5232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smtClean="0">
                  <a:solidFill>
                    <a:schemeClr val="bg1"/>
                  </a:solidFill>
                </a:rPr>
                <a:t>1</a:t>
              </a:r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5816" y="4581128"/>
              <a:ext cx="360040" cy="5232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smtClean="0">
                  <a:solidFill>
                    <a:schemeClr val="bg1"/>
                  </a:solidFill>
                </a:rPr>
                <a:t>0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33924" y="2743389"/>
            <a:ext cx="360040" cy="2166887"/>
            <a:chOff x="5533924" y="2743389"/>
            <a:chExt cx="360040" cy="2166887"/>
          </a:xfrm>
        </p:grpSpPr>
        <p:sp>
          <p:nvSpPr>
            <p:cNvPr id="8" name="TextBox 7"/>
            <p:cNvSpPr txBox="1"/>
            <p:nvPr/>
          </p:nvSpPr>
          <p:spPr>
            <a:xfrm>
              <a:off x="5533924" y="2743389"/>
              <a:ext cx="360040" cy="5232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1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33924" y="4387056"/>
              <a:ext cx="360040" cy="52322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smtClean="0">
                  <a:solidFill>
                    <a:schemeClr val="bg1"/>
                  </a:solidFill>
                </a:rPr>
                <a:t>0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8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Discipline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avoid inputs falling into the forbidden zone, digital logic gates are designed to conform to the </a:t>
            </a:r>
            <a:r>
              <a:rPr lang="en-US" b="1" dirty="0">
                <a:solidFill>
                  <a:schemeClr val="tx2"/>
                </a:solidFill>
              </a:rPr>
              <a:t>static discipline </a:t>
            </a:r>
          </a:p>
          <a:p>
            <a:pPr lvl="1"/>
            <a:r>
              <a:rPr lang="en-US" dirty="0"/>
              <a:t>With logically valid inputs, every circuit element must produce logically valid </a:t>
            </a:r>
            <a:r>
              <a:rPr lang="en-US" dirty="0" smtClean="0"/>
              <a:t>outputs.</a:t>
            </a:r>
            <a:endParaRPr lang="en-US" dirty="0"/>
          </a:p>
          <a:p>
            <a:pPr lvl="1"/>
            <a:r>
              <a:rPr lang="en-US" dirty="0"/>
              <a:t>Use limited ranges of voltages to represent discrete </a:t>
            </a:r>
            <a:r>
              <a:rPr lang="en-US" dirty="0" smtClean="0"/>
              <a:t>values.</a:t>
            </a:r>
            <a:endParaRPr lang="en-US" dirty="0"/>
          </a:p>
          <a:p>
            <a:r>
              <a:rPr lang="en-US" dirty="0"/>
              <a:t>Gates are grouped into </a:t>
            </a:r>
            <a:r>
              <a:rPr lang="en-US" b="1" dirty="0">
                <a:solidFill>
                  <a:schemeClr val="tx2"/>
                </a:solidFill>
              </a:rPr>
              <a:t>logic families </a:t>
            </a:r>
            <a:r>
              <a:rPr lang="en-US" dirty="0"/>
              <a:t>such that all gates in a logic family obey static discipline when used with other gates in the </a:t>
            </a:r>
            <a:r>
              <a:rPr lang="en-US" dirty="0" smtClean="0"/>
              <a:t>family.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7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Four major logic families that predominated from the 1970’s through the 1990s:</a:t>
            </a:r>
          </a:p>
          <a:p>
            <a:endParaRPr lang="en-US" dirty="0"/>
          </a:p>
        </p:txBody>
      </p:sp>
      <p:graphicFrame>
        <p:nvGraphicFramePr>
          <p:cNvPr id="4" name="Group 57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3849544"/>
              </p:ext>
            </p:extLst>
          </p:nvPr>
        </p:nvGraphicFramePr>
        <p:xfrm>
          <a:off x="685800" y="2780928"/>
          <a:ext cx="7772400" cy="3200402"/>
        </p:xfrm>
        <a:graphic>
          <a:graphicData uri="http://schemas.openxmlformats.org/drawingml/2006/table">
            <a:tbl>
              <a:tblPr/>
              <a:tblGrid>
                <a:gridCol w="1981200"/>
                <a:gridCol w="2057400"/>
                <a:gridCol w="990600"/>
                <a:gridCol w="914400"/>
                <a:gridCol w="914400"/>
                <a:gridCol w="914400"/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Logic Family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TTL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 (4.75 - 5.25)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CMOS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 (4.5 - 6)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LVTTL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3.3 (3 - 3.6)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LVCMOS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3.3 (3 - 3.6)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r>
              <a:rPr lang="en-US" dirty="0" smtClean="0"/>
              <a:t>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</a:t>
            </a:r>
            <a:r>
              <a:rPr lang="en-US" sz="2800" dirty="0" smtClean="0"/>
              <a:t>1970s </a:t>
            </a:r>
            <a:r>
              <a:rPr lang="en-US" sz="2800" dirty="0"/>
              <a:t>and </a:t>
            </a:r>
            <a:r>
              <a:rPr lang="en-US" sz="2800" dirty="0" smtClean="0"/>
              <a:t>1980s</a:t>
            </a:r>
            <a:r>
              <a:rPr lang="en-US" sz="2800" dirty="0"/>
              <a:t>, V</a:t>
            </a:r>
            <a:r>
              <a:rPr lang="en-US" sz="2800" baseline="-25000" dirty="0"/>
              <a:t>DD</a:t>
            </a:r>
            <a:r>
              <a:rPr lang="en-US" sz="2800" dirty="0"/>
              <a:t> = 5 V</a:t>
            </a:r>
          </a:p>
          <a:p>
            <a:r>
              <a:rPr lang="en-US" sz="2800" dirty="0"/>
              <a:t>V</a:t>
            </a:r>
            <a:r>
              <a:rPr lang="en-US" sz="2800" baseline="-25000" dirty="0"/>
              <a:t>DD</a:t>
            </a:r>
            <a:r>
              <a:rPr lang="en-US" sz="2800" dirty="0"/>
              <a:t> has dropped</a:t>
            </a:r>
          </a:p>
          <a:p>
            <a:pPr lvl="1"/>
            <a:r>
              <a:rPr lang="en-US" sz="2400" dirty="0"/>
              <a:t>Avoid frying tiny transistors</a:t>
            </a:r>
          </a:p>
          <a:p>
            <a:pPr lvl="1"/>
            <a:r>
              <a:rPr lang="en-US" sz="2400" dirty="0"/>
              <a:t>Save power</a:t>
            </a:r>
          </a:p>
          <a:p>
            <a:pPr lvl="1"/>
            <a:r>
              <a:rPr lang="en-US" sz="2400" dirty="0"/>
              <a:t>3.3 V, 2.5 V, 1.8 V, 1.5 V, 1.2 V, 1.0 V, </a:t>
            </a:r>
            <a:r>
              <a:rPr lang="en-US" sz="2400" dirty="0" smtClean="0"/>
              <a:t>…</a:t>
            </a:r>
          </a:p>
          <a:p>
            <a:r>
              <a:rPr lang="en-US" sz="2800" dirty="0"/>
              <a:t>Be careful connecting chips with different supply </a:t>
            </a:r>
            <a:r>
              <a:rPr lang="en-US" sz="2800" dirty="0" smtClean="0"/>
              <a:t>voltages.</a:t>
            </a:r>
            <a:endParaRPr lang="en-US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9368" y="4821913"/>
            <a:ext cx="4392488" cy="20313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Chips operate because they contain </a:t>
            </a:r>
            <a:r>
              <a:rPr lang="en-US" sz="2800" i="1" dirty="0">
                <a:solidFill>
                  <a:schemeClr val="bg1"/>
                </a:solidFill>
              </a:rPr>
              <a:t>magic smoke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Proof: If </a:t>
            </a: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i="1" dirty="0">
                <a:solidFill>
                  <a:schemeClr val="bg1"/>
                </a:solidFill>
              </a:rPr>
              <a:t>magic smoke </a:t>
            </a:r>
            <a:r>
              <a:rPr lang="en-US" sz="2800" dirty="0">
                <a:solidFill>
                  <a:schemeClr val="bg1"/>
                </a:solidFill>
              </a:rPr>
              <a:t>is let out, the chip </a:t>
            </a:r>
            <a:r>
              <a:rPr lang="en-US" sz="2800">
                <a:solidFill>
                  <a:schemeClr val="bg1"/>
                </a:solidFill>
              </a:rPr>
              <a:t>stops </a:t>
            </a:r>
            <a:r>
              <a:rPr lang="en-US" sz="2800" smtClean="0">
                <a:solidFill>
                  <a:schemeClr val="bg1"/>
                </a:solidFill>
              </a:rPr>
              <a:t>working.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28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034"/>
            <a:ext cx="8229600" cy="3706129"/>
          </a:xfrm>
        </p:spPr>
        <p:txBody>
          <a:bodyPr/>
          <a:lstStyle/>
          <a:p>
            <a:r>
              <a:rPr lang="en-US" sz="2800" dirty="0" smtClean="0"/>
              <a:t>For </a:t>
            </a:r>
            <a:r>
              <a:rPr lang="en-US" sz="2800" dirty="0"/>
              <a:t>8 bits, can represent the signed </a:t>
            </a:r>
            <a:r>
              <a:rPr lang="en-US" sz="2800" dirty="0" smtClean="0"/>
              <a:t>integers: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-127 </a:t>
            </a:r>
            <a:r>
              <a:rPr lang="en-US" sz="2400" dirty="0"/>
              <a:t>to +</a:t>
            </a:r>
            <a:r>
              <a:rPr lang="en-US" sz="2400" dirty="0" smtClean="0"/>
              <a:t>127</a:t>
            </a:r>
            <a:endParaRPr lang="en-US" sz="2400" dirty="0"/>
          </a:p>
          <a:p>
            <a:r>
              <a:rPr lang="en-US" sz="2800" dirty="0"/>
              <a:t>For N bits, can represent the signed </a:t>
            </a:r>
            <a:r>
              <a:rPr lang="en-US" sz="2800" dirty="0" smtClean="0"/>
              <a:t>integers: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-(</a:t>
            </a:r>
            <a:r>
              <a:rPr lang="en-US" sz="2400" dirty="0"/>
              <a:t>2</a:t>
            </a:r>
            <a:r>
              <a:rPr lang="en-US" sz="2400" baseline="30000" dirty="0"/>
              <a:t>(N-1) </a:t>
            </a:r>
            <a:r>
              <a:rPr lang="en-US" sz="2400" dirty="0"/>
              <a:t>– 1)    to    +( 2</a:t>
            </a:r>
            <a:r>
              <a:rPr lang="en-US" sz="2400" baseline="30000" dirty="0"/>
              <a:t>(N-1) </a:t>
            </a:r>
            <a:r>
              <a:rPr lang="en-US" sz="2400" dirty="0"/>
              <a:t>– 1) 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564893"/>
            <a:ext cx="266429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-5       =	1  0000101</a:t>
            </a:r>
            <a:br>
              <a:rPr lang="en-US" altLang="en-US" sz="2000" dirty="0"/>
            </a:br>
            <a:r>
              <a:rPr lang="en-US" altLang="en-US" sz="2000" dirty="0"/>
              <a:t>+5      = 	0  0000101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464170"/>
            <a:ext cx="4824536" cy="16619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BUT	What </a:t>
            </a:r>
            <a:r>
              <a:rPr lang="en-US" sz="2800" dirty="0"/>
              <a:t>about zero?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400" dirty="0"/>
              <a:t>1 0000000 </a:t>
            </a:r>
            <a:r>
              <a:rPr lang="en-US" sz="2400" i="1" dirty="0"/>
              <a:t>or</a:t>
            </a:r>
            <a:r>
              <a:rPr lang="en-US" sz="2400" dirty="0"/>
              <a:t> 0 </a:t>
            </a:r>
            <a:r>
              <a:rPr lang="en-US" sz="2400" dirty="0" smtClean="0"/>
              <a:t>0000000 ?</a:t>
            </a:r>
          </a:p>
          <a:p>
            <a:r>
              <a:rPr lang="en-US" sz="2400" dirty="0"/>
              <a:t>	</a:t>
            </a:r>
            <a:r>
              <a:rPr lang="en-US" sz="2800" dirty="0" smtClean="0"/>
              <a:t>What </a:t>
            </a:r>
            <a:r>
              <a:rPr lang="en-US" sz="2800" dirty="0"/>
              <a:t>about addition?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32584" y="4925834"/>
            <a:ext cx="3296608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1 0000101	-5</a:t>
            </a:r>
          </a:p>
          <a:p>
            <a:r>
              <a:rPr lang="en-US" sz="2400" dirty="0" smtClean="0"/>
              <a:t>+	0 0000101	+5</a:t>
            </a:r>
          </a:p>
          <a:p>
            <a:r>
              <a:rPr lang="en-US" sz="2400" dirty="0" smtClean="0"/>
              <a:t>	</a:t>
            </a:r>
            <a:r>
              <a:rPr lang="en-US" sz="2400" b="1" dirty="0" smtClean="0"/>
              <a:t>1 0001010	??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4777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 smtClean="0"/>
              <a:t>One’s Complement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dirty="0">
                <a:solidFill>
                  <a:schemeClr val="tx2"/>
                </a:solidFill>
              </a:rPr>
              <a:t>One’s complement </a:t>
            </a:r>
            <a:r>
              <a:rPr lang="en-US" altLang="en-US" sz="2800" dirty="0"/>
              <a:t>is another way to represent signed integers</a:t>
            </a:r>
            <a:r>
              <a:rPr lang="en-US" altLang="en-US" sz="2800" dirty="0" smtClean="0"/>
              <a:t>.</a:t>
            </a:r>
          </a:p>
          <a:p>
            <a:r>
              <a:rPr lang="en-US" altLang="en-US" sz="2800" dirty="0"/>
              <a:t>To encode a negative number,  get the binary representation of its magnitude, then </a:t>
            </a:r>
            <a:r>
              <a:rPr lang="en-US" altLang="en-US" sz="2800" dirty="0">
                <a:solidFill>
                  <a:schemeClr val="tx2"/>
                </a:solidFill>
              </a:rPr>
              <a:t>COMPLEMENT</a:t>
            </a:r>
            <a:r>
              <a:rPr lang="en-US" altLang="en-US" sz="2800" dirty="0"/>
              <a:t> each </a:t>
            </a:r>
            <a:r>
              <a:rPr lang="en-US" altLang="en-US" sz="2800" dirty="0" smtClean="0"/>
              <a:t>bit:</a:t>
            </a:r>
          </a:p>
          <a:p>
            <a:pPr lvl="1"/>
            <a:r>
              <a:rPr lang="en-US" altLang="en-US" sz="2400" dirty="0" smtClean="0"/>
              <a:t>0’s become 1’s and vice-versa.</a:t>
            </a:r>
          </a:p>
          <a:p>
            <a:r>
              <a:rPr lang="en-US" altLang="en-US" sz="2800" dirty="0" smtClean="0"/>
              <a:t>For </a:t>
            </a:r>
            <a:r>
              <a:rPr lang="en-US" altLang="en-US" sz="2800" dirty="0"/>
              <a:t>8 bits, can represent the signed </a:t>
            </a:r>
            <a:r>
              <a:rPr lang="en-US" altLang="en-US" sz="2800" dirty="0" smtClean="0"/>
              <a:t>integers</a:t>
            </a:r>
            <a:br>
              <a:rPr lang="en-US" altLang="en-US" sz="2800" dirty="0" smtClean="0"/>
            </a:br>
            <a:r>
              <a:rPr lang="en-US" altLang="en-US" sz="2400" dirty="0" smtClean="0"/>
              <a:t>	-127 </a:t>
            </a:r>
            <a:r>
              <a:rPr lang="en-US" altLang="en-US" sz="2400" dirty="0"/>
              <a:t>to +127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D5470076-E5E3-9641-9D70-FF915B3BEA50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85212" y="4973543"/>
            <a:ext cx="2664296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sz="2000" dirty="0" smtClean="0"/>
              <a:t>+</a:t>
            </a:r>
            <a:r>
              <a:rPr lang="en-US" altLang="en-US" sz="2000" dirty="0"/>
              <a:t>5      = 	</a:t>
            </a:r>
            <a:r>
              <a:rPr lang="en-US" altLang="en-US" sz="2000" dirty="0" smtClean="0"/>
              <a:t>0000 0101</a:t>
            </a:r>
          </a:p>
          <a:p>
            <a:r>
              <a:rPr lang="en-US" altLang="en-US" sz="2000" dirty="0" smtClean="0"/>
              <a:t>-5       =	1111 1010 </a:t>
            </a:r>
            <a:endParaRPr lang="en-US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773452" y="5681429"/>
            <a:ext cx="317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8-bit, one’s complement of 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5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One’s Complement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800" dirty="0"/>
              <a:t>Still have the problem that there are </a:t>
            </a:r>
            <a:r>
              <a:rPr lang="en-US" altLang="en-US" sz="2800" dirty="0" smtClean="0"/>
              <a:t>2 ways </a:t>
            </a:r>
            <a:r>
              <a:rPr lang="en-US" altLang="en-US" sz="2800" dirty="0"/>
              <a:t>of representing 0 (-0, and +</a:t>
            </a:r>
            <a:r>
              <a:rPr lang="en-US" altLang="en-US" sz="2800" dirty="0" smtClean="0"/>
              <a:t>0).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800" b="1" dirty="0" smtClean="0">
                <a:solidFill>
                  <a:schemeClr val="tx2"/>
                </a:solidFill>
              </a:rPr>
              <a:t>Good news</a:t>
            </a:r>
            <a:r>
              <a:rPr lang="en-US" altLang="en-US" sz="2800" b="1" dirty="0" smtClean="0"/>
              <a:t>: </a:t>
            </a:r>
            <a:r>
              <a:rPr lang="en-US" altLang="en-US" sz="2800" dirty="0" smtClean="0"/>
              <a:t>addition </a:t>
            </a:r>
            <a:r>
              <a:rPr lang="en-US" altLang="en-US" sz="2800" dirty="0"/>
              <a:t>of K + (-K) now gives </a:t>
            </a:r>
            <a:r>
              <a:rPr lang="en-US" altLang="en-US" sz="2800" dirty="0" smtClean="0"/>
              <a:t>zero!</a:t>
            </a:r>
            <a:br>
              <a:rPr lang="en-US" altLang="en-US" sz="2800" dirty="0" smtClean="0"/>
            </a:b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>
              <a:spcBef>
                <a:spcPct val="50000"/>
              </a:spcBef>
              <a:defRPr/>
            </a:pPr>
            <a:r>
              <a:rPr lang="en-US" altLang="en-US" sz="2800" dirty="0" smtClean="0"/>
              <a:t>Unfortunately</a:t>
            </a:r>
            <a:r>
              <a:rPr lang="en-US" altLang="en-US" sz="2800" dirty="0"/>
              <a:t>,   K + 0 = K only works if we use +0, does not work if we use  -0</a:t>
            </a:r>
            <a:r>
              <a:rPr lang="en-US" alt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8473B00-F19A-4044-BDA6-A92109093108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3213467"/>
            <a:ext cx="3296608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1111 1010	-5</a:t>
            </a:r>
          </a:p>
          <a:p>
            <a:r>
              <a:rPr lang="en-US" sz="2400" dirty="0" smtClean="0"/>
              <a:t>+	0000 0101	+5</a:t>
            </a:r>
          </a:p>
          <a:p>
            <a:r>
              <a:rPr lang="en-US" sz="2400" dirty="0" smtClean="0"/>
              <a:t>	</a:t>
            </a:r>
            <a:r>
              <a:rPr lang="en-US" sz="2400" b="1" dirty="0" smtClean="0"/>
              <a:t>1111 1111	-0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264830" y="3214946"/>
            <a:ext cx="3296608" cy="2230278"/>
            <a:chOff x="5264830" y="3214946"/>
            <a:chExt cx="3296608" cy="2230278"/>
          </a:xfrm>
        </p:grpSpPr>
        <p:sp>
          <p:nvSpPr>
            <p:cNvPr id="8" name="TextBox 7"/>
            <p:cNvSpPr txBox="1"/>
            <p:nvPr/>
          </p:nvSpPr>
          <p:spPr>
            <a:xfrm>
              <a:off x="5264830" y="3214946"/>
              <a:ext cx="3296608" cy="12003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	0000 0111	+7</a:t>
              </a:r>
            </a:p>
            <a:p>
              <a:r>
                <a:rPr lang="en-US" sz="2400" dirty="0"/>
                <a:t>+ </a:t>
              </a:r>
              <a:r>
                <a:rPr lang="en-US" sz="2400" dirty="0" smtClean="0"/>
                <a:t>	1111 1111	-0</a:t>
              </a:r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      (1) 0000 0110	??</a:t>
              </a:r>
              <a:endParaRPr lang="en-US" sz="2400" dirty="0"/>
            </a:p>
          </p:txBody>
        </p:sp>
        <p:sp>
          <p:nvSpPr>
            <p:cNvPr id="7" name="Bent Arrow 6"/>
            <p:cNvSpPr/>
            <p:nvPr/>
          </p:nvSpPr>
          <p:spPr>
            <a:xfrm rot="5400000" flipH="1">
              <a:off x="7418001" y="4301787"/>
              <a:ext cx="1033740" cy="1253134"/>
            </a:xfrm>
            <a:prstGeom prst="bentArrow">
              <a:avLst>
                <a:gd name="adj1" fmla="val 22882"/>
                <a:gd name="adj2" fmla="val 25000"/>
                <a:gd name="adj3" fmla="val 25000"/>
                <a:gd name="adj4" fmla="val 4375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Bent Arrow 10"/>
          <p:cNvSpPr/>
          <p:nvPr/>
        </p:nvSpPr>
        <p:spPr>
          <a:xfrm rot="10800000" flipH="1">
            <a:off x="251520" y="3092598"/>
            <a:ext cx="648072" cy="1318886"/>
          </a:xfrm>
          <a:prstGeom prst="bentArrow">
            <a:avLst>
              <a:gd name="adj1" fmla="val 32288"/>
              <a:gd name="adj2" fmla="val 25889"/>
              <a:gd name="adj3" fmla="val 25000"/>
              <a:gd name="adj4" fmla="val 4375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3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Two’s Complement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Two’s complement </a:t>
            </a:r>
            <a:r>
              <a:rPr lang="en-US" sz="2800" dirty="0"/>
              <a:t>is another way to represent signed </a:t>
            </a:r>
            <a:r>
              <a:rPr lang="en-US" sz="2800" dirty="0" smtClean="0"/>
              <a:t>integers.</a:t>
            </a:r>
          </a:p>
          <a:p>
            <a:r>
              <a:rPr lang="en-US" sz="2800" dirty="0" smtClean="0"/>
              <a:t>To </a:t>
            </a:r>
            <a:r>
              <a:rPr lang="en-US" sz="2800" dirty="0"/>
              <a:t>encode a negative number,  get the binary representation of its magnitude, </a:t>
            </a:r>
            <a:r>
              <a:rPr lang="en-US" sz="2800" dirty="0">
                <a:solidFill>
                  <a:schemeClr val="tx2"/>
                </a:solidFill>
              </a:rPr>
              <a:t>COMPLEMENT</a:t>
            </a:r>
            <a:r>
              <a:rPr lang="en-US" sz="2800" dirty="0"/>
              <a:t> each bit, then </a:t>
            </a:r>
            <a:r>
              <a:rPr lang="en-US" sz="2800" dirty="0">
                <a:solidFill>
                  <a:schemeClr val="tx2"/>
                </a:solidFill>
              </a:rPr>
              <a:t>ADD</a:t>
            </a:r>
            <a:r>
              <a:rPr lang="en-US" sz="2800" dirty="0"/>
              <a:t> 1.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most significant bit still indicates the </a:t>
            </a:r>
            <a:r>
              <a:rPr lang="en-US" sz="2800" dirty="0" smtClean="0"/>
              <a:t>sign</a:t>
            </a:r>
            <a:br>
              <a:rPr lang="en-US" sz="2800" dirty="0" smtClean="0"/>
            </a:br>
            <a:r>
              <a:rPr lang="en-US" sz="2800" dirty="0" smtClean="0"/>
              <a:t>(1 </a:t>
            </a:r>
            <a:r>
              <a:rPr lang="en-US" sz="2800" dirty="0"/>
              <a:t>= negative, 0 = positive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87810" y="3658850"/>
            <a:ext cx="4336733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sz="2000" dirty="0" smtClean="0"/>
              <a:t>+</a:t>
            </a:r>
            <a:r>
              <a:rPr lang="en-US" altLang="en-US" sz="2000" dirty="0"/>
              <a:t>5      = 	</a:t>
            </a:r>
            <a:r>
              <a:rPr lang="en-US" altLang="en-US" sz="2000" dirty="0" smtClean="0"/>
              <a:t>0000 0101</a:t>
            </a:r>
          </a:p>
          <a:p>
            <a:r>
              <a:rPr lang="en-US" altLang="en-US" sz="2000" dirty="0" smtClean="0"/>
              <a:t>-5       =	1111 1010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        = 	1111 1011 </a:t>
            </a:r>
            <a:endParaRPr lang="en-US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87809" y="4674513"/>
            <a:ext cx="440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8-bit, twos complement representation of  -5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1489" y="4028182"/>
            <a:ext cx="2176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complement each </a:t>
            </a:r>
            <a:r>
              <a:rPr lang="en-US" dirty="0" smtClean="0">
                <a:solidFill>
                  <a:schemeClr val="tx2"/>
                </a:solidFill>
              </a:rPr>
              <a:t>bit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then add one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Two’s Complement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For 8 bits, can represent the signed </a:t>
            </a:r>
            <a:r>
              <a:rPr lang="en-US" altLang="en-US" sz="2800" dirty="0" smtClean="0"/>
              <a:t>integer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</a:t>
            </a:r>
            <a:r>
              <a:rPr lang="en-US" altLang="en-US" sz="2400" dirty="0" smtClean="0"/>
              <a:t>-128 </a:t>
            </a:r>
            <a:r>
              <a:rPr lang="en-US" altLang="en-US" sz="2400" dirty="0"/>
              <a:t>to +</a:t>
            </a:r>
            <a:r>
              <a:rPr lang="en-US" altLang="en-US" sz="2400" dirty="0" smtClean="0"/>
              <a:t>127</a:t>
            </a:r>
          </a:p>
          <a:p>
            <a:r>
              <a:rPr lang="en-US" sz="2800" dirty="0"/>
              <a:t>For N bits, can represent the signed integers:</a:t>
            </a:r>
          </a:p>
          <a:p>
            <a:pPr marL="0" lvl="1" indent="0">
              <a:buNone/>
            </a:pPr>
            <a:r>
              <a:rPr lang="en-US" sz="2400" dirty="0" smtClean="0"/>
              <a:t>	[-(</a:t>
            </a:r>
            <a:r>
              <a:rPr lang="en-US" sz="2400" dirty="0"/>
              <a:t>2</a:t>
            </a:r>
            <a:r>
              <a:rPr lang="en-US" sz="2400" baseline="30000" dirty="0"/>
              <a:t>N-1</a:t>
            </a:r>
            <a:r>
              <a:rPr lang="en-US" sz="2400" dirty="0"/>
              <a:t>), </a:t>
            </a:r>
            <a:r>
              <a:rPr lang="en-US" sz="2400" dirty="0" smtClean="0"/>
              <a:t>+(2</a:t>
            </a:r>
            <a:r>
              <a:rPr lang="en-US" sz="2400" baseline="30000" dirty="0" smtClean="0"/>
              <a:t>N-1</a:t>
            </a:r>
            <a:r>
              <a:rPr lang="en-US" sz="2400" dirty="0" smtClean="0"/>
              <a:t>-1)]</a:t>
            </a:r>
            <a:endParaRPr lang="en-US" sz="2400" dirty="0"/>
          </a:p>
          <a:p>
            <a:pPr lvl="1"/>
            <a:r>
              <a:rPr lang="en-US" sz="2000" dirty="0" smtClean="0"/>
              <a:t>Note </a:t>
            </a:r>
            <a:r>
              <a:rPr lang="en-US" sz="2000" dirty="0"/>
              <a:t>that negative range extends one more than positive </a:t>
            </a:r>
            <a:r>
              <a:rPr lang="en-US" sz="2000" dirty="0" smtClean="0"/>
              <a:t>range.</a:t>
            </a:r>
          </a:p>
          <a:p>
            <a:r>
              <a:rPr lang="en-US" sz="2800" dirty="0" smtClean="0"/>
              <a:t>Only one zero: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altLang="en-US" sz="2800" dirty="0"/>
              <a:t>K + (-K) = 0</a:t>
            </a:r>
            <a:endParaRPr lang="en-US" sz="2800" dirty="0" smtClean="0"/>
          </a:p>
          <a:p>
            <a:pPr marL="0" indent="0">
              <a:buNone/>
            </a:pPr>
            <a:endParaRPr lang="en-US" altLang="en-US" sz="2800" dirty="0"/>
          </a:p>
          <a:p>
            <a:r>
              <a:rPr lang="en-US" altLang="en-US" sz="2800" dirty="0" smtClean="0"/>
              <a:t>Method </a:t>
            </a:r>
            <a:r>
              <a:rPr lang="en-US" altLang="en-US" sz="2800" dirty="0"/>
              <a:t>of choice for representing signed integers.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131840" y="3718773"/>
            <a:ext cx="245639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+0	0000 0000</a:t>
            </a:r>
          </a:p>
          <a:p>
            <a:r>
              <a:rPr lang="en-US" dirty="0" smtClean="0"/>
              <a:t>-0	0000 0000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4501569"/>
            <a:ext cx="2456398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sz="2000" dirty="0" smtClean="0"/>
              <a:t>+7  = </a:t>
            </a:r>
            <a:r>
              <a:rPr lang="en-US" altLang="en-US" sz="2000" dirty="0"/>
              <a:t>	</a:t>
            </a:r>
            <a:r>
              <a:rPr lang="en-US" altLang="en-US" sz="2000" dirty="0" smtClean="0"/>
              <a:t>0000 0111</a:t>
            </a:r>
          </a:p>
          <a:p>
            <a:r>
              <a:rPr lang="en-US" altLang="en-US" sz="2000" dirty="0" smtClean="0"/>
              <a:t>-7   =	1111 1001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    = </a:t>
            </a:r>
            <a:r>
              <a:rPr lang="en-US" altLang="en-US" sz="2000" i="1" dirty="0" smtClean="0"/>
              <a:t>(1) </a:t>
            </a:r>
            <a:r>
              <a:rPr lang="en-US" altLang="en-US" sz="2000" b="1" dirty="0" smtClean="0"/>
              <a:t>0000 0000</a:t>
            </a: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8828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Bit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Extend number from N to M bits (M &gt; N) :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Sign-extension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Zero-extension</a:t>
            </a:r>
          </a:p>
          <a:p>
            <a:r>
              <a:rPr lang="en-US" sz="2800" dirty="0" smtClean="0"/>
              <a:t>Sign-extension</a:t>
            </a:r>
          </a:p>
          <a:p>
            <a:pPr lvl="1"/>
            <a:r>
              <a:rPr lang="en-US" sz="2400" dirty="0" smtClean="0"/>
              <a:t>Sign </a:t>
            </a:r>
            <a:r>
              <a:rPr lang="en-US" sz="2400" dirty="0"/>
              <a:t>bit copied to </a:t>
            </a:r>
            <a:r>
              <a:rPr lang="en-US" sz="2400" dirty="0" smtClean="0"/>
              <a:t>MSB’s</a:t>
            </a:r>
          </a:p>
          <a:p>
            <a:pPr lvl="1"/>
            <a:r>
              <a:rPr lang="en-US" sz="2400" dirty="0" smtClean="0"/>
              <a:t>Number </a:t>
            </a:r>
            <a:r>
              <a:rPr lang="en-US" sz="2400" dirty="0"/>
              <a:t>value is </a:t>
            </a:r>
            <a:r>
              <a:rPr lang="en-US" sz="2400" dirty="0" smtClean="0"/>
              <a:t>same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dirty="0" smtClean="0"/>
              <a:t>Zero-extension</a:t>
            </a:r>
          </a:p>
          <a:p>
            <a:pPr lvl="1"/>
            <a:r>
              <a:rPr lang="en-US" sz="2400" dirty="0" err="1" smtClean="0"/>
              <a:t>Zeros</a:t>
            </a:r>
            <a:r>
              <a:rPr lang="en-US" sz="2400" dirty="0" smtClean="0"/>
              <a:t> </a:t>
            </a:r>
            <a:r>
              <a:rPr lang="en-US" sz="2400" dirty="0"/>
              <a:t>copied to </a:t>
            </a:r>
            <a:r>
              <a:rPr lang="en-US" sz="2400" dirty="0" smtClean="0"/>
              <a:t>MSB’s</a:t>
            </a:r>
          </a:p>
          <a:p>
            <a:pPr lvl="1"/>
            <a:r>
              <a:rPr lang="en-US" sz="2400" dirty="0" smtClean="0"/>
              <a:t>Value </a:t>
            </a:r>
            <a:r>
              <a:rPr lang="en-US" sz="2400" dirty="0"/>
              <a:t>changes </a:t>
            </a:r>
            <a:r>
              <a:rPr lang="en-US" sz="2400" dirty="0" smtClean="0"/>
              <a:t>for</a:t>
            </a:r>
            <a:br>
              <a:rPr lang="en-US" sz="2400" dirty="0" smtClean="0"/>
            </a:br>
            <a:r>
              <a:rPr lang="en-US" sz="2400" dirty="0" smtClean="0"/>
              <a:t>negative</a:t>
            </a:r>
            <a:r>
              <a:rPr lang="en-US" sz="2400" dirty="0"/>
              <a:t> </a:t>
            </a:r>
            <a:r>
              <a:rPr lang="en-US" sz="2400" dirty="0" smtClean="0"/>
              <a:t>numbers.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9992" y="2996952"/>
            <a:ext cx="3960440" cy="701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61200" lvl="1" algn="just">
              <a:spcBef>
                <a:spcPct val="20000"/>
              </a:spcBef>
            </a:pPr>
            <a:r>
              <a:rPr lang="en-US" dirty="0"/>
              <a:t>4-bit representation of </a:t>
            </a:r>
            <a:r>
              <a:rPr lang="en-US" dirty="0" smtClean="0"/>
              <a:t>3:	</a:t>
            </a:r>
            <a:r>
              <a:rPr lang="en-US" dirty="0" smtClean="0">
                <a:solidFill>
                  <a:schemeClr val="accent2"/>
                </a:solidFill>
              </a:rPr>
              <a:t>0</a:t>
            </a:r>
            <a:r>
              <a:rPr lang="en-US" dirty="0" smtClean="0"/>
              <a:t>011</a:t>
            </a:r>
            <a:endParaRPr lang="en-US" dirty="0"/>
          </a:p>
          <a:p>
            <a:pPr marL="61200" lvl="1" algn="just">
              <a:spcBef>
                <a:spcPct val="20000"/>
              </a:spcBef>
            </a:pPr>
            <a:r>
              <a:rPr lang="en-US" dirty="0"/>
              <a:t>8-bit sign-extended value: 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2"/>
                </a:solidFill>
              </a:rPr>
              <a:t>0000</a:t>
            </a:r>
            <a:r>
              <a:rPr lang="en-US" dirty="0" smtClean="0"/>
              <a:t>0011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9472" y="3789040"/>
            <a:ext cx="3950960" cy="7017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61200" lvl="1" algn="just">
              <a:spcBef>
                <a:spcPct val="20000"/>
              </a:spcBef>
            </a:pPr>
            <a:r>
              <a:rPr lang="en-US" dirty="0"/>
              <a:t>4-bit representation of -</a:t>
            </a:r>
            <a:r>
              <a:rPr lang="en-US" dirty="0" smtClean="0"/>
              <a:t>5:	</a:t>
            </a:r>
            <a:r>
              <a:rPr lang="en-US" dirty="0" smtClean="0">
                <a:solidFill>
                  <a:schemeClr val="accent2"/>
                </a:solidFill>
              </a:rPr>
              <a:t>1</a:t>
            </a:r>
            <a:r>
              <a:rPr lang="en-US" dirty="0" smtClean="0"/>
              <a:t>011</a:t>
            </a:r>
            <a:endParaRPr lang="en-US" dirty="0"/>
          </a:p>
          <a:p>
            <a:pPr marL="61200" lvl="1" algn="just">
              <a:spcBef>
                <a:spcPct val="20000"/>
              </a:spcBef>
            </a:pPr>
            <a:r>
              <a:rPr lang="en-US" dirty="0"/>
              <a:t>8-bit sign-extended </a:t>
            </a:r>
            <a:r>
              <a:rPr lang="en-US" dirty="0" smtClean="0"/>
              <a:t>value:	</a:t>
            </a:r>
            <a:r>
              <a:rPr lang="en-US" dirty="0" smtClean="0">
                <a:solidFill>
                  <a:schemeClr val="accent2"/>
                </a:solidFill>
              </a:rPr>
              <a:t>1111</a:t>
            </a:r>
            <a:r>
              <a:rPr lang="en-US" dirty="0" smtClean="0"/>
              <a:t>1011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499992" y="4655632"/>
            <a:ext cx="4536504" cy="1438419"/>
            <a:chOff x="4499992" y="4655632"/>
            <a:chExt cx="4536504" cy="1438419"/>
          </a:xfrm>
        </p:grpSpPr>
        <p:sp>
          <p:nvSpPr>
            <p:cNvPr id="6" name="TextBox 5"/>
            <p:cNvSpPr txBox="1"/>
            <p:nvPr/>
          </p:nvSpPr>
          <p:spPr>
            <a:xfrm>
              <a:off x="4499992" y="4655632"/>
              <a:ext cx="4536504" cy="7017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61200" lvl="1" algn="just">
                <a:spcBef>
                  <a:spcPct val="20000"/>
                </a:spcBef>
              </a:pPr>
              <a:r>
                <a:rPr lang="en-US" dirty="0"/>
                <a:t>4-bit </a:t>
              </a:r>
              <a:r>
                <a:rPr lang="en-US" dirty="0" smtClean="0"/>
                <a:t>representation of 3:	         0011</a:t>
              </a:r>
              <a:endParaRPr lang="en-US" baseline="-25000" dirty="0"/>
            </a:p>
            <a:p>
              <a:pPr marL="61200" lvl="1" algn="just">
                <a:spcBef>
                  <a:spcPct val="20000"/>
                </a:spcBef>
              </a:pPr>
              <a:r>
                <a:rPr lang="en-US" dirty="0"/>
                <a:t>8-bit zero-extended value: 	</a:t>
              </a:r>
              <a:r>
                <a:rPr lang="en-US" dirty="0" smtClean="0">
                  <a:solidFill>
                    <a:schemeClr val="accent2"/>
                  </a:solidFill>
                </a:rPr>
                <a:t>0000</a:t>
              </a:r>
              <a:r>
                <a:rPr lang="en-US" dirty="0" smtClean="0"/>
                <a:t>0011 </a:t>
              </a:r>
              <a:r>
                <a:rPr lang="en-US" dirty="0"/>
                <a:t>= </a:t>
              </a:r>
              <a:r>
                <a:rPr lang="en-US" dirty="0" smtClean="0"/>
                <a:t>3</a:t>
              </a:r>
              <a:r>
                <a:rPr lang="en-US" baseline="-25000" dirty="0" smtClean="0"/>
                <a:t>10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9992" y="5447720"/>
              <a:ext cx="4536504" cy="6463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61200" lvl="1">
                <a:spcBef>
                  <a:spcPct val="20000"/>
                </a:spcBef>
              </a:pPr>
              <a:r>
                <a:rPr lang="en-US" dirty="0"/>
                <a:t>4-bit </a:t>
              </a:r>
              <a:r>
                <a:rPr lang="en-US" dirty="0" smtClean="0"/>
                <a:t>representation of -5:	         1011</a:t>
              </a:r>
              <a:br>
                <a:rPr lang="en-US" dirty="0" smtClean="0"/>
              </a:br>
              <a:r>
                <a:rPr lang="en-US" dirty="0" smtClean="0"/>
                <a:t>8-bit zero-extended: </a:t>
              </a:r>
              <a:r>
                <a:rPr lang="en-US" dirty="0"/>
                <a:t>	</a:t>
              </a:r>
              <a:r>
                <a:rPr lang="en-US" dirty="0" smtClean="0">
                  <a:solidFill>
                    <a:schemeClr val="accent2"/>
                  </a:solidFill>
                </a:rPr>
                <a:t>0000</a:t>
              </a:r>
              <a:r>
                <a:rPr lang="en-US" dirty="0" smtClean="0"/>
                <a:t>1011 </a:t>
              </a:r>
              <a:r>
                <a:rPr lang="en-US" dirty="0"/>
                <a:t>= </a:t>
              </a:r>
              <a:r>
                <a:rPr lang="en-US" dirty="0" smtClean="0"/>
                <a:t>11</a:t>
              </a:r>
              <a:r>
                <a:rPr lang="en-US" baseline="-25000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534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 Comparison</a:t>
            </a:r>
            <a:endParaRPr lang="en-US" dirty="0"/>
          </a:p>
        </p:txBody>
      </p:sp>
      <p:graphicFrame>
        <p:nvGraphicFramePr>
          <p:cNvPr id="75782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/>
          </p:nvPr>
        </p:nvGraphicFramePr>
        <p:xfrm>
          <a:off x="533400" y="3846513"/>
          <a:ext cx="86106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" name="VISIO" r:id="rId8" imgW="5744386" imgH="1346412" progId="Visio.Drawing.6">
                  <p:embed/>
                </p:oleObj>
              </mc:Choice>
              <mc:Fallback>
                <p:oleObj name="VISIO" r:id="rId8" imgW="5744386" imgH="134641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46513"/>
                        <a:ext cx="86106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1894" name="Group 102"/>
          <p:cNvGraphicFramePr>
            <a:graphicFrameLocks noGrp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8492088"/>
              </p:ext>
            </p:extLst>
          </p:nvPr>
        </p:nvGraphicFramePr>
        <p:xfrm>
          <a:off x="2287488" y="1386680"/>
          <a:ext cx="4876800" cy="1646239"/>
        </p:xfrm>
        <a:graphic>
          <a:graphicData uri="http://schemas.openxmlformats.org/drawingml/2006/table">
            <a:tbl>
              <a:tblPr/>
              <a:tblGrid>
                <a:gridCol w="2514600"/>
                <a:gridCol w="2362200"/>
              </a:tblGrid>
              <a:tr h="457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Number System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Range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Unsigned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[0, 2</a:t>
                      </a:r>
                      <a:r>
                        <a:rPr kumimoji="0" lang="en-US" sz="20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Sign/Magnitude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[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(2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-1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1), 2</a:t>
                      </a:r>
                      <a:r>
                        <a:rPr kumimoji="0" lang="en-US" sz="20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-1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Two’s Complement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[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  <a:r>
                        <a:rPr kumimoji="0" lang="en-US" sz="20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-1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, 2</a:t>
                      </a:r>
                      <a:r>
                        <a:rPr kumimoji="0" lang="en-US" sz="20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-1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1]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78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5800" name="Text Box 10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52600" y="31242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For example, 4-bit representation:</a:t>
            </a:r>
          </a:p>
        </p:txBody>
      </p:sp>
    </p:spTree>
    <p:extLst>
      <p:ext uri="{BB962C8B-B14F-4D97-AF65-F5344CB8AC3E}">
        <p14:creationId xmlns:p14="http://schemas.microsoft.com/office/powerpoint/2010/main" val="1098849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5749</TotalTime>
  <Words>1437</Words>
  <Application>Microsoft Macintosh PowerPoint</Application>
  <PresentationFormat>On-screen Show (4:3)</PresentationFormat>
  <Paragraphs>277</Paragraphs>
  <Slides>28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Times New Roman</vt:lpstr>
      <vt:lpstr>Office Theme</vt:lpstr>
      <vt:lpstr>VISIO</vt:lpstr>
      <vt:lpstr>Equation</vt:lpstr>
      <vt:lpstr>CS 1520 COMPUTER ARCHITECTURE</vt:lpstr>
      <vt:lpstr>Number Systems continued…</vt:lpstr>
      <vt:lpstr>Signed Magnitude</vt:lpstr>
      <vt:lpstr>One’s Complement Representation</vt:lpstr>
      <vt:lpstr>One’s Complement</vt:lpstr>
      <vt:lpstr>Two’s Complement Representation</vt:lpstr>
      <vt:lpstr>Two’s Complement Representation</vt:lpstr>
      <vt:lpstr>Increasing Bit Width</vt:lpstr>
      <vt:lpstr>Number System Comparison</vt:lpstr>
      <vt:lpstr>Logic Gates</vt:lpstr>
      <vt:lpstr>Logic Gates</vt:lpstr>
      <vt:lpstr>Boolean Algebra</vt:lpstr>
      <vt:lpstr>Logic Gates</vt:lpstr>
      <vt:lpstr>AND / OR Gates</vt:lpstr>
      <vt:lpstr>NOT Gate (or Inverter)</vt:lpstr>
      <vt:lpstr>Logic Buffer Gate</vt:lpstr>
      <vt:lpstr>Logic Buffer Gate</vt:lpstr>
      <vt:lpstr>More Two-Input Logic Gates</vt:lpstr>
      <vt:lpstr>Multi-Input Gates</vt:lpstr>
      <vt:lpstr>Implementing a Function from a Boolean Expression</vt:lpstr>
      <vt:lpstr>The Logic Lab</vt:lpstr>
      <vt:lpstr>Logic Levels</vt:lpstr>
      <vt:lpstr>What is Noise?</vt:lpstr>
      <vt:lpstr>Noise Margins</vt:lpstr>
      <vt:lpstr>Static Discipline</vt:lpstr>
      <vt:lpstr>Logic Families</vt:lpstr>
      <vt:lpstr>VDD Scaling</vt:lpstr>
      <vt:lpstr>PowerPoint Presentation</vt:lpstr>
    </vt:vector>
  </TitlesOfParts>
  <Company>University of Aberdeen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frank</dc:creator>
  <cp:lastModifiedBy>Microsoft Office User</cp:lastModifiedBy>
  <cp:revision>348</cp:revision>
  <dcterms:created xsi:type="dcterms:W3CDTF">2013-01-08T22:49:27Z</dcterms:created>
  <dcterms:modified xsi:type="dcterms:W3CDTF">2016-02-12T09:57:47Z</dcterms:modified>
</cp:coreProperties>
</file>