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embeddings/oleObject1.bin" ContentType="application/vnd.openxmlformats-officedocument.oleObject"/>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embeddings/oleObject2.bin" ContentType="application/vnd.openxmlformats-officedocument.oleObject"/>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embeddings/oleObject5.bin" ContentType="application/vnd.openxmlformats-officedocument.oleObject"/>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embeddings/oleObject8.bin" ContentType="application/vnd.openxmlformats-officedocument.oleObject"/>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embeddings/oleObject9.bin" ContentType="application/vnd.openxmlformats-officedocument.oleObject"/>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9.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0.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1.xml" ContentType="application/vnd.openxmlformats-officedocument.presentationml.notesSlide+xml"/>
  <Override PartName="/ppt/embeddings/oleObject14.bin" ContentType="application/vnd.openxmlformats-officedocument.oleObject"/>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3.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6.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7.xml" ContentType="application/vnd.openxmlformats-officedocument.presentationml.notesSlide+xml"/>
  <Override PartName="/ppt/embeddings/oleObject17.bin" ContentType="application/vnd.openxmlformats-officedocument.oleObject"/>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8.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9.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20.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1.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2.xml" ContentType="application/vnd.openxmlformats-officedocument.presentationml.notesSlide+xml"/>
  <Override PartName="/ppt/embeddings/oleObject27.bin" ContentType="application/vnd.openxmlformats-officedocument.oleObject"/>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23.xml" ContentType="application/vnd.openxmlformats-officedocument.presentationml.notesSlide+xml"/>
  <Override PartName="/ppt/embeddings/oleObject28.bin" ContentType="application/vnd.openxmlformats-officedocument.oleObject"/>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24.xml" ContentType="application/vnd.openxmlformats-officedocument.presentationml.notesSlide+xml"/>
  <Override PartName="/ppt/embeddings/oleObject29.bin" ContentType="application/vnd.openxmlformats-officedocument.oleObject"/>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25.xml" ContentType="application/vnd.openxmlformats-officedocument.presentationml.notesSlide+xml"/>
  <Override PartName="/ppt/embeddings/oleObject30.bin" ContentType="application/vnd.openxmlformats-officedocument.oleObject"/>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26.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27.xml" ContentType="application/vnd.openxmlformats-officedocument.presentationml.notesSlide+xml"/>
  <Override PartName="/ppt/embeddings/oleObject31.bin" ContentType="application/vnd.openxmlformats-officedocument.oleObject"/>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28.xml" ContentType="application/vnd.openxmlformats-officedocument.presentationml.notesSlide+xml"/>
  <Override PartName="/ppt/embeddings/oleObject32.bin" ContentType="application/vnd.openxmlformats-officedocument.oleObject"/>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29.xml" ContentType="application/vnd.openxmlformats-officedocument.presentationml.notesSlide+xml"/>
  <Override PartName="/ppt/embeddings/oleObject33.bin" ContentType="application/vnd.openxmlformats-officedocument.oleObject"/>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3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31.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32.xml" ContentType="application/vnd.openxmlformats-officedocument.presentationml.notesSlide+xml"/>
  <Override PartName="/ppt/embeddings/oleObject34.bin" ContentType="application/vnd.openxmlformats-officedocument.oleObject"/>
  <Override PartName="/ppt/embeddings/oleObject35.bin" ContentType="application/vnd.openxmlformats-officedocument.oleObject"/>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33.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66" r:id="rId3"/>
    <p:sldId id="315" r:id="rId4"/>
    <p:sldId id="316" r:id="rId5"/>
    <p:sldId id="367" r:id="rId6"/>
    <p:sldId id="368" r:id="rId7"/>
    <p:sldId id="369" r:id="rId8"/>
    <p:sldId id="318" r:id="rId9"/>
    <p:sldId id="319" r:id="rId10"/>
    <p:sldId id="320" r:id="rId11"/>
    <p:sldId id="321" r:id="rId12"/>
    <p:sldId id="362" r:id="rId13"/>
    <p:sldId id="371" r:id="rId14"/>
    <p:sldId id="324" r:id="rId15"/>
    <p:sldId id="325" r:id="rId16"/>
    <p:sldId id="326" r:id="rId17"/>
    <p:sldId id="327" r:id="rId18"/>
    <p:sldId id="328" r:id="rId19"/>
    <p:sldId id="330" r:id="rId20"/>
    <p:sldId id="331" r:id="rId21"/>
    <p:sldId id="332" r:id="rId22"/>
    <p:sldId id="333" r:id="rId23"/>
    <p:sldId id="379" r:id="rId24"/>
    <p:sldId id="334" r:id="rId25"/>
    <p:sldId id="336" r:id="rId26"/>
    <p:sldId id="337" r:id="rId27"/>
    <p:sldId id="363" r:id="rId28"/>
    <p:sldId id="339" r:id="rId29"/>
    <p:sldId id="340" r:id="rId30"/>
    <p:sldId id="364" r:id="rId31"/>
    <p:sldId id="341" r:id="rId32"/>
    <p:sldId id="342" r:id="rId33"/>
    <p:sldId id="343" r:id="rId34"/>
    <p:sldId id="345" r:id="rId35"/>
    <p:sldId id="374" r:id="rId36"/>
    <p:sldId id="346" r:id="rId37"/>
    <p:sldId id="347" r:id="rId38"/>
    <p:sldId id="380" r:id="rId39"/>
    <p:sldId id="38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0EF"/>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1" autoAdjust="0"/>
    <p:restoredTop sz="78708" autoAdjust="0"/>
  </p:normalViewPr>
  <p:slideViewPr>
    <p:cSldViewPr>
      <p:cViewPr>
        <p:scale>
          <a:sx n="100" d="100"/>
          <a:sy n="100" d="100"/>
        </p:scale>
        <p:origin x="-1224" y="-10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 Id="rId3"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8.wmf"/><Relationship Id="rId2" Type="http://schemas.openxmlformats.org/officeDocument/2006/relationships/image" Target="../media/image2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9.wmf"/><Relationship Id="rId2"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22/03/16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66788" eaLnBrk="0" hangingPunct="0">
              <a:defRPr sz="2800">
                <a:solidFill>
                  <a:schemeClr val="tx1"/>
                </a:solidFill>
                <a:latin typeface="Arial" charset="0"/>
                <a:cs typeface="Arial" charset="0"/>
              </a:defRPr>
            </a:lvl1pPr>
            <a:lvl2pPr marL="742950" indent="-285750" defTabSz="966788" eaLnBrk="0" hangingPunct="0">
              <a:defRPr sz="2800">
                <a:solidFill>
                  <a:schemeClr val="tx1"/>
                </a:solidFill>
                <a:latin typeface="Arial" charset="0"/>
                <a:cs typeface="Arial" charset="0"/>
              </a:defRPr>
            </a:lvl2pPr>
            <a:lvl3pPr marL="1143000" indent="-228600" defTabSz="966788" eaLnBrk="0" hangingPunct="0">
              <a:defRPr sz="2800">
                <a:solidFill>
                  <a:schemeClr val="tx1"/>
                </a:solidFill>
                <a:latin typeface="Arial" charset="0"/>
                <a:cs typeface="Arial" charset="0"/>
              </a:defRPr>
            </a:lvl3pPr>
            <a:lvl4pPr marL="1600200" indent="-228600" defTabSz="966788" eaLnBrk="0" hangingPunct="0">
              <a:defRPr sz="2800">
                <a:solidFill>
                  <a:schemeClr val="tx1"/>
                </a:solidFill>
                <a:latin typeface="Arial" charset="0"/>
                <a:cs typeface="Arial" charset="0"/>
              </a:defRPr>
            </a:lvl4pPr>
            <a:lvl5pPr marL="2057400" indent="-228600" defTabSz="966788" eaLnBrk="0" hangingPunct="0">
              <a:defRPr sz="2800">
                <a:solidFill>
                  <a:schemeClr val="tx1"/>
                </a:solidFill>
                <a:latin typeface="Arial" charset="0"/>
                <a:cs typeface="Arial" charset="0"/>
              </a:defRPr>
            </a:lvl5pPr>
            <a:lvl6pPr marL="2514600" indent="-228600" defTabSz="966788" eaLnBrk="0" fontAlgn="base" hangingPunct="0">
              <a:spcBef>
                <a:spcPct val="0"/>
              </a:spcBef>
              <a:spcAft>
                <a:spcPct val="0"/>
              </a:spcAft>
              <a:defRPr sz="2800">
                <a:solidFill>
                  <a:schemeClr val="tx1"/>
                </a:solidFill>
                <a:latin typeface="Arial" charset="0"/>
                <a:cs typeface="Arial" charset="0"/>
              </a:defRPr>
            </a:lvl6pPr>
            <a:lvl7pPr marL="2971800" indent="-228600" defTabSz="966788" eaLnBrk="0" fontAlgn="base" hangingPunct="0">
              <a:spcBef>
                <a:spcPct val="0"/>
              </a:spcBef>
              <a:spcAft>
                <a:spcPct val="0"/>
              </a:spcAft>
              <a:defRPr sz="2800">
                <a:solidFill>
                  <a:schemeClr val="tx1"/>
                </a:solidFill>
                <a:latin typeface="Arial" charset="0"/>
                <a:cs typeface="Arial" charset="0"/>
              </a:defRPr>
            </a:lvl7pPr>
            <a:lvl8pPr marL="3429000" indent="-228600" defTabSz="966788" eaLnBrk="0" fontAlgn="base" hangingPunct="0">
              <a:spcBef>
                <a:spcPct val="0"/>
              </a:spcBef>
              <a:spcAft>
                <a:spcPct val="0"/>
              </a:spcAft>
              <a:defRPr sz="2800">
                <a:solidFill>
                  <a:schemeClr val="tx1"/>
                </a:solidFill>
                <a:latin typeface="Arial" charset="0"/>
                <a:cs typeface="Arial" charset="0"/>
              </a:defRPr>
            </a:lvl8pPr>
            <a:lvl9pPr marL="3886200" indent="-228600" defTabSz="966788" eaLnBrk="0" fontAlgn="base" hangingPunct="0">
              <a:spcBef>
                <a:spcPct val="0"/>
              </a:spcBef>
              <a:spcAft>
                <a:spcPct val="0"/>
              </a:spcAft>
              <a:defRPr sz="2800">
                <a:solidFill>
                  <a:schemeClr val="tx1"/>
                </a:solidFill>
                <a:latin typeface="Arial" charset="0"/>
                <a:cs typeface="Arial" charset="0"/>
              </a:defRPr>
            </a:lvl9pPr>
          </a:lstStyle>
          <a:p>
            <a:pPr eaLnBrk="1" hangingPunct="1"/>
            <a:fld id="{E107E65D-A422-4C30-B3F0-AE1AD199FA59}" type="slidenum">
              <a:rPr lang="en-US" sz="1200">
                <a:latin typeface="Times New Roman" pitchFamily="18" charset="0"/>
              </a:rPr>
              <a:pPr eaLnBrk="1" hangingPunct="1"/>
              <a:t>2</a:t>
            </a:fld>
            <a:endParaRPr lang="en-US" sz="1200">
              <a:latin typeface="Times New Roman"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13</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EE5B8-3213-4D7F-82B5-4AD46421790A}" type="slidenum">
              <a:rPr lang="en-US"/>
              <a:pPr/>
              <a:t>14</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137F3-3757-4E0E-9FBA-19E0766179D6}" type="slidenum">
              <a:rPr lang="en-US"/>
              <a:pPr/>
              <a:t>15</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43EE72-9E01-4B50-9708-723A79C0A277}" type="slidenum">
              <a:rPr lang="en-US"/>
              <a:pPr/>
              <a:t>16</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63777-7DFA-44EC-9609-B6BFC825C739}" type="slidenum">
              <a:rPr lang="en-US"/>
              <a:pPr/>
              <a:t>17</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BFE4F-8561-448B-915C-4E5FC6C9C108}" type="slidenum">
              <a:rPr lang="en-US"/>
              <a:pPr/>
              <a:t>18</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9315AE-C12C-42FD-8E59-7B2ACF03AFB8}" type="slidenum">
              <a:rPr lang="en-US"/>
              <a:pPr/>
              <a:t>19</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81F28-0BDC-4D50-B348-C50F71506836}" type="slidenum">
              <a:rPr lang="en-US"/>
              <a:pPr/>
              <a:t>20</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7ED7E-2EA9-4B3C-9F39-A8E9AFB3D200}" type="slidenum">
              <a:rPr lang="en-US"/>
              <a:pPr/>
              <a:t>21</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69D5FA-B6D3-43D4-8DB1-C8D77CE930CF}" type="slidenum">
              <a:rPr lang="en-US"/>
              <a:pPr/>
              <a:t>22</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6EF90-3E99-43F2-9967-5F868BB1AA65}" type="slidenum">
              <a:rPr lang="en-US"/>
              <a:pPr/>
              <a:t>3</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784FA-4DD1-41D4-A90A-6937309F07FB}" type="slidenum">
              <a:rPr lang="en-US"/>
              <a:pPr/>
              <a:t>24</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113BD-61BE-4C1F-8A4C-D8B3BE4390B3}" type="slidenum">
              <a:rPr lang="en-US"/>
              <a:pPr/>
              <a:t>25</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F601C5-5610-4FDE-8125-40A5E2156B1D}" type="slidenum">
              <a:rPr lang="en-US"/>
              <a:pPr/>
              <a:t>26</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005AE-C597-4445-9E85-F0ED7A0C76F1}" type="slidenum">
              <a:rPr lang="en-US"/>
              <a:pPr/>
              <a:t>27</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005AE-C597-4445-9E85-F0ED7A0C76F1}" type="slidenum">
              <a:rPr lang="en-US"/>
              <a:pPr/>
              <a:t>28</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F6704-BE68-4F83-859F-46AFB63E3AE7}" type="slidenum">
              <a:rPr lang="en-US"/>
              <a:pPr/>
              <a:t>29</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4889B-35FD-490B-8158-8EC3EDE8E386}" type="slidenum">
              <a:rPr lang="en-US"/>
              <a:pPr/>
              <a:t>30</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4889B-35FD-490B-8158-8EC3EDE8E386}" type="slidenum">
              <a:rPr lang="en-US"/>
              <a:pPr/>
              <a:t>31</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E4182-C7B3-4535-944D-C2A14EFC6F22}" type="slidenum">
              <a:rPr lang="en-US"/>
              <a:pPr/>
              <a:t>32</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A925A9-A169-48A9-9DC1-FCDF87C9028D}" type="slidenum">
              <a:rPr lang="en-US"/>
              <a:pPr/>
              <a:t>33</a:t>
            </a:fld>
            <a:endParaRPr lang="en-US"/>
          </a:p>
        </p:txBody>
      </p:sp>
      <p:sp>
        <p:nvSpPr>
          <p:cNvPr id="1108994" name="Rectangle 2"/>
          <p:cNvSpPr>
            <a:spLocks noGrp="1" noRot="1" noChangeAspect="1" noChangeArrowheads="1" noTextEdit="1"/>
          </p:cNvSpPr>
          <p:nvPr>
            <p:ph type="sldImg"/>
          </p:nvPr>
        </p:nvSpPr>
        <p:spPr>
          <a:ln/>
        </p:spPr>
      </p:sp>
      <p:sp>
        <p:nvSpPr>
          <p:cNvPr id="110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E8D55-B231-4F82-B1B3-291EF4402AA5}" type="slidenum">
              <a:rPr lang="en-US"/>
              <a:pPr/>
              <a:t>4</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087190-899B-4EE7-962C-D711EB0F34E5}" type="slidenum">
              <a:rPr lang="en-US"/>
              <a:pPr/>
              <a:t>34</a:t>
            </a:fld>
            <a:endParaRPr lang="en-US"/>
          </a:p>
        </p:txBody>
      </p:sp>
      <p:sp>
        <p:nvSpPr>
          <p:cNvPr id="1111042" name="Rectangle 2"/>
          <p:cNvSpPr>
            <a:spLocks noGrp="1" noRot="1" noChangeAspect="1" noChangeArrowheads="1" noTextEdit="1"/>
          </p:cNvSpPr>
          <p:nvPr>
            <p:ph type="sldImg"/>
          </p:nvPr>
        </p:nvSpPr>
        <p:spPr>
          <a:ln/>
        </p:spPr>
      </p:sp>
      <p:sp>
        <p:nvSpPr>
          <p:cNvPr id="1111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087190-899B-4EE7-962C-D711EB0F34E5}" type="slidenum">
              <a:rPr lang="en-US"/>
              <a:pPr/>
              <a:t>35</a:t>
            </a:fld>
            <a:endParaRPr lang="en-US"/>
          </a:p>
        </p:txBody>
      </p:sp>
      <p:sp>
        <p:nvSpPr>
          <p:cNvPr id="1111042" name="Rectangle 2"/>
          <p:cNvSpPr>
            <a:spLocks noGrp="1" noRot="1" noChangeAspect="1" noChangeArrowheads="1" noTextEdit="1"/>
          </p:cNvSpPr>
          <p:nvPr>
            <p:ph type="sldImg"/>
          </p:nvPr>
        </p:nvSpPr>
        <p:spPr>
          <a:ln/>
        </p:spPr>
      </p:sp>
      <p:sp>
        <p:nvSpPr>
          <p:cNvPr id="1111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361C4C-0C8B-40D1-916D-005C2252EB8B}" type="slidenum">
              <a:rPr lang="en-US"/>
              <a:pPr/>
              <a:t>36</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60BE5-F6AC-4694-9B80-074544A4EE49}" type="slidenum">
              <a:rPr lang="en-US"/>
              <a:pPr/>
              <a:t>37</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E8D55-B231-4F82-B1B3-291EF4402AA5}" type="slidenum">
              <a:rPr lang="en-US"/>
              <a:pPr/>
              <a:t>5</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DFE8A-59B2-404B-9C54-ABC234F7C21A}" type="slidenum">
              <a:rPr lang="en-US"/>
              <a:pPr/>
              <a:t>8</a:t>
            </a:fld>
            <a:endParaRPr 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6B225-9BA0-4D81-A673-25BAA900EFB3}" type="slidenum">
              <a:rPr lang="en-US"/>
              <a:pPr/>
              <a:t>9</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A17D2-8124-4E02-9AB8-6E3B46DD299A}" type="slidenum">
              <a:rPr lang="en-US"/>
              <a:pPr/>
              <a:t>10</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6B5CE3-F338-4CE5-80A6-E610D201E598}" type="slidenum">
              <a:rPr lang="en-US"/>
              <a:pPr/>
              <a:t>11</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12</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rot="16200000">
            <a:off x="-2797047" y="3012692"/>
            <a:ext cx="6363537"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Digital Building blocks</a:t>
            </a:r>
            <a:endParaRPr lang="en-US" sz="4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3" name="Rectangle 12"/>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5638800" y="6477000"/>
            <a:ext cx="1905000" cy="307777"/>
          </a:xfrm>
          <a:prstGeom prst="rect">
            <a:avLst/>
          </a:prstGeom>
          <a:noFill/>
        </p:spPr>
        <p:txBody>
          <a:bodyPr wrap="square" rtlCol="0">
            <a:spAutoFit/>
          </a:bodyPr>
          <a:lstStyle/>
          <a:p>
            <a:r>
              <a:rPr lang="en-US" sz="1400" baseline="0" dirty="0" smtClean="0">
                <a:solidFill>
                  <a:schemeClr val="bg1">
                    <a:lumMod val="50000"/>
                  </a:schemeClr>
                </a:solidFill>
              </a:rPr>
              <a:t>Chapter 5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val="37581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5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
        <p:nvSpPr>
          <p:cNvPr id="5" name="Rectangle 4"/>
          <p:cNvSpPr/>
          <p:nvPr userDrawn="1"/>
        </p:nvSpPr>
        <p:spPr>
          <a:xfrm rot="16200000">
            <a:off x="-2797047" y="3012692"/>
            <a:ext cx="6363537"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Digital Building blocks</a:t>
            </a:r>
            <a:endParaRPr lang="en-US" sz="4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04430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CC12C447-90FA-420C-B74C-1A635C444937}" type="slidenum">
              <a:rPr lang="en-US"/>
              <a:pPr>
                <a:defRPr/>
              </a:pPr>
              <a:t>‹#›</a:t>
            </a:fld>
            <a:r>
              <a:rPr lang="en-US"/>
              <a:t>&gt;</a:t>
            </a:r>
          </a:p>
          <a:p>
            <a:pPr>
              <a:defRPr/>
            </a:pPr>
            <a:endParaRPr lang="en-GB"/>
          </a:p>
        </p:txBody>
      </p:sp>
    </p:spTree>
    <p:extLst>
      <p:ext uri="{BB962C8B-B14F-4D97-AF65-F5344CB8AC3E}">
        <p14:creationId xmlns:p14="http://schemas.microsoft.com/office/powerpoint/2010/main" val="29642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7" name="Slide Number Placeholder 6"/>
          <p:cNvSpPr>
            <a:spLocks noGrp="1"/>
          </p:cNvSpPr>
          <p:nvPr>
            <p:ph type="sldNum" sz="quarter" idx="11"/>
          </p:nvPr>
        </p:nvSpPr>
        <p:spPr/>
        <p:txBody>
          <a:bodyPr/>
          <a:lstStyle>
            <a:lvl1pPr>
              <a:defRPr smtClean="0"/>
            </a:lvl1pPr>
          </a:lstStyle>
          <a:p>
            <a:pPr>
              <a:defRPr/>
            </a:pPr>
            <a:r>
              <a:rPr lang="en-US"/>
              <a:t>1-&lt;</a:t>
            </a:r>
            <a:fld id="{E7ED6BBA-2425-4A43-B586-383F2BB07C4C}" type="slidenum">
              <a:rPr lang="en-US"/>
              <a:pPr>
                <a:defRPr/>
              </a:pPr>
              <a:t>‹#›</a:t>
            </a:fld>
            <a:r>
              <a:rPr lang="en-US"/>
              <a:t>&gt;</a:t>
            </a:r>
          </a:p>
          <a:p>
            <a:pPr>
              <a:defRPr/>
            </a:pPr>
            <a:endParaRPr lang="en-GB"/>
          </a:p>
        </p:txBody>
      </p:sp>
    </p:spTree>
    <p:extLst>
      <p:ext uri="{BB962C8B-B14F-4D97-AF65-F5344CB8AC3E}">
        <p14:creationId xmlns:p14="http://schemas.microsoft.com/office/powerpoint/2010/main" val="11013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953000"/>
          </a:xfrm>
        </p:spPr>
        <p:txBody>
          <a:bodyPr/>
          <a:lstStyle/>
          <a:p>
            <a:pPr lvl="0"/>
            <a:endParaRPr lang="en-US" noProof="0" smtClean="0"/>
          </a:p>
        </p:txBody>
      </p:sp>
      <p:sp>
        <p:nvSpPr>
          <p:cNvPr id="4" name="Footer Placeholder 3"/>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8" name="Slide Number Placeholder 7"/>
          <p:cNvSpPr>
            <a:spLocks noGrp="1"/>
          </p:cNvSpPr>
          <p:nvPr>
            <p:ph type="sldNum" sz="quarter" idx="11"/>
          </p:nvPr>
        </p:nvSpPr>
        <p:spPr/>
        <p:txBody>
          <a:bodyPr/>
          <a:lstStyle>
            <a:lvl1pPr>
              <a:defRPr smtClean="0"/>
            </a:lvl1pPr>
          </a:lstStyle>
          <a:p>
            <a:pPr>
              <a:defRPr/>
            </a:pPr>
            <a:r>
              <a:rPr lang="en-US"/>
              <a:t>1-&lt;</a:t>
            </a:r>
            <a:fld id="{CCDCC2DC-EBCD-44EE-92DB-9C06DDE632FD}" type="slidenum">
              <a:rPr lang="en-US"/>
              <a:pPr>
                <a:defRPr/>
              </a:pPr>
              <a:t>‹#›</a:t>
            </a:fld>
            <a:r>
              <a:rPr lang="en-US"/>
              <a:t>&gt;</a:t>
            </a:r>
          </a:p>
          <a:p>
            <a:pPr>
              <a:defRPr/>
            </a:pPr>
            <a:endParaRPr lang="en-GB"/>
          </a:p>
        </p:txBody>
      </p:sp>
    </p:spTree>
    <p:extLst>
      <p:ext uri="{BB962C8B-B14F-4D97-AF65-F5344CB8AC3E}">
        <p14:creationId xmlns:p14="http://schemas.microsoft.com/office/powerpoint/2010/main" val="229346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ftr" sz="quarter" idx="10"/>
          </p:nvPr>
        </p:nvSpPr>
        <p:spPr>
          <a:ln/>
        </p:spPr>
        <p:txBody>
          <a:bodyPr/>
          <a:lstStyle>
            <a:lvl1pPr>
              <a:defRPr/>
            </a:lvl1pPr>
          </a:lstStyle>
          <a:p>
            <a:pPr>
              <a:defRPr/>
            </a:pPr>
            <a:r>
              <a:rPr lang="en-US" smtClean="0"/>
              <a:t>Copyright © 2012  Elsevier</a:t>
            </a:r>
            <a:endParaRPr lang="en-GB"/>
          </a:p>
        </p:txBody>
      </p:sp>
      <p:sp>
        <p:nvSpPr>
          <p:cNvPr id="6" name="Rectangle 11"/>
          <p:cNvSpPr>
            <a:spLocks noGrp="1" noChangeArrowheads="1"/>
          </p:cNvSpPr>
          <p:nvPr>
            <p:ph type="sldNum" sz="quarter" idx="11"/>
          </p:nvPr>
        </p:nvSpPr>
        <p:spPr>
          <a:ln/>
        </p:spPr>
        <p:txBody>
          <a:bodyPr/>
          <a:lstStyle>
            <a:lvl1pPr>
              <a:defRPr/>
            </a:lvl1pPr>
          </a:lstStyle>
          <a:p>
            <a:pPr>
              <a:defRPr/>
            </a:pPr>
            <a:r>
              <a:rPr lang="en-US"/>
              <a:t>1-&lt;</a:t>
            </a:r>
            <a:fld id="{B4FEF99E-A19F-4A0B-A62E-3729EECDD901}" type="slidenum">
              <a:rPr lang="en-US"/>
              <a:pPr>
                <a:defRPr/>
              </a:pPr>
              <a:t>‹#›</a:t>
            </a:fld>
            <a:r>
              <a:rPr lang="en-US"/>
              <a:t>&gt;</a:t>
            </a:r>
          </a:p>
          <a:p>
            <a:pPr>
              <a:defRPr/>
            </a:pPr>
            <a:endParaRPr lang="en-GB"/>
          </a:p>
        </p:txBody>
      </p:sp>
    </p:spTree>
    <p:extLst>
      <p:ext uri="{BB962C8B-B14F-4D97-AF65-F5344CB8AC3E}">
        <p14:creationId xmlns:p14="http://schemas.microsoft.com/office/powerpoint/2010/main" val="362950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6" name="Slide Number Placeholder 5"/>
          <p:cNvSpPr>
            <a:spLocks noGrp="1"/>
          </p:cNvSpPr>
          <p:nvPr>
            <p:ph type="sldNum" sz="quarter" idx="11"/>
          </p:nvPr>
        </p:nvSpPr>
        <p:spPr/>
        <p:txBody>
          <a:bodyPr/>
          <a:lstStyle>
            <a:lvl1pPr>
              <a:defRPr smtClean="0"/>
            </a:lvl1pPr>
          </a:lstStyle>
          <a:p>
            <a:pPr>
              <a:defRPr/>
            </a:pPr>
            <a:r>
              <a:rPr lang="en-US"/>
              <a:t>1-&lt;</a:t>
            </a:r>
            <a:fld id="{9F7ADD3E-E1D6-46D5-BCAD-B4AEBA813F75}" type="slidenum">
              <a:rPr lang="en-US"/>
              <a:pPr>
                <a:defRPr/>
              </a:pPr>
              <a:t>‹#›</a:t>
            </a:fld>
            <a:r>
              <a:rPr lang="en-US"/>
              <a:t>&gt;</a:t>
            </a:r>
          </a:p>
          <a:p>
            <a:pPr>
              <a:defRPr/>
            </a:pPr>
            <a:endParaRPr lang="en-GB"/>
          </a:p>
        </p:txBody>
      </p:sp>
    </p:spTree>
    <p:extLst>
      <p:ext uri="{BB962C8B-B14F-4D97-AF65-F5344CB8AC3E}">
        <p14:creationId xmlns:p14="http://schemas.microsoft.com/office/powerpoint/2010/main" val="8276607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t>22/03/16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7.xml"/><Relationship Id="rId4" Type="http://schemas.openxmlformats.org/officeDocument/2006/relationships/tags" Target="../tags/tag28.xml"/><Relationship Id="rId5" Type="http://schemas.openxmlformats.org/officeDocument/2006/relationships/tags" Target="../tags/tag29.xml"/><Relationship Id="rId6" Type="http://schemas.openxmlformats.org/officeDocument/2006/relationships/slideLayout" Target="../slideLayouts/slideLayout2.xml"/><Relationship Id="rId7" Type="http://schemas.openxmlformats.org/officeDocument/2006/relationships/notesSlide" Target="../notesSlides/notesSlide7.xml"/><Relationship Id="rId8" Type="http://schemas.openxmlformats.org/officeDocument/2006/relationships/oleObject" Target="../embeddings/oleObject8.bin"/><Relationship Id="rId9" Type="http://schemas.openxmlformats.org/officeDocument/2006/relationships/image" Target="../media/image7.wmf"/><Relationship Id="rId1" Type="http://schemas.openxmlformats.org/officeDocument/2006/relationships/vmlDrawing" Target="../drawings/vmlDrawing6.vml"/><Relationship Id="rId2" Type="http://schemas.openxmlformats.org/officeDocument/2006/relationships/tags" Target="../tags/tag26.xml"/></Relationships>
</file>

<file path=ppt/slides/_rels/slide11.xml.rels><?xml version="1.0" encoding="UTF-8" standalone="yes"?>
<Relationships xmlns="http://schemas.openxmlformats.org/package/2006/relationships"><Relationship Id="rId3" Type="http://schemas.openxmlformats.org/officeDocument/2006/relationships/tags" Target="../tags/tag31.xml"/><Relationship Id="rId4" Type="http://schemas.openxmlformats.org/officeDocument/2006/relationships/tags" Target="../tags/tag32.xml"/><Relationship Id="rId5" Type="http://schemas.openxmlformats.org/officeDocument/2006/relationships/slideLayout" Target="../slideLayouts/slideLayout2.xml"/><Relationship Id="rId6" Type="http://schemas.openxmlformats.org/officeDocument/2006/relationships/notesSlide" Target="../notesSlides/notesSlide8.xml"/><Relationship Id="rId7" Type="http://schemas.openxmlformats.org/officeDocument/2006/relationships/oleObject" Target="../embeddings/oleObject9.bin"/><Relationship Id="rId8" Type="http://schemas.openxmlformats.org/officeDocument/2006/relationships/image" Target="../media/image8.wmf"/><Relationship Id="rId1" Type="http://schemas.openxmlformats.org/officeDocument/2006/relationships/vmlDrawing" Target="../drawings/vmlDrawing7.vml"/><Relationship Id="rId2" Type="http://schemas.openxmlformats.org/officeDocument/2006/relationships/tags" Target="../tags/tag30.xml"/></Relationships>
</file>

<file path=ppt/slides/_rels/slide12.xml.rels><?xml version="1.0" encoding="UTF-8" standalone="yes"?>
<Relationships xmlns="http://schemas.openxmlformats.org/package/2006/relationships"><Relationship Id="rId3" Type="http://schemas.openxmlformats.org/officeDocument/2006/relationships/tags" Target="../tags/tag34.xml"/><Relationship Id="rId4" Type="http://schemas.openxmlformats.org/officeDocument/2006/relationships/tags" Target="../tags/tag35.xml"/><Relationship Id="rId5" Type="http://schemas.openxmlformats.org/officeDocument/2006/relationships/tags" Target="../tags/tag36.xml"/><Relationship Id="rId6" Type="http://schemas.openxmlformats.org/officeDocument/2006/relationships/tags" Target="../tags/tag37.xml"/><Relationship Id="rId7" Type="http://schemas.openxmlformats.org/officeDocument/2006/relationships/slideLayout" Target="../slideLayouts/slideLayout2.xml"/><Relationship Id="rId8" Type="http://schemas.openxmlformats.org/officeDocument/2006/relationships/notesSlide" Target="../notesSlides/notesSlide9.xml"/><Relationship Id="rId9" Type="http://schemas.openxmlformats.org/officeDocument/2006/relationships/oleObject" Target="../embeddings/oleObject10.bin"/><Relationship Id="rId10" Type="http://schemas.openxmlformats.org/officeDocument/2006/relationships/image" Target="../media/image9.emf"/><Relationship Id="rId11" Type="http://schemas.openxmlformats.org/officeDocument/2006/relationships/oleObject" Target="../embeddings/oleObject11.bin"/><Relationship Id="rId1" Type="http://schemas.openxmlformats.org/officeDocument/2006/relationships/vmlDrawing" Target="../drawings/vmlDrawing8.vml"/><Relationship Id="rId2" Type="http://schemas.openxmlformats.org/officeDocument/2006/relationships/tags" Target="../tags/tag33.xml"/></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tags" Target="../tags/tag41.xml"/><Relationship Id="rId6" Type="http://schemas.openxmlformats.org/officeDocument/2006/relationships/tags" Target="../tags/tag42.xml"/><Relationship Id="rId7" Type="http://schemas.openxmlformats.org/officeDocument/2006/relationships/slideLayout" Target="../slideLayouts/slideLayout2.xml"/><Relationship Id="rId8" Type="http://schemas.openxmlformats.org/officeDocument/2006/relationships/notesSlide" Target="../notesSlides/notesSlide10.xml"/><Relationship Id="rId9" Type="http://schemas.openxmlformats.org/officeDocument/2006/relationships/oleObject" Target="../embeddings/oleObject12.bin"/><Relationship Id="rId10" Type="http://schemas.openxmlformats.org/officeDocument/2006/relationships/image" Target="../media/image9.emf"/><Relationship Id="rId11" Type="http://schemas.openxmlformats.org/officeDocument/2006/relationships/oleObject" Target="../embeddings/oleObject13.bin"/><Relationship Id="rId1" Type="http://schemas.openxmlformats.org/officeDocument/2006/relationships/vmlDrawing" Target="../drawings/vmlDrawing9.vml"/><Relationship Id="rId2" Type="http://schemas.openxmlformats.org/officeDocument/2006/relationships/tags" Target="../tags/tag38.xml"/></Relationships>
</file>

<file path=ppt/slides/_rels/slide14.xml.rels><?xml version="1.0" encoding="UTF-8" standalone="yes"?>
<Relationships xmlns="http://schemas.openxmlformats.org/package/2006/relationships"><Relationship Id="rId3" Type="http://schemas.openxmlformats.org/officeDocument/2006/relationships/tags" Target="../tags/tag44.xml"/><Relationship Id="rId4" Type="http://schemas.openxmlformats.org/officeDocument/2006/relationships/tags" Target="../tags/tag45.xml"/><Relationship Id="rId5" Type="http://schemas.openxmlformats.org/officeDocument/2006/relationships/tags" Target="../tags/tag46.xml"/><Relationship Id="rId6" Type="http://schemas.openxmlformats.org/officeDocument/2006/relationships/slideLayout" Target="../slideLayouts/slideLayout2.xml"/><Relationship Id="rId7" Type="http://schemas.openxmlformats.org/officeDocument/2006/relationships/notesSlide" Target="../notesSlides/notesSlide11.xml"/><Relationship Id="rId8" Type="http://schemas.openxmlformats.org/officeDocument/2006/relationships/oleObject" Target="../embeddings/oleObject14.bin"/><Relationship Id="rId9" Type="http://schemas.openxmlformats.org/officeDocument/2006/relationships/image" Target="../media/image10.wmf"/><Relationship Id="rId1" Type="http://schemas.openxmlformats.org/officeDocument/2006/relationships/vmlDrawing" Target="../drawings/vmlDrawing10.vml"/><Relationship Id="rId2" Type="http://schemas.openxmlformats.org/officeDocument/2006/relationships/tags" Target="../tags/tag43.xml"/></Relationships>
</file>

<file path=ppt/slides/_rels/slide15.xml.rels><?xml version="1.0" encoding="UTF-8" standalone="yes"?>
<Relationships xmlns="http://schemas.openxmlformats.org/package/2006/relationships"><Relationship Id="rId3" Type="http://schemas.openxmlformats.org/officeDocument/2006/relationships/tags" Target="../tags/tag49.xml"/><Relationship Id="rId4" Type="http://schemas.openxmlformats.org/officeDocument/2006/relationships/slideLayout" Target="../slideLayouts/slideLayout2.xml"/><Relationship Id="rId5" Type="http://schemas.openxmlformats.org/officeDocument/2006/relationships/notesSlide" Target="../notesSlides/notesSlide12.xml"/><Relationship Id="rId1" Type="http://schemas.openxmlformats.org/officeDocument/2006/relationships/tags" Target="../tags/tag47.xml"/><Relationship Id="rId2" Type="http://schemas.openxmlformats.org/officeDocument/2006/relationships/tags" Target="../tags/tag48.xml"/></Relationships>
</file>

<file path=ppt/slides/_rels/slide16.xml.rels><?xml version="1.0" encoding="UTF-8" standalone="yes"?>
<Relationships xmlns="http://schemas.openxmlformats.org/package/2006/relationships"><Relationship Id="rId3" Type="http://schemas.openxmlformats.org/officeDocument/2006/relationships/tags" Target="../tags/tag52.xml"/><Relationship Id="rId4" Type="http://schemas.openxmlformats.org/officeDocument/2006/relationships/slideLayout" Target="../slideLayouts/slideLayout2.xml"/><Relationship Id="rId5" Type="http://schemas.openxmlformats.org/officeDocument/2006/relationships/notesSlide" Target="../notesSlides/notesSlide13.xml"/><Relationship Id="rId1" Type="http://schemas.openxmlformats.org/officeDocument/2006/relationships/tags" Target="../tags/tag50.xml"/><Relationship Id="rId2" Type="http://schemas.openxmlformats.org/officeDocument/2006/relationships/tags" Target="../tags/tag51.xml"/></Relationships>
</file>

<file path=ppt/slides/_rels/slide17.xml.rels><?xml version="1.0" encoding="UTF-8" standalone="yes"?>
<Relationships xmlns="http://schemas.openxmlformats.org/package/2006/relationships"><Relationship Id="rId3" Type="http://schemas.openxmlformats.org/officeDocument/2006/relationships/tags" Target="../tags/tag55.xml"/><Relationship Id="rId4" Type="http://schemas.openxmlformats.org/officeDocument/2006/relationships/slideLayout" Target="../slideLayouts/slideLayout2.xml"/><Relationship Id="rId5" Type="http://schemas.openxmlformats.org/officeDocument/2006/relationships/notesSlide" Target="../notesSlides/notesSlide14.xml"/><Relationship Id="rId1" Type="http://schemas.openxmlformats.org/officeDocument/2006/relationships/tags" Target="../tags/tag53.xml"/><Relationship Id="rId2" Type="http://schemas.openxmlformats.org/officeDocument/2006/relationships/tags" Target="../tags/tag54.xml"/></Relationships>
</file>

<file path=ppt/slides/_rels/slide18.xml.rels><?xml version="1.0" encoding="UTF-8" standalone="yes"?>
<Relationships xmlns="http://schemas.openxmlformats.org/package/2006/relationships"><Relationship Id="rId3" Type="http://schemas.openxmlformats.org/officeDocument/2006/relationships/tags" Target="../tags/tag58.xml"/><Relationship Id="rId4" Type="http://schemas.openxmlformats.org/officeDocument/2006/relationships/slideLayout" Target="../slideLayouts/slideLayout2.xml"/><Relationship Id="rId5" Type="http://schemas.openxmlformats.org/officeDocument/2006/relationships/notesSlide" Target="../notesSlides/notesSlide15.xml"/><Relationship Id="rId1" Type="http://schemas.openxmlformats.org/officeDocument/2006/relationships/tags" Target="../tags/tag56.xml"/><Relationship Id="rId2" Type="http://schemas.openxmlformats.org/officeDocument/2006/relationships/tags" Target="../tags/tag57.xml"/></Relationships>
</file>

<file path=ppt/slides/_rels/slide19.xml.rels><?xml version="1.0" encoding="UTF-8" standalone="yes"?>
<Relationships xmlns="http://schemas.openxmlformats.org/package/2006/relationships"><Relationship Id="rId11" Type="http://schemas.openxmlformats.org/officeDocument/2006/relationships/image" Target="../media/image12.wmf"/><Relationship Id="rId12" Type="http://schemas.openxmlformats.org/officeDocument/2006/relationships/hyperlink" Target="https://en.wikipedia.org/wiki/Capacitor" TargetMode="External"/><Relationship Id="rId13" Type="http://schemas.openxmlformats.org/officeDocument/2006/relationships/image" Target="../media/image13.png"/><Relationship Id="rId1" Type="http://schemas.openxmlformats.org/officeDocument/2006/relationships/vmlDrawing" Target="../drawings/vmlDrawing11.vml"/><Relationship Id="rId2" Type="http://schemas.openxmlformats.org/officeDocument/2006/relationships/tags" Target="../tags/tag59.xml"/><Relationship Id="rId3" Type="http://schemas.openxmlformats.org/officeDocument/2006/relationships/tags" Target="../tags/tag60.xml"/><Relationship Id="rId4" Type="http://schemas.openxmlformats.org/officeDocument/2006/relationships/tags" Target="../tags/tag61.xml"/><Relationship Id="rId5" Type="http://schemas.openxmlformats.org/officeDocument/2006/relationships/tags" Target="../tags/tag62.xml"/><Relationship Id="rId6" Type="http://schemas.openxmlformats.org/officeDocument/2006/relationships/slideLayout" Target="../slideLayouts/slideLayout2.xml"/><Relationship Id="rId7" Type="http://schemas.openxmlformats.org/officeDocument/2006/relationships/notesSlide" Target="../notesSlides/notesSlide16.xml"/><Relationship Id="rId8" Type="http://schemas.openxmlformats.org/officeDocument/2006/relationships/oleObject" Target="../embeddings/oleObject15.bin"/><Relationship Id="rId9" Type="http://schemas.openxmlformats.org/officeDocument/2006/relationships/image" Target="../media/image11.emf"/><Relationship Id="rId10"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jp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64.xml"/><Relationship Id="rId4" Type="http://schemas.openxmlformats.org/officeDocument/2006/relationships/tags" Target="../tags/tag65.xml"/><Relationship Id="rId5" Type="http://schemas.openxmlformats.org/officeDocument/2006/relationships/slideLayout" Target="../slideLayouts/slideLayout2.xml"/><Relationship Id="rId6" Type="http://schemas.openxmlformats.org/officeDocument/2006/relationships/notesSlide" Target="../notesSlides/notesSlide17.xml"/><Relationship Id="rId7" Type="http://schemas.openxmlformats.org/officeDocument/2006/relationships/oleObject" Target="../embeddings/oleObject17.bin"/><Relationship Id="rId8" Type="http://schemas.openxmlformats.org/officeDocument/2006/relationships/image" Target="../media/image14.wmf"/><Relationship Id="rId1" Type="http://schemas.openxmlformats.org/officeDocument/2006/relationships/vmlDrawing" Target="../drawings/vmlDrawing12.vml"/><Relationship Id="rId2" Type="http://schemas.openxmlformats.org/officeDocument/2006/relationships/tags" Target="../tags/tag63.xml"/></Relationships>
</file>

<file path=ppt/slides/_rels/slide21.xml.rels><?xml version="1.0" encoding="UTF-8" standalone="yes"?>
<Relationships xmlns="http://schemas.openxmlformats.org/package/2006/relationships"><Relationship Id="rId3" Type="http://schemas.openxmlformats.org/officeDocument/2006/relationships/tags" Target="../tags/tag67.xml"/><Relationship Id="rId4" Type="http://schemas.openxmlformats.org/officeDocument/2006/relationships/tags" Target="../tags/tag68.xml"/><Relationship Id="rId5" Type="http://schemas.openxmlformats.org/officeDocument/2006/relationships/tags" Target="../tags/tag69.xml"/><Relationship Id="rId6" Type="http://schemas.openxmlformats.org/officeDocument/2006/relationships/slideLayout" Target="../slideLayouts/slideLayout2.xml"/><Relationship Id="rId7" Type="http://schemas.openxmlformats.org/officeDocument/2006/relationships/notesSlide" Target="../notesSlides/notesSlide18.xml"/><Relationship Id="rId8" Type="http://schemas.openxmlformats.org/officeDocument/2006/relationships/oleObject" Target="../embeddings/oleObject18.bin"/><Relationship Id="rId9" Type="http://schemas.openxmlformats.org/officeDocument/2006/relationships/image" Target="../media/image11.emf"/><Relationship Id="rId10" Type="http://schemas.openxmlformats.org/officeDocument/2006/relationships/oleObject" Target="../embeddings/oleObject19.bin"/><Relationship Id="rId11" Type="http://schemas.openxmlformats.org/officeDocument/2006/relationships/image" Target="../media/image15.wmf"/><Relationship Id="rId1" Type="http://schemas.openxmlformats.org/officeDocument/2006/relationships/vmlDrawing" Target="../drawings/vmlDrawing13.vml"/><Relationship Id="rId2" Type="http://schemas.openxmlformats.org/officeDocument/2006/relationships/tags" Target="../tags/tag66.xml"/></Relationships>
</file>

<file path=ppt/slides/_rels/slide22.xml.rels><?xml version="1.0" encoding="UTF-8" standalone="yes"?>
<Relationships xmlns="http://schemas.openxmlformats.org/package/2006/relationships"><Relationship Id="rId11" Type="http://schemas.openxmlformats.org/officeDocument/2006/relationships/image" Target="../media/image16.wmf"/><Relationship Id="rId12" Type="http://schemas.openxmlformats.org/officeDocument/2006/relationships/oleObject" Target="../embeddings/oleObject21.bin"/><Relationship Id="rId13" Type="http://schemas.openxmlformats.org/officeDocument/2006/relationships/image" Target="../media/image17.wmf"/><Relationship Id="rId14" Type="http://schemas.openxmlformats.org/officeDocument/2006/relationships/oleObject" Target="../embeddings/oleObject22.bin"/><Relationship Id="rId15" Type="http://schemas.openxmlformats.org/officeDocument/2006/relationships/image" Target="../media/image18.wmf"/><Relationship Id="rId1" Type="http://schemas.openxmlformats.org/officeDocument/2006/relationships/vmlDrawing" Target="../drawings/vmlDrawing14.vml"/><Relationship Id="rId2" Type="http://schemas.openxmlformats.org/officeDocument/2006/relationships/tags" Target="../tags/tag70.xml"/><Relationship Id="rId3" Type="http://schemas.openxmlformats.org/officeDocument/2006/relationships/tags" Target="../tags/tag71.xml"/><Relationship Id="rId4" Type="http://schemas.openxmlformats.org/officeDocument/2006/relationships/tags" Target="../tags/tag72.xml"/><Relationship Id="rId5" Type="http://schemas.openxmlformats.org/officeDocument/2006/relationships/tags" Target="../tags/tag73.xml"/><Relationship Id="rId6" Type="http://schemas.openxmlformats.org/officeDocument/2006/relationships/tags" Target="../tags/tag74.xml"/><Relationship Id="rId7" Type="http://schemas.openxmlformats.org/officeDocument/2006/relationships/tags" Target="../tags/tag75.xml"/><Relationship Id="rId8" Type="http://schemas.openxmlformats.org/officeDocument/2006/relationships/slideLayout" Target="../slideLayouts/slideLayout2.xml"/><Relationship Id="rId9" Type="http://schemas.openxmlformats.org/officeDocument/2006/relationships/notesSlide" Target="../notesSlides/notesSlide19.xml"/><Relationship Id="rId10"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tags" Target="../tags/tag77.xml"/><Relationship Id="rId4" Type="http://schemas.openxmlformats.org/officeDocument/2006/relationships/tags" Target="../tags/tag78.xml"/><Relationship Id="rId5" Type="http://schemas.openxmlformats.org/officeDocument/2006/relationships/tags" Target="../tags/tag79.xml"/><Relationship Id="rId6" Type="http://schemas.openxmlformats.org/officeDocument/2006/relationships/slideLayout" Target="../slideLayouts/slideLayout2.xml"/><Relationship Id="rId7" Type="http://schemas.openxmlformats.org/officeDocument/2006/relationships/notesSlide" Target="../notesSlides/notesSlide20.xml"/><Relationship Id="rId8" Type="http://schemas.openxmlformats.org/officeDocument/2006/relationships/oleObject" Target="../embeddings/oleObject23.bin"/><Relationship Id="rId9" Type="http://schemas.openxmlformats.org/officeDocument/2006/relationships/image" Target="../media/image20.emf"/><Relationship Id="rId10" Type="http://schemas.openxmlformats.org/officeDocument/2006/relationships/oleObject" Target="../embeddings/oleObject24.bin"/><Relationship Id="rId11" Type="http://schemas.openxmlformats.org/officeDocument/2006/relationships/image" Target="../media/image21.wmf"/><Relationship Id="rId1" Type="http://schemas.openxmlformats.org/officeDocument/2006/relationships/vmlDrawing" Target="../drawings/vmlDrawing15.vml"/><Relationship Id="rId2" Type="http://schemas.openxmlformats.org/officeDocument/2006/relationships/tags" Target="../tags/tag76.xml"/></Relationships>
</file>

<file path=ppt/slides/_rels/slide25.xml.rels><?xml version="1.0" encoding="UTF-8" standalone="yes"?>
<Relationships xmlns="http://schemas.openxmlformats.org/package/2006/relationships"><Relationship Id="rId3" Type="http://schemas.openxmlformats.org/officeDocument/2006/relationships/tags" Target="../tags/tag81.xml"/><Relationship Id="rId4" Type="http://schemas.openxmlformats.org/officeDocument/2006/relationships/tags" Target="../tags/tag82.xml"/><Relationship Id="rId5" Type="http://schemas.openxmlformats.org/officeDocument/2006/relationships/tags" Target="../tags/tag83.xml"/><Relationship Id="rId6" Type="http://schemas.openxmlformats.org/officeDocument/2006/relationships/slideLayout" Target="../slideLayouts/slideLayout2.xml"/><Relationship Id="rId7" Type="http://schemas.openxmlformats.org/officeDocument/2006/relationships/notesSlide" Target="../notesSlides/notesSlide21.xml"/><Relationship Id="rId8" Type="http://schemas.openxmlformats.org/officeDocument/2006/relationships/oleObject" Target="../embeddings/oleObject25.bin"/><Relationship Id="rId9" Type="http://schemas.openxmlformats.org/officeDocument/2006/relationships/image" Target="../media/image20.emf"/><Relationship Id="rId10" Type="http://schemas.openxmlformats.org/officeDocument/2006/relationships/oleObject" Target="../embeddings/oleObject26.bin"/><Relationship Id="rId11" Type="http://schemas.openxmlformats.org/officeDocument/2006/relationships/image" Target="../media/image22.wmf"/><Relationship Id="rId1" Type="http://schemas.openxmlformats.org/officeDocument/2006/relationships/vmlDrawing" Target="../drawings/vmlDrawing16.vml"/><Relationship Id="rId2" Type="http://schemas.openxmlformats.org/officeDocument/2006/relationships/tags" Target="../tags/tag80.xml"/></Relationships>
</file>

<file path=ppt/slides/_rels/slide26.xml.rels><?xml version="1.0" encoding="UTF-8" standalone="yes"?>
<Relationships xmlns="http://schemas.openxmlformats.org/package/2006/relationships"><Relationship Id="rId3" Type="http://schemas.openxmlformats.org/officeDocument/2006/relationships/tags" Target="../tags/tag85.xml"/><Relationship Id="rId4" Type="http://schemas.openxmlformats.org/officeDocument/2006/relationships/tags" Target="../tags/tag86.xml"/><Relationship Id="rId5" Type="http://schemas.openxmlformats.org/officeDocument/2006/relationships/tags" Target="../tags/tag87.xml"/><Relationship Id="rId6" Type="http://schemas.openxmlformats.org/officeDocument/2006/relationships/tags" Target="../tags/tag88.xml"/><Relationship Id="rId7" Type="http://schemas.openxmlformats.org/officeDocument/2006/relationships/tags" Target="../tags/tag89.xml"/><Relationship Id="rId8" Type="http://schemas.openxmlformats.org/officeDocument/2006/relationships/slideLayout" Target="../slideLayouts/slideLayout2.xml"/><Relationship Id="rId9" Type="http://schemas.openxmlformats.org/officeDocument/2006/relationships/notesSlide" Target="../notesSlides/notesSlide22.xml"/><Relationship Id="rId10" Type="http://schemas.openxmlformats.org/officeDocument/2006/relationships/oleObject" Target="../embeddings/oleObject27.bin"/><Relationship Id="rId11" Type="http://schemas.openxmlformats.org/officeDocument/2006/relationships/image" Target="../media/image20.emf"/><Relationship Id="rId1" Type="http://schemas.openxmlformats.org/officeDocument/2006/relationships/vmlDrawing" Target="../drawings/vmlDrawing17.vml"/><Relationship Id="rId2" Type="http://schemas.openxmlformats.org/officeDocument/2006/relationships/tags" Target="../tags/tag84.xml"/></Relationships>
</file>

<file path=ppt/slides/_rels/slide27.xml.rels><?xml version="1.0" encoding="UTF-8" standalone="yes"?>
<Relationships xmlns="http://schemas.openxmlformats.org/package/2006/relationships"><Relationship Id="rId3" Type="http://schemas.openxmlformats.org/officeDocument/2006/relationships/tags" Target="../tags/tag91.xml"/><Relationship Id="rId4" Type="http://schemas.openxmlformats.org/officeDocument/2006/relationships/tags" Target="../tags/tag92.xml"/><Relationship Id="rId5" Type="http://schemas.openxmlformats.org/officeDocument/2006/relationships/tags" Target="../tags/tag93.xml"/><Relationship Id="rId6" Type="http://schemas.openxmlformats.org/officeDocument/2006/relationships/tags" Target="../tags/tag94.xml"/><Relationship Id="rId7" Type="http://schemas.openxmlformats.org/officeDocument/2006/relationships/slideLayout" Target="../slideLayouts/slideLayout2.xml"/><Relationship Id="rId8" Type="http://schemas.openxmlformats.org/officeDocument/2006/relationships/notesSlide" Target="../notesSlides/notesSlide23.xml"/><Relationship Id="rId9" Type="http://schemas.openxmlformats.org/officeDocument/2006/relationships/oleObject" Target="../embeddings/oleObject28.bin"/><Relationship Id="rId10" Type="http://schemas.openxmlformats.org/officeDocument/2006/relationships/image" Target="../media/image23.emf"/><Relationship Id="rId1" Type="http://schemas.openxmlformats.org/officeDocument/2006/relationships/vmlDrawing" Target="../drawings/vmlDrawing18.vml"/><Relationship Id="rId2" Type="http://schemas.openxmlformats.org/officeDocument/2006/relationships/tags" Target="../tags/tag90.xml"/></Relationships>
</file>

<file path=ppt/slides/_rels/slide28.xml.rels><?xml version="1.0" encoding="UTF-8" standalone="yes"?>
<Relationships xmlns="http://schemas.openxmlformats.org/package/2006/relationships"><Relationship Id="rId3" Type="http://schemas.openxmlformats.org/officeDocument/2006/relationships/tags" Target="../tags/tag96.xml"/><Relationship Id="rId4" Type="http://schemas.openxmlformats.org/officeDocument/2006/relationships/tags" Target="../tags/tag97.xml"/><Relationship Id="rId5" Type="http://schemas.openxmlformats.org/officeDocument/2006/relationships/tags" Target="../tags/tag98.xml"/><Relationship Id="rId6" Type="http://schemas.openxmlformats.org/officeDocument/2006/relationships/tags" Target="../tags/tag99.xml"/><Relationship Id="rId7" Type="http://schemas.openxmlformats.org/officeDocument/2006/relationships/slideLayout" Target="../slideLayouts/slideLayout2.xml"/><Relationship Id="rId8" Type="http://schemas.openxmlformats.org/officeDocument/2006/relationships/notesSlide" Target="../notesSlides/notesSlide24.xml"/><Relationship Id="rId9" Type="http://schemas.openxmlformats.org/officeDocument/2006/relationships/oleObject" Target="../embeddings/oleObject29.bin"/><Relationship Id="rId10" Type="http://schemas.openxmlformats.org/officeDocument/2006/relationships/image" Target="../media/image24.wmf"/><Relationship Id="rId1" Type="http://schemas.openxmlformats.org/officeDocument/2006/relationships/vmlDrawing" Target="../drawings/vmlDrawing19.vml"/><Relationship Id="rId2" Type="http://schemas.openxmlformats.org/officeDocument/2006/relationships/tags" Target="../tags/tag95.xml"/></Relationships>
</file>

<file path=ppt/slides/_rels/slide29.xml.rels><?xml version="1.0" encoding="UTF-8" standalone="yes"?>
<Relationships xmlns="http://schemas.openxmlformats.org/package/2006/relationships"><Relationship Id="rId11" Type="http://schemas.openxmlformats.org/officeDocument/2006/relationships/oleObject" Target="../embeddings/oleObject30.bin"/><Relationship Id="rId12" Type="http://schemas.openxmlformats.org/officeDocument/2006/relationships/image" Target="../media/image16.wmf"/><Relationship Id="rId1" Type="http://schemas.openxmlformats.org/officeDocument/2006/relationships/vmlDrawing" Target="../drawings/vmlDrawing20.vml"/><Relationship Id="rId2" Type="http://schemas.openxmlformats.org/officeDocument/2006/relationships/tags" Target="../tags/tag100.xml"/><Relationship Id="rId3" Type="http://schemas.openxmlformats.org/officeDocument/2006/relationships/tags" Target="../tags/tag101.xml"/><Relationship Id="rId4" Type="http://schemas.openxmlformats.org/officeDocument/2006/relationships/tags" Target="../tags/tag102.xml"/><Relationship Id="rId5" Type="http://schemas.openxmlformats.org/officeDocument/2006/relationships/tags" Target="../tags/tag103.xml"/><Relationship Id="rId6" Type="http://schemas.openxmlformats.org/officeDocument/2006/relationships/tags" Target="../tags/tag104.xml"/><Relationship Id="rId7" Type="http://schemas.openxmlformats.org/officeDocument/2006/relationships/tags" Target="../tags/tag105.xml"/><Relationship Id="rId8" Type="http://schemas.openxmlformats.org/officeDocument/2006/relationships/tags" Target="../tags/tag106.xml"/><Relationship Id="rId9" Type="http://schemas.openxmlformats.org/officeDocument/2006/relationships/slideLayout" Target="../slideLayouts/slideLayout2.xml"/><Relationship Id="rId10"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slideLayout" Target="../slideLayouts/slideLayout2.xml"/><Relationship Id="rId7" Type="http://schemas.openxmlformats.org/officeDocument/2006/relationships/notesSlide" Target="../notesSlides/notesSlide2.xml"/><Relationship Id="rId8" Type="http://schemas.openxmlformats.org/officeDocument/2006/relationships/oleObject" Target="../embeddings/oleObject1.bin"/><Relationship Id="rId9"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tags" Target="../tags/tag109.xml"/><Relationship Id="rId4" Type="http://schemas.openxmlformats.org/officeDocument/2006/relationships/slideLayout" Target="../slideLayouts/slideLayout2.xml"/><Relationship Id="rId5" Type="http://schemas.openxmlformats.org/officeDocument/2006/relationships/notesSlide" Target="../notesSlides/notesSlide26.xml"/><Relationship Id="rId1" Type="http://schemas.openxmlformats.org/officeDocument/2006/relationships/tags" Target="../tags/tag107.xml"/><Relationship Id="rId2" Type="http://schemas.openxmlformats.org/officeDocument/2006/relationships/tags" Target="../tags/tag108.xml"/></Relationships>
</file>

<file path=ppt/slides/_rels/slide31.xml.rels><?xml version="1.0" encoding="UTF-8" standalone="yes"?>
<Relationships xmlns="http://schemas.openxmlformats.org/package/2006/relationships"><Relationship Id="rId3" Type="http://schemas.openxmlformats.org/officeDocument/2006/relationships/tags" Target="../tags/tag111.xml"/><Relationship Id="rId4" Type="http://schemas.openxmlformats.org/officeDocument/2006/relationships/tags" Target="../tags/tag112.xml"/><Relationship Id="rId5" Type="http://schemas.openxmlformats.org/officeDocument/2006/relationships/tags" Target="../tags/tag113.xml"/><Relationship Id="rId6" Type="http://schemas.openxmlformats.org/officeDocument/2006/relationships/slideLayout" Target="../slideLayouts/slideLayout2.xml"/><Relationship Id="rId7" Type="http://schemas.openxmlformats.org/officeDocument/2006/relationships/notesSlide" Target="../notesSlides/notesSlide27.xml"/><Relationship Id="rId8" Type="http://schemas.openxmlformats.org/officeDocument/2006/relationships/oleObject" Target="../embeddings/oleObject31.bin"/><Relationship Id="rId9" Type="http://schemas.openxmlformats.org/officeDocument/2006/relationships/image" Target="../media/image25.wmf"/><Relationship Id="rId1" Type="http://schemas.openxmlformats.org/officeDocument/2006/relationships/vmlDrawing" Target="../drawings/vmlDrawing21.vml"/><Relationship Id="rId2" Type="http://schemas.openxmlformats.org/officeDocument/2006/relationships/tags" Target="../tags/tag110.xml"/></Relationships>
</file>

<file path=ppt/slides/_rels/slide32.xml.rels><?xml version="1.0" encoding="UTF-8" standalone="yes"?>
<Relationships xmlns="http://schemas.openxmlformats.org/package/2006/relationships"><Relationship Id="rId3" Type="http://schemas.openxmlformats.org/officeDocument/2006/relationships/tags" Target="../tags/tag115.xml"/><Relationship Id="rId4" Type="http://schemas.openxmlformats.org/officeDocument/2006/relationships/tags" Target="../tags/tag116.xml"/><Relationship Id="rId5" Type="http://schemas.openxmlformats.org/officeDocument/2006/relationships/slideLayout" Target="../slideLayouts/slideLayout2.xml"/><Relationship Id="rId6" Type="http://schemas.openxmlformats.org/officeDocument/2006/relationships/notesSlide" Target="../notesSlides/notesSlide28.xml"/><Relationship Id="rId7" Type="http://schemas.openxmlformats.org/officeDocument/2006/relationships/oleObject" Target="../embeddings/oleObject32.bin"/><Relationship Id="rId8" Type="http://schemas.openxmlformats.org/officeDocument/2006/relationships/image" Target="../media/image26.wmf"/><Relationship Id="rId1" Type="http://schemas.openxmlformats.org/officeDocument/2006/relationships/vmlDrawing" Target="../drawings/vmlDrawing22.vml"/><Relationship Id="rId2" Type="http://schemas.openxmlformats.org/officeDocument/2006/relationships/tags" Target="../tags/tag114.xml"/></Relationships>
</file>

<file path=ppt/slides/_rels/slide33.xml.rels><?xml version="1.0" encoding="UTF-8" standalone="yes"?>
<Relationships xmlns="http://schemas.openxmlformats.org/package/2006/relationships"><Relationship Id="rId3" Type="http://schemas.openxmlformats.org/officeDocument/2006/relationships/tags" Target="../tags/tag118.xml"/><Relationship Id="rId4" Type="http://schemas.openxmlformats.org/officeDocument/2006/relationships/tags" Target="../tags/tag119.xml"/><Relationship Id="rId5" Type="http://schemas.openxmlformats.org/officeDocument/2006/relationships/tags" Target="../tags/tag120.xml"/><Relationship Id="rId6" Type="http://schemas.openxmlformats.org/officeDocument/2006/relationships/slideLayout" Target="../slideLayouts/slideLayout2.xml"/><Relationship Id="rId7" Type="http://schemas.openxmlformats.org/officeDocument/2006/relationships/notesSlide" Target="../notesSlides/notesSlide29.xml"/><Relationship Id="rId8" Type="http://schemas.openxmlformats.org/officeDocument/2006/relationships/oleObject" Target="../embeddings/oleObject33.bin"/><Relationship Id="rId9" Type="http://schemas.openxmlformats.org/officeDocument/2006/relationships/image" Target="../media/image27.wmf"/><Relationship Id="rId1" Type="http://schemas.openxmlformats.org/officeDocument/2006/relationships/vmlDrawing" Target="../drawings/vmlDrawing23.vml"/><Relationship Id="rId2" Type="http://schemas.openxmlformats.org/officeDocument/2006/relationships/tags" Target="../tags/tag117.xml"/></Relationships>
</file>

<file path=ppt/slides/_rels/slide34.xml.rels><?xml version="1.0" encoding="UTF-8" standalone="yes"?>
<Relationships xmlns="http://schemas.openxmlformats.org/package/2006/relationships"><Relationship Id="rId3" Type="http://schemas.openxmlformats.org/officeDocument/2006/relationships/tags" Target="../tags/tag123.xml"/><Relationship Id="rId4" Type="http://schemas.openxmlformats.org/officeDocument/2006/relationships/slideLayout" Target="../slideLayouts/slideLayout2.xml"/><Relationship Id="rId5" Type="http://schemas.openxmlformats.org/officeDocument/2006/relationships/notesSlide" Target="../notesSlides/notesSlide30.xml"/><Relationship Id="rId1" Type="http://schemas.openxmlformats.org/officeDocument/2006/relationships/tags" Target="../tags/tag121.xml"/><Relationship Id="rId2" Type="http://schemas.openxmlformats.org/officeDocument/2006/relationships/tags" Target="../tags/tag122.xml"/></Relationships>
</file>

<file path=ppt/slides/_rels/slide35.xml.rels><?xml version="1.0" encoding="UTF-8" standalone="yes"?>
<Relationships xmlns="http://schemas.openxmlformats.org/package/2006/relationships"><Relationship Id="rId3" Type="http://schemas.openxmlformats.org/officeDocument/2006/relationships/tags" Target="../tags/tag126.xml"/><Relationship Id="rId4" Type="http://schemas.openxmlformats.org/officeDocument/2006/relationships/slideLayout" Target="../slideLayouts/slideLayout2.xml"/><Relationship Id="rId5" Type="http://schemas.openxmlformats.org/officeDocument/2006/relationships/notesSlide" Target="../notesSlides/notesSlide31.xml"/><Relationship Id="rId1" Type="http://schemas.openxmlformats.org/officeDocument/2006/relationships/tags" Target="../tags/tag124.xml"/><Relationship Id="rId2" Type="http://schemas.openxmlformats.org/officeDocument/2006/relationships/tags" Target="../tags/tag125.xml"/></Relationships>
</file>

<file path=ppt/slides/_rels/slide36.xml.rels><?xml version="1.0" encoding="UTF-8" standalone="yes"?>
<Relationships xmlns="http://schemas.openxmlformats.org/package/2006/relationships"><Relationship Id="rId11" Type="http://schemas.openxmlformats.org/officeDocument/2006/relationships/oleObject" Target="../embeddings/oleObject34.bin"/><Relationship Id="rId12" Type="http://schemas.openxmlformats.org/officeDocument/2006/relationships/image" Target="../media/image28.wmf"/><Relationship Id="rId13" Type="http://schemas.openxmlformats.org/officeDocument/2006/relationships/oleObject" Target="../embeddings/oleObject35.bin"/><Relationship Id="rId14" Type="http://schemas.openxmlformats.org/officeDocument/2006/relationships/image" Target="../media/image29.wmf"/><Relationship Id="rId1" Type="http://schemas.openxmlformats.org/officeDocument/2006/relationships/vmlDrawing" Target="../drawings/vmlDrawing24.vml"/><Relationship Id="rId2" Type="http://schemas.openxmlformats.org/officeDocument/2006/relationships/tags" Target="../tags/tag127.xml"/><Relationship Id="rId3" Type="http://schemas.openxmlformats.org/officeDocument/2006/relationships/tags" Target="../tags/tag128.xml"/><Relationship Id="rId4" Type="http://schemas.openxmlformats.org/officeDocument/2006/relationships/tags" Target="../tags/tag129.xml"/><Relationship Id="rId5" Type="http://schemas.openxmlformats.org/officeDocument/2006/relationships/tags" Target="../tags/tag130.xml"/><Relationship Id="rId6" Type="http://schemas.openxmlformats.org/officeDocument/2006/relationships/tags" Target="../tags/tag131.xml"/><Relationship Id="rId7" Type="http://schemas.openxmlformats.org/officeDocument/2006/relationships/tags" Target="../tags/tag132.xml"/><Relationship Id="rId8" Type="http://schemas.openxmlformats.org/officeDocument/2006/relationships/tags" Target="../tags/tag133.xml"/><Relationship Id="rId9" Type="http://schemas.openxmlformats.org/officeDocument/2006/relationships/slideLayout" Target="../slideLayouts/slideLayout2.xml"/><Relationship Id="rId10"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3" Type="http://schemas.openxmlformats.org/officeDocument/2006/relationships/tags" Target="../tags/tag135.xml"/><Relationship Id="rId4" Type="http://schemas.openxmlformats.org/officeDocument/2006/relationships/tags" Target="../tags/tag136.xml"/><Relationship Id="rId5" Type="http://schemas.openxmlformats.org/officeDocument/2006/relationships/tags" Target="../tags/tag137.xml"/><Relationship Id="rId6" Type="http://schemas.openxmlformats.org/officeDocument/2006/relationships/slideLayout" Target="../slideLayouts/slideLayout2.xml"/><Relationship Id="rId7" Type="http://schemas.openxmlformats.org/officeDocument/2006/relationships/notesSlide" Target="../notesSlides/notesSlide33.xml"/><Relationship Id="rId8" Type="http://schemas.openxmlformats.org/officeDocument/2006/relationships/oleObject" Target="../embeddings/oleObject36.bin"/><Relationship Id="rId9" Type="http://schemas.openxmlformats.org/officeDocument/2006/relationships/image" Target="../media/image29.wmf"/><Relationship Id="rId10" Type="http://schemas.openxmlformats.org/officeDocument/2006/relationships/oleObject" Target="../embeddings/oleObject37.bin"/><Relationship Id="rId11" Type="http://schemas.openxmlformats.org/officeDocument/2006/relationships/image" Target="../media/image30.wmf"/><Relationship Id="rId1" Type="http://schemas.openxmlformats.org/officeDocument/2006/relationships/vmlDrawing" Target="../drawings/vmlDrawing25.vml"/><Relationship Id="rId2" Type="http://schemas.openxmlformats.org/officeDocument/2006/relationships/tags" Target="../tags/tag1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4" Type="http://schemas.openxmlformats.org/officeDocument/2006/relationships/tags" Target="../tags/tag8.xml"/><Relationship Id="rId5" Type="http://schemas.openxmlformats.org/officeDocument/2006/relationships/tags" Target="../tags/tag9.xml"/><Relationship Id="rId6" Type="http://schemas.openxmlformats.org/officeDocument/2006/relationships/tags" Target="../tags/tag10.xml"/><Relationship Id="rId7" Type="http://schemas.openxmlformats.org/officeDocument/2006/relationships/slideLayout" Target="../slideLayouts/slideLayout2.xml"/><Relationship Id="rId8" Type="http://schemas.openxmlformats.org/officeDocument/2006/relationships/notesSlide" Target="../notesSlides/notesSlide3.xml"/><Relationship Id="rId9" Type="http://schemas.openxmlformats.org/officeDocument/2006/relationships/oleObject" Target="../embeddings/oleObject2.bin"/><Relationship Id="rId10"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tags" Target="../tags/tag6.xml"/></Relationships>
</file>

<file path=ppt/slides/_rels/slide5.xml.rels><?xml version="1.0" encoding="UTF-8" standalone="yes"?>
<Relationships xmlns="http://schemas.openxmlformats.org/package/2006/relationships"><Relationship Id="rId11" Type="http://schemas.openxmlformats.org/officeDocument/2006/relationships/oleObject" Target="../embeddings/oleObject3.bin"/><Relationship Id="rId12" Type="http://schemas.openxmlformats.org/officeDocument/2006/relationships/image" Target="../media/image4.wmf"/><Relationship Id="rId13" Type="http://schemas.openxmlformats.org/officeDocument/2006/relationships/oleObject" Target="../embeddings/oleObject4.bin"/><Relationship Id="rId14" Type="http://schemas.openxmlformats.org/officeDocument/2006/relationships/image" Target="../media/image5.wmf"/><Relationship Id="rId1" Type="http://schemas.openxmlformats.org/officeDocument/2006/relationships/vmlDrawing" Target="../drawings/vmlDrawing3.vml"/><Relationship Id="rId2" Type="http://schemas.openxmlformats.org/officeDocument/2006/relationships/tags" Target="../tags/tag11.xml"/><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tags" Target="../tags/tag14.xml"/><Relationship Id="rId6" Type="http://schemas.openxmlformats.org/officeDocument/2006/relationships/tags" Target="../tags/tag15.xml"/><Relationship Id="rId7" Type="http://schemas.openxmlformats.org/officeDocument/2006/relationships/tags" Target="../tags/tag16.xml"/><Relationship Id="rId8" Type="http://schemas.openxmlformats.org/officeDocument/2006/relationships/tags" Target="../tags/tag17.xml"/><Relationship Id="rId9" Type="http://schemas.openxmlformats.org/officeDocument/2006/relationships/slideLayout" Target="../slideLayouts/slideLayout2.xml"/><Relationship Id="rId10"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9.xml"/><Relationship Id="rId4" Type="http://schemas.openxmlformats.org/officeDocument/2006/relationships/tags" Target="../tags/tag20.xml"/><Relationship Id="rId5" Type="http://schemas.openxmlformats.org/officeDocument/2006/relationships/tags" Target="../tags/tag21.xml"/><Relationship Id="rId6" Type="http://schemas.openxmlformats.org/officeDocument/2006/relationships/slideLayout" Target="../slideLayouts/slideLayout2.xml"/><Relationship Id="rId7" Type="http://schemas.openxmlformats.org/officeDocument/2006/relationships/notesSlide" Target="../notesSlides/notesSlide5.xml"/><Relationship Id="rId8" Type="http://schemas.openxmlformats.org/officeDocument/2006/relationships/oleObject" Target="../embeddings/oleObject5.bin"/><Relationship Id="rId9" Type="http://schemas.openxmlformats.org/officeDocument/2006/relationships/image" Target="../media/image6.wmf"/><Relationship Id="rId1" Type="http://schemas.openxmlformats.org/officeDocument/2006/relationships/vmlDrawing" Target="../drawings/vmlDrawing4.vml"/><Relationship Id="rId2"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slideLayout" Target="../slideLayouts/slideLayout2.xml"/><Relationship Id="rId7" Type="http://schemas.openxmlformats.org/officeDocument/2006/relationships/notesSlide" Target="../notesSlides/notesSlide6.xml"/><Relationship Id="rId8" Type="http://schemas.openxmlformats.org/officeDocument/2006/relationships/oleObject" Target="../embeddings/oleObject6.bin"/><Relationship Id="rId9" Type="http://schemas.openxmlformats.org/officeDocument/2006/relationships/image" Target="../media/image6.wmf"/><Relationship Id="rId10" Type="http://schemas.openxmlformats.org/officeDocument/2006/relationships/oleObject" Target="../embeddings/oleObject7.bin"/><Relationship Id="rId11" Type="http://schemas.openxmlformats.org/officeDocument/2006/relationships/image" Target="../media/image7.wmf"/><Relationship Id="rId1" Type="http://schemas.openxmlformats.org/officeDocument/2006/relationships/vmlDrawing" Target="../drawings/vmlDrawing5.vml"/><Relationship Id="rId2"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0"/>
            <a:ext cx="7543800" cy="492443"/>
          </a:xfrm>
          <a:prstGeom prst="rect">
            <a:avLst/>
          </a:prstGeom>
          <a:noFill/>
        </p:spPr>
        <p:txBody>
          <a:bodyPr wrap="square" rtlCol="0">
            <a:spAutoFit/>
          </a:bodyPr>
          <a:lstStyle/>
          <a:p>
            <a:r>
              <a:rPr lang="en-US" sz="2600" b="1" i="1" dirty="0" smtClean="0"/>
              <a:t>Digital Design and Computer Architecture</a:t>
            </a:r>
            <a:r>
              <a:rPr lang="en-US" sz="2600" b="1" dirty="0" smtClean="0"/>
              <a:t>, 2</a:t>
            </a:r>
            <a:r>
              <a:rPr lang="en-US" sz="2600" b="1" baseline="30000" dirty="0" smtClean="0"/>
              <a:t>nd</a:t>
            </a:r>
            <a:r>
              <a:rPr lang="en-US" sz="2600" b="1" dirty="0" smtClean="0"/>
              <a:t> Edition</a:t>
            </a:r>
            <a:endParaRPr lang="en-US" sz="2600" b="1" dirty="0"/>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5</a:t>
            </a:r>
            <a:endParaRPr lang="en-US" sz="4400" dirty="0">
              <a:solidFill>
                <a:schemeClr val="bg1"/>
              </a:solidFill>
              <a:latin typeface="+mj-lt"/>
            </a:endParaRPr>
          </a:p>
        </p:txBody>
      </p:sp>
      <p:cxnSp>
        <p:nvCxnSpPr>
          <p:cNvPr id="9" name="Straight Connector 8"/>
          <p:cNvCxnSpPr/>
          <p:nvPr/>
        </p:nvCxnSpPr>
        <p:spPr>
          <a:xfrm>
            <a:off x="990600" y="2778443"/>
            <a:ext cx="76962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0" y="2769513"/>
            <a:ext cx="4724400" cy="430887"/>
          </a:xfrm>
          <a:prstGeom prst="rect">
            <a:avLst/>
          </a:prstGeom>
          <a:noFill/>
        </p:spPr>
        <p:txBody>
          <a:bodyPr wrap="square" rtlCol="0">
            <a:spAutoFit/>
          </a:bodyPr>
          <a:lstStyle/>
          <a:p>
            <a:r>
              <a:rPr lang="en-US" sz="2200" dirty="0" smtClean="0"/>
              <a:t>David Money Harris and Sarah L. Harris</a:t>
            </a:r>
            <a:endParaRPr lang="en-US" sz="2200" dirty="0"/>
          </a:p>
        </p:txBody>
      </p:sp>
    </p:spTree>
    <p:extLst>
      <p:ext uri="{BB962C8B-B14F-4D97-AF65-F5344CB8AC3E}">
        <p14:creationId xmlns:p14="http://schemas.microsoft.com/office/powerpoint/2010/main" val="53468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3"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2523482276"/>
              </p:ext>
            </p:extLst>
          </p:nvPr>
        </p:nvGraphicFramePr>
        <p:xfrm>
          <a:off x="1600200" y="3473450"/>
          <a:ext cx="5943600" cy="2774950"/>
        </p:xfrm>
        <a:graphic>
          <a:graphicData uri="http://schemas.openxmlformats.org/presentationml/2006/ole">
            <mc:AlternateContent xmlns:mc="http://schemas.openxmlformats.org/markup-compatibility/2006">
              <mc:Choice xmlns:v="urn:schemas-microsoft-com:vml" Requires="v">
                <p:oleObj spid="_x0000_s85063" name="VISIO" r:id="rId8" imgW="2552400" imgH="1246680" progId="Visio.Drawing.6">
                  <p:embed/>
                </p:oleObj>
              </mc:Choice>
              <mc:Fallback>
                <p:oleObj name="VISIO" r:id="rId8" imgW="2552400" imgH="1246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473450"/>
                        <a:ext cx="5943600" cy="2774950"/>
                      </a:xfrm>
                      <a:prstGeom prst="rect">
                        <a:avLst/>
                      </a:prstGeom>
                    </p:spPr>
                  </p:pic>
                </p:oleObj>
              </mc:Fallback>
            </mc:AlternateContent>
          </a:graphicData>
        </a:graphic>
      </p:graphicFrame>
      <p:sp>
        <p:nvSpPr>
          <p:cNvPr id="997384" name="Rectangle 8"/>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a:t>
            </a:r>
            <a:r>
              <a:rPr lang="en-US" sz="2400" dirty="0">
                <a:latin typeface="Times New Roman" pitchFamily="18" charset="0"/>
                <a:cs typeface="Arial" charset="0"/>
              </a:rPr>
              <a:t> 3-bit array</a:t>
            </a:r>
          </a:p>
          <a:p>
            <a:pPr marL="342900" indent="-342900">
              <a:spcBef>
                <a:spcPct val="20000"/>
              </a:spcBef>
              <a:buFontTx/>
              <a:buChar char="•"/>
            </a:pPr>
            <a:r>
              <a:rPr lang="en-US" sz="2400" dirty="0">
                <a:latin typeface="Times New Roman" pitchFamily="18" charset="0"/>
                <a:cs typeface="Arial" charset="0"/>
              </a:rPr>
              <a:t>Number of words: 4</a:t>
            </a:r>
          </a:p>
          <a:p>
            <a:pPr marL="342900" indent="-342900">
              <a:spcBef>
                <a:spcPct val="20000"/>
              </a:spcBef>
              <a:buFontTx/>
              <a:buChar char="•"/>
            </a:pPr>
            <a:r>
              <a:rPr lang="en-US" sz="2400" dirty="0">
                <a:latin typeface="Times New Roman" pitchFamily="18" charset="0"/>
                <a:cs typeface="Arial" charset="0"/>
              </a:rPr>
              <a:t>Word size: 3-bits</a:t>
            </a:r>
          </a:p>
          <a:p>
            <a:pPr marL="342900" indent="-342900">
              <a:spcBef>
                <a:spcPct val="20000"/>
              </a:spcBef>
              <a:buFontTx/>
              <a:buChar char="•"/>
            </a:pPr>
            <a:r>
              <a:rPr lang="en-US" sz="2400" dirty="0">
                <a:latin typeface="Times New Roman" pitchFamily="18" charset="0"/>
                <a:cs typeface="Arial" charset="0"/>
              </a:rPr>
              <a:t>For example, the 3-bit word stored at address 10 is 100</a:t>
            </a:r>
            <a:endParaRPr lang="en-US" sz="2400" dirty="0">
              <a:latin typeface="Times New Roman" pitchFamily="18" charset="0"/>
              <a:cs typeface="Times New Roman" pitchFamily="18" charset="0"/>
            </a:endParaRPr>
          </a:p>
          <a:p>
            <a:pPr marL="342900" indent="-342900">
              <a:spcBef>
                <a:spcPct val="20000"/>
              </a:spcBef>
              <a:buFontTx/>
              <a:buChar char="•"/>
            </a:pPr>
            <a:endParaRPr lang="en-US" sz="2400" dirty="0">
              <a:latin typeface="Times New Roman" pitchFamily="18" charset="0"/>
              <a:cs typeface="Times New Roman" pitchFamily="18" charset="0"/>
            </a:endParaRPr>
          </a:p>
        </p:txBody>
      </p:sp>
      <p:sp>
        <p:nvSpPr>
          <p:cNvPr id="99737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Example</a:t>
            </a:r>
            <a:endParaRPr lang="en-US" sz="4400" dirty="0">
              <a:solidFill>
                <a:schemeClr val="bg1"/>
              </a:solidFill>
              <a:latin typeface="+mj-lt"/>
            </a:endParaRPr>
          </a:p>
        </p:txBody>
      </p:sp>
    </p:spTree>
    <p:extLst>
      <p:ext uri="{BB962C8B-B14F-4D97-AF65-F5344CB8AC3E}">
        <p14:creationId xmlns:p14="http://schemas.microsoft.com/office/powerpoint/2010/main" val="15258383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0997" name="Object 5"/>
          <p:cNvGraphicFramePr>
            <a:graphicFrameLocks noGrp="1" noChangeAspect="1"/>
          </p:cNvGraphicFramePr>
          <p:nvPr>
            <p:ph idx="4294967295"/>
            <p:custDataLst>
              <p:tags r:id="rId2"/>
            </p:custDataLst>
            <p:extLst>
              <p:ext uri="{D42A27DB-BD31-4B8C-83A1-F6EECF244321}">
                <p14:modId xmlns:p14="http://schemas.microsoft.com/office/powerpoint/2010/main" val="3838552989"/>
              </p:ext>
            </p:extLst>
          </p:nvPr>
        </p:nvGraphicFramePr>
        <p:xfrm>
          <a:off x="2209800" y="1371600"/>
          <a:ext cx="4122738" cy="3017838"/>
        </p:xfrm>
        <a:graphic>
          <a:graphicData uri="http://schemas.openxmlformats.org/presentationml/2006/ole">
            <mc:AlternateContent xmlns:mc="http://schemas.openxmlformats.org/markup-compatibility/2006">
              <mc:Choice xmlns:v="urn:schemas-microsoft-com:vml" Requires="v">
                <p:oleObj spid="_x0000_s86087" name="VISIO" r:id="rId7" imgW="1389600" imgH="1063080" progId="Visio.Drawing.6">
                  <p:embed/>
                </p:oleObj>
              </mc:Choice>
              <mc:Fallback>
                <p:oleObj name="VISIO" r:id="rId7" imgW="1389600" imgH="10630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1371600"/>
                        <a:ext cx="4122738" cy="301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099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099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endParaRPr lang="en-US" sz="4400" dirty="0">
              <a:solidFill>
                <a:schemeClr val="bg1"/>
              </a:solidFill>
              <a:latin typeface="+mj-lt"/>
            </a:endParaRPr>
          </a:p>
        </p:txBody>
      </p:sp>
    </p:spTree>
    <p:extLst>
      <p:ext uri="{BB962C8B-B14F-4D97-AF65-F5344CB8AC3E}">
        <p14:creationId xmlns:p14="http://schemas.microsoft.com/office/powerpoint/2010/main" val="3884429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058880697"/>
              </p:ext>
            </p:extLst>
          </p:nvPr>
        </p:nvGraphicFramePr>
        <p:xfrm>
          <a:off x="1371600" y="1752600"/>
          <a:ext cx="3402013" cy="1733550"/>
        </p:xfrm>
        <a:graphic>
          <a:graphicData uri="http://schemas.openxmlformats.org/presentationml/2006/ole">
            <mc:AlternateContent xmlns:mc="http://schemas.openxmlformats.org/markup-compatibility/2006">
              <mc:Choice xmlns:v="urn:schemas-microsoft-com:vml" Requires="v">
                <p:oleObj spid="_x0000_s111726" name="Visio" r:id="rId9" imgW="1164946" imgH="620573" progId="Visio.Drawing.11">
                  <p:embed/>
                </p:oleObj>
              </mc:Choice>
              <mc:Fallback>
                <p:oleObj name="Visio" r:id="rId9" imgW="1164946" imgH="620573"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1752600"/>
                        <a:ext cx="34020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201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7" name="Text Box 11"/>
          <p:cNvSpPr txBox="1">
            <a:spLocks noChangeArrowheads="1"/>
          </p:cNvSpPr>
          <p:nvPr>
            <p:custDataLst>
              <p:tags r:id="rId4"/>
            </p:custDataLst>
          </p:nvPr>
        </p:nvSpPr>
        <p:spPr bwMode="auto">
          <a:xfrm>
            <a:off x="4778442" y="176789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smtClean="0">
                <a:solidFill>
                  <a:srgbClr val="C00000"/>
                </a:solidFill>
              </a:rPr>
              <a:t>= Z</a:t>
            </a:r>
            <a:endParaRPr lang="en-US" sz="2000" b="1" dirty="0">
              <a:solidFill>
                <a:srgbClr val="C00000"/>
              </a:solidFill>
            </a:endParaRPr>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Bit Cells</a:t>
            </a:r>
            <a:endParaRPr lang="en-US" sz="4400" dirty="0">
              <a:solidFill>
                <a:schemeClr val="bg1"/>
              </a:solidFill>
              <a:latin typeface="+mj-lt"/>
            </a:endParaRPr>
          </a:p>
        </p:txBody>
      </p:sp>
      <p:sp>
        <p:nvSpPr>
          <p:cNvPr id="2" name="TextBox 1"/>
          <p:cNvSpPr txBox="1"/>
          <p:nvPr/>
        </p:nvSpPr>
        <p:spPr>
          <a:xfrm>
            <a:off x="1219200" y="1066800"/>
            <a:ext cx="889987" cy="461665"/>
          </a:xfrm>
          <a:prstGeom prst="rect">
            <a:avLst/>
          </a:prstGeom>
          <a:noFill/>
        </p:spPr>
        <p:txBody>
          <a:bodyPr wrap="none" rtlCol="0">
            <a:spAutoFit/>
          </a:bodyPr>
          <a:lstStyle/>
          <a:p>
            <a:r>
              <a:rPr lang="en-US" sz="2400" b="1" dirty="0" smtClean="0"/>
              <a:t>READ</a:t>
            </a:r>
            <a:endParaRPr lang="en-US" sz="2400" b="1" dirty="0"/>
          </a:p>
        </p:txBody>
      </p:sp>
      <p:sp>
        <p:nvSpPr>
          <p:cNvPr id="3" name="TextBox 2"/>
          <p:cNvSpPr txBox="1"/>
          <p:nvPr/>
        </p:nvSpPr>
        <p:spPr>
          <a:xfrm>
            <a:off x="1676400" y="2590800"/>
            <a:ext cx="486506" cy="369332"/>
          </a:xfrm>
          <a:prstGeom prst="rect">
            <a:avLst/>
          </a:prstGeom>
          <a:noFill/>
        </p:spPr>
        <p:txBody>
          <a:bodyPr wrap="none" rtlCol="0">
            <a:spAutoFit/>
          </a:bodyPr>
          <a:lstStyle/>
          <a:p>
            <a:r>
              <a:rPr lang="en-US" dirty="0" smtClean="0">
                <a:solidFill>
                  <a:schemeClr val="accent2"/>
                </a:solidFill>
              </a:rPr>
              <a:t>ON</a:t>
            </a:r>
            <a:endParaRPr lang="en-US" dirty="0">
              <a:solidFill>
                <a:schemeClr val="accent2"/>
              </a:solidFill>
            </a:endParaRPr>
          </a:p>
        </p:txBody>
      </p:sp>
      <p:graphicFrame>
        <p:nvGraphicFramePr>
          <p:cNvPr id="10" name="Object 4"/>
          <p:cNvGraphicFramePr>
            <a:graphicFrameLocks noChangeAspect="1"/>
          </p:cNvGraphicFramePr>
          <p:nvPr>
            <p:custDataLst>
              <p:tags r:id="rId5"/>
            </p:custDataLst>
            <p:extLst>
              <p:ext uri="{D42A27DB-BD31-4B8C-83A1-F6EECF244321}">
                <p14:modId xmlns:p14="http://schemas.microsoft.com/office/powerpoint/2010/main" val="1301593294"/>
              </p:ext>
            </p:extLst>
          </p:nvPr>
        </p:nvGraphicFramePr>
        <p:xfrm>
          <a:off x="1371600" y="4038600"/>
          <a:ext cx="3402013" cy="1733550"/>
        </p:xfrm>
        <a:graphic>
          <a:graphicData uri="http://schemas.openxmlformats.org/presentationml/2006/ole">
            <mc:AlternateContent xmlns:mc="http://schemas.openxmlformats.org/markup-compatibility/2006">
              <mc:Choice xmlns:v="urn:schemas-microsoft-com:vml" Requires="v">
                <p:oleObj spid="_x0000_s111727" name="Visio" r:id="rId11" imgW="1164946" imgH="620573" progId="Visio.Drawing.11">
                  <p:embed/>
                </p:oleObj>
              </mc:Choice>
              <mc:Fallback>
                <p:oleObj name="Visio" r:id="rId11" imgW="1164946" imgH="620573"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038600"/>
                        <a:ext cx="34020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1676400" y="4953000"/>
            <a:ext cx="486506" cy="369332"/>
          </a:xfrm>
          <a:prstGeom prst="rect">
            <a:avLst/>
          </a:prstGeom>
          <a:noFill/>
        </p:spPr>
        <p:txBody>
          <a:bodyPr wrap="none" rtlCol="0">
            <a:spAutoFit/>
          </a:bodyPr>
          <a:lstStyle/>
          <a:p>
            <a:r>
              <a:rPr lang="en-US" dirty="0" smtClean="0">
                <a:solidFill>
                  <a:schemeClr val="accent2"/>
                </a:solidFill>
              </a:rPr>
              <a:t>ON</a:t>
            </a:r>
            <a:endParaRPr lang="en-US" dirty="0">
              <a:solidFill>
                <a:schemeClr val="accent2"/>
              </a:solidFill>
            </a:endParaRPr>
          </a:p>
        </p:txBody>
      </p:sp>
      <p:sp>
        <p:nvSpPr>
          <p:cNvPr id="12" name="Text Box 11"/>
          <p:cNvSpPr txBox="1">
            <a:spLocks noChangeArrowheads="1"/>
          </p:cNvSpPr>
          <p:nvPr>
            <p:custDataLst>
              <p:tags r:id="rId6"/>
            </p:custDataLst>
          </p:nvPr>
        </p:nvSpPr>
        <p:spPr bwMode="auto">
          <a:xfrm>
            <a:off x="4800600" y="4038600"/>
            <a:ext cx="1066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b="1" dirty="0" smtClean="0">
                <a:solidFill>
                  <a:srgbClr val="C00000"/>
                </a:solidFill>
              </a:rPr>
              <a:t>0 or 1</a:t>
            </a:r>
            <a:endParaRPr lang="en-US" sz="2000" b="1" dirty="0">
              <a:solidFill>
                <a:srgbClr val="C00000"/>
              </a:solidFill>
            </a:endParaRPr>
          </a:p>
        </p:txBody>
      </p:sp>
    </p:spTree>
    <p:extLst>
      <p:ext uri="{BB962C8B-B14F-4D97-AF65-F5344CB8AC3E}">
        <p14:creationId xmlns:p14="http://schemas.microsoft.com/office/powerpoint/2010/main" val="22337204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2389968049"/>
              </p:ext>
            </p:extLst>
          </p:nvPr>
        </p:nvGraphicFramePr>
        <p:xfrm>
          <a:off x="1371600" y="1752600"/>
          <a:ext cx="3402013" cy="1733550"/>
        </p:xfrm>
        <a:graphic>
          <a:graphicData uri="http://schemas.openxmlformats.org/presentationml/2006/ole">
            <mc:AlternateContent xmlns:mc="http://schemas.openxmlformats.org/markup-compatibility/2006">
              <mc:Choice xmlns:v="urn:schemas-microsoft-com:vml" Requires="v">
                <p:oleObj spid="_x0000_s132167" name="Visio" r:id="rId9" imgW="1164946" imgH="620573" progId="Visio.Drawing.11">
                  <p:embed/>
                </p:oleObj>
              </mc:Choice>
              <mc:Fallback>
                <p:oleObj name="Visio" r:id="rId9" imgW="1164946" imgH="620573"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1752600"/>
                        <a:ext cx="34020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201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7" name="Text Box 11"/>
          <p:cNvSpPr txBox="1">
            <a:spLocks noChangeArrowheads="1"/>
          </p:cNvSpPr>
          <p:nvPr>
            <p:custDataLst>
              <p:tags r:id="rId4"/>
            </p:custDataLst>
          </p:nvPr>
        </p:nvSpPr>
        <p:spPr bwMode="auto">
          <a:xfrm>
            <a:off x="4778442" y="1767890"/>
            <a:ext cx="12413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b="1" dirty="0" smtClean="0">
                <a:solidFill>
                  <a:srgbClr val="C00000"/>
                </a:solidFill>
              </a:rPr>
              <a:t>0 OR 1</a:t>
            </a:r>
            <a:endParaRPr lang="en-US" sz="2000" b="1" dirty="0">
              <a:solidFill>
                <a:srgbClr val="C00000"/>
              </a:solidFill>
            </a:endParaRPr>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Bit Cells</a:t>
            </a:r>
            <a:endParaRPr lang="en-US" sz="4400" dirty="0">
              <a:solidFill>
                <a:schemeClr val="bg1"/>
              </a:solidFill>
              <a:latin typeface="+mj-lt"/>
            </a:endParaRPr>
          </a:p>
        </p:txBody>
      </p:sp>
      <p:sp>
        <p:nvSpPr>
          <p:cNvPr id="2" name="TextBox 1"/>
          <p:cNvSpPr txBox="1"/>
          <p:nvPr/>
        </p:nvSpPr>
        <p:spPr>
          <a:xfrm>
            <a:off x="1219200" y="1066800"/>
            <a:ext cx="1021433" cy="461665"/>
          </a:xfrm>
          <a:prstGeom prst="rect">
            <a:avLst/>
          </a:prstGeom>
          <a:noFill/>
        </p:spPr>
        <p:txBody>
          <a:bodyPr wrap="none" rtlCol="0">
            <a:spAutoFit/>
          </a:bodyPr>
          <a:lstStyle/>
          <a:p>
            <a:r>
              <a:rPr lang="en-US" sz="2400" b="1" dirty="0" smtClean="0"/>
              <a:t>WRITE</a:t>
            </a:r>
            <a:endParaRPr lang="en-US" sz="2400" b="1" dirty="0"/>
          </a:p>
        </p:txBody>
      </p:sp>
      <p:graphicFrame>
        <p:nvGraphicFramePr>
          <p:cNvPr id="10" name="Object 4"/>
          <p:cNvGraphicFramePr>
            <a:graphicFrameLocks noChangeAspect="1"/>
          </p:cNvGraphicFramePr>
          <p:nvPr>
            <p:custDataLst>
              <p:tags r:id="rId5"/>
            </p:custDataLst>
            <p:extLst>
              <p:ext uri="{D42A27DB-BD31-4B8C-83A1-F6EECF244321}">
                <p14:modId xmlns:p14="http://schemas.microsoft.com/office/powerpoint/2010/main" val="659519255"/>
              </p:ext>
            </p:extLst>
          </p:nvPr>
        </p:nvGraphicFramePr>
        <p:xfrm>
          <a:off x="1371600" y="4038600"/>
          <a:ext cx="3402013" cy="1733550"/>
        </p:xfrm>
        <a:graphic>
          <a:graphicData uri="http://schemas.openxmlformats.org/presentationml/2006/ole">
            <mc:AlternateContent xmlns:mc="http://schemas.openxmlformats.org/markup-compatibility/2006">
              <mc:Choice xmlns:v="urn:schemas-microsoft-com:vml" Requires="v">
                <p:oleObj spid="_x0000_s132168" name="Visio" r:id="rId11" imgW="1164946" imgH="620573" progId="Visio.Drawing.11">
                  <p:embed/>
                </p:oleObj>
              </mc:Choice>
              <mc:Fallback>
                <p:oleObj name="Visio" r:id="rId11" imgW="1164946" imgH="620573"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038600"/>
                        <a:ext cx="34020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1676400" y="4953000"/>
            <a:ext cx="486506" cy="369332"/>
          </a:xfrm>
          <a:prstGeom prst="rect">
            <a:avLst/>
          </a:prstGeom>
          <a:noFill/>
        </p:spPr>
        <p:txBody>
          <a:bodyPr wrap="none" rtlCol="0">
            <a:spAutoFit/>
          </a:bodyPr>
          <a:lstStyle/>
          <a:p>
            <a:r>
              <a:rPr lang="en-US" dirty="0" smtClean="0">
                <a:solidFill>
                  <a:schemeClr val="accent2"/>
                </a:solidFill>
              </a:rPr>
              <a:t>ON</a:t>
            </a:r>
            <a:endParaRPr lang="en-US" dirty="0">
              <a:solidFill>
                <a:schemeClr val="accent2"/>
              </a:solidFill>
            </a:endParaRPr>
          </a:p>
        </p:txBody>
      </p:sp>
      <p:sp>
        <p:nvSpPr>
          <p:cNvPr id="12" name="Text Box 11"/>
          <p:cNvSpPr txBox="1">
            <a:spLocks noChangeArrowheads="1"/>
          </p:cNvSpPr>
          <p:nvPr>
            <p:custDataLst>
              <p:tags r:id="rId6"/>
            </p:custDataLst>
          </p:nvPr>
        </p:nvSpPr>
        <p:spPr bwMode="auto">
          <a:xfrm>
            <a:off x="2971800" y="5562600"/>
            <a:ext cx="1066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b="1" dirty="0" smtClean="0">
                <a:solidFill>
                  <a:srgbClr val="C00000"/>
                </a:solidFill>
              </a:rPr>
              <a:t>0 or 1</a:t>
            </a:r>
            <a:endParaRPr lang="en-US" sz="2000" b="1" dirty="0">
              <a:solidFill>
                <a:srgbClr val="C00000"/>
              </a:solidFill>
            </a:endParaRPr>
          </a:p>
        </p:txBody>
      </p:sp>
    </p:spTree>
    <p:extLst>
      <p:ext uri="{BB962C8B-B14F-4D97-AF65-F5344CB8AC3E}">
        <p14:creationId xmlns:p14="http://schemas.microsoft.com/office/powerpoint/2010/main" val="9760427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1247932455"/>
              </p:ext>
            </p:extLst>
          </p:nvPr>
        </p:nvGraphicFramePr>
        <p:xfrm>
          <a:off x="1219200" y="3054005"/>
          <a:ext cx="6553200" cy="3499195"/>
        </p:xfrm>
        <a:graphic>
          <a:graphicData uri="http://schemas.openxmlformats.org/presentationml/2006/ole">
            <mc:AlternateContent xmlns:mc="http://schemas.openxmlformats.org/markup-compatibility/2006">
              <mc:Choice xmlns:v="urn:schemas-microsoft-com:vml" Requires="v">
                <p:oleObj spid="_x0000_s89160" name="VISIO" r:id="rId8" imgW="4036320" imgH="2255400" progId="Visio.Drawing.6">
                  <p:embed/>
                </p:oleObj>
              </mc:Choice>
              <mc:Fallback>
                <p:oleObj name="VISIO" r:id="rId8" imgW="4036320" imgH="22554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054005"/>
                        <a:ext cx="6553200" cy="3499195"/>
                      </a:xfrm>
                      <a:prstGeom prst="rect">
                        <a:avLst/>
                      </a:prstGeom>
                    </p:spPr>
                  </p:pic>
                </p:oleObj>
              </mc:Fallback>
            </mc:AlternateContent>
          </a:graphicData>
        </a:graphic>
      </p:graphicFrame>
      <p:sp>
        <p:nvSpPr>
          <p:cNvPr id="983046" name="Rectangle 6"/>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err="1">
                <a:solidFill>
                  <a:schemeClr val="accent1"/>
                </a:solidFill>
                <a:latin typeface="Times New Roman" pitchFamily="18" charset="0"/>
                <a:cs typeface="Arial" charset="0"/>
              </a:rPr>
              <a:t>Wordline</a:t>
            </a:r>
            <a:r>
              <a:rPr lang="en-US" sz="2600" b="1" dirty="0">
                <a:solidFill>
                  <a:schemeClr val="accent1"/>
                </a:solidFill>
                <a:latin typeface="Times New Roman" pitchFamily="18" charset="0"/>
                <a:cs typeface="Arial" charset="0"/>
              </a:rPr>
              <a:t>: </a:t>
            </a:r>
          </a:p>
          <a:p>
            <a:pPr marL="742950" lvl="1" indent="-285750">
              <a:spcBef>
                <a:spcPct val="20000"/>
              </a:spcBef>
              <a:buFontTx/>
              <a:buChar char="–"/>
            </a:pPr>
            <a:r>
              <a:rPr lang="en-US" sz="1800" dirty="0" smtClean="0">
                <a:latin typeface="Times New Roman" pitchFamily="18" charset="0"/>
                <a:cs typeface="Arial" charset="0"/>
              </a:rPr>
              <a:t>like an enable</a:t>
            </a:r>
            <a:endParaRPr lang="en-US" sz="1800" dirty="0">
              <a:latin typeface="Times New Roman" pitchFamily="18" charset="0"/>
              <a:cs typeface="Arial" charset="0"/>
            </a:endParaRPr>
          </a:p>
          <a:p>
            <a:pPr marL="742950" lvl="1" indent="-285750">
              <a:spcBef>
                <a:spcPct val="20000"/>
              </a:spcBef>
              <a:buFontTx/>
              <a:buChar char="–"/>
            </a:pPr>
            <a:r>
              <a:rPr lang="en-US" sz="1800" dirty="0" smtClean="0">
                <a:latin typeface="Times New Roman" pitchFamily="18" charset="0"/>
                <a:cs typeface="Arial" charset="0"/>
              </a:rPr>
              <a:t>single </a:t>
            </a:r>
            <a:r>
              <a:rPr lang="en-US" sz="1800" dirty="0">
                <a:latin typeface="Times New Roman" pitchFamily="18" charset="0"/>
                <a:cs typeface="Arial" charset="0"/>
              </a:rPr>
              <a:t>row in </a:t>
            </a:r>
            <a:r>
              <a:rPr lang="en-US" sz="1800" dirty="0" smtClean="0">
                <a:latin typeface="Times New Roman" pitchFamily="18" charset="0"/>
                <a:cs typeface="Arial" charset="0"/>
              </a:rPr>
              <a:t>memory </a:t>
            </a:r>
            <a:r>
              <a:rPr lang="en-US" sz="1800" dirty="0">
                <a:latin typeface="Times New Roman" pitchFamily="18" charset="0"/>
                <a:cs typeface="Arial" charset="0"/>
              </a:rPr>
              <a:t>array </a:t>
            </a:r>
            <a:r>
              <a:rPr lang="en-US" sz="1800" dirty="0" smtClean="0">
                <a:latin typeface="Times New Roman" pitchFamily="18" charset="0"/>
                <a:cs typeface="Arial" charset="0"/>
              </a:rPr>
              <a:t>read/written</a:t>
            </a:r>
            <a:endParaRPr lang="en-US" sz="1800" dirty="0">
              <a:latin typeface="Times New Roman" pitchFamily="18" charset="0"/>
              <a:cs typeface="Arial" charset="0"/>
            </a:endParaRPr>
          </a:p>
          <a:p>
            <a:pPr marL="742950" lvl="1" indent="-285750">
              <a:spcBef>
                <a:spcPct val="20000"/>
              </a:spcBef>
              <a:buFontTx/>
              <a:buChar char="–"/>
            </a:pPr>
            <a:r>
              <a:rPr lang="en-US" sz="1800" dirty="0">
                <a:latin typeface="Times New Roman" pitchFamily="18" charset="0"/>
                <a:cs typeface="Arial" charset="0"/>
              </a:rPr>
              <a:t>corresponds to </a:t>
            </a:r>
            <a:r>
              <a:rPr lang="en-US" sz="1800" dirty="0" smtClean="0">
                <a:latin typeface="Times New Roman" pitchFamily="18" charset="0"/>
                <a:cs typeface="Arial" charset="0"/>
              </a:rPr>
              <a:t>unique </a:t>
            </a:r>
            <a:r>
              <a:rPr lang="en-US" sz="1800" dirty="0">
                <a:latin typeface="Times New Roman" pitchFamily="18" charset="0"/>
                <a:cs typeface="Arial" charset="0"/>
              </a:rPr>
              <a:t>address</a:t>
            </a:r>
          </a:p>
          <a:p>
            <a:pPr marL="742950" lvl="1" indent="-285750">
              <a:spcBef>
                <a:spcPct val="20000"/>
              </a:spcBef>
              <a:buFontTx/>
              <a:buChar char="–"/>
            </a:pPr>
            <a:r>
              <a:rPr lang="en-US" sz="1800" dirty="0">
                <a:latin typeface="Times New Roman" pitchFamily="18" charset="0"/>
                <a:cs typeface="Arial" charset="0"/>
              </a:rPr>
              <a:t>only one </a:t>
            </a:r>
            <a:r>
              <a:rPr lang="en-US" sz="1800" dirty="0" err="1">
                <a:latin typeface="Times New Roman" pitchFamily="18" charset="0"/>
                <a:cs typeface="Arial" charset="0"/>
              </a:rPr>
              <a:t>wordline</a:t>
            </a:r>
            <a:r>
              <a:rPr lang="en-US" sz="1800" dirty="0">
                <a:latin typeface="Times New Roman" pitchFamily="18" charset="0"/>
                <a:cs typeface="Arial" charset="0"/>
              </a:rPr>
              <a:t> </a:t>
            </a:r>
            <a:r>
              <a:rPr lang="en-US" sz="1800" dirty="0" smtClean="0">
                <a:latin typeface="Times New Roman" pitchFamily="18" charset="0"/>
                <a:cs typeface="Arial" charset="0"/>
              </a:rPr>
              <a:t>HIGH </a:t>
            </a:r>
            <a:r>
              <a:rPr lang="en-US" sz="1800" dirty="0">
                <a:latin typeface="Times New Roman" pitchFamily="18" charset="0"/>
                <a:cs typeface="Arial" charset="0"/>
              </a:rPr>
              <a:t>at </a:t>
            </a:r>
            <a:r>
              <a:rPr lang="en-US" sz="1800" dirty="0" smtClean="0">
                <a:latin typeface="Times New Roman" pitchFamily="18" charset="0"/>
                <a:cs typeface="Arial" charset="0"/>
              </a:rPr>
              <a:t>once</a:t>
            </a:r>
            <a:endParaRPr lang="en-US" sz="2000" dirty="0">
              <a:latin typeface="Times New Roman" pitchFamily="18" charset="0"/>
              <a:cs typeface="Arial" charset="0"/>
            </a:endParaRPr>
          </a:p>
        </p:txBody>
      </p:sp>
      <p:sp>
        <p:nvSpPr>
          <p:cNvPr id="98304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4"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a:t>
            </a:r>
            <a:endParaRPr lang="en-US" sz="4400" dirty="0">
              <a:solidFill>
                <a:schemeClr val="bg1"/>
              </a:solidFill>
              <a:latin typeface="+mj-lt"/>
            </a:endParaRPr>
          </a:p>
        </p:txBody>
      </p:sp>
    </p:spTree>
    <p:extLst>
      <p:ext uri="{BB962C8B-B14F-4D97-AF65-F5344CB8AC3E}">
        <p14:creationId xmlns:p14="http://schemas.microsoft.com/office/powerpoint/2010/main" val="29600546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298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2981"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Random access memory (RAM): </a:t>
            </a:r>
            <a:r>
              <a:rPr lang="en-US" sz="3200" b="1" dirty="0">
                <a:solidFill>
                  <a:schemeClr val="accent1"/>
                </a:solidFill>
                <a:latin typeface="Times New Roman" pitchFamily="18" charset="0"/>
                <a:cs typeface="Arial" charset="0"/>
              </a:rPr>
              <a:t>volatile</a:t>
            </a:r>
          </a:p>
          <a:p>
            <a:pPr marL="342900" indent="-342900">
              <a:spcBef>
                <a:spcPct val="20000"/>
              </a:spcBef>
              <a:buFontTx/>
              <a:buChar char="•"/>
            </a:pPr>
            <a:r>
              <a:rPr lang="en-US" sz="3200" dirty="0">
                <a:latin typeface="Times New Roman" pitchFamily="18" charset="0"/>
                <a:cs typeface="Times New Roman" pitchFamily="18" charset="0"/>
              </a:rPr>
              <a:t>Read only memory (ROM): </a:t>
            </a:r>
            <a:r>
              <a:rPr lang="en-US" sz="3200" b="1" dirty="0">
                <a:solidFill>
                  <a:schemeClr val="accent1"/>
                </a:solidFill>
                <a:latin typeface="Times New Roman" pitchFamily="18" charset="0"/>
                <a:cs typeface="Times New Roman" pitchFamily="18" charset="0"/>
              </a:rPr>
              <a:t>nonvolatile</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Types of Memory</a:t>
            </a:r>
            <a:endParaRPr lang="en-US" sz="4400" dirty="0">
              <a:solidFill>
                <a:schemeClr val="bg1"/>
              </a:solidFill>
              <a:latin typeface="+mj-lt"/>
            </a:endParaRPr>
          </a:p>
        </p:txBody>
      </p:sp>
    </p:spTree>
    <p:extLst>
      <p:ext uri="{BB962C8B-B14F-4D97-AF65-F5344CB8AC3E}">
        <p14:creationId xmlns:p14="http://schemas.microsoft.com/office/powerpoint/2010/main" val="3456784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942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9430" name="Rectangle 6"/>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chemeClr val="accent1"/>
                </a:solidFill>
                <a:latin typeface="Times New Roman" pitchFamily="18" charset="0"/>
                <a:cs typeface="Times New Roman" pitchFamily="18" charset="0"/>
              </a:rPr>
              <a:t>Volatile:</a:t>
            </a:r>
            <a:r>
              <a:rPr lang="en-US" sz="3200" dirty="0">
                <a:latin typeface="Times New Roman" pitchFamily="18" charset="0"/>
                <a:cs typeface="Times New Roman" pitchFamily="18" charset="0"/>
              </a:rPr>
              <a:t> loses its data when </a:t>
            </a:r>
            <a:r>
              <a:rPr lang="en-US" sz="3200" dirty="0" smtClean="0">
                <a:latin typeface="Times New Roman" pitchFamily="18" charset="0"/>
                <a:cs typeface="Times New Roman" pitchFamily="18" charset="0"/>
              </a:rPr>
              <a:t>power off</a:t>
            </a:r>
            <a:endParaRPr lang="en-US" sz="3200" dirty="0">
              <a:latin typeface="Times New Roman" pitchFamily="18" charset="0"/>
              <a:cs typeface="Times New Roman" pitchFamily="18" charset="0"/>
            </a:endParaRPr>
          </a:p>
          <a:p>
            <a:pPr marL="342900" indent="-342900">
              <a:spcBef>
                <a:spcPct val="20000"/>
              </a:spcBef>
              <a:buFontTx/>
              <a:buChar char="•"/>
            </a:pPr>
            <a:r>
              <a:rPr lang="en-US" sz="3200" dirty="0">
                <a:latin typeface="Times New Roman" pitchFamily="18" charset="0"/>
                <a:cs typeface="Times New Roman" pitchFamily="18" charset="0"/>
              </a:rPr>
              <a:t>Read and written quickly</a:t>
            </a:r>
          </a:p>
          <a:p>
            <a:pPr marL="342900" indent="-342900">
              <a:spcBef>
                <a:spcPct val="20000"/>
              </a:spcBef>
              <a:buFontTx/>
              <a:buChar char="•"/>
            </a:pPr>
            <a:r>
              <a:rPr lang="en-US" sz="3200" dirty="0">
                <a:latin typeface="Times New Roman" pitchFamily="18" charset="0"/>
                <a:cs typeface="Times New Roman" pitchFamily="18" charset="0"/>
              </a:rPr>
              <a:t>Main memory in your computer is RAM (DRAM)</a:t>
            </a:r>
          </a:p>
          <a:p>
            <a:pPr marL="342900" indent="-342900">
              <a:spcBef>
                <a:spcPct val="20000"/>
              </a:spcBef>
            </a:pPr>
            <a:endParaRPr lang="en-US" sz="3200" dirty="0">
              <a:latin typeface="Times New Roman" pitchFamily="18" charset="0"/>
              <a:cs typeface="Times New Roman" pitchFamily="18" charset="0"/>
            </a:endParaRPr>
          </a:p>
          <a:p>
            <a:pPr marL="342900" indent="-342900">
              <a:spcBef>
                <a:spcPct val="20000"/>
              </a:spcBef>
            </a:pPr>
            <a:r>
              <a:rPr lang="en-US" sz="2400" dirty="0">
                <a:solidFill>
                  <a:schemeClr val="accent1"/>
                </a:solidFill>
                <a:latin typeface="Times New Roman" pitchFamily="18" charset="0"/>
                <a:cs typeface="Times New Roman" pitchFamily="18" charset="0"/>
              </a:rPr>
              <a:t>	Historically called </a:t>
            </a:r>
            <a:r>
              <a:rPr lang="en-US" sz="2400" i="1" dirty="0">
                <a:solidFill>
                  <a:schemeClr val="accent1"/>
                </a:solidFill>
                <a:latin typeface="Times New Roman" pitchFamily="18" charset="0"/>
                <a:cs typeface="Times New Roman" pitchFamily="18" charset="0"/>
              </a:rPr>
              <a:t>random</a:t>
            </a:r>
            <a:r>
              <a:rPr lang="en-US" sz="2400" dirty="0">
                <a:solidFill>
                  <a:schemeClr val="accent1"/>
                </a:solidFill>
                <a:latin typeface="Times New Roman" pitchFamily="18" charset="0"/>
                <a:cs typeface="Times New Roman" pitchFamily="18" charset="0"/>
              </a:rPr>
              <a:t> access memory because any data word </a:t>
            </a:r>
            <a:r>
              <a:rPr lang="en-US" sz="2400" dirty="0" smtClean="0">
                <a:solidFill>
                  <a:schemeClr val="accent1"/>
                </a:solidFill>
                <a:latin typeface="Times New Roman" pitchFamily="18" charset="0"/>
                <a:cs typeface="Times New Roman" pitchFamily="18" charset="0"/>
              </a:rPr>
              <a:t>accessed </a:t>
            </a:r>
            <a:r>
              <a:rPr lang="en-US" sz="2400" dirty="0">
                <a:solidFill>
                  <a:schemeClr val="accent1"/>
                </a:solidFill>
                <a:latin typeface="Times New Roman" pitchFamily="18" charset="0"/>
                <a:cs typeface="Times New Roman" pitchFamily="18" charset="0"/>
              </a:rPr>
              <a:t>as easily as any other (in contrast to sequential access memories </a:t>
            </a:r>
            <a:r>
              <a:rPr lang="en-US" sz="2400" dirty="0" smtClean="0">
                <a:solidFill>
                  <a:schemeClr val="accent1"/>
                </a:solidFill>
                <a:latin typeface="Times New Roman" pitchFamily="18" charset="0"/>
                <a:cs typeface="Times New Roman" pitchFamily="18" charset="0"/>
              </a:rPr>
              <a:t>such as a </a:t>
            </a:r>
            <a:r>
              <a:rPr lang="en-US" sz="2400" dirty="0">
                <a:solidFill>
                  <a:schemeClr val="accent1"/>
                </a:solidFill>
                <a:latin typeface="Times New Roman" pitchFamily="18" charset="0"/>
                <a:cs typeface="Times New Roman" pitchFamily="18" charset="0"/>
              </a:rPr>
              <a:t>tape recorder)</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RAM: Random Access Memory</a:t>
            </a:r>
            <a:endParaRPr lang="en-US" sz="4400" dirty="0">
              <a:solidFill>
                <a:schemeClr val="bg1"/>
              </a:solidFill>
              <a:latin typeface="+mj-lt"/>
            </a:endParaRPr>
          </a:p>
        </p:txBody>
      </p:sp>
    </p:spTree>
    <p:extLst>
      <p:ext uri="{BB962C8B-B14F-4D97-AF65-F5344CB8AC3E}">
        <p14:creationId xmlns:p14="http://schemas.microsoft.com/office/powerpoint/2010/main" val="7039130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4004"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4005"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chemeClr val="accent1"/>
                </a:solidFill>
                <a:latin typeface="Times New Roman" pitchFamily="18" charset="0"/>
                <a:cs typeface="Times New Roman" pitchFamily="18" charset="0"/>
              </a:rPr>
              <a:t>Nonvolatile:</a:t>
            </a:r>
            <a:r>
              <a:rPr lang="en-US" sz="3200" dirty="0">
                <a:solidFill>
                  <a:schemeClr val="accent1"/>
                </a:solidFill>
                <a:latin typeface="Times New Roman" pitchFamily="18" charset="0"/>
                <a:cs typeface="Times New Roman" pitchFamily="18" charset="0"/>
              </a:rPr>
              <a:t> </a:t>
            </a:r>
            <a:r>
              <a:rPr lang="en-US" sz="3200" dirty="0">
                <a:latin typeface="Times New Roman" pitchFamily="18" charset="0"/>
                <a:cs typeface="Times New Roman" pitchFamily="18" charset="0"/>
              </a:rPr>
              <a:t>retains data when power </a:t>
            </a:r>
            <a:r>
              <a:rPr lang="en-US" sz="3200" dirty="0" smtClean="0">
                <a:latin typeface="Times New Roman" pitchFamily="18" charset="0"/>
                <a:cs typeface="Times New Roman" pitchFamily="18" charset="0"/>
              </a:rPr>
              <a:t>off</a:t>
            </a:r>
            <a:endParaRPr lang="en-US" sz="3200" dirty="0">
              <a:latin typeface="Times New Roman" pitchFamily="18" charset="0"/>
              <a:cs typeface="Times New Roman" pitchFamily="18" charset="0"/>
            </a:endParaRPr>
          </a:p>
          <a:p>
            <a:pPr marL="342900" indent="-342900">
              <a:spcBef>
                <a:spcPct val="20000"/>
              </a:spcBef>
              <a:buFontTx/>
              <a:buChar char="•"/>
            </a:pPr>
            <a:r>
              <a:rPr lang="en-US" sz="3200" dirty="0">
                <a:latin typeface="Times New Roman" pitchFamily="18" charset="0"/>
                <a:cs typeface="Times New Roman" pitchFamily="18" charset="0"/>
              </a:rPr>
              <a:t>Read quickly, but writing is impossible or slow</a:t>
            </a:r>
          </a:p>
          <a:p>
            <a:pPr marL="342900" indent="-342900">
              <a:spcBef>
                <a:spcPct val="20000"/>
              </a:spcBef>
              <a:buFontTx/>
              <a:buChar char="•"/>
            </a:pPr>
            <a:r>
              <a:rPr lang="en-US" sz="3200" dirty="0">
                <a:latin typeface="Times New Roman" pitchFamily="18" charset="0"/>
                <a:cs typeface="Times New Roman" pitchFamily="18" charset="0"/>
              </a:rPr>
              <a:t>Flash memory in cameras, thumb drives, and digital cameras are all ROMs</a:t>
            </a:r>
          </a:p>
          <a:p>
            <a:pPr marL="742950" lvl="1" indent="-285750">
              <a:spcBef>
                <a:spcPct val="20000"/>
              </a:spcBef>
            </a:pPr>
            <a:endParaRPr lang="en-US" sz="1500" dirty="0" smtClean="0">
              <a:latin typeface="Times New Roman" pitchFamily="18" charset="0"/>
              <a:cs typeface="Times New Roman" pitchFamily="18" charset="0"/>
            </a:endParaRPr>
          </a:p>
          <a:p>
            <a:pPr marL="742950" lvl="1" indent="-285750">
              <a:spcBef>
                <a:spcPct val="20000"/>
              </a:spcBef>
            </a:pPr>
            <a:r>
              <a:rPr lang="en-US" sz="3200" dirty="0">
                <a:latin typeface="Times New Roman" pitchFamily="18" charset="0"/>
                <a:cs typeface="Times New Roman" pitchFamily="18" charset="0"/>
              </a:rPr>
              <a:t>	</a:t>
            </a:r>
            <a:r>
              <a:rPr lang="en-US" sz="2400" dirty="0">
                <a:solidFill>
                  <a:schemeClr val="accent1"/>
                </a:solidFill>
                <a:latin typeface="Times New Roman" pitchFamily="18" charset="0"/>
                <a:cs typeface="Times New Roman" pitchFamily="18" charset="0"/>
              </a:rPr>
              <a:t>Historically called </a:t>
            </a:r>
            <a:r>
              <a:rPr lang="en-US" sz="2400" i="1" dirty="0">
                <a:solidFill>
                  <a:schemeClr val="accent1"/>
                </a:solidFill>
                <a:latin typeface="Times New Roman" pitchFamily="18" charset="0"/>
                <a:cs typeface="Times New Roman" pitchFamily="18" charset="0"/>
              </a:rPr>
              <a:t>read only</a:t>
            </a:r>
            <a:r>
              <a:rPr lang="en-US" sz="2400" dirty="0">
                <a:solidFill>
                  <a:schemeClr val="accent1"/>
                </a:solidFill>
                <a:latin typeface="Times New Roman" pitchFamily="18" charset="0"/>
                <a:cs typeface="Times New Roman" pitchFamily="18" charset="0"/>
              </a:rPr>
              <a:t> memory because ROMs were written at manufacturing time or by burning fuses. Once ROM was configured, it could not be written again. This is no longer the case for Flash memory and other types of ROMs.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Read Only Memory</a:t>
            </a:r>
            <a:endParaRPr lang="en-US" sz="4400" dirty="0">
              <a:solidFill>
                <a:schemeClr val="bg1"/>
              </a:solidFill>
              <a:latin typeface="+mj-lt"/>
            </a:endParaRPr>
          </a:p>
        </p:txBody>
      </p:sp>
    </p:spTree>
    <p:extLst>
      <p:ext uri="{BB962C8B-B14F-4D97-AF65-F5344CB8AC3E}">
        <p14:creationId xmlns:p14="http://schemas.microsoft.com/office/powerpoint/2010/main" val="41229545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045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0453"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DRAM</a:t>
            </a:r>
            <a:r>
              <a:rPr lang="en-US" sz="3200" dirty="0" smtClean="0">
                <a:latin typeface="Times New Roman" pitchFamily="18" charset="0"/>
                <a:cs typeface="Arial" charset="0"/>
              </a:rPr>
              <a:t> (Dynamic </a:t>
            </a:r>
            <a:r>
              <a:rPr lang="en-US" sz="3200" dirty="0">
                <a:latin typeface="Times New Roman" pitchFamily="18" charset="0"/>
                <a:cs typeface="Arial" charset="0"/>
              </a:rPr>
              <a:t>random access </a:t>
            </a:r>
            <a:r>
              <a:rPr lang="en-US" sz="3200" dirty="0" smtClean="0">
                <a:latin typeface="Times New Roman" pitchFamily="18" charset="0"/>
                <a:cs typeface="Arial" charset="0"/>
              </a:rPr>
              <a:t>memory)</a:t>
            </a:r>
          </a:p>
          <a:p>
            <a:pPr marL="342900" indent="-342900">
              <a:spcBef>
                <a:spcPct val="20000"/>
              </a:spcBef>
              <a:buFontTx/>
              <a:buChar char="•"/>
            </a:pPr>
            <a:r>
              <a:rPr lang="en-US" sz="3200" b="1" dirty="0" smtClean="0">
                <a:latin typeface="Times New Roman" pitchFamily="18" charset="0"/>
                <a:cs typeface="Arial" charset="0"/>
              </a:rPr>
              <a:t>SRAM</a:t>
            </a:r>
            <a:r>
              <a:rPr lang="en-US" sz="3200" dirty="0" smtClean="0">
                <a:latin typeface="Times New Roman" pitchFamily="18" charset="0"/>
                <a:cs typeface="Arial" charset="0"/>
              </a:rPr>
              <a:t> (Static </a:t>
            </a:r>
            <a:r>
              <a:rPr lang="en-US" sz="3200" dirty="0">
                <a:latin typeface="Times New Roman" pitchFamily="18" charset="0"/>
                <a:cs typeface="Arial" charset="0"/>
              </a:rPr>
              <a:t>random access </a:t>
            </a:r>
            <a:r>
              <a:rPr lang="en-US" sz="3200" dirty="0" smtClean="0">
                <a:latin typeface="Times New Roman" pitchFamily="18" charset="0"/>
                <a:cs typeface="Arial" charset="0"/>
              </a:rPr>
              <a:t>memory)</a:t>
            </a:r>
            <a:endParaRPr lang="en-US" sz="32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Differ in how they store data:</a:t>
            </a:r>
          </a:p>
          <a:p>
            <a:pPr marL="742950" lvl="1" indent="-285750">
              <a:spcBef>
                <a:spcPct val="20000"/>
              </a:spcBef>
              <a:buFontTx/>
              <a:buChar char="–"/>
            </a:pPr>
            <a:r>
              <a:rPr lang="en-US" sz="2600" dirty="0">
                <a:latin typeface="Times New Roman" pitchFamily="18" charset="0"/>
                <a:cs typeface="Times New Roman" pitchFamily="18" charset="0"/>
              </a:rPr>
              <a:t>DRAM uses a capacitor</a:t>
            </a:r>
          </a:p>
          <a:p>
            <a:pPr marL="742950" lvl="1" indent="-285750">
              <a:spcBef>
                <a:spcPct val="20000"/>
              </a:spcBef>
              <a:buFontTx/>
              <a:buChar char="–"/>
            </a:pPr>
            <a:r>
              <a:rPr lang="en-US" sz="2600" dirty="0">
                <a:latin typeface="Times New Roman" pitchFamily="18" charset="0"/>
                <a:cs typeface="Times New Roman" pitchFamily="18" charset="0"/>
              </a:rPr>
              <a:t>SRAM uses cross-coupled inverters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Types of RAM</a:t>
            </a:r>
            <a:endParaRPr lang="en-US" sz="4400" dirty="0">
              <a:solidFill>
                <a:schemeClr val="bg1"/>
              </a:solidFill>
              <a:latin typeface="+mj-lt"/>
            </a:endParaRPr>
          </a:p>
        </p:txBody>
      </p:sp>
    </p:spTree>
    <p:extLst>
      <p:ext uri="{BB962C8B-B14F-4D97-AF65-F5344CB8AC3E}">
        <p14:creationId xmlns:p14="http://schemas.microsoft.com/office/powerpoint/2010/main" val="14031040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509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624947406"/>
              </p:ext>
            </p:extLst>
          </p:nvPr>
        </p:nvGraphicFramePr>
        <p:xfrm>
          <a:off x="1219200" y="3851031"/>
          <a:ext cx="3097213" cy="1422400"/>
        </p:xfrm>
        <a:graphic>
          <a:graphicData uri="http://schemas.openxmlformats.org/presentationml/2006/ole">
            <mc:AlternateContent xmlns:mc="http://schemas.openxmlformats.org/markup-compatibility/2006">
              <mc:Choice xmlns:v="urn:schemas-microsoft-com:vml" Requires="v">
                <p:oleObj spid="_x0000_s91268" name="Visio" r:id="rId8" imgW="1292047" imgH="620573" progId="Visio.Drawing.11">
                  <p:embed/>
                </p:oleObj>
              </mc:Choice>
              <mc:Fallback>
                <p:oleObj name="Visio" r:id="rId8" imgW="1292047" imgH="620573"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851031"/>
                        <a:ext cx="3097213"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5094"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3519354257"/>
              </p:ext>
            </p:extLst>
          </p:nvPr>
        </p:nvGraphicFramePr>
        <p:xfrm>
          <a:off x="4545013" y="3784600"/>
          <a:ext cx="3352800" cy="2006600"/>
        </p:xfrm>
        <a:graphic>
          <a:graphicData uri="http://schemas.openxmlformats.org/presentationml/2006/ole">
            <mc:AlternateContent xmlns:mc="http://schemas.openxmlformats.org/markup-compatibility/2006">
              <mc:Choice xmlns:v="urn:schemas-microsoft-com:vml" Requires="v">
                <p:oleObj spid="_x0000_s91269" name="VISIO" r:id="rId10" imgW="1381680" imgH="865080" progId="Visio.Drawing.6">
                  <p:embed/>
                </p:oleObj>
              </mc:Choice>
              <mc:Fallback>
                <p:oleObj name="VISIO" r:id="rId10" imgW="1381680" imgH="8650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45013" y="3784600"/>
                        <a:ext cx="3352800" cy="2006600"/>
                      </a:xfrm>
                      <a:prstGeom prst="rect">
                        <a:avLst/>
                      </a:prstGeom>
                    </p:spPr>
                  </p:pic>
                </p:oleObj>
              </mc:Fallback>
            </mc:AlternateContent>
          </a:graphicData>
        </a:graphic>
      </p:graphicFrame>
      <p:sp>
        <p:nvSpPr>
          <p:cNvPr id="985093" name="Rectangle 5"/>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Data bits stored on </a:t>
            </a:r>
            <a:r>
              <a:rPr lang="en-US" sz="2600" dirty="0" smtClean="0">
                <a:latin typeface="Times New Roman" pitchFamily="18" charset="0"/>
                <a:cs typeface="Arial" charset="0"/>
                <a:hlinkClick r:id="rId12"/>
              </a:rPr>
              <a:t>capacitor</a:t>
            </a:r>
            <a:endParaRPr lang="en-US" sz="2600" dirty="0">
              <a:latin typeface="Times New Roman" pitchFamily="18" charset="0"/>
              <a:cs typeface="Arial" charset="0"/>
            </a:endParaRPr>
          </a:p>
          <a:p>
            <a:pPr marL="342900" indent="-342900">
              <a:spcBef>
                <a:spcPct val="20000"/>
              </a:spcBef>
              <a:buFontTx/>
              <a:buChar char="•"/>
            </a:pPr>
            <a:r>
              <a:rPr lang="en-US" sz="2600" i="1" dirty="0">
                <a:latin typeface="Times New Roman" pitchFamily="18" charset="0"/>
                <a:cs typeface="Arial" charset="0"/>
              </a:rPr>
              <a:t>D</a:t>
            </a:r>
            <a:r>
              <a:rPr lang="en-US" sz="2600" i="1" dirty="0" smtClean="0">
                <a:latin typeface="Times New Roman" pitchFamily="18" charset="0"/>
                <a:cs typeface="Arial" charset="0"/>
              </a:rPr>
              <a:t>ynamic</a:t>
            </a:r>
            <a:r>
              <a:rPr lang="en-US" sz="2600" dirty="0" smtClean="0">
                <a:latin typeface="Times New Roman" pitchFamily="18" charset="0"/>
                <a:cs typeface="Arial" charset="0"/>
              </a:rPr>
              <a:t> </a:t>
            </a:r>
            <a:r>
              <a:rPr lang="en-US" sz="2600" dirty="0">
                <a:latin typeface="Times New Roman" pitchFamily="18" charset="0"/>
                <a:cs typeface="Arial" charset="0"/>
              </a:rPr>
              <a:t>because the value needs to be refreshed (rewritten) periodically and after </a:t>
            </a:r>
            <a:r>
              <a:rPr lang="en-US" sz="2600" dirty="0" smtClean="0">
                <a:latin typeface="Times New Roman" pitchFamily="18" charset="0"/>
                <a:cs typeface="Arial" charset="0"/>
              </a:rPr>
              <a:t>read</a:t>
            </a:r>
            <a:r>
              <a:rPr lang="en-US" sz="2600" dirty="0">
                <a:latin typeface="Times New Roman" pitchFamily="18" charset="0"/>
                <a:cs typeface="Arial" charset="0"/>
              </a:rPr>
              <a:t>:</a:t>
            </a:r>
          </a:p>
          <a:p>
            <a:pPr marL="742950" lvl="1" indent="-285750">
              <a:spcBef>
                <a:spcPct val="20000"/>
              </a:spcBef>
              <a:buFontTx/>
              <a:buChar char="–"/>
            </a:pPr>
            <a:r>
              <a:rPr lang="en-US" sz="2200" dirty="0">
                <a:latin typeface="Times New Roman" pitchFamily="18" charset="0"/>
                <a:cs typeface="Arial" charset="0"/>
              </a:rPr>
              <a:t>Charge leakage from the capacitor degrades the value</a:t>
            </a:r>
          </a:p>
          <a:p>
            <a:pPr marL="742950" lvl="1" indent="-285750">
              <a:spcBef>
                <a:spcPct val="20000"/>
              </a:spcBef>
              <a:buFontTx/>
              <a:buChar char="–"/>
            </a:pPr>
            <a:r>
              <a:rPr lang="en-US" sz="2200" dirty="0">
                <a:latin typeface="Times New Roman" pitchFamily="18" charset="0"/>
                <a:cs typeface="Arial" charset="0"/>
              </a:rPr>
              <a:t>Reading destroys the stored value</a:t>
            </a:r>
          </a:p>
        </p:txBody>
      </p:sp>
      <p:sp>
        <p:nvSpPr>
          <p:cNvPr id="985090"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DRAM</a:t>
            </a:r>
            <a:endParaRPr lang="en-US" sz="4400" dirty="0">
              <a:solidFill>
                <a:schemeClr val="bg1"/>
              </a:solidFill>
              <a:latin typeface="+mj-lt"/>
            </a:endParaRPr>
          </a:p>
        </p:txBody>
      </p:sp>
      <p:pic>
        <p:nvPicPr>
          <p:cNvPr id="2" name="Picture 1"/>
          <p:cNvPicPr>
            <a:picLocks noChangeAspect="1"/>
          </p:cNvPicPr>
          <p:nvPr/>
        </p:nvPicPr>
        <p:blipFill>
          <a:blip r:embed="rId13"/>
          <a:stretch>
            <a:fillRect/>
          </a:stretch>
        </p:blipFill>
        <p:spPr>
          <a:xfrm>
            <a:off x="6286500" y="0"/>
            <a:ext cx="2857500" cy="1905000"/>
          </a:xfrm>
          <a:prstGeom prst="rect">
            <a:avLst/>
          </a:prstGeom>
        </p:spPr>
      </p:pic>
    </p:spTree>
    <p:extLst>
      <p:ext uri="{BB962C8B-B14F-4D97-AF65-F5344CB8AC3E}">
        <p14:creationId xmlns:p14="http://schemas.microsoft.com/office/powerpoint/2010/main" val="25163707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5 :: Topics</a:t>
            </a:r>
            <a:endParaRPr lang="en-US" sz="4400" dirty="0">
              <a:solidFill>
                <a:schemeClr val="bg1"/>
              </a:solidFill>
              <a:latin typeface="+mj-lt"/>
            </a:endParaRPr>
          </a:p>
        </p:txBody>
      </p:sp>
      <p:sp>
        <p:nvSpPr>
          <p:cNvPr id="4" name="Rectangle 3"/>
          <p:cNvSpPr txBox="1">
            <a:spLocks noChangeArrowheads="1"/>
          </p:cNvSpPr>
          <p:nvPr>
            <p:custDataLst>
              <p:tags r:id="rId1"/>
            </p:custDataLst>
          </p:nvPr>
        </p:nvSpPr>
        <p:spPr>
          <a:xfrm>
            <a:off x="977705" y="1295400"/>
            <a:ext cx="6337495"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Introduction</a:t>
            </a:r>
            <a:endParaRPr lang="en-US" dirty="0" smtClean="0"/>
          </a:p>
          <a:p>
            <a:r>
              <a:rPr lang="en-US" b="1" dirty="0" smtClean="0"/>
              <a:t>Arithmetic Circuits</a:t>
            </a:r>
          </a:p>
          <a:p>
            <a:r>
              <a:rPr lang="en-US" b="1" dirty="0" smtClean="0"/>
              <a:t>Number Systems</a:t>
            </a:r>
          </a:p>
          <a:p>
            <a:r>
              <a:rPr lang="en-US" b="1" dirty="0" smtClean="0">
                <a:solidFill>
                  <a:srgbClr val="0000FF"/>
                </a:solidFill>
              </a:rPr>
              <a:t>Sequential Building Blocks</a:t>
            </a:r>
          </a:p>
          <a:p>
            <a:pPr lvl="1"/>
            <a:r>
              <a:rPr lang="en-US" b="1" dirty="0" smtClean="0">
                <a:solidFill>
                  <a:srgbClr val="0000FF"/>
                </a:solidFill>
              </a:rPr>
              <a:t>Counters </a:t>
            </a:r>
          </a:p>
          <a:p>
            <a:pPr lvl="1"/>
            <a:r>
              <a:rPr lang="en-US" b="1" dirty="0" smtClean="0">
                <a:solidFill>
                  <a:srgbClr val="0000FF"/>
                </a:solidFill>
              </a:rPr>
              <a:t>Shift registers</a:t>
            </a:r>
          </a:p>
          <a:p>
            <a:r>
              <a:rPr lang="en-US" b="1" dirty="0" smtClean="0">
                <a:solidFill>
                  <a:srgbClr val="0000FF"/>
                </a:solidFill>
              </a:rPr>
              <a:t>Memory Arrays</a:t>
            </a:r>
          </a:p>
          <a:p>
            <a:r>
              <a:rPr lang="en-US" b="1" dirty="0" smtClean="0">
                <a:solidFill>
                  <a:srgbClr val="0000FF"/>
                </a:solidFill>
              </a:rPr>
              <a:t>Logic Arrays</a:t>
            </a:r>
            <a:endParaRPr lang="en-US" dirty="0" smtClean="0">
              <a:solidFill>
                <a:srgbClr val="0000FF"/>
              </a:solidFill>
            </a:endParaRPr>
          </a:p>
          <a:p>
            <a:endParaRPr lang="en-GB"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1800" y="1066800"/>
            <a:ext cx="1743168" cy="4754563"/>
          </a:xfrm>
          <a:prstGeom prst="rect">
            <a:avLst/>
          </a:prstGeom>
        </p:spPr>
      </p:pic>
    </p:spTree>
    <p:extLst>
      <p:ext uri="{BB962C8B-B14F-4D97-AF65-F5344CB8AC3E}">
        <p14:creationId xmlns:p14="http://schemas.microsoft.com/office/powerpoint/2010/main" val="2601658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6117"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574431888"/>
              </p:ext>
            </p:extLst>
          </p:nvPr>
        </p:nvGraphicFramePr>
        <p:xfrm>
          <a:off x="762000" y="1143000"/>
          <a:ext cx="7924800" cy="2641600"/>
        </p:xfrm>
        <a:graphic>
          <a:graphicData uri="http://schemas.openxmlformats.org/presentationml/2006/ole">
            <mc:AlternateContent xmlns:mc="http://schemas.openxmlformats.org/markup-compatibility/2006">
              <mc:Choice xmlns:v="urn:schemas-microsoft-com:vml" Requires="v">
                <p:oleObj spid="_x0000_s92231" name="VISIO" r:id="rId7" imgW="2979720" imgH="993600" progId="Visio.Drawing.6">
                  <p:embed/>
                </p:oleObj>
              </mc:Choice>
              <mc:Fallback>
                <p:oleObj name="VISIO" r:id="rId7" imgW="2979720" imgH="9936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1143000"/>
                        <a:ext cx="7924800" cy="2641600"/>
                      </a:xfrm>
                      <a:prstGeom prst="rect">
                        <a:avLst/>
                      </a:prstGeom>
                    </p:spPr>
                  </p:pic>
                </p:oleObj>
              </mc:Fallback>
            </mc:AlternateContent>
          </a:graphicData>
        </a:graphic>
      </p:graphicFrame>
      <p:sp>
        <p:nvSpPr>
          <p:cNvPr id="9861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611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DRAM</a:t>
            </a:r>
            <a:endParaRPr lang="en-US" sz="4400" dirty="0">
              <a:solidFill>
                <a:schemeClr val="bg1"/>
              </a:solidFill>
              <a:latin typeface="+mj-lt"/>
            </a:endParaRPr>
          </a:p>
        </p:txBody>
      </p:sp>
      <p:sp>
        <p:nvSpPr>
          <p:cNvPr id="2" name="TextBox 1"/>
          <p:cNvSpPr txBox="1"/>
          <p:nvPr/>
        </p:nvSpPr>
        <p:spPr>
          <a:xfrm>
            <a:off x="1066800" y="3733800"/>
            <a:ext cx="2858625" cy="646331"/>
          </a:xfrm>
          <a:prstGeom prst="rect">
            <a:avLst/>
          </a:prstGeom>
          <a:noFill/>
        </p:spPr>
        <p:txBody>
          <a:bodyPr wrap="none" rtlCol="0">
            <a:spAutoFit/>
          </a:bodyPr>
          <a:lstStyle/>
          <a:p>
            <a:r>
              <a:rPr lang="en-US" dirty="0" smtClean="0"/>
              <a:t>Capacitor is charged to V</a:t>
            </a:r>
            <a:r>
              <a:rPr lang="en-US" baseline="-25000" dirty="0" smtClean="0"/>
              <a:t>DD</a:t>
            </a:r>
            <a:r>
              <a:rPr lang="en-US" dirty="0" smtClean="0"/>
              <a:t>,</a:t>
            </a:r>
          </a:p>
          <a:p>
            <a:r>
              <a:rPr lang="en-US" dirty="0" smtClean="0"/>
              <a:t>the stored bit is 1</a:t>
            </a:r>
            <a:endParaRPr lang="en-US" dirty="0"/>
          </a:p>
        </p:txBody>
      </p:sp>
      <p:sp>
        <p:nvSpPr>
          <p:cNvPr id="3" name="TextBox 2"/>
          <p:cNvSpPr txBox="1"/>
          <p:nvPr/>
        </p:nvSpPr>
        <p:spPr>
          <a:xfrm>
            <a:off x="5029200" y="3733800"/>
            <a:ext cx="3087203" cy="646331"/>
          </a:xfrm>
          <a:prstGeom prst="rect">
            <a:avLst/>
          </a:prstGeom>
          <a:noFill/>
        </p:spPr>
        <p:txBody>
          <a:bodyPr wrap="none" rtlCol="0">
            <a:spAutoFit/>
          </a:bodyPr>
          <a:lstStyle/>
          <a:p>
            <a:r>
              <a:rPr lang="en-US" dirty="0" smtClean="0"/>
              <a:t>Capacitor is discharged to GND</a:t>
            </a:r>
          </a:p>
          <a:p>
            <a:r>
              <a:rPr lang="en-US" dirty="0" smtClean="0"/>
              <a:t>the stored bit is 0</a:t>
            </a:r>
            <a:endParaRPr lang="en-US" dirty="0"/>
          </a:p>
        </p:txBody>
      </p:sp>
      <p:sp>
        <p:nvSpPr>
          <p:cNvPr id="4" name="TextBox 3"/>
          <p:cNvSpPr txBox="1"/>
          <p:nvPr/>
        </p:nvSpPr>
        <p:spPr>
          <a:xfrm>
            <a:off x="1066800" y="5181600"/>
            <a:ext cx="6511255" cy="923330"/>
          </a:xfrm>
          <a:prstGeom prst="rect">
            <a:avLst/>
          </a:prstGeom>
          <a:noFill/>
        </p:spPr>
        <p:txBody>
          <a:bodyPr wrap="none" rtlCol="0">
            <a:spAutoFit/>
          </a:bodyPr>
          <a:lstStyle/>
          <a:p>
            <a:r>
              <a:rPr lang="en-US" b="1" dirty="0" smtClean="0"/>
              <a:t>READ</a:t>
            </a:r>
            <a:r>
              <a:rPr lang="en-US" dirty="0" smtClean="0"/>
              <a:t>: data values are transferred from the capacitor to the </a:t>
            </a:r>
            <a:r>
              <a:rPr lang="en-US" dirty="0" err="1" smtClean="0"/>
              <a:t>bitline</a:t>
            </a:r>
            <a:endParaRPr lang="en-US" dirty="0" smtClean="0"/>
          </a:p>
          <a:p>
            <a:endParaRPr lang="en-US" dirty="0" smtClean="0"/>
          </a:p>
          <a:p>
            <a:r>
              <a:rPr lang="en-US" b="1" dirty="0" smtClean="0"/>
              <a:t>WRITE</a:t>
            </a:r>
            <a:r>
              <a:rPr lang="en-US" dirty="0" smtClean="0"/>
              <a:t>: data values are transferred from the </a:t>
            </a:r>
            <a:r>
              <a:rPr lang="en-US" dirty="0" err="1" smtClean="0"/>
              <a:t>bitline</a:t>
            </a:r>
            <a:r>
              <a:rPr lang="en-US" dirty="0" smtClean="0"/>
              <a:t> to the capacitor</a:t>
            </a:r>
            <a:endParaRPr lang="en-US" dirty="0"/>
          </a:p>
        </p:txBody>
      </p:sp>
    </p:spTree>
    <p:extLst>
      <p:ext uri="{BB962C8B-B14F-4D97-AF65-F5344CB8AC3E}">
        <p14:creationId xmlns:p14="http://schemas.microsoft.com/office/powerpoint/2010/main" val="13634549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1"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272031396"/>
              </p:ext>
            </p:extLst>
          </p:nvPr>
        </p:nvGraphicFramePr>
        <p:xfrm>
          <a:off x="2438400" y="1219200"/>
          <a:ext cx="3657600" cy="1757363"/>
        </p:xfrm>
        <a:graphic>
          <a:graphicData uri="http://schemas.openxmlformats.org/presentationml/2006/ole">
            <mc:AlternateContent xmlns:mc="http://schemas.openxmlformats.org/markup-compatibility/2006">
              <mc:Choice xmlns:v="urn:schemas-microsoft-com:vml" Requires="v">
                <p:oleObj spid="_x0000_s93316" name="Visio" r:id="rId8" imgW="1292047" imgH="620573" progId="Visio.Drawing.11">
                  <p:embed/>
                </p:oleObj>
              </mc:Choice>
              <mc:Fallback>
                <p:oleObj name="Visio" r:id="rId8" imgW="1292047" imgH="620573"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1219200"/>
                        <a:ext cx="3657600"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7142"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2609027958"/>
              </p:ext>
            </p:extLst>
          </p:nvPr>
        </p:nvGraphicFramePr>
        <p:xfrm>
          <a:off x="1676400" y="3124200"/>
          <a:ext cx="5486400" cy="2190750"/>
        </p:xfrm>
        <a:graphic>
          <a:graphicData uri="http://schemas.openxmlformats.org/presentationml/2006/ole">
            <mc:AlternateContent xmlns:mc="http://schemas.openxmlformats.org/markup-compatibility/2006">
              <mc:Choice xmlns:v="urn:schemas-microsoft-com:vml" Requires="v">
                <p:oleObj spid="_x0000_s93317" name="VISIO" r:id="rId10" imgW="1876320" imgH="784800" progId="Visio.Drawing.6">
                  <p:embed/>
                </p:oleObj>
              </mc:Choice>
              <mc:Fallback>
                <p:oleObj name="VISIO" r:id="rId10" imgW="1876320" imgH="7848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3124200"/>
                        <a:ext cx="5486400" cy="2190750"/>
                      </a:xfrm>
                      <a:prstGeom prst="rect">
                        <a:avLst/>
                      </a:prstGeom>
                    </p:spPr>
                  </p:pic>
                </p:oleObj>
              </mc:Fallback>
            </mc:AlternateContent>
          </a:graphicData>
        </a:graphic>
      </p:graphicFrame>
      <p:sp>
        <p:nvSpPr>
          <p:cNvPr id="98713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SRAM</a:t>
            </a:r>
            <a:endParaRPr lang="en-US" sz="4400" dirty="0">
              <a:solidFill>
                <a:schemeClr val="bg1"/>
              </a:solidFill>
              <a:latin typeface="+mj-lt"/>
            </a:endParaRPr>
          </a:p>
        </p:txBody>
      </p:sp>
      <p:sp>
        <p:nvSpPr>
          <p:cNvPr id="2" name="TextBox 1"/>
          <p:cNvSpPr txBox="1"/>
          <p:nvPr/>
        </p:nvSpPr>
        <p:spPr>
          <a:xfrm>
            <a:off x="2133600" y="5486400"/>
            <a:ext cx="4865434" cy="646331"/>
          </a:xfrm>
          <a:prstGeom prst="rect">
            <a:avLst/>
          </a:prstGeom>
          <a:noFill/>
        </p:spPr>
        <p:txBody>
          <a:bodyPr wrap="none" rtlCol="0">
            <a:spAutoFit/>
          </a:bodyPr>
          <a:lstStyle/>
          <a:p>
            <a:r>
              <a:rPr lang="en-US" dirty="0" err="1" smtClean="0"/>
              <a:t>Wordline</a:t>
            </a:r>
            <a:r>
              <a:rPr lang="en-US" dirty="0" smtClean="0"/>
              <a:t> is asserted, both transistors turn ON, </a:t>
            </a:r>
          </a:p>
          <a:p>
            <a:r>
              <a:rPr lang="en-US" dirty="0"/>
              <a:t>d</a:t>
            </a:r>
            <a:r>
              <a:rPr lang="en-US" dirty="0" smtClean="0"/>
              <a:t>ata values are transferred to or from the </a:t>
            </a:r>
            <a:r>
              <a:rPr lang="en-US" dirty="0" err="1" smtClean="0"/>
              <a:t>bitlines</a:t>
            </a:r>
            <a:endParaRPr lang="en-US" dirty="0"/>
          </a:p>
        </p:txBody>
      </p:sp>
    </p:spTree>
    <p:extLst>
      <p:ext uri="{BB962C8B-B14F-4D97-AF65-F5344CB8AC3E}">
        <p14:creationId xmlns:p14="http://schemas.microsoft.com/office/powerpoint/2010/main" val="40691122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8162" name="Object 2"/>
          <p:cNvGraphicFramePr>
            <a:graphicFrameLocks noGrp="1" noChangeAspect="1"/>
          </p:cNvGraphicFramePr>
          <p:nvPr>
            <p:ph sz="half" idx="4294967295"/>
            <p:custDataLst>
              <p:tags r:id="rId2"/>
            </p:custDataLst>
            <p:extLst>
              <p:ext uri="{D42A27DB-BD31-4B8C-83A1-F6EECF244321}">
                <p14:modId xmlns:p14="http://schemas.microsoft.com/office/powerpoint/2010/main" val="3688884112"/>
              </p:ext>
            </p:extLst>
          </p:nvPr>
        </p:nvGraphicFramePr>
        <p:xfrm>
          <a:off x="1219200" y="1003300"/>
          <a:ext cx="6248400" cy="3492500"/>
        </p:xfrm>
        <a:graphic>
          <a:graphicData uri="http://schemas.openxmlformats.org/presentationml/2006/ole">
            <mc:AlternateContent xmlns:mc="http://schemas.openxmlformats.org/markup-compatibility/2006">
              <mc:Choice xmlns:v="urn:schemas-microsoft-com:vml" Requires="v">
                <p:oleObj spid="_x0000_s94401" name="VISIO" r:id="rId10" imgW="4036320" imgH="2255400" progId="Visio.Drawing.6">
                  <p:embed/>
                </p:oleObj>
              </mc:Choice>
              <mc:Fallback>
                <p:oleObj name="VISIO" r:id="rId10" imgW="4036320" imgH="22554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1003300"/>
                        <a:ext cx="6248400" cy="3492500"/>
                      </a:xfrm>
                      <a:prstGeom prst="rect">
                        <a:avLst/>
                      </a:prstGeom>
                    </p:spPr>
                  </p:pic>
                </p:oleObj>
              </mc:Fallback>
            </mc:AlternateContent>
          </a:graphicData>
        </a:graphic>
      </p:graphicFrame>
      <p:graphicFrame>
        <p:nvGraphicFramePr>
          <p:cNvPr id="988165"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2937685493"/>
              </p:ext>
            </p:extLst>
          </p:nvPr>
        </p:nvGraphicFramePr>
        <p:xfrm>
          <a:off x="4114800" y="4648200"/>
          <a:ext cx="3505200" cy="1530350"/>
        </p:xfrm>
        <a:graphic>
          <a:graphicData uri="http://schemas.openxmlformats.org/presentationml/2006/ole">
            <mc:AlternateContent xmlns:mc="http://schemas.openxmlformats.org/markup-compatibility/2006">
              <mc:Choice xmlns:v="urn:schemas-microsoft-com:vml" Requires="v">
                <p:oleObj spid="_x0000_s94402" name="VISIO" r:id="rId12" imgW="2127960" imgH="971640" progId="Visio.Drawing.6">
                  <p:embed/>
                </p:oleObj>
              </mc:Choice>
              <mc:Fallback>
                <p:oleObj name="VISIO" r:id="rId12" imgW="2127960" imgH="97164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4648200"/>
                        <a:ext cx="3505200"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8167" name="Object 7"/>
          <p:cNvGraphicFramePr>
            <a:graphicFrameLocks noGrp="1" noChangeAspect="1"/>
          </p:cNvGraphicFramePr>
          <p:nvPr>
            <p:ph sz="quarter" idx="4294967295"/>
            <p:custDataLst>
              <p:tags r:id="rId4"/>
            </p:custDataLst>
            <p:extLst>
              <p:ext uri="{D42A27DB-BD31-4B8C-83A1-F6EECF244321}">
                <p14:modId xmlns:p14="http://schemas.microsoft.com/office/powerpoint/2010/main" val="2844323105"/>
              </p:ext>
            </p:extLst>
          </p:nvPr>
        </p:nvGraphicFramePr>
        <p:xfrm>
          <a:off x="1447800" y="4980781"/>
          <a:ext cx="2519363" cy="1577975"/>
        </p:xfrm>
        <a:graphic>
          <a:graphicData uri="http://schemas.openxmlformats.org/presentationml/2006/ole">
            <mc:AlternateContent xmlns:mc="http://schemas.openxmlformats.org/markup-compatibility/2006">
              <mc:Choice xmlns:v="urn:schemas-microsoft-com:vml" Requires="v">
                <p:oleObj spid="_x0000_s94403" name="VISIO" r:id="rId14" imgW="1381680" imgH="865080" progId="Visio.Drawing.6">
                  <p:embed/>
                </p:oleObj>
              </mc:Choice>
              <mc:Fallback>
                <p:oleObj name="VISIO" r:id="rId14" imgW="1381680" imgH="86508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7800" y="4980781"/>
                        <a:ext cx="2519363"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8163" name="Rectangle 3"/>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8168" name="Text Box 8"/>
          <p:cNvSpPr txBox="1">
            <a:spLocks noChangeArrowheads="1"/>
          </p:cNvSpPr>
          <p:nvPr>
            <p:custDataLst>
              <p:tags r:id="rId6"/>
            </p:custDataLst>
          </p:nvPr>
        </p:nvSpPr>
        <p:spPr bwMode="auto">
          <a:xfrm>
            <a:off x="2057400" y="4586287"/>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chemeClr val="accent1"/>
                </a:solidFill>
              </a:rPr>
              <a:t>DRAM bit cell:</a:t>
            </a:r>
          </a:p>
        </p:txBody>
      </p:sp>
      <p:sp>
        <p:nvSpPr>
          <p:cNvPr id="988169" name="Text Box 9"/>
          <p:cNvSpPr txBox="1">
            <a:spLocks noChangeArrowheads="1"/>
          </p:cNvSpPr>
          <p:nvPr>
            <p:custDataLst>
              <p:tags r:id="rId7"/>
            </p:custDataLst>
          </p:nvPr>
        </p:nvSpPr>
        <p:spPr bwMode="auto">
          <a:xfrm>
            <a:off x="5410200" y="4586287"/>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chemeClr val="accent1"/>
                </a:solidFill>
              </a:rPr>
              <a:t>SRAM bit cell:</a:t>
            </a:r>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 Review</a:t>
            </a:r>
            <a:endParaRPr lang="en-US" sz="4400" dirty="0">
              <a:solidFill>
                <a:schemeClr val="bg1"/>
              </a:solidFill>
              <a:latin typeface="+mj-lt"/>
            </a:endParaRPr>
          </a:p>
        </p:txBody>
      </p:sp>
    </p:spTree>
    <p:extLst>
      <p:ext uri="{BB962C8B-B14F-4D97-AF65-F5344CB8AC3E}">
        <p14:creationId xmlns:p14="http://schemas.microsoft.com/office/powerpoint/2010/main" val="39412636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t>
            </a:r>
            <a:r>
              <a:rPr lang="en-US" sz="4400" dirty="0" smtClean="0">
                <a:solidFill>
                  <a:schemeClr val="bg1"/>
                </a:solidFill>
                <a:latin typeface="+mj-lt"/>
              </a:rPr>
              <a:t>Comparison</a:t>
            </a:r>
            <a:endParaRPr lang="en-US" sz="4400" dirty="0">
              <a:solidFill>
                <a:schemeClr val="bg1"/>
              </a:solidFill>
              <a:latin typeface="+mj-lt"/>
            </a:endParaRPr>
          </a:p>
        </p:txBody>
      </p:sp>
      <p:pic>
        <p:nvPicPr>
          <p:cNvPr id="3" name="Picture 2" descr="Screen Shot 2016-03-22 at 09.26.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143000"/>
            <a:ext cx="6406285" cy="2438400"/>
          </a:xfrm>
          <a:prstGeom prst="rect">
            <a:avLst/>
          </a:prstGeom>
        </p:spPr>
      </p:pic>
      <p:sp>
        <p:nvSpPr>
          <p:cNvPr id="4" name="TextBox 3"/>
          <p:cNvSpPr txBox="1"/>
          <p:nvPr/>
        </p:nvSpPr>
        <p:spPr>
          <a:xfrm>
            <a:off x="1295400" y="3733800"/>
            <a:ext cx="5314275" cy="369332"/>
          </a:xfrm>
          <a:prstGeom prst="rect">
            <a:avLst/>
          </a:prstGeom>
          <a:noFill/>
        </p:spPr>
        <p:txBody>
          <a:bodyPr wrap="none" rtlCol="0">
            <a:spAutoFit/>
          </a:bodyPr>
          <a:lstStyle/>
          <a:p>
            <a:r>
              <a:rPr lang="en-US" dirty="0" smtClean="0"/>
              <a:t>Flip-flops, SRAMs and DRAMs are all volatile memories</a:t>
            </a:r>
            <a:endParaRPr lang="en-US" dirty="0"/>
          </a:p>
        </p:txBody>
      </p:sp>
    </p:spTree>
    <p:extLst>
      <p:ext uri="{BB962C8B-B14F-4D97-AF65-F5344CB8AC3E}">
        <p14:creationId xmlns:p14="http://schemas.microsoft.com/office/powerpoint/2010/main" val="3139146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8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307484428"/>
              </p:ext>
            </p:extLst>
          </p:nvPr>
        </p:nvGraphicFramePr>
        <p:xfrm>
          <a:off x="1295400" y="1752600"/>
          <a:ext cx="3810000" cy="3116263"/>
        </p:xfrm>
        <a:graphic>
          <a:graphicData uri="http://schemas.openxmlformats.org/presentationml/2006/ole">
            <mc:AlternateContent xmlns:mc="http://schemas.openxmlformats.org/markup-compatibility/2006">
              <mc:Choice xmlns:v="urn:schemas-microsoft-com:vml" Requires="v">
                <p:oleObj spid="_x0000_s95364" name="Visio" r:id="rId8" imgW="2120798" imgH="1734922" progId="Visio.Drawing.11">
                  <p:embed/>
                </p:oleObj>
              </mc:Choice>
              <mc:Fallback>
                <p:oleObj name="Visio" r:id="rId8" imgW="2120798" imgH="1734922"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1752600"/>
                        <a:ext cx="3810000" cy="3116263"/>
                      </a:xfrm>
                      <a:prstGeom prst="rect">
                        <a:avLst/>
                      </a:prstGeom>
                    </p:spPr>
                  </p:pic>
                </p:oleObj>
              </mc:Fallback>
            </mc:AlternateContent>
          </a:graphicData>
        </a:graphic>
      </p:graphicFrame>
      <p:graphicFrame>
        <p:nvGraphicFramePr>
          <p:cNvPr id="989190"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1804240938"/>
              </p:ext>
            </p:extLst>
          </p:nvPr>
        </p:nvGraphicFramePr>
        <p:xfrm>
          <a:off x="5334000" y="1582738"/>
          <a:ext cx="2728912" cy="3714750"/>
        </p:xfrm>
        <a:graphic>
          <a:graphicData uri="http://schemas.openxmlformats.org/presentationml/2006/ole">
            <mc:AlternateContent xmlns:mc="http://schemas.openxmlformats.org/markup-compatibility/2006">
              <mc:Choice xmlns:v="urn:schemas-microsoft-com:vml" Requires="v">
                <p:oleObj spid="_x0000_s95365" name="VISIO" r:id="rId10" imgW="1249200" imgH="1779480" progId="Visio.Drawing.6">
                  <p:embed/>
                </p:oleObj>
              </mc:Choice>
              <mc:Fallback>
                <p:oleObj name="VISIO" r:id="rId10" imgW="1249200" imgH="1779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0" y="1582738"/>
                        <a:ext cx="2728912"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91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9"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Dot Notation</a:t>
            </a:r>
            <a:endParaRPr lang="en-US" sz="4400" dirty="0">
              <a:solidFill>
                <a:schemeClr val="bg1"/>
              </a:solidFill>
              <a:latin typeface="+mj-lt"/>
            </a:endParaRPr>
          </a:p>
        </p:txBody>
      </p:sp>
    </p:spTree>
    <p:extLst>
      <p:ext uri="{BB962C8B-B14F-4D97-AF65-F5344CB8AC3E}">
        <p14:creationId xmlns:p14="http://schemas.microsoft.com/office/powerpoint/2010/main" val="40410395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0213"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533364407"/>
              </p:ext>
            </p:extLst>
          </p:nvPr>
        </p:nvGraphicFramePr>
        <p:xfrm>
          <a:off x="1225550" y="1947863"/>
          <a:ext cx="3879850" cy="3033712"/>
        </p:xfrm>
        <a:graphic>
          <a:graphicData uri="http://schemas.openxmlformats.org/presentationml/2006/ole">
            <mc:AlternateContent xmlns:mc="http://schemas.openxmlformats.org/markup-compatibility/2006">
              <mc:Choice xmlns:v="urn:schemas-microsoft-com:vml" Requires="v">
                <p:oleObj spid="_x0000_s96390" name="Visio" r:id="rId8" imgW="2120798" imgH="1734922" progId="Visio.Drawing.11">
                  <p:embed/>
                </p:oleObj>
              </mc:Choice>
              <mc:Fallback>
                <p:oleObj name="Visio" r:id="rId8" imgW="2120798" imgH="1734922"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5550" y="1947863"/>
                        <a:ext cx="3879850" cy="303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0214"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493936267"/>
              </p:ext>
            </p:extLst>
          </p:nvPr>
        </p:nvGraphicFramePr>
        <p:xfrm>
          <a:off x="5105400" y="1905000"/>
          <a:ext cx="3657600" cy="3338513"/>
        </p:xfrm>
        <a:graphic>
          <a:graphicData uri="http://schemas.openxmlformats.org/presentationml/2006/ole">
            <mc:AlternateContent xmlns:mc="http://schemas.openxmlformats.org/markup-compatibility/2006">
              <mc:Choice xmlns:v="urn:schemas-microsoft-com:vml" Requires="v">
                <p:oleObj spid="_x0000_s96391" name="VISIO" r:id="rId10" imgW="1199520" imgH="1095120" progId="Visio.Drawing.6">
                  <p:embed/>
                </p:oleObj>
              </mc:Choice>
              <mc:Fallback>
                <p:oleObj name="VISIO" r:id="rId10" imgW="1199520" imgH="10951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5400" y="1905000"/>
                        <a:ext cx="3657600" cy="333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021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0212"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Storage</a:t>
            </a:r>
            <a:endParaRPr lang="en-US" sz="4400" dirty="0">
              <a:solidFill>
                <a:schemeClr val="bg1"/>
              </a:solidFill>
              <a:latin typeface="+mj-lt"/>
            </a:endParaRPr>
          </a:p>
        </p:txBody>
      </p:sp>
    </p:spTree>
    <p:extLst>
      <p:ext uri="{BB962C8B-B14F-4D97-AF65-F5344CB8AC3E}">
        <p14:creationId xmlns:p14="http://schemas.microsoft.com/office/powerpoint/2010/main" val="8143120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1237"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217647885"/>
              </p:ext>
            </p:extLst>
          </p:nvPr>
        </p:nvGraphicFramePr>
        <p:xfrm>
          <a:off x="1377950" y="1947863"/>
          <a:ext cx="3879850" cy="3033712"/>
        </p:xfrm>
        <a:graphic>
          <a:graphicData uri="http://schemas.openxmlformats.org/presentationml/2006/ole">
            <mc:AlternateContent xmlns:mc="http://schemas.openxmlformats.org/markup-compatibility/2006">
              <mc:Choice xmlns:v="urn:schemas-microsoft-com:vml" Requires="v">
                <p:oleObj spid="_x0000_s97351" name="Visio" r:id="rId10" imgW="2120798" imgH="1734922" progId="Visio.Drawing.11">
                  <p:embed/>
                </p:oleObj>
              </mc:Choice>
              <mc:Fallback>
                <p:oleObj name="Visio" r:id="rId10" imgW="2120798" imgH="1734922"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7950" y="1947863"/>
                        <a:ext cx="3879850" cy="303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123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1238" name="Text Box 6"/>
          <p:cNvSpPr txBox="1">
            <a:spLocks noChangeArrowheads="1"/>
          </p:cNvSpPr>
          <p:nvPr>
            <p:custDataLst>
              <p:tags r:id="rId4"/>
            </p:custDataLst>
          </p:nvPr>
        </p:nvSpPr>
        <p:spPr bwMode="auto">
          <a:xfrm>
            <a:off x="5486400" y="2362200"/>
            <a:ext cx="3048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i="1" dirty="0"/>
              <a:t>Data</a:t>
            </a:r>
            <a:r>
              <a:rPr lang="en-US" sz="3200" baseline="-25000" dirty="0"/>
              <a:t>2</a:t>
            </a:r>
            <a:r>
              <a:rPr lang="en-US" sz="3200" dirty="0"/>
              <a:t> = </a:t>
            </a:r>
            <a:r>
              <a:rPr lang="en-US" sz="3200" i="1" dirty="0"/>
              <a:t>A</a:t>
            </a:r>
            <a:r>
              <a:rPr lang="en-US" sz="3200" baseline="-25000" dirty="0"/>
              <a:t>1</a:t>
            </a:r>
            <a:r>
              <a:rPr lang="en-US" sz="3200" dirty="0"/>
              <a:t> </a:t>
            </a:r>
            <a:r>
              <a:rPr lang="en-US" sz="3200" dirty="0">
                <a:latin typeface="Symbol" pitchFamily="18" charset="2"/>
              </a:rPr>
              <a:t>Å</a:t>
            </a:r>
            <a:r>
              <a:rPr lang="en-US" sz="3200" dirty="0"/>
              <a:t> </a:t>
            </a:r>
            <a:r>
              <a:rPr lang="en-US" sz="3200" i="1" dirty="0"/>
              <a:t>A</a:t>
            </a:r>
            <a:r>
              <a:rPr lang="en-US" sz="3200" baseline="-25000" dirty="0"/>
              <a:t>0</a:t>
            </a:r>
          </a:p>
          <a:p>
            <a:pPr>
              <a:spcBef>
                <a:spcPct val="50000"/>
              </a:spcBef>
            </a:pPr>
            <a:r>
              <a:rPr lang="en-US" sz="3200" i="1" dirty="0"/>
              <a:t>Data</a:t>
            </a:r>
            <a:r>
              <a:rPr lang="en-US" sz="3200" baseline="-25000" dirty="0"/>
              <a:t>1</a:t>
            </a:r>
            <a:r>
              <a:rPr lang="en-US" sz="3200" dirty="0"/>
              <a:t> = </a:t>
            </a:r>
            <a:r>
              <a:rPr lang="en-US" sz="3200" i="1" dirty="0"/>
              <a:t>A</a:t>
            </a:r>
            <a:r>
              <a:rPr lang="en-US" sz="3200" baseline="-25000" dirty="0"/>
              <a:t>1</a:t>
            </a:r>
            <a:r>
              <a:rPr lang="en-US" sz="3200" dirty="0"/>
              <a:t> + </a:t>
            </a:r>
            <a:r>
              <a:rPr lang="en-US" sz="3200" i="1" dirty="0"/>
              <a:t>A</a:t>
            </a:r>
            <a:r>
              <a:rPr lang="en-US" sz="3200" baseline="-25000" dirty="0"/>
              <a:t>0</a:t>
            </a:r>
          </a:p>
          <a:p>
            <a:pPr>
              <a:spcBef>
                <a:spcPct val="50000"/>
              </a:spcBef>
            </a:pPr>
            <a:r>
              <a:rPr lang="en-US" sz="3200" i="1" dirty="0"/>
              <a:t>Data</a:t>
            </a:r>
            <a:r>
              <a:rPr lang="en-US" sz="3200" baseline="-25000" dirty="0"/>
              <a:t>0</a:t>
            </a:r>
            <a:r>
              <a:rPr lang="en-US" sz="3200" dirty="0"/>
              <a:t> = </a:t>
            </a:r>
            <a:r>
              <a:rPr lang="en-US" sz="3200" i="1" dirty="0"/>
              <a:t>A</a:t>
            </a:r>
            <a:r>
              <a:rPr lang="en-US" sz="3200" baseline="-25000" dirty="0"/>
              <a:t>1</a:t>
            </a:r>
            <a:r>
              <a:rPr lang="en-US" sz="3200" i="1" dirty="0"/>
              <a:t>A</a:t>
            </a:r>
            <a:r>
              <a:rPr lang="en-US" sz="3200" baseline="-25000" dirty="0"/>
              <a:t>0</a:t>
            </a:r>
          </a:p>
        </p:txBody>
      </p:sp>
      <p:sp>
        <p:nvSpPr>
          <p:cNvPr id="991240" name="Line 8"/>
          <p:cNvSpPr>
            <a:spLocks noChangeShapeType="1"/>
          </p:cNvSpPr>
          <p:nvPr>
            <p:custDataLst>
              <p:tags r:id="rId5"/>
            </p:custDataLst>
          </p:nvPr>
        </p:nvSpPr>
        <p:spPr bwMode="auto">
          <a:xfrm>
            <a:off x="6825762" y="3219207"/>
            <a:ext cx="381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1241" name="Line 9"/>
          <p:cNvSpPr>
            <a:spLocks noChangeShapeType="1"/>
          </p:cNvSpPr>
          <p:nvPr>
            <p:custDataLst>
              <p:tags r:id="rId6"/>
            </p:custDataLst>
          </p:nvPr>
        </p:nvSpPr>
        <p:spPr bwMode="auto">
          <a:xfrm>
            <a:off x="6781800" y="3884613"/>
            <a:ext cx="381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1242" name="Line 10"/>
          <p:cNvSpPr>
            <a:spLocks noChangeShapeType="1"/>
          </p:cNvSpPr>
          <p:nvPr>
            <p:custDataLst>
              <p:tags r:id="rId7"/>
            </p:custDataLst>
          </p:nvPr>
        </p:nvSpPr>
        <p:spPr bwMode="auto">
          <a:xfrm>
            <a:off x="7315200" y="3884613"/>
            <a:ext cx="381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Logic</a:t>
            </a:r>
            <a:endParaRPr lang="en-US" sz="4400" dirty="0">
              <a:solidFill>
                <a:schemeClr val="bg1"/>
              </a:solidFill>
              <a:latin typeface="+mj-lt"/>
            </a:endParaRPr>
          </a:p>
        </p:txBody>
      </p:sp>
    </p:spTree>
    <p:extLst>
      <p:ext uri="{BB962C8B-B14F-4D97-AF65-F5344CB8AC3E}">
        <p14:creationId xmlns:p14="http://schemas.microsoft.com/office/powerpoint/2010/main" val="12514389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1480" name="Object 8"/>
          <p:cNvGraphicFramePr>
            <a:graphicFrameLocks noGrp="1" noChangeAspect="1"/>
          </p:cNvGraphicFramePr>
          <p:nvPr>
            <p:ph sz="half" idx="4294967295"/>
            <p:custDataLst>
              <p:tags r:id="rId2"/>
            </p:custDataLst>
            <p:extLst>
              <p:ext uri="{D42A27DB-BD31-4B8C-83A1-F6EECF244321}">
                <p14:modId xmlns:p14="http://schemas.microsoft.com/office/powerpoint/2010/main" val="1204924689"/>
              </p:ext>
            </p:extLst>
          </p:nvPr>
        </p:nvGraphicFramePr>
        <p:xfrm>
          <a:off x="3429000" y="2101850"/>
          <a:ext cx="4495800" cy="3568700"/>
        </p:xfrm>
        <a:graphic>
          <a:graphicData uri="http://schemas.openxmlformats.org/presentationml/2006/ole">
            <mc:AlternateContent xmlns:mc="http://schemas.openxmlformats.org/markup-compatibility/2006">
              <mc:Choice xmlns:v="urn:schemas-microsoft-com:vml" Requires="v">
                <p:oleObj spid="_x0000_s112700" name="VISIO" r:id="rId9" imgW="2192040" imgH="1740240" progId="Visio.Drawing.6">
                  <p:embed/>
                </p:oleObj>
              </mc:Choice>
              <mc:Fallback>
                <p:oleObj name="VISIO" r:id="rId9" imgW="2192040" imgH="1740240" progId="Visio.Drawing.6">
                  <p:embed/>
                  <p:pic>
                    <p:nvPicPr>
                      <p:cNvPr id="0" name=""/>
                      <p:cNvPicPr>
                        <a:picLocks noChangeAspect="1" noChangeArrowheads="1"/>
                      </p:cNvPicPr>
                      <p:nvPr/>
                    </p:nvPicPr>
                    <p:blipFill>
                      <a:blip r:embed="rId10"/>
                      <a:srcRect/>
                      <a:stretch>
                        <a:fillRect/>
                      </a:stretch>
                    </p:blipFill>
                    <p:spPr bwMode="auto">
                      <a:xfrm>
                        <a:off x="3429000" y="2101850"/>
                        <a:ext cx="4495800" cy="3568700"/>
                      </a:xfrm>
                      <a:prstGeom prst="rect">
                        <a:avLst/>
                      </a:prstGeom>
                    </p:spPr>
                  </p:pic>
                </p:oleObj>
              </mc:Fallback>
            </mc:AlternateContent>
          </a:graphicData>
        </a:graphic>
      </p:graphicFrame>
      <p:sp>
        <p:nvSpPr>
          <p:cNvPr id="100147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147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1478" name="Rectangle 6"/>
          <p:cNvSpPr>
            <a:spLocks noChangeArrowheads="1"/>
          </p:cNvSpPr>
          <p:nvPr>
            <p:custDataLst>
              <p:tags r:id="rId5"/>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ROM:</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1001479" name="Line 7"/>
          <p:cNvSpPr>
            <a:spLocks noChangeShapeType="1"/>
          </p:cNvSpPr>
          <p:nvPr>
            <p:custDataLst>
              <p:tags r:id="rId6"/>
            </p:custDataLst>
          </p:nvPr>
        </p:nvSpPr>
        <p:spPr bwMode="auto">
          <a:xfrm>
            <a:off x="2362200" y="2895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Logic with ROMs</a:t>
            </a:r>
            <a:endParaRPr lang="en-US" sz="4400" dirty="0">
              <a:solidFill>
                <a:schemeClr val="bg1"/>
              </a:solidFill>
              <a:latin typeface="+mj-lt"/>
            </a:endParaRPr>
          </a:p>
        </p:txBody>
      </p:sp>
    </p:spTree>
    <p:extLst>
      <p:ext uri="{BB962C8B-B14F-4D97-AF65-F5344CB8AC3E}">
        <p14:creationId xmlns:p14="http://schemas.microsoft.com/office/powerpoint/2010/main" val="20562356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1480" name="Object 8"/>
          <p:cNvGraphicFramePr>
            <a:graphicFrameLocks noGrp="1" noChangeAspect="1"/>
          </p:cNvGraphicFramePr>
          <p:nvPr>
            <p:ph sz="half" idx="4294967295"/>
            <p:custDataLst>
              <p:tags r:id="rId2"/>
            </p:custDataLst>
            <p:extLst>
              <p:ext uri="{D42A27DB-BD31-4B8C-83A1-F6EECF244321}">
                <p14:modId xmlns:p14="http://schemas.microsoft.com/office/powerpoint/2010/main" val="2852309239"/>
              </p:ext>
            </p:extLst>
          </p:nvPr>
        </p:nvGraphicFramePr>
        <p:xfrm>
          <a:off x="3429000" y="2101850"/>
          <a:ext cx="4495800" cy="3568700"/>
        </p:xfrm>
        <a:graphic>
          <a:graphicData uri="http://schemas.openxmlformats.org/presentationml/2006/ole">
            <mc:AlternateContent xmlns:mc="http://schemas.openxmlformats.org/markup-compatibility/2006">
              <mc:Choice xmlns:v="urn:schemas-microsoft-com:vml" Requires="v">
                <p:oleObj spid="_x0000_s99399" name="VISIO" r:id="rId9" imgW="2192040" imgH="1740240" progId="Visio.Drawing.6">
                  <p:embed/>
                </p:oleObj>
              </mc:Choice>
              <mc:Fallback>
                <p:oleObj name="VISIO" r:id="rId9" imgW="2192040" imgH="17402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0" y="2101850"/>
                        <a:ext cx="4495800" cy="3568700"/>
                      </a:xfrm>
                      <a:prstGeom prst="rect">
                        <a:avLst/>
                      </a:prstGeom>
                    </p:spPr>
                  </p:pic>
                </p:oleObj>
              </mc:Fallback>
            </mc:AlternateContent>
          </a:graphicData>
        </a:graphic>
      </p:graphicFrame>
      <p:sp>
        <p:nvSpPr>
          <p:cNvPr id="100147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147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1478" name="Rectangle 6"/>
          <p:cNvSpPr>
            <a:spLocks noChangeArrowheads="1"/>
          </p:cNvSpPr>
          <p:nvPr>
            <p:custDataLst>
              <p:tags r:id="rId5"/>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ROM:</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1001479" name="Line 7"/>
          <p:cNvSpPr>
            <a:spLocks noChangeShapeType="1"/>
          </p:cNvSpPr>
          <p:nvPr>
            <p:custDataLst>
              <p:tags r:id="rId6"/>
            </p:custDataLst>
          </p:nvPr>
        </p:nvSpPr>
        <p:spPr bwMode="auto">
          <a:xfrm>
            <a:off x="2362200" y="2895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Logic with ROMs</a:t>
            </a:r>
            <a:endParaRPr lang="en-US" sz="4400" dirty="0">
              <a:solidFill>
                <a:schemeClr val="bg1"/>
              </a:solidFill>
              <a:latin typeface="+mj-lt"/>
            </a:endParaRPr>
          </a:p>
        </p:txBody>
      </p:sp>
    </p:spTree>
    <p:extLst>
      <p:ext uri="{BB962C8B-B14F-4D97-AF65-F5344CB8AC3E}">
        <p14:creationId xmlns:p14="http://schemas.microsoft.com/office/powerpoint/2010/main" val="41605704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28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2917051368"/>
              </p:ext>
            </p:extLst>
          </p:nvPr>
        </p:nvGraphicFramePr>
        <p:xfrm>
          <a:off x="1447800" y="1143000"/>
          <a:ext cx="6400800" cy="3417888"/>
        </p:xfrm>
        <a:graphic>
          <a:graphicData uri="http://schemas.openxmlformats.org/presentationml/2006/ole">
            <mc:AlternateContent xmlns:mc="http://schemas.openxmlformats.org/markup-compatibility/2006">
              <mc:Choice xmlns:v="urn:schemas-microsoft-com:vml" Requires="v">
                <p:oleObj spid="_x0000_s100423" name="VISIO" r:id="rId11" imgW="4036320" imgH="2255400" progId="Visio.Drawing.6">
                  <p:embed/>
                </p:oleObj>
              </mc:Choice>
              <mc:Fallback>
                <p:oleObj name="VISIO" r:id="rId11" imgW="4036320" imgH="225540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1143000"/>
                        <a:ext cx="6400800"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2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3284"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3286" name="Text Box 6"/>
          <p:cNvSpPr txBox="1">
            <a:spLocks noChangeArrowheads="1"/>
          </p:cNvSpPr>
          <p:nvPr>
            <p:custDataLst>
              <p:tags r:id="rId5"/>
            </p:custDataLst>
          </p:nvPr>
        </p:nvSpPr>
        <p:spPr bwMode="auto">
          <a:xfrm>
            <a:off x="2286000" y="4414897"/>
            <a:ext cx="3048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i="1" dirty="0"/>
              <a:t>Data</a:t>
            </a:r>
            <a:r>
              <a:rPr lang="en-US" sz="3200" baseline="-25000" dirty="0"/>
              <a:t>2</a:t>
            </a:r>
            <a:r>
              <a:rPr lang="en-US" sz="3200" dirty="0"/>
              <a:t> = </a:t>
            </a:r>
            <a:r>
              <a:rPr lang="en-US" sz="3200" i="1" dirty="0"/>
              <a:t>A</a:t>
            </a:r>
            <a:r>
              <a:rPr lang="en-US" sz="3200" baseline="-25000" dirty="0"/>
              <a:t>1</a:t>
            </a:r>
            <a:r>
              <a:rPr lang="en-US" sz="3200" dirty="0"/>
              <a:t> </a:t>
            </a:r>
            <a:r>
              <a:rPr lang="en-US" sz="3200" dirty="0">
                <a:latin typeface="Symbol" pitchFamily="18" charset="2"/>
              </a:rPr>
              <a:t>Å</a:t>
            </a:r>
            <a:r>
              <a:rPr lang="en-US" sz="3200" dirty="0"/>
              <a:t> </a:t>
            </a:r>
            <a:r>
              <a:rPr lang="en-US" sz="3200" i="1" dirty="0"/>
              <a:t>A</a:t>
            </a:r>
            <a:r>
              <a:rPr lang="en-US" sz="3200" baseline="-25000" dirty="0"/>
              <a:t>0</a:t>
            </a:r>
          </a:p>
          <a:p>
            <a:pPr>
              <a:spcBef>
                <a:spcPct val="50000"/>
              </a:spcBef>
            </a:pPr>
            <a:r>
              <a:rPr lang="en-US" sz="3200" i="1" dirty="0"/>
              <a:t>Data</a:t>
            </a:r>
            <a:r>
              <a:rPr lang="en-US" sz="3200" baseline="-25000" dirty="0"/>
              <a:t>1</a:t>
            </a:r>
            <a:r>
              <a:rPr lang="en-US" sz="3200" dirty="0"/>
              <a:t> = </a:t>
            </a:r>
            <a:r>
              <a:rPr lang="en-US" sz="3200" i="1" dirty="0"/>
              <a:t>A</a:t>
            </a:r>
            <a:r>
              <a:rPr lang="en-US" sz="3200" baseline="-25000" dirty="0"/>
              <a:t>1</a:t>
            </a:r>
            <a:r>
              <a:rPr lang="en-US" sz="3200" dirty="0"/>
              <a:t> + </a:t>
            </a:r>
            <a:r>
              <a:rPr lang="en-US" sz="3200" i="1" dirty="0"/>
              <a:t>A</a:t>
            </a:r>
            <a:r>
              <a:rPr lang="en-US" sz="3200" baseline="-25000" dirty="0"/>
              <a:t>0</a:t>
            </a:r>
          </a:p>
          <a:p>
            <a:pPr>
              <a:spcBef>
                <a:spcPct val="50000"/>
              </a:spcBef>
            </a:pPr>
            <a:r>
              <a:rPr lang="en-US" sz="3200" i="1" dirty="0"/>
              <a:t>Data</a:t>
            </a:r>
            <a:r>
              <a:rPr lang="en-US" sz="3200" baseline="-25000" dirty="0"/>
              <a:t>0</a:t>
            </a:r>
            <a:r>
              <a:rPr lang="en-US" sz="3200" dirty="0"/>
              <a:t> = </a:t>
            </a:r>
            <a:r>
              <a:rPr lang="en-US" sz="3200" i="1" dirty="0"/>
              <a:t>A</a:t>
            </a:r>
            <a:r>
              <a:rPr lang="en-US" sz="3200" baseline="-25000" dirty="0"/>
              <a:t>1</a:t>
            </a:r>
            <a:r>
              <a:rPr lang="en-US" sz="3200" i="1" dirty="0"/>
              <a:t>A</a:t>
            </a:r>
            <a:r>
              <a:rPr lang="en-US" sz="3200" baseline="-25000" dirty="0"/>
              <a:t>0</a:t>
            </a:r>
          </a:p>
        </p:txBody>
      </p:sp>
      <p:sp>
        <p:nvSpPr>
          <p:cNvPr id="993287" name="Line 7"/>
          <p:cNvSpPr>
            <a:spLocks noChangeShapeType="1"/>
          </p:cNvSpPr>
          <p:nvPr>
            <p:custDataLst>
              <p:tags r:id="rId6"/>
            </p:custDataLst>
          </p:nvPr>
        </p:nvSpPr>
        <p:spPr bwMode="auto">
          <a:xfrm>
            <a:off x="3733800" y="522610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Any Memory Array</a:t>
            </a:r>
            <a:endParaRPr lang="en-US" sz="4400" dirty="0">
              <a:solidFill>
                <a:schemeClr val="bg1"/>
              </a:solidFill>
              <a:latin typeface="+mj-lt"/>
            </a:endParaRPr>
          </a:p>
        </p:txBody>
      </p:sp>
      <p:sp>
        <p:nvSpPr>
          <p:cNvPr id="16" name="Line 7"/>
          <p:cNvSpPr>
            <a:spLocks noChangeShapeType="1"/>
          </p:cNvSpPr>
          <p:nvPr>
            <p:custDataLst>
              <p:tags r:id="rId7"/>
            </p:custDataLst>
          </p:nvPr>
        </p:nvSpPr>
        <p:spPr bwMode="auto">
          <a:xfrm>
            <a:off x="3733800" y="598810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7"/>
          <p:cNvSpPr>
            <a:spLocks noChangeShapeType="1"/>
          </p:cNvSpPr>
          <p:nvPr>
            <p:custDataLst>
              <p:tags r:id="rId8"/>
            </p:custDataLst>
          </p:nvPr>
        </p:nvSpPr>
        <p:spPr bwMode="auto">
          <a:xfrm>
            <a:off x="4114800" y="598810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328431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5878" name="Object 6"/>
          <p:cNvGraphicFramePr>
            <a:graphicFrameLocks noGrp="1" noChangeAspect="1"/>
          </p:cNvGraphicFramePr>
          <p:nvPr>
            <p:ph idx="4294967295"/>
            <p:custDataLst>
              <p:tags r:id="rId2"/>
            </p:custDataLst>
            <p:extLst>
              <p:ext uri="{D42A27DB-BD31-4B8C-83A1-F6EECF244321}">
                <p14:modId xmlns:p14="http://schemas.microsoft.com/office/powerpoint/2010/main" val="3947923750"/>
              </p:ext>
            </p:extLst>
          </p:nvPr>
        </p:nvGraphicFramePr>
        <p:xfrm>
          <a:off x="1066800" y="3505200"/>
          <a:ext cx="4697413" cy="2744788"/>
        </p:xfrm>
        <a:graphic>
          <a:graphicData uri="http://schemas.openxmlformats.org/presentationml/2006/ole">
            <mc:AlternateContent xmlns:mc="http://schemas.openxmlformats.org/markup-compatibility/2006">
              <mc:Choice xmlns:v="urn:schemas-microsoft-com:vml" Requires="v">
                <p:oleObj spid="_x0000_s79943" name="VISIO" r:id="rId8" imgW="2080800" imgH="1216440" progId="Visio.Drawing.6">
                  <p:embed/>
                </p:oleObj>
              </mc:Choice>
              <mc:Fallback>
                <p:oleObj name="VISIO" r:id="rId8" imgW="2080800" imgH="12164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3505200"/>
                        <a:ext cx="4697413" cy="274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587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587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5877" name="Rectangle 5"/>
          <p:cNvSpPr>
            <a:spLocks noChangeArrowheads="1"/>
          </p:cNvSpPr>
          <p:nvPr>
            <p:custDataLst>
              <p:tags r:id="rId5"/>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Increments on each clock </a:t>
            </a:r>
            <a:r>
              <a:rPr lang="en-US" sz="2600" dirty="0" smtClean="0">
                <a:latin typeface="Times New Roman" pitchFamily="18" charset="0"/>
                <a:cs typeface="Arial" charset="0"/>
              </a:rPr>
              <a:t>edge</a:t>
            </a:r>
            <a:endParaRPr lang="en-US" sz="2600" dirty="0">
              <a:latin typeface="Times New Roman" pitchFamily="18" charset="0"/>
              <a:cs typeface="Arial" charset="0"/>
            </a:endParaRPr>
          </a:p>
          <a:p>
            <a:pPr marL="342900" indent="-342900">
              <a:spcBef>
                <a:spcPct val="20000"/>
              </a:spcBef>
              <a:buFontTx/>
              <a:buChar char="•"/>
            </a:pPr>
            <a:r>
              <a:rPr lang="en-US" sz="2600" dirty="0">
                <a:latin typeface="Times New Roman" pitchFamily="18" charset="0"/>
                <a:cs typeface="Arial" charset="0"/>
              </a:rPr>
              <a:t>Used to cycle through numbers. For example, </a:t>
            </a:r>
          </a:p>
          <a:p>
            <a:pPr marL="742950" lvl="1" indent="-285750">
              <a:spcBef>
                <a:spcPct val="20000"/>
              </a:spcBef>
              <a:buFontTx/>
              <a:buChar char="–"/>
            </a:pPr>
            <a:r>
              <a:rPr lang="en-US" sz="2000" dirty="0">
                <a:latin typeface="Times New Roman" pitchFamily="18" charset="0"/>
                <a:cs typeface="Arial" charset="0"/>
              </a:rPr>
              <a:t>000, 001, 010, 011, 100, 101, 110, 111, 000, 001…</a:t>
            </a:r>
          </a:p>
          <a:p>
            <a:pPr marL="342900" indent="-342900">
              <a:spcBef>
                <a:spcPct val="20000"/>
              </a:spcBef>
              <a:buFontTx/>
              <a:buChar char="•"/>
            </a:pPr>
            <a:r>
              <a:rPr lang="en-US" sz="2600" dirty="0">
                <a:latin typeface="Times New Roman" pitchFamily="18" charset="0"/>
                <a:cs typeface="Arial" charset="0"/>
              </a:rPr>
              <a:t>Example uses:</a:t>
            </a:r>
          </a:p>
          <a:p>
            <a:pPr marL="742950" lvl="1" indent="-285750">
              <a:spcBef>
                <a:spcPct val="20000"/>
              </a:spcBef>
              <a:buFontTx/>
              <a:buChar char="–"/>
            </a:pPr>
            <a:r>
              <a:rPr lang="en-US" sz="2000" dirty="0">
                <a:latin typeface="Times New Roman" pitchFamily="18" charset="0"/>
                <a:cs typeface="Arial" charset="0"/>
              </a:rPr>
              <a:t>Digital clock displays</a:t>
            </a:r>
          </a:p>
          <a:p>
            <a:pPr marL="742950" lvl="1" indent="-285750">
              <a:spcBef>
                <a:spcPct val="20000"/>
              </a:spcBef>
              <a:buFontTx/>
              <a:buChar char="–"/>
            </a:pPr>
            <a:r>
              <a:rPr lang="en-US" sz="2000" dirty="0">
                <a:latin typeface="Times New Roman" pitchFamily="18" charset="0"/>
                <a:cs typeface="Arial" charset="0"/>
              </a:rPr>
              <a:t>Program counter: keeps track of current instruction executing</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Counters</a:t>
            </a:r>
            <a:endParaRPr lang="en-US" sz="4400" dirty="0">
              <a:solidFill>
                <a:schemeClr val="bg1"/>
              </a:solidFill>
              <a:latin typeface="+mj-lt"/>
            </a:endParaRPr>
          </a:p>
        </p:txBody>
      </p:sp>
      <p:sp>
        <p:nvSpPr>
          <p:cNvPr id="2" name="TextBox 1"/>
          <p:cNvSpPr txBox="1"/>
          <p:nvPr/>
        </p:nvSpPr>
        <p:spPr>
          <a:xfrm>
            <a:off x="5638800" y="4038600"/>
            <a:ext cx="3200400" cy="1477328"/>
          </a:xfrm>
          <a:prstGeom prst="rect">
            <a:avLst/>
          </a:prstGeom>
          <a:noFill/>
          <a:ln>
            <a:solidFill>
              <a:srgbClr val="4F81BD"/>
            </a:solidFill>
          </a:ln>
        </p:spPr>
        <p:txBody>
          <a:bodyPr wrap="square" rtlCol="0">
            <a:spAutoFit/>
          </a:bodyPr>
          <a:lstStyle/>
          <a:p>
            <a:r>
              <a:rPr lang="en-US" dirty="0" smtClean="0"/>
              <a:t>An adder and a resettable register</a:t>
            </a:r>
          </a:p>
          <a:p>
            <a:r>
              <a:rPr lang="en-US" dirty="0" smtClean="0"/>
              <a:t>On each cycle, the counter adds 1 to the vale stored in the register</a:t>
            </a:r>
            <a:endParaRPr lang="en-US" dirty="0"/>
          </a:p>
        </p:txBody>
      </p:sp>
    </p:spTree>
    <p:extLst>
      <p:ext uri="{BB962C8B-B14F-4D97-AF65-F5344CB8AC3E}">
        <p14:creationId xmlns:p14="http://schemas.microsoft.com/office/powerpoint/2010/main" val="38786354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8" name="Rectangle 4"/>
          <p:cNvSpPr>
            <a:spLocks noChangeArrowheads="1"/>
          </p:cNvSpPr>
          <p:nvPr>
            <p:custDataLst>
              <p:tags r:id="rId1"/>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4310" name="Rectangle 6"/>
          <p:cNvSpPr>
            <a:spLocks noChangeArrowheads="1"/>
          </p:cNvSpPr>
          <p:nvPr>
            <p:custDataLst>
              <p:tags r:id="rId2"/>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memory array:</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994311" name="Line 7"/>
          <p:cNvSpPr>
            <a:spLocks noChangeShapeType="1"/>
          </p:cNvSpPr>
          <p:nvPr>
            <p:custDataLst>
              <p:tags r:id="rId3"/>
            </p:custDataLst>
          </p:nvPr>
        </p:nvSpPr>
        <p:spPr bwMode="auto">
          <a:xfrm>
            <a:off x="23622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Memory Arrays</a:t>
            </a:r>
            <a:endParaRPr lang="en-US" sz="4400" dirty="0">
              <a:solidFill>
                <a:schemeClr val="bg1"/>
              </a:solidFill>
              <a:latin typeface="+mj-lt"/>
            </a:endParaRPr>
          </a:p>
        </p:txBody>
      </p:sp>
    </p:spTree>
    <p:extLst>
      <p:ext uri="{BB962C8B-B14F-4D97-AF65-F5344CB8AC3E}">
        <p14:creationId xmlns:p14="http://schemas.microsoft.com/office/powerpoint/2010/main" val="6537090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4312" name="Object 8"/>
          <p:cNvGraphicFramePr>
            <a:graphicFrameLocks noGrp="1" noChangeAspect="1"/>
          </p:cNvGraphicFramePr>
          <p:nvPr>
            <p:ph sz="half" idx="4294967295"/>
            <p:custDataLst>
              <p:tags r:id="rId2"/>
            </p:custDataLst>
            <p:extLst>
              <p:ext uri="{D42A27DB-BD31-4B8C-83A1-F6EECF244321}">
                <p14:modId xmlns:p14="http://schemas.microsoft.com/office/powerpoint/2010/main" val="3833032324"/>
              </p:ext>
            </p:extLst>
          </p:nvPr>
        </p:nvGraphicFramePr>
        <p:xfrm>
          <a:off x="2438400" y="2081213"/>
          <a:ext cx="6629400" cy="3709987"/>
        </p:xfrm>
        <a:graphic>
          <a:graphicData uri="http://schemas.openxmlformats.org/presentationml/2006/ole">
            <mc:AlternateContent xmlns:mc="http://schemas.openxmlformats.org/markup-compatibility/2006">
              <mc:Choice xmlns:v="urn:schemas-microsoft-com:vml" Requires="v">
                <p:oleObj spid="_x0000_s101447" name="VISIO" r:id="rId8" imgW="3992760" imgH="2233800" progId="Visio.Drawing.6">
                  <p:embed/>
                </p:oleObj>
              </mc:Choice>
              <mc:Fallback>
                <p:oleObj name="VISIO" r:id="rId8" imgW="3992760" imgH="2233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2081213"/>
                        <a:ext cx="6629400" cy="3709987"/>
                      </a:xfrm>
                      <a:prstGeom prst="rect">
                        <a:avLst/>
                      </a:prstGeom>
                    </p:spPr>
                  </p:pic>
                </p:oleObj>
              </mc:Fallback>
            </mc:AlternateContent>
          </a:graphicData>
        </a:graphic>
      </p:graphicFrame>
      <p:sp>
        <p:nvSpPr>
          <p:cNvPr id="994308"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4310" name="Rectangle 6"/>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memory array:</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994311" name="Line 7"/>
          <p:cNvSpPr>
            <a:spLocks noChangeShapeType="1"/>
          </p:cNvSpPr>
          <p:nvPr>
            <p:custDataLst>
              <p:tags r:id="rId5"/>
            </p:custDataLst>
          </p:nvPr>
        </p:nvSpPr>
        <p:spPr bwMode="auto">
          <a:xfrm>
            <a:off x="23622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Memory Arrays</a:t>
            </a:r>
            <a:endParaRPr lang="en-US" sz="4400" dirty="0">
              <a:solidFill>
                <a:schemeClr val="bg1"/>
              </a:solidFill>
              <a:latin typeface="+mj-lt"/>
            </a:endParaRPr>
          </a:p>
        </p:txBody>
      </p:sp>
    </p:spTree>
    <p:extLst>
      <p:ext uri="{BB962C8B-B14F-4D97-AF65-F5344CB8AC3E}">
        <p14:creationId xmlns:p14="http://schemas.microsoft.com/office/powerpoint/2010/main" val="14451303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767"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405307310"/>
              </p:ext>
            </p:extLst>
          </p:nvPr>
        </p:nvGraphicFramePr>
        <p:xfrm>
          <a:off x="2971800" y="2281238"/>
          <a:ext cx="5181600" cy="4348162"/>
        </p:xfrm>
        <a:graphic>
          <a:graphicData uri="http://schemas.openxmlformats.org/presentationml/2006/ole">
            <mc:AlternateContent xmlns:mc="http://schemas.openxmlformats.org/markup-compatibility/2006">
              <mc:Choice xmlns:v="urn:schemas-microsoft-com:vml" Requires="v">
                <p:oleObj spid="_x0000_s102472" name="VISIO" r:id="rId7" imgW="2898360" imgH="2431800" progId="Visio.Drawing.6">
                  <p:embed/>
                </p:oleObj>
              </mc:Choice>
              <mc:Fallback>
                <p:oleObj name="VISIO" r:id="rId7" imgW="2898360" imgH="24318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2281238"/>
                        <a:ext cx="5181600" cy="4348162"/>
                      </a:xfrm>
                      <a:prstGeom prst="rect">
                        <a:avLst/>
                      </a:prstGeom>
                    </p:spPr>
                  </p:pic>
                </p:oleObj>
              </mc:Fallback>
            </mc:AlternateContent>
          </a:graphicData>
        </a:graphic>
      </p:graphicFrame>
      <p:sp>
        <p:nvSpPr>
          <p:cNvPr id="1013763" name="Rectangle 3"/>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3764" name="Rectangle 4"/>
          <p:cNvSpPr>
            <a:spLocks noChangeArrowheads="1"/>
          </p:cNvSpPr>
          <p:nvPr>
            <p:custDataLst>
              <p:tags r:id="rId4"/>
            </p:custDataLst>
          </p:nvPr>
        </p:nvSpPr>
        <p:spPr bwMode="auto">
          <a:xfrm>
            <a:off x="914400" y="914400"/>
            <a:ext cx="8077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smtClean="0">
                <a:latin typeface="Times New Roman" pitchFamily="18" charset="0"/>
                <a:cs typeface="Arial" charset="0"/>
              </a:rPr>
              <a:t>Memory arrays used to perform </a:t>
            </a:r>
            <a:r>
              <a:rPr lang="en-US" sz="2400" dirty="0" smtClean="0">
                <a:latin typeface="Times New Roman" pitchFamily="18" charset="0"/>
                <a:cs typeface="Arial" charset="0"/>
              </a:rPr>
              <a:t>combinational logic functions are </a:t>
            </a:r>
            <a:r>
              <a:rPr lang="en-US" sz="2400" dirty="0" smtClean="0">
                <a:latin typeface="Times New Roman" pitchFamily="18" charset="0"/>
                <a:cs typeface="Arial" charset="0"/>
              </a:rPr>
              <a:t>called </a:t>
            </a:r>
            <a:r>
              <a:rPr lang="en-US" sz="2400" i="1" dirty="0">
                <a:latin typeface="Times New Roman" pitchFamily="18" charset="0"/>
                <a:cs typeface="Arial" charset="0"/>
              </a:rPr>
              <a:t>lookup tables </a:t>
            </a:r>
            <a:r>
              <a:rPr lang="en-US" sz="2400" dirty="0">
                <a:latin typeface="Times New Roman" pitchFamily="18" charset="0"/>
                <a:cs typeface="Arial" charset="0"/>
              </a:rPr>
              <a:t>(LUTs</a:t>
            </a:r>
            <a:r>
              <a:rPr lang="en-US" sz="2400" dirty="0" smtClean="0">
                <a:latin typeface="Times New Roman" pitchFamily="18" charset="0"/>
                <a:cs typeface="Arial" charset="0"/>
              </a:rPr>
              <a:t>)</a:t>
            </a:r>
            <a:endParaRPr lang="en-US" sz="2400" dirty="0">
              <a:latin typeface="Times New Roman" pitchFamily="18" charset="0"/>
              <a:cs typeface="Arial" charset="0"/>
            </a:endParaRPr>
          </a:p>
          <a:p>
            <a:pPr>
              <a:spcBef>
                <a:spcPct val="20000"/>
              </a:spcBef>
            </a:pPr>
            <a:r>
              <a:rPr lang="en-US" sz="2400" dirty="0" smtClean="0">
                <a:latin typeface="Times New Roman" pitchFamily="18" charset="0"/>
                <a:cs typeface="Arial" charset="0"/>
              </a:rPr>
              <a:t>The user can look </a:t>
            </a:r>
            <a:r>
              <a:rPr lang="en-US" sz="2400" dirty="0">
                <a:latin typeface="Times New Roman" pitchFamily="18" charset="0"/>
                <a:cs typeface="Arial" charset="0"/>
              </a:rPr>
              <a:t>up output at each input combination (address)</a:t>
            </a:r>
            <a:endParaRPr lang="en-US" sz="2400" i="1" dirty="0">
              <a:latin typeface="Times New Roman" pitchFamily="18" charset="0"/>
              <a:cs typeface="Times New Roman" pitchFamily="18"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Memory Arrays</a:t>
            </a:r>
            <a:endParaRPr lang="en-US" sz="4400" dirty="0">
              <a:solidFill>
                <a:schemeClr val="bg1"/>
              </a:solidFill>
              <a:latin typeface="+mj-lt"/>
            </a:endParaRPr>
          </a:p>
        </p:txBody>
      </p:sp>
    </p:spTree>
    <p:extLst>
      <p:ext uri="{BB962C8B-B14F-4D97-AF65-F5344CB8AC3E}">
        <p14:creationId xmlns:p14="http://schemas.microsoft.com/office/powerpoint/2010/main" val="8207687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840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420190046"/>
              </p:ext>
            </p:extLst>
          </p:nvPr>
        </p:nvGraphicFramePr>
        <p:xfrm>
          <a:off x="1219200" y="3443986"/>
          <a:ext cx="3505200" cy="2801239"/>
        </p:xfrm>
        <a:graphic>
          <a:graphicData uri="http://schemas.openxmlformats.org/presentationml/2006/ole">
            <mc:AlternateContent xmlns:mc="http://schemas.openxmlformats.org/markup-compatibility/2006">
              <mc:Choice xmlns:v="urn:schemas-microsoft-com:vml" Requires="v">
                <p:oleObj spid="_x0000_s103496" name="VISIO" r:id="rId8" imgW="1114560" imgH="931680" progId="Visio.Drawing.6">
                  <p:embed/>
                </p:oleObj>
              </mc:Choice>
              <mc:Fallback>
                <p:oleObj name="VISIO" r:id="rId8" imgW="1114560" imgH="931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443986"/>
                        <a:ext cx="3505200" cy="2801239"/>
                      </a:xfrm>
                      <a:prstGeom prst="rect">
                        <a:avLst/>
                      </a:prstGeom>
                    </p:spPr>
                  </p:pic>
                </p:oleObj>
              </mc:Fallback>
            </mc:AlternateContent>
          </a:graphicData>
        </a:graphic>
      </p:graphicFrame>
      <p:sp>
        <p:nvSpPr>
          <p:cNvPr id="99840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8404"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8406" name="Rectangle 6"/>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chemeClr val="accent1"/>
                </a:solidFill>
                <a:latin typeface="Times New Roman" pitchFamily="18" charset="0"/>
                <a:cs typeface="Arial" charset="0"/>
              </a:rPr>
              <a:t>Port:</a:t>
            </a:r>
            <a:r>
              <a:rPr lang="en-US" sz="2400" dirty="0">
                <a:solidFill>
                  <a:schemeClr val="accent1"/>
                </a:solidFill>
                <a:latin typeface="Times New Roman" pitchFamily="18" charset="0"/>
                <a:cs typeface="Arial" charset="0"/>
              </a:rPr>
              <a:t> </a:t>
            </a:r>
            <a:r>
              <a:rPr lang="en-US" sz="2400" dirty="0">
                <a:latin typeface="Times New Roman" pitchFamily="18" charset="0"/>
                <a:cs typeface="Arial" charset="0"/>
              </a:rPr>
              <a:t>address/data pair</a:t>
            </a:r>
          </a:p>
          <a:p>
            <a:pPr marL="342900" indent="-342900">
              <a:spcBef>
                <a:spcPct val="20000"/>
              </a:spcBef>
              <a:buFontTx/>
              <a:buChar char="•"/>
            </a:pPr>
            <a:r>
              <a:rPr lang="en-US" sz="2400" dirty="0">
                <a:latin typeface="Times New Roman" pitchFamily="18" charset="0"/>
                <a:cs typeface="Arial" charset="0"/>
              </a:rPr>
              <a:t>3-ported </a:t>
            </a:r>
            <a:r>
              <a:rPr lang="en-US" sz="2400" dirty="0" smtClean="0">
                <a:latin typeface="Times New Roman" pitchFamily="18" charset="0"/>
                <a:cs typeface="Arial" charset="0"/>
              </a:rPr>
              <a:t>memory (can access several addresses simultaneously)</a:t>
            </a:r>
            <a:endParaRPr lang="en-US" sz="2400" dirty="0">
              <a:latin typeface="Times New Roman" pitchFamily="18" charset="0"/>
              <a:cs typeface="Arial" charset="0"/>
            </a:endParaRPr>
          </a:p>
          <a:p>
            <a:pPr marL="742950" lvl="1" indent="-285750">
              <a:spcBef>
                <a:spcPct val="20000"/>
              </a:spcBef>
              <a:buFontTx/>
              <a:buChar char="–"/>
            </a:pPr>
            <a:r>
              <a:rPr lang="en-US" sz="2000" dirty="0">
                <a:latin typeface="Times New Roman" pitchFamily="18" charset="0"/>
                <a:cs typeface="Times New Roman" pitchFamily="18" charset="0"/>
              </a:rPr>
              <a:t>2 read ports (A1/RD1, A2/RD2)</a:t>
            </a:r>
          </a:p>
          <a:p>
            <a:pPr marL="742950" lvl="1" indent="-285750">
              <a:spcBef>
                <a:spcPct val="20000"/>
              </a:spcBef>
              <a:buFontTx/>
              <a:buChar char="–"/>
            </a:pPr>
            <a:r>
              <a:rPr lang="en-US" sz="2000" dirty="0">
                <a:latin typeface="Times New Roman" pitchFamily="18" charset="0"/>
                <a:cs typeface="Times New Roman" pitchFamily="18" charset="0"/>
              </a:rPr>
              <a:t>1 write port (A3/WD3, WE3 enables writing)</a:t>
            </a:r>
          </a:p>
          <a:p>
            <a:pPr marL="342900" indent="-342900">
              <a:spcBef>
                <a:spcPct val="20000"/>
              </a:spcBef>
              <a:buFontTx/>
              <a:buChar char="•"/>
            </a:pPr>
            <a:r>
              <a:rPr lang="en-US" sz="2400" b="1" dirty="0" smtClean="0">
                <a:latin typeface="Times New Roman" pitchFamily="18" charset="0"/>
                <a:cs typeface="Times New Roman" pitchFamily="18" charset="0"/>
              </a:rPr>
              <a:t>Register file:</a:t>
            </a:r>
            <a:r>
              <a:rPr lang="en-US" sz="2400" dirty="0" smtClean="0">
                <a:latin typeface="Times New Roman" pitchFamily="18" charset="0"/>
                <a:cs typeface="Times New Roman" pitchFamily="18" charset="0"/>
              </a:rPr>
              <a:t> small multi-ported memory</a:t>
            </a:r>
            <a:endParaRPr lang="en-US" sz="2400" b="1" dirty="0">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Multi-ported Memories</a:t>
            </a:r>
            <a:endParaRPr lang="en-US" sz="4400" dirty="0">
              <a:solidFill>
                <a:schemeClr val="bg1"/>
              </a:solidFill>
              <a:latin typeface="+mj-lt"/>
            </a:endParaRPr>
          </a:p>
        </p:txBody>
      </p:sp>
      <p:sp>
        <p:nvSpPr>
          <p:cNvPr id="2" name="TextBox 1"/>
          <p:cNvSpPr txBox="1"/>
          <p:nvPr/>
        </p:nvSpPr>
        <p:spPr>
          <a:xfrm>
            <a:off x="4800600" y="3657600"/>
            <a:ext cx="3627802" cy="3139321"/>
          </a:xfrm>
          <a:prstGeom prst="rect">
            <a:avLst/>
          </a:prstGeom>
          <a:noFill/>
        </p:spPr>
        <p:txBody>
          <a:bodyPr wrap="square" rtlCol="0">
            <a:spAutoFit/>
          </a:bodyPr>
          <a:lstStyle/>
          <a:p>
            <a:r>
              <a:rPr lang="en-US" dirty="0" smtClean="0"/>
              <a:t>Port 1 reads the data from address A1 onto the read data output RD1</a:t>
            </a:r>
          </a:p>
          <a:p>
            <a:endParaRPr lang="en-US" dirty="0" smtClean="0"/>
          </a:p>
          <a:p>
            <a:r>
              <a:rPr lang="en-US" dirty="0"/>
              <a:t>Port </a:t>
            </a:r>
            <a:r>
              <a:rPr lang="en-US" dirty="0" smtClean="0"/>
              <a:t>2 </a:t>
            </a:r>
            <a:r>
              <a:rPr lang="en-US" dirty="0"/>
              <a:t>reads the data from address </a:t>
            </a:r>
            <a:r>
              <a:rPr lang="en-US" dirty="0" smtClean="0"/>
              <a:t>A2 </a:t>
            </a:r>
            <a:r>
              <a:rPr lang="en-US" dirty="0"/>
              <a:t>onto the read data output </a:t>
            </a:r>
            <a:r>
              <a:rPr lang="en-US" dirty="0" smtClean="0"/>
              <a:t>RD2</a:t>
            </a:r>
          </a:p>
          <a:p>
            <a:endParaRPr lang="en-US" dirty="0"/>
          </a:p>
          <a:p>
            <a:r>
              <a:rPr lang="en-US" dirty="0" smtClean="0"/>
              <a:t>Port 3 writes the data from the write data input WD3 into address A3 on the rising edge of the clock if write enables WE3 is asserted</a:t>
            </a:r>
            <a:endParaRPr lang="en-US" dirty="0"/>
          </a:p>
          <a:p>
            <a:endParaRPr lang="en-US" dirty="0"/>
          </a:p>
        </p:txBody>
      </p:sp>
    </p:spTree>
    <p:extLst>
      <p:ext uri="{BB962C8B-B14F-4D97-AF65-F5344CB8AC3E}">
        <p14:creationId xmlns:p14="http://schemas.microsoft.com/office/powerpoint/2010/main" val="37667970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069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0694" name="Rectangle 6"/>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Like memory, gates can be organized into regular arrays. </a:t>
            </a:r>
            <a:endParaRPr lang="en-US" sz="3200" dirty="0">
              <a:latin typeface="Times New Roman" pitchFamily="18" charset="0"/>
              <a:cs typeface="Arial" charset="0"/>
            </a:endParaRPr>
          </a:p>
          <a:p>
            <a:pPr marL="342900" indent="-342900">
              <a:spcBef>
                <a:spcPct val="20000"/>
              </a:spcBef>
              <a:buFontTx/>
              <a:buChar char="•"/>
            </a:pPr>
            <a:r>
              <a:rPr lang="en-US" sz="3200" dirty="0" smtClean="0">
                <a:latin typeface="Times New Roman" pitchFamily="18" charset="0"/>
                <a:cs typeface="Arial" charset="0"/>
              </a:rPr>
              <a:t>If the connections are made configurable, these logic arrays can be configured to perform any function without the user having to connect wires in specific ways. </a:t>
            </a:r>
          </a:p>
          <a:p>
            <a:pPr marL="342900" indent="-342900">
              <a:spcBef>
                <a:spcPct val="20000"/>
              </a:spcBef>
              <a:buFontTx/>
              <a:buChar char="•"/>
            </a:pPr>
            <a:r>
              <a:rPr lang="en-US" sz="3200" b="1" dirty="0" smtClean="0">
                <a:latin typeface="Times New Roman" pitchFamily="18" charset="0"/>
                <a:cs typeface="Arial" charset="0"/>
              </a:rPr>
              <a:t>Two types of logic arrays: </a:t>
            </a:r>
          </a:p>
          <a:p>
            <a:pPr marL="800100" lvl="1" indent="-342900">
              <a:spcBef>
                <a:spcPct val="20000"/>
              </a:spcBef>
              <a:buFontTx/>
              <a:buChar char="•"/>
            </a:pPr>
            <a:r>
              <a:rPr lang="en-US" sz="2800" b="1" dirty="0" smtClean="0">
                <a:latin typeface="Times New Roman" pitchFamily="18" charset="0"/>
                <a:cs typeface="Arial" charset="0"/>
              </a:rPr>
              <a:t>PLAs </a:t>
            </a:r>
            <a:r>
              <a:rPr lang="en-US" sz="2800" dirty="0" smtClean="0">
                <a:latin typeface="Times New Roman" pitchFamily="18" charset="0"/>
                <a:cs typeface="Arial" charset="0"/>
              </a:rPr>
              <a:t>(Programmable </a:t>
            </a:r>
            <a:r>
              <a:rPr lang="en-US" sz="2800" dirty="0">
                <a:latin typeface="Times New Roman" pitchFamily="18" charset="0"/>
                <a:cs typeface="Arial" charset="0"/>
              </a:rPr>
              <a:t>logic </a:t>
            </a:r>
            <a:r>
              <a:rPr lang="en-US" sz="2800" dirty="0" smtClean="0">
                <a:latin typeface="Times New Roman" pitchFamily="18" charset="0"/>
                <a:cs typeface="Arial" charset="0"/>
              </a:rPr>
              <a:t>arrays)</a:t>
            </a:r>
            <a:endParaRPr lang="en-US" sz="2800" dirty="0">
              <a:latin typeface="Times New Roman" pitchFamily="18" charset="0"/>
              <a:cs typeface="Arial" charset="0"/>
            </a:endParaRPr>
          </a:p>
          <a:p>
            <a:pPr marL="800100" lvl="1" indent="-342900">
              <a:spcBef>
                <a:spcPct val="20000"/>
              </a:spcBef>
              <a:buFontTx/>
              <a:buChar char="•"/>
            </a:pPr>
            <a:r>
              <a:rPr lang="en-US" sz="2800" b="1" dirty="0" smtClean="0">
                <a:latin typeface="Times New Roman" pitchFamily="18" charset="0"/>
                <a:cs typeface="Arial" charset="0"/>
              </a:rPr>
              <a:t>FPGAs </a:t>
            </a:r>
            <a:r>
              <a:rPr lang="en-US" sz="2800" dirty="0" smtClean="0">
                <a:latin typeface="Times New Roman" pitchFamily="18" charset="0"/>
                <a:cs typeface="Arial" charset="0"/>
              </a:rPr>
              <a:t>(Field </a:t>
            </a:r>
            <a:r>
              <a:rPr lang="en-US" sz="2800" dirty="0">
                <a:latin typeface="Times New Roman" pitchFamily="18" charset="0"/>
                <a:cs typeface="Arial" charset="0"/>
              </a:rPr>
              <a:t>programmable gate </a:t>
            </a:r>
            <a:r>
              <a:rPr lang="en-US" sz="2800" dirty="0" smtClean="0">
                <a:latin typeface="Times New Roman" pitchFamily="18" charset="0"/>
                <a:cs typeface="Arial" charset="0"/>
              </a:rPr>
              <a:t>arrays)</a:t>
            </a:r>
            <a:endParaRPr lang="en-US" sz="28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Arrays</a:t>
            </a:r>
            <a:endParaRPr lang="en-US" sz="4400" dirty="0">
              <a:solidFill>
                <a:schemeClr val="bg1"/>
              </a:solidFill>
              <a:latin typeface="+mj-lt"/>
            </a:endParaRPr>
          </a:p>
        </p:txBody>
      </p:sp>
    </p:spTree>
    <p:extLst>
      <p:ext uri="{BB962C8B-B14F-4D97-AF65-F5344CB8AC3E}">
        <p14:creationId xmlns:p14="http://schemas.microsoft.com/office/powerpoint/2010/main" val="1029576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069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0694" name="Rectangle 6"/>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PLAs </a:t>
            </a:r>
            <a:r>
              <a:rPr lang="en-US" sz="3200" dirty="0" smtClean="0">
                <a:latin typeface="Times New Roman" pitchFamily="18" charset="0"/>
                <a:cs typeface="Arial" charset="0"/>
              </a:rPr>
              <a:t>(Programmable </a:t>
            </a:r>
            <a:r>
              <a:rPr lang="en-US" sz="3200" dirty="0">
                <a:latin typeface="Times New Roman" pitchFamily="18" charset="0"/>
                <a:cs typeface="Arial" charset="0"/>
              </a:rPr>
              <a:t>logic </a:t>
            </a:r>
            <a:r>
              <a:rPr lang="en-US" sz="3200" dirty="0" smtClean="0">
                <a:latin typeface="Times New Roman" pitchFamily="18" charset="0"/>
                <a:cs typeface="Arial" charset="0"/>
              </a:rPr>
              <a:t>arrays)</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AND array followed by OR array</a:t>
            </a:r>
          </a:p>
          <a:p>
            <a:pPr marL="742950" lvl="1" indent="-285750">
              <a:spcBef>
                <a:spcPct val="20000"/>
              </a:spcBef>
              <a:buFontTx/>
              <a:buChar char="–"/>
            </a:pPr>
            <a:r>
              <a:rPr lang="en-US" sz="2600" dirty="0" smtClean="0">
                <a:latin typeface="Times New Roman" pitchFamily="18" charset="0"/>
                <a:cs typeface="Arial" charset="0"/>
              </a:rPr>
              <a:t>Combinational </a:t>
            </a:r>
            <a:r>
              <a:rPr lang="en-US" sz="2600" dirty="0">
                <a:latin typeface="Times New Roman" pitchFamily="18" charset="0"/>
                <a:cs typeface="Arial" charset="0"/>
              </a:rPr>
              <a:t>logic only</a:t>
            </a:r>
          </a:p>
          <a:p>
            <a:pPr marL="742950" lvl="1" indent="-285750">
              <a:spcBef>
                <a:spcPct val="20000"/>
              </a:spcBef>
              <a:buFontTx/>
              <a:buChar char="–"/>
            </a:pPr>
            <a:r>
              <a:rPr lang="en-US" sz="2600" dirty="0">
                <a:latin typeface="Times New Roman" pitchFamily="18" charset="0"/>
                <a:cs typeface="Arial" charset="0"/>
              </a:rPr>
              <a:t>Fixed internal connections</a:t>
            </a:r>
          </a:p>
          <a:p>
            <a:pPr marL="342900" indent="-342900">
              <a:spcBef>
                <a:spcPct val="20000"/>
              </a:spcBef>
              <a:buFontTx/>
              <a:buChar char="•"/>
            </a:pPr>
            <a:r>
              <a:rPr lang="en-US" sz="3200" b="1" dirty="0" smtClean="0">
                <a:latin typeface="Times New Roman" pitchFamily="18" charset="0"/>
                <a:cs typeface="Arial" charset="0"/>
              </a:rPr>
              <a:t>FPGAs </a:t>
            </a:r>
            <a:r>
              <a:rPr lang="en-US" sz="3200" dirty="0" smtClean="0">
                <a:latin typeface="Times New Roman" pitchFamily="18" charset="0"/>
                <a:cs typeface="Arial" charset="0"/>
              </a:rPr>
              <a:t>(Field </a:t>
            </a:r>
            <a:r>
              <a:rPr lang="en-US" sz="3200" dirty="0">
                <a:latin typeface="Times New Roman" pitchFamily="18" charset="0"/>
                <a:cs typeface="Arial" charset="0"/>
              </a:rPr>
              <a:t>programmable gate </a:t>
            </a:r>
            <a:r>
              <a:rPr lang="en-US" sz="3200" dirty="0" smtClean="0">
                <a:latin typeface="Times New Roman" pitchFamily="18" charset="0"/>
                <a:cs typeface="Arial" charset="0"/>
              </a:rPr>
              <a:t>arrays)</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Times New Roman" pitchFamily="18" charset="0"/>
              </a:rPr>
              <a:t>Array of </a:t>
            </a:r>
            <a:r>
              <a:rPr lang="en-US" sz="2600" dirty="0" smtClean="0">
                <a:latin typeface="Times New Roman" pitchFamily="18" charset="0"/>
                <a:cs typeface="Times New Roman" pitchFamily="18" charset="0"/>
              </a:rPr>
              <a:t>Logic Elements (LEs</a:t>
            </a:r>
            <a:r>
              <a:rPr lang="en-US" sz="2600" dirty="0">
                <a:latin typeface="Times New Roman" pitchFamily="18" charset="0"/>
                <a:cs typeface="Times New Roman" pitchFamily="18" charset="0"/>
              </a:rPr>
              <a:t>)</a:t>
            </a:r>
          </a:p>
          <a:p>
            <a:pPr marL="742950" lvl="1" indent="-285750">
              <a:spcBef>
                <a:spcPct val="20000"/>
              </a:spcBef>
              <a:buFontTx/>
              <a:buChar char="–"/>
            </a:pPr>
            <a:r>
              <a:rPr lang="en-US" sz="2600" dirty="0" smtClean="0">
                <a:latin typeface="Times New Roman" pitchFamily="18" charset="0"/>
                <a:cs typeface="Times New Roman" pitchFamily="18" charset="0"/>
              </a:rPr>
              <a:t>Combinational </a:t>
            </a:r>
            <a:r>
              <a:rPr lang="en-US" sz="2600" dirty="0">
                <a:latin typeface="Times New Roman" pitchFamily="18" charset="0"/>
                <a:cs typeface="Times New Roman" pitchFamily="18" charset="0"/>
              </a:rPr>
              <a:t>and sequential logic</a:t>
            </a:r>
          </a:p>
          <a:p>
            <a:pPr marL="742950" lvl="1" indent="-285750">
              <a:spcBef>
                <a:spcPct val="20000"/>
              </a:spcBef>
              <a:buFontTx/>
              <a:buChar char="–"/>
            </a:pPr>
            <a:r>
              <a:rPr lang="en-US" sz="2600" dirty="0">
                <a:latin typeface="Times New Roman" pitchFamily="18" charset="0"/>
                <a:cs typeface="Times New Roman" pitchFamily="18" charset="0"/>
              </a:rPr>
              <a:t>Programmable internal connections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Arrays</a:t>
            </a:r>
            <a:endParaRPr lang="en-US" sz="4400" dirty="0">
              <a:solidFill>
                <a:schemeClr val="bg1"/>
              </a:solidFill>
              <a:latin typeface="+mj-lt"/>
            </a:endParaRPr>
          </a:p>
        </p:txBody>
      </p:sp>
    </p:spTree>
    <p:extLst>
      <p:ext uri="{BB962C8B-B14F-4D97-AF65-F5344CB8AC3E}">
        <p14:creationId xmlns:p14="http://schemas.microsoft.com/office/powerpoint/2010/main" val="34452685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8453"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048989112"/>
              </p:ext>
            </p:extLst>
          </p:nvPr>
        </p:nvGraphicFramePr>
        <p:xfrm>
          <a:off x="2209800" y="3581400"/>
          <a:ext cx="4267200" cy="2622550"/>
        </p:xfrm>
        <a:graphic>
          <a:graphicData uri="http://schemas.openxmlformats.org/presentationml/2006/ole">
            <mc:AlternateContent xmlns:mc="http://schemas.openxmlformats.org/markup-compatibility/2006">
              <mc:Choice xmlns:v="urn:schemas-microsoft-com:vml" Requires="v">
                <p:oleObj spid="_x0000_s104580" name="VISIO" r:id="rId11" imgW="3675960" imgH="2259720" progId="Visio.Drawing.6">
                  <p:embed/>
                </p:oleObj>
              </mc:Choice>
              <mc:Fallback>
                <p:oleObj name="VISIO" r:id="rId11" imgW="3675960" imgH="225972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3581400"/>
                        <a:ext cx="42672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8460" name="Object 12"/>
          <p:cNvGraphicFramePr>
            <a:graphicFrameLocks noGrp="1" noChangeAspect="1"/>
          </p:cNvGraphicFramePr>
          <p:nvPr>
            <p:ph sz="half" idx="4294967295"/>
            <p:custDataLst>
              <p:tags r:id="rId3"/>
            </p:custDataLst>
            <p:extLst>
              <p:ext uri="{D42A27DB-BD31-4B8C-83A1-F6EECF244321}">
                <p14:modId xmlns:p14="http://schemas.microsoft.com/office/powerpoint/2010/main" val="2746519943"/>
              </p:ext>
            </p:extLst>
          </p:nvPr>
        </p:nvGraphicFramePr>
        <p:xfrm>
          <a:off x="2667000" y="1828800"/>
          <a:ext cx="3200400" cy="1747838"/>
        </p:xfrm>
        <a:graphic>
          <a:graphicData uri="http://schemas.openxmlformats.org/presentationml/2006/ole">
            <mc:AlternateContent xmlns:mc="http://schemas.openxmlformats.org/markup-compatibility/2006">
              <mc:Choice xmlns:v="urn:schemas-microsoft-com:vml" Requires="v">
                <p:oleObj spid="_x0000_s104581" name="VISIO" r:id="rId13" imgW="2447280" imgH="1335960" progId="Visio.Drawing.6">
                  <p:embed/>
                </p:oleObj>
              </mc:Choice>
              <mc:Fallback>
                <p:oleObj name="VISIO" r:id="rId13" imgW="2447280" imgH="133596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1828800"/>
                        <a:ext cx="3200400" cy="174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8455" name="Rectangle 7"/>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X = ABC + ABC</a:t>
            </a:r>
          </a:p>
          <a:p>
            <a:pPr marL="342900" indent="-342900">
              <a:spcBef>
                <a:spcPct val="20000"/>
              </a:spcBef>
              <a:buFontTx/>
              <a:buChar char="•"/>
            </a:pPr>
            <a:r>
              <a:rPr lang="en-US" sz="2400" dirty="0">
                <a:latin typeface="Times New Roman" pitchFamily="18" charset="0"/>
                <a:cs typeface="Arial" charset="0"/>
              </a:rPr>
              <a:t>Y = AB</a:t>
            </a:r>
            <a:endParaRPr lang="en-US" sz="2400" dirty="0">
              <a:latin typeface="Times New Roman" pitchFamily="18" charset="0"/>
              <a:cs typeface="Times New Roman" pitchFamily="18" charset="0"/>
            </a:endParaRPr>
          </a:p>
        </p:txBody>
      </p:sp>
      <p:sp>
        <p:nvSpPr>
          <p:cNvPr id="1128456" name="Line 8"/>
          <p:cNvSpPr>
            <a:spLocks noChangeShapeType="1"/>
          </p:cNvSpPr>
          <p:nvPr>
            <p:custDataLst>
              <p:tags r:id="rId5"/>
            </p:custDataLst>
          </p:nvPr>
        </p:nvSpPr>
        <p:spPr bwMode="auto">
          <a:xfrm>
            <a:off x="2057400" y="18288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7" name="Line 9"/>
          <p:cNvSpPr>
            <a:spLocks noChangeShapeType="1"/>
          </p:cNvSpPr>
          <p:nvPr>
            <p:custDataLst>
              <p:tags r:id="rId6"/>
            </p:custDataLst>
          </p:nvPr>
        </p:nvSpPr>
        <p:spPr bwMode="auto">
          <a:xfrm>
            <a:off x="1905000" y="1371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8" name="Line 10"/>
          <p:cNvSpPr>
            <a:spLocks noChangeShapeType="1"/>
          </p:cNvSpPr>
          <p:nvPr>
            <p:custDataLst>
              <p:tags r:id="rId7"/>
            </p:custDataLst>
          </p:nvPr>
        </p:nvSpPr>
        <p:spPr bwMode="auto">
          <a:xfrm>
            <a:off x="2133600" y="1371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9" name="Line 11"/>
          <p:cNvSpPr>
            <a:spLocks noChangeShapeType="1"/>
          </p:cNvSpPr>
          <p:nvPr>
            <p:custDataLst>
              <p:tags r:id="rId8"/>
            </p:custDataLst>
          </p:nvPr>
        </p:nvSpPr>
        <p:spPr bwMode="auto">
          <a:xfrm>
            <a:off x="3276600" y="1371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PLAs</a:t>
            </a:r>
            <a:endParaRPr lang="en-US" sz="4400" dirty="0">
              <a:solidFill>
                <a:schemeClr val="bg1"/>
              </a:solidFill>
              <a:latin typeface="+mj-lt"/>
            </a:endParaRPr>
          </a:p>
        </p:txBody>
      </p:sp>
    </p:spTree>
    <p:extLst>
      <p:ext uri="{BB962C8B-B14F-4D97-AF65-F5344CB8AC3E}">
        <p14:creationId xmlns:p14="http://schemas.microsoft.com/office/powerpoint/2010/main" val="2535027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2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61358894"/>
              </p:ext>
            </p:extLst>
          </p:nvPr>
        </p:nvGraphicFramePr>
        <p:xfrm>
          <a:off x="2286000" y="986562"/>
          <a:ext cx="4191000" cy="2290038"/>
        </p:xfrm>
        <a:graphic>
          <a:graphicData uri="http://schemas.openxmlformats.org/presentationml/2006/ole">
            <mc:AlternateContent xmlns:mc="http://schemas.openxmlformats.org/markup-compatibility/2006">
              <mc:Choice xmlns:v="urn:schemas-microsoft-com:vml" Requires="v">
                <p:oleObj spid="_x0000_s105604" name="VISIO" r:id="rId8" imgW="2447280" imgH="1335960" progId="Visio.Drawing.6">
                  <p:embed/>
                </p:oleObj>
              </mc:Choice>
              <mc:Fallback>
                <p:oleObj name="VISIO" r:id="rId8" imgW="2447280" imgH="13359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986562"/>
                        <a:ext cx="4191000" cy="2290038"/>
                      </a:xfrm>
                      <a:prstGeom prst="rect">
                        <a:avLst/>
                      </a:prstGeom>
                    </p:spPr>
                  </p:pic>
                </p:oleObj>
              </mc:Fallback>
            </mc:AlternateContent>
          </a:graphicData>
        </a:graphic>
      </p:graphicFrame>
      <p:graphicFrame>
        <p:nvGraphicFramePr>
          <p:cNvPr id="100352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3375391442"/>
              </p:ext>
            </p:extLst>
          </p:nvPr>
        </p:nvGraphicFramePr>
        <p:xfrm>
          <a:off x="1600200" y="3124200"/>
          <a:ext cx="5289638" cy="3343275"/>
        </p:xfrm>
        <a:graphic>
          <a:graphicData uri="http://schemas.openxmlformats.org/presentationml/2006/ole">
            <mc:AlternateContent xmlns:mc="http://schemas.openxmlformats.org/markup-compatibility/2006">
              <mc:Choice xmlns:v="urn:schemas-microsoft-com:vml" Requires="v">
                <p:oleObj spid="_x0000_s105605" name="VISIO" r:id="rId10" imgW="3590280" imgH="2270880" progId="Visio.Drawing.6">
                  <p:embed/>
                </p:oleObj>
              </mc:Choice>
              <mc:Fallback>
                <p:oleObj name="VISIO" r:id="rId10" imgW="3590280" imgH="2270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3124200"/>
                        <a:ext cx="5289638" cy="3343275"/>
                      </a:xfrm>
                      <a:prstGeom prst="rect">
                        <a:avLst/>
                      </a:prstGeom>
                    </p:spPr>
                  </p:pic>
                </p:oleObj>
              </mc:Fallback>
            </mc:AlternateContent>
          </a:graphicData>
        </a:graphic>
      </p:graphicFrame>
      <p:sp>
        <p:nvSpPr>
          <p:cNvPr id="100352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3524"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PLAs: Dot Notation</a:t>
            </a:r>
            <a:endParaRPr lang="en-US" sz="4400" dirty="0">
              <a:solidFill>
                <a:schemeClr val="bg1"/>
              </a:solidFill>
              <a:latin typeface="+mj-lt"/>
            </a:endParaRPr>
          </a:p>
        </p:txBody>
      </p:sp>
    </p:spTree>
    <p:extLst>
      <p:ext uri="{BB962C8B-B14F-4D97-AF65-F5344CB8AC3E}">
        <p14:creationId xmlns:p14="http://schemas.microsoft.com/office/powerpoint/2010/main" val="26225210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2400"/>
            <a:ext cx="1881845" cy="707886"/>
          </a:xfrm>
          <a:prstGeom prst="rect">
            <a:avLst/>
          </a:prstGeom>
          <a:noFill/>
        </p:spPr>
        <p:txBody>
          <a:bodyPr wrap="none" rtlCol="0">
            <a:spAutoFit/>
          </a:bodyPr>
          <a:lstStyle/>
          <a:p>
            <a:r>
              <a:rPr lang="en-US" sz="4000" dirty="0" smtClean="0">
                <a:solidFill>
                  <a:schemeClr val="bg1"/>
                </a:solidFill>
              </a:rPr>
              <a:t>Exercise</a:t>
            </a:r>
            <a:endParaRPr lang="en-US" sz="4000" dirty="0">
              <a:solidFill>
                <a:schemeClr val="bg1"/>
              </a:solidFill>
            </a:endParaRPr>
          </a:p>
        </p:txBody>
      </p:sp>
      <p:sp>
        <p:nvSpPr>
          <p:cNvPr id="3" name="TextBox 2"/>
          <p:cNvSpPr txBox="1"/>
          <p:nvPr/>
        </p:nvSpPr>
        <p:spPr>
          <a:xfrm>
            <a:off x="990600" y="1143000"/>
            <a:ext cx="7832493" cy="830997"/>
          </a:xfrm>
          <a:prstGeom prst="rect">
            <a:avLst/>
          </a:prstGeom>
          <a:noFill/>
        </p:spPr>
        <p:txBody>
          <a:bodyPr wrap="none" rtlCol="0">
            <a:spAutoFit/>
          </a:bodyPr>
          <a:lstStyle/>
          <a:p>
            <a:r>
              <a:rPr lang="en-US" sz="2400" dirty="0" smtClean="0"/>
              <a:t>Implement the following functions using a single 16 x 3 ROM. </a:t>
            </a:r>
          </a:p>
          <a:p>
            <a:r>
              <a:rPr lang="en-US" sz="2400" dirty="0" smtClean="0"/>
              <a:t>Use dot notation to indicate the ROM contents.</a:t>
            </a:r>
            <a:endParaRPr lang="en-US" sz="2400" dirty="0"/>
          </a:p>
        </p:txBody>
      </p:sp>
      <p:pic>
        <p:nvPicPr>
          <p:cNvPr id="4" name="Picture 3" descr="Screen Shot 2016-03-22 at 10.15.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209800"/>
            <a:ext cx="4445000" cy="1981200"/>
          </a:xfrm>
          <a:prstGeom prst="rect">
            <a:avLst/>
          </a:prstGeom>
        </p:spPr>
      </p:pic>
    </p:spTree>
    <p:extLst>
      <p:ext uri="{BB962C8B-B14F-4D97-AF65-F5344CB8AC3E}">
        <p14:creationId xmlns:p14="http://schemas.microsoft.com/office/powerpoint/2010/main" val="563054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2400"/>
            <a:ext cx="1903887" cy="707886"/>
          </a:xfrm>
          <a:prstGeom prst="rect">
            <a:avLst/>
          </a:prstGeom>
          <a:noFill/>
        </p:spPr>
        <p:txBody>
          <a:bodyPr wrap="none" rtlCol="0">
            <a:spAutoFit/>
          </a:bodyPr>
          <a:lstStyle/>
          <a:p>
            <a:r>
              <a:rPr lang="en-US" sz="4000" dirty="0" smtClean="0">
                <a:solidFill>
                  <a:schemeClr val="bg1"/>
                </a:solidFill>
              </a:rPr>
              <a:t>Solution</a:t>
            </a:r>
            <a:endParaRPr lang="en-US" sz="4000" dirty="0">
              <a:solidFill>
                <a:schemeClr val="bg1"/>
              </a:solidFill>
            </a:endParaRPr>
          </a:p>
        </p:txBody>
      </p:sp>
      <p:pic>
        <p:nvPicPr>
          <p:cNvPr id="3" name="Picture 2" descr="Screen Shot 2016-03-22 at 10.16.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852853"/>
            <a:ext cx="7645400" cy="6005147"/>
          </a:xfrm>
          <a:prstGeom prst="rect">
            <a:avLst/>
          </a:prstGeom>
        </p:spPr>
      </p:pic>
    </p:spTree>
    <p:extLst>
      <p:ext uri="{BB962C8B-B14F-4D97-AF65-F5344CB8AC3E}">
        <p14:creationId xmlns:p14="http://schemas.microsoft.com/office/powerpoint/2010/main" val="200848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690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801291902"/>
              </p:ext>
            </p:extLst>
          </p:nvPr>
        </p:nvGraphicFramePr>
        <p:xfrm>
          <a:off x="6172200" y="4648200"/>
          <a:ext cx="1360488" cy="1528762"/>
        </p:xfrm>
        <a:graphic>
          <a:graphicData uri="http://schemas.openxmlformats.org/presentationml/2006/ole">
            <mc:AlternateContent xmlns:mc="http://schemas.openxmlformats.org/markup-compatibility/2006">
              <mc:Choice xmlns:v="urn:schemas-microsoft-com:vml" Requires="v">
                <p:oleObj spid="_x0000_s80991" name="VISIO" r:id="rId9" imgW="612360" imgH="720360" progId="Visio.Drawing.6">
                  <p:embed/>
                </p:oleObj>
              </mc:Choice>
              <mc:Fallback>
                <p:oleObj name="VISIO" r:id="rId9" imgW="612360" imgH="72036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4648200"/>
                        <a:ext cx="1360488"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689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6901" name="Rectangle 5"/>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6905" name="Rectangle 9"/>
          <p:cNvSpPr>
            <a:spLocks noChangeArrowheads="1"/>
          </p:cNvSpPr>
          <p:nvPr>
            <p:custDataLst>
              <p:tags r:id="rId5"/>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smtClean="0">
                <a:latin typeface="Times New Roman" pitchFamily="18" charset="0"/>
                <a:cs typeface="Arial" charset="0"/>
              </a:rPr>
              <a:t>Shift register has a clock, a serial input </a:t>
            </a:r>
            <a:r>
              <a:rPr lang="en-US" sz="2400" i="1" dirty="0">
                <a:latin typeface="Times New Roman" pitchFamily="18" charset="0"/>
                <a:cs typeface="Arial" charset="0"/>
              </a:rPr>
              <a:t>S</a:t>
            </a:r>
            <a:r>
              <a:rPr lang="en-US" sz="2400" baseline="-25000" dirty="0">
                <a:latin typeface="Times New Roman" pitchFamily="18" charset="0"/>
                <a:cs typeface="Arial" charset="0"/>
              </a:rPr>
              <a:t>in</a:t>
            </a:r>
            <a:r>
              <a:rPr lang="en-US" sz="2400" dirty="0" smtClean="0">
                <a:latin typeface="Times New Roman" pitchFamily="18" charset="0"/>
                <a:cs typeface="Arial" charset="0"/>
              </a:rPr>
              <a:t>, a serial output </a:t>
            </a:r>
            <a:r>
              <a:rPr lang="en-US" sz="2400" i="1" dirty="0" err="1" smtClean="0">
                <a:latin typeface="Times New Roman" pitchFamily="18" charset="0"/>
                <a:cs typeface="Arial" charset="0"/>
              </a:rPr>
              <a:t>S</a:t>
            </a:r>
            <a:r>
              <a:rPr lang="en-US" sz="2400" baseline="-25000" dirty="0" err="1" smtClean="0">
                <a:latin typeface="Times New Roman" pitchFamily="18" charset="0"/>
                <a:cs typeface="Arial" charset="0"/>
              </a:rPr>
              <a:t>out</a:t>
            </a:r>
            <a:r>
              <a:rPr lang="en-US" sz="2400" dirty="0" smtClean="0">
                <a:latin typeface="Times New Roman" pitchFamily="18" charset="0"/>
                <a:cs typeface="Arial" charset="0"/>
              </a:rPr>
              <a:t>, and N parallel </a:t>
            </a:r>
            <a:r>
              <a:rPr lang="en-US" sz="2400" dirty="0">
                <a:latin typeface="Times New Roman" pitchFamily="18" charset="0"/>
                <a:cs typeface="Arial" charset="0"/>
              </a:rPr>
              <a:t>output </a:t>
            </a:r>
            <a:r>
              <a:rPr lang="en-US" sz="2400" i="1" dirty="0" smtClean="0">
                <a:latin typeface="Times New Roman" pitchFamily="18" charset="0"/>
                <a:cs typeface="Arial" charset="0"/>
              </a:rPr>
              <a:t>Q</a:t>
            </a:r>
            <a:r>
              <a:rPr lang="en-US" sz="2400" baseline="-25000" dirty="0" smtClean="0">
                <a:latin typeface="Times New Roman" pitchFamily="18" charset="0"/>
                <a:cs typeface="Arial" charset="0"/>
              </a:rPr>
              <a:t>0</a:t>
            </a:r>
            <a:r>
              <a:rPr lang="en-US" sz="2400" baseline="-25000" dirty="0">
                <a:latin typeface="Times New Roman" pitchFamily="18" charset="0"/>
                <a:cs typeface="Arial" charset="0"/>
              </a:rPr>
              <a:t>:</a:t>
            </a:r>
            <a:r>
              <a:rPr lang="en-US" sz="2400" i="1" baseline="-25000" dirty="0">
                <a:latin typeface="Times New Roman" pitchFamily="18" charset="0"/>
                <a:cs typeface="Arial" charset="0"/>
              </a:rPr>
              <a:t>N</a:t>
            </a:r>
            <a:r>
              <a:rPr lang="en-US" sz="2400" baseline="-25000" dirty="0">
                <a:latin typeface="Times New Roman" pitchFamily="18" charset="0"/>
                <a:cs typeface="Arial" charset="0"/>
              </a:rPr>
              <a:t>-1</a:t>
            </a:r>
            <a:r>
              <a:rPr lang="en-US" sz="2400" dirty="0" smtClean="0">
                <a:latin typeface="Times New Roman" pitchFamily="18" charset="0"/>
                <a:cs typeface="Arial" charset="0"/>
              </a:rPr>
              <a:t>.</a:t>
            </a:r>
          </a:p>
          <a:p>
            <a:pPr marL="342900" indent="-342900">
              <a:spcBef>
                <a:spcPct val="20000"/>
              </a:spcBef>
              <a:buFontTx/>
              <a:buChar char="•"/>
            </a:pPr>
            <a:r>
              <a:rPr lang="en-US" sz="2400" dirty="0" smtClean="0">
                <a:latin typeface="Times New Roman" pitchFamily="18" charset="0"/>
                <a:cs typeface="Arial" charset="0"/>
              </a:rPr>
              <a:t>On each rising edge of the clock, a new bit is shifted in from </a:t>
            </a:r>
            <a:r>
              <a:rPr lang="en-US" sz="2400" i="1" dirty="0">
                <a:latin typeface="Times New Roman" pitchFamily="18" charset="0"/>
                <a:cs typeface="Arial" charset="0"/>
              </a:rPr>
              <a:t>S</a:t>
            </a:r>
            <a:r>
              <a:rPr lang="en-US" sz="2400" baseline="-25000" dirty="0">
                <a:latin typeface="Times New Roman" pitchFamily="18" charset="0"/>
                <a:cs typeface="Arial" charset="0"/>
              </a:rPr>
              <a:t>in</a:t>
            </a:r>
            <a:r>
              <a:rPr lang="en-US" sz="2400" dirty="0" smtClean="0">
                <a:latin typeface="Times New Roman" pitchFamily="18" charset="0"/>
                <a:cs typeface="Arial" charset="0"/>
              </a:rPr>
              <a:t> and all the subsequent contents are shifted forward. The last bit in the shift register is available at </a:t>
            </a:r>
            <a:r>
              <a:rPr lang="en-US" sz="2400" i="1" dirty="0" err="1">
                <a:latin typeface="Times New Roman" pitchFamily="18" charset="0"/>
                <a:cs typeface="Arial" charset="0"/>
              </a:rPr>
              <a:t>S</a:t>
            </a:r>
            <a:r>
              <a:rPr lang="en-US" sz="2400" baseline="-25000" dirty="0" err="1">
                <a:latin typeface="Times New Roman" pitchFamily="18" charset="0"/>
                <a:cs typeface="Arial" charset="0"/>
              </a:rPr>
              <a:t>out</a:t>
            </a:r>
            <a:r>
              <a:rPr lang="en-US" sz="2400" dirty="0" smtClean="0">
                <a:latin typeface="Times New Roman" pitchFamily="18" charset="0"/>
                <a:cs typeface="Arial" charset="0"/>
              </a:rPr>
              <a:t>.</a:t>
            </a:r>
          </a:p>
          <a:p>
            <a:pPr marL="342900" indent="-342900">
              <a:spcBef>
                <a:spcPct val="20000"/>
              </a:spcBef>
              <a:buFontTx/>
              <a:buChar char="•"/>
            </a:pPr>
            <a:r>
              <a:rPr lang="en-US" sz="2400" dirty="0" smtClean="0">
                <a:latin typeface="Times New Roman" pitchFamily="18" charset="0"/>
                <a:cs typeface="Arial" charset="0"/>
              </a:rPr>
              <a:t>Shift registers can be viewed as</a:t>
            </a:r>
            <a:r>
              <a:rPr lang="en-US" sz="2400" dirty="0">
                <a:latin typeface="Times New Roman" pitchFamily="18" charset="0"/>
                <a:cs typeface="Arial" charset="0"/>
              </a:rPr>
              <a:t> </a:t>
            </a:r>
            <a:r>
              <a:rPr lang="en-US" sz="2400" i="1" dirty="0" smtClean="0">
                <a:latin typeface="Times New Roman" pitchFamily="18" charset="0"/>
                <a:cs typeface="Arial" charset="0"/>
              </a:rPr>
              <a:t>serial</a:t>
            </a:r>
            <a:r>
              <a:rPr lang="en-US" sz="2400" i="1" dirty="0">
                <a:latin typeface="Times New Roman" pitchFamily="18" charset="0"/>
                <a:cs typeface="Arial" charset="0"/>
              </a:rPr>
              <a:t>-to-parallel </a:t>
            </a:r>
            <a:r>
              <a:rPr lang="en-US" sz="2400" i="1" dirty="0" smtClean="0">
                <a:latin typeface="Times New Roman" pitchFamily="18" charset="0"/>
                <a:cs typeface="Arial" charset="0"/>
              </a:rPr>
              <a:t>converter</a:t>
            </a:r>
            <a:r>
              <a:rPr lang="en-US" sz="2400" dirty="0" smtClean="0">
                <a:latin typeface="Times New Roman" pitchFamily="18" charset="0"/>
                <a:cs typeface="Arial" charset="0"/>
              </a:rPr>
              <a:t>.</a:t>
            </a:r>
          </a:p>
          <a:p>
            <a:pPr marL="342900" indent="-342900">
              <a:spcBef>
                <a:spcPct val="20000"/>
              </a:spcBef>
              <a:buFontTx/>
              <a:buChar char="•"/>
            </a:pPr>
            <a:r>
              <a:rPr lang="en-US" sz="2400" dirty="0" smtClean="0">
                <a:latin typeface="Times New Roman" pitchFamily="18" charset="0"/>
                <a:cs typeface="Arial" charset="0"/>
              </a:rPr>
              <a:t>The input is provided serially (one bit at a time) at </a:t>
            </a:r>
            <a:r>
              <a:rPr lang="en-US" sz="2400" i="1" dirty="0">
                <a:latin typeface="Times New Roman" pitchFamily="18" charset="0"/>
                <a:cs typeface="Arial" charset="0"/>
              </a:rPr>
              <a:t>S</a:t>
            </a:r>
            <a:r>
              <a:rPr lang="en-US" sz="2400" baseline="-25000" dirty="0">
                <a:latin typeface="Times New Roman" pitchFamily="18" charset="0"/>
                <a:cs typeface="Arial" charset="0"/>
              </a:rPr>
              <a:t>in</a:t>
            </a:r>
            <a:r>
              <a:rPr lang="en-US" sz="2400" dirty="0" smtClean="0">
                <a:latin typeface="Times New Roman" pitchFamily="18" charset="0"/>
                <a:cs typeface="Arial" charset="0"/>
              </a:rPr>
              <a:t>. After N cycles, the past N inputs are available in parallel at Q.</a:t>
            </a:r>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 Registers</a:t>
            </a:r>
            <a:endParaRPr lang="en-US" sz="4400" dirty="0">
              <a:solidFill>
                <a:schemeClr val="bg1"/>
              </a:solidFill>
              <a:latin typeface="+mj-lt"/>
            </a:endParaRPr>
          </a:p>
        </p:txBody>
      </p:sp>
      <p:sp>
        <p:nvSpPr>
          <p:cNvPr id="13" name="Text Box 7"/>
          <p:cNvSpPr txBox="1">
            <a:spLocks noChangeArrowheads="1"/>
          </p:cNvSpPr>
          <p:nvPr>
            <p:custDataLst>
              <p:tags r:id="rId6"/>
            </p:custDataLst>
          </p:nvPr>
        </p:nvSpPr>
        <p:spPr bwMode="auto">
          <a:xfrm>
            <a:off x="4419600" y="4876800"/>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smtClean="0">
                <a:solidFill>
                  <a:srgbClr val="1D40EF"/>
                </a:solidFill>
              </a:rPr>
              <a:t>Symbol:</a:t>
            </a:r>
            <a:endParaRPr lang="en-US" sz="2800" b="1" dirty="0">
              <a:solidFill>
                <a:srgbClr val="1D40EF"/>
              </a:solidFill>
            </a:endParaRPr>
          </a:p>
        </p:txBody>
      </p:sp>
    </p:spTree>
    <p:extLst>
      <p:ext uri="{BB962C8B-B14F-4D97-AF65-F5344CB8AC3E}">
        <p14:creationId xmlns:p14="http://schemas.microsoft.com/office/powerpoint/2010/main" val="29261178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690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434699410"/>
              </p:ext>
            </p:extLst>
          </p:nvPr>
        </p:nvGraphicFramePr>
        <p:xfrm>
          <a:off x="1981200" y="4267200"/>
          <a:ext cx="1360488" cy="1528762"/>
        </p:xfrm>
        <a:graphic>
          <a:graphicData uri="http://schemas.openxmlformats.org/presentationml/2006/ole">
            <mc:AlternateContent xmlns:mc="http://schemas.openxmlformats.org/markup-compatibility/2006">
              <mc:Choice xmlns:v="urn:schemas-microsoft-com:vml" Requires="v">
                <p:oleObj spid="_x0000_s1110" name="VISIO" r:id="rId11" imgW="612360" imgH="720360" progId="Visio.Drawing.6">
                  <p:embed/>
                </p:oleObj>
              </mc:Choice>
              <mc:Fallback>
                <p:oleObj name="VISIO" r:id="rId11" imgW="612360" imgH="72036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4267200"/>
                        <a:ext cx="1360488"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69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1849168405"/>
              </p:ext>
            </p:extLst>
          </p:nvPr>
        </p:nvGraphicFramePr>
        <p:xfrm>
          <a:off x="3499338" y="4036036"/>
          <a:ext cx="5257800" cy="1949450"/>
        </p:xfrm>
        <a:graphic>
          <a:graphicData uri="http://schemas.openxmlformats.org/presentationml/2006/ole">
            <mc:AlternateContent xmlns:mc="http://schemas.openxmlformats.org/markup-compatibility/2006">
              <mc:Choice xmlns:v="urn:schemas-microsoft-com:vml" Requires="v">
                <p:oleObj spid="_x0000_s1111" name="VISIO" r:id="rId13" imgW="1914480" imgH="743040" progId="Visio.Drawing.6">
                  <p:embed/>
                </p:oleObj>
              </mc:Choice>
              <mc:Fallback>
                <p:oleObj name="VISIO" r:id="rId13" imgW="1914480" imgH="74304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9338" y="4036036"/>
                        <a:ext cx="52578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68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690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6903" name="Text Box 7"/>
          <p:cNvSpPr txBox="1">
            <a:spLocks noChangeArrowheads="1"/>
          </p:cNvSpPr>
          <p:nvPr>
            <p:custDataLst>
              <p:tags r:id="rId6"/>
            </p:custDataLst>
          </p:nvPr>
        </p:nvSpPr>
        <p:spPr bwMode="auto">
          <a:xfrm>
            <a:off x="4495800" y="3595687"/>
            <a:ext cx="304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solidFill>
                  <a:srgbClr val="1D40EF"/>
                </a:solidFill>
              </a:rPr>
              <a:t>Implementation:</a:t>
            </a:r>
          </a:p>
        </p:txBody>
      </p:sp>
      <p:sp>
        <p:nvSpPr>
          <p:cNvPr id="976905" name="Rectangle 9"/>
          <p:cNvSpPr>
            <a:spLocks noChangeArrowheads="1"/>
          </p:cNvSpPr>
          <p:nvPr>
            <p:custDataLst>
              <p:tags r:id="rId7"/>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smtClean="0">
                <a:latin typeface="Times New Roman" pitchFamily="18" charset="0"/>
                <a:cs typeface="Arial" charset="0"/>
              </a:rPr>
              <a:t>A shift register can be constructed from N flip-flops connected in series.</a:t>
            </a:r>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 Registers</a:t>
            </a:r>
            <a:endParaRPr lang="en-US" sz="4400" dirty="0">
              <a:solidFill>
                <a:schemeClr val="bg1"/>
              </a:solidFill>
              <a:latin typeface="+mj-lt"/>
            </a:endParaRPr>
          </a:p>
        </p:txBody>
      </p:sp>
      <p:sp>
        <p:nvSpPr>
          <p:cNvPr id="13" name="Text Box 7"/>
          <p:cNvSpPr txBox="1">
            <a:spLocks noChangeArrowheads="1"/>
          </p:cNvSpPr>
          <p:nvPr>
            <p:custDataLst>
              <p:tags r:id="rId8"/>
            </p:custDataLst>
          </p:nvPr>
        </p:nvSpPr>
        <p:spPr bwMode="auto">
          <a:xfrm>
            <a:off x="1981200" y="3591580"/>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smtClean="0">
                <a:solidFill>
                  <a:srgbClr val="1D40EF"/>
                </a:solidFill>
              </a:rPr>
              <a:t>Symbol:</a:t>
            </a:r>
            <a:endParaRPr lang="en-US" sz="2800" b="1" dirty="0">
              <a:solidFill>
                <a:srgbClr val="1D40EF"/>
              </a:solidFill>
            </a:endParaRPr>
          </a:p>
        </p:txBody>
      </p:sp>
    </p:spTree>
    <p:extLst>
      <p:ext uri="{BB962C8B-B14F-4D97-AF65-F5344CB8AC3E}">
        <p14:creationId xmlns:p14="http://schemas.microsoft.com/office/powerpoint/2010/main" val="36380370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 Registers</a:t>
            </a:r>
            <a:endParaRPr lang="en-US" sz="4400" dirty="0">
              <a:solidFill>
                <a:schemeClr val="bg1"/>
              </a:solidFill>
              <a:latin typeface="+mj-lt"/>
            </a:endParaRPr>
          </a:p>
        </p:txBody>
      </p:sp>
      <p:sp>
        <p:nvSpPr>
          <p:cNvPr id="3" name="TextBox 2"/>
          <p:cNvSpPr txBox="1"/>
          <p:nvPr/>
        </p:nvSpPr>
        <p:spPr>
          <a:xfrm>
            <a:off x="1066800" y="1295400"/>
            <a:ext cx="7470790" cy="523220"/>
          </a:xfrm>
          <a:prstGeom prst="rect">
            <a:avLst/>
          </a:prstGeom>
          <a:noFill/>
        </p:spPr>
        <p:txBody>
          <a:bodyPr wrap="none" rtlCol="0">
            <a:spAutoFit/>
          </a:bodyPr>
          <a:lstStyle/>
          <a:p>
            <a:r>
              <a:rPr lang="en-US" sz="2800" dirty="0" smtClean="0"/>
              <a:t>Don’t get confused shift registers with the shifters</a:t>
            </a:r>
            <a:endParaRPr lang="en-US" sz="2800" dirty="0"/>
          </a:p>
        </p:txBody>
      </p:sp>
    </p:spTree>
    <p:extLst>
      <p:ext uri="{BB962C8B-B14F-4D97-AF65-F5344CB8AC3E}">
        <p14:creationId xmlns:p14="http://schemas.microsoft.com/office/powerpoint/2010/main" val="241050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 Registers</a:t>
            </a:r>
            <a:endParaRPr lang="en-US" sz="4400" dirty="0">
              <a:solidFill>
                <a:schemeClr val="bg1"/>
              </a:solidFill>
              <a:latin typeface="+mj-lt"/>
            </a:endParaRPr>
          </a:p>
        </p:txBody>
      </p:sp>
      <p:sp>
        <p:nvSpPr>
          <p:cNvPr id="3" name="TextBox 2"/>
          <p:cNvSpPr txBox="1"/>
          <p:nvPr/>
        </p:nvSpPr>
        <p:spPr>
          <a:xfrm>
            <a:off x="1066801" y="1295400"/>
            <a:ext cx="7924800" cy="2677656"/>
          </a:xfrm>
          <a:prstGeom prst="rect">
            <a:avLst/>
          </a:prstGeom>
          <a:noFill/>
        </p:spPr>
        <p:txBody>
          <a:bodyPr wrap="square" rtlCol="0">
            <a:spAutoFit/>
          </a:bodyPr>
          <a:lstStyle/>
          <a:p>
            <a:r>
              <a:rPr lang="en-US" sz="2800" dirty="0" smtClean="0"/>
              <a:t>Don’t get confused shift registers with the shifters</a:t>
            </a:r>
          </a:p>
          <a:p>
            <a:endParaRPr lang="en-US" sz="2800" dirty="0"/>
          </a:p>
          <a:p>
            <a:r>
              <a:rPr lang="en-US" sz="2800" dirty="0" smtClean="0"/>
              <a:t>Shift registers are sequential logic blocks that shift in  a new bit on each clock edge.</a:t>
            </a:r>
          </a:p>
          <a:p>
            <a:r>
              <a:rPr lang="en-US" sz="2800" dirty="0" smtClean="0"/>
              <a:t>Shifters are </a:t>
            </a:r>
            <a:r>
              <a:rPr lang="en-US" sz="2800" dirty="0" err="1" smtClean="0"/>
              <a:t>unclocked</a:t>
            </a:r>
            <a:r>
              <a:rPr lang="en-US" sz="2800" dirty="0" smtClean="0"/>
              <a:t> combinational logic blocks that shift an input by a specified amount. </a:t>
            </a:r>
            <a:endParaRPr lang="en-US" sz="2800" dirty="0"/>
          </a:p>
        </p:txBody>
      </p:sp>
    </p:spTree>
    <p:extLst>
      <p:ext uri="{BB962C8B-B14F-4D97-AF65-F5344CB8AC3E}">
        <p14:creationId xmlns:p14="http://schemas.microsoft.com/office/powerpoint/2010/main" val="171689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8949"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1876989264"/>
              </p:ext>
            </p:extLst>
          </p:nvPr>
        </p:nvGraphicFramePr>
        <p:xfrm>
          <a:off x="1752600" y="3733800"/>
          <a:ext cx="3962400" cy="2897188"/>
        </p:xfrm>
        <a:graphic>
          <a:graphicData uri="http://schemas.openxmlformats.org/presentationml/2006/ole">
            <mc:AlternateContent xmlns:mc="http://schemas.openxmlformats.org/markup-compatibility/2006">
              <mc:Choice xmlns:v="urn:schemas-microsoft-com:vml" Requires="v">
                <p:oleObj spid="_x0000_s83015" name="VISIO" r:id="rId8" imgW="1212480" imgH="926640" progId="Visio.Drawing.6">
                  <p:embed/>
                </p:oleObj>
              </mc:Choice>
              <mc:Fallback>
                <p:oleObj name="VISIO" r:id="rId8" imgW="1212480" imgH="9266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3733800"/>
                        <a:ext cx="3962400" cy="2897188"/>
                      </a:xfrm>
                      <a:prstGeom prst="rect">
                        <a:avLst/>
                      </a:prstGeom>
                    </p:spPr>
                  </p:pic>
                </p:oleObj>
              </mc:Fallback>
            </mc:AlternateContent>
          </a:graphicData>
        </a:graphic>
      </p:graphicFrame>
      <p:sp>
        <p:nvSpPr>
          <p:cNvPr id="97894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8948"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8950" name="Rectangle 6"/>
          <p:cNvSpPr>
            <a:spLocks noChangeArrowheads="1"/>
          </p:cNvSpPr>
          <p:nvPr>
            <p:custDataLst>
              <p:tags r:id="rId5"/>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Efficiently store large amounts of data</a:t>
            </a:r>
          </a:p>
          <a:p>
            <a:pPr marL="342900" indent="-342900">
              <a:spcBef>
                <a:spcPct val="20000"/>
              </a:spcBef>
              <a:buFontTx/>
              <a:buChar char="•"/>
            </a:pPr>
            <a:r>
              <a:rPr lang="en-US" sz="2400" dirty="0" smtClean="0">
                <a:latin typeface="Times New Roman" pitchFamily="18" charset="0"/>
                <a:cs typeface="Arial" charset="0"/>
              </a:rPr>
              <a:t>3 </a:t>
            </a:r>
            <a:r>
              <a:rPr lang="en-US" sz="2400" dirty="0">
                <a:latin typeface="Times New Roman" pitchFamily="18" charset="0"/>
                <a:cs typeface="Arial" charset="0"/>
              </a:rPr>
              <a:t>common types:</a:t>
            </a:r>
          </a:p>
          <a:p>
            <a:pPr marL="742950" lvl="1" indent="-285750">
              <a:spcBef>
                <a:spcPct val="20000"/>
              </a:spcBef>
              <a:buFontTx/>
              <a:buChar char="–"/>
            </a:pPr>
            <a:r>
              <a:rPr lang="en-US" sz="2000" dirty="0">
                <a:latin typeface="Times New Roman" pitchFamily="18" charset="0"/>
                <a:cs typeface="Arial" charset="0"/>
              </a:rPr>
              <a:t>Dynamic random access memory (DRAM)</a:t>
            </a:r>
          </a:p>
          <a:p>
            <a:pPr marL="742950" lvl="1" indent="-285750">
              <a:spcBef>
                <a:spcPct val="20000"/>
              </a:spcBef>
              <a:buFontTx/>
              <a:buChar char="–"/>
            </a:pPr>
            <a:r>
              <a:rPr lang="en-US" sz="2000" dirty="0">
                <a:latin typeface="Times New Roman" pitchFamily="18" charset="0"/>
                <a:cs typeface="Arial" charset="0"/>
              </a:rPr>
              <a:t>Static random access memory (SRAM)</a:t>
            </a:r>
          </a:p>
          <a:p>
            <a:pPr marL="742950" lvl="1" indent="-285750">
              <a:spcBef>
                <a:spcPct val="20000"/>
              </a:spcBef>
              <a:buFontTx/>
              <a:buChar char="–"/>
            </a:pPr>
            <a:r>
              <a:rPr lang="en-US" sz="2000" dirty="0">
                <a:latin typeface="Times New Roman" pitchFamily="18" charset="0"/>
                <a:cs typeface="Arial" charset="0"/>
              </a:rPr>
              <a:t>Read only memory (ROM)</a:t>
            </a:r>
          </a:p>
          <a:p>
            <a:pPr marL="342900" indent="-342900">
              <a:spcBef>
                <a:spcPct val="20000"/>
              </a:spcBef>
              <a:buFontTx/>
              <a:buChar char="•"/>
            </a:pPr>
            <a:r>
              <a:rPr lang="en-US" sz="2400" i="1" dirty="0" smtClean="0">
                <a:latin typeface="Times New Roman" pitchFamily="18" charset="0"/>
                <a:cs typeface="Arial" charset="0"/>
              </a:rPr>
              <a:t>M</a:t>
            </a:r>
            <a:r>
              <a:rPr lang="en-US" sz="2400" dirty="0" smtClean="0">
                <a:latin typeface="Times New Roman" pitchFamily="18" charset="0"/>
                <a:cs typeface="Arial" charset="0"/>
              </a:rPr>
              <a:t>-bit </a:t>
            </a:r>
            <a:r>
              <a:rPr lang="en-US" sz="2400" dirty="0">
                <a:latin typeface="Times New Roman" pitchFamily="18" charset="0"/>
                <a:cs typeface="Arial" charset="0"/>
              </a:rPr>
              <a:t>data value </a:t>
            </a:r>
            <a:r>
              <a:rPr lang="en-US" sz="2400" dirty="0" smtClean="0">
                <a:latin typeface="Times New Roman" pitchFamily="18" charset="0"/>
                <a:cs typeface="Arial" charset="0"/>
              </a:rPr>
              <a:t>read/ written </a:t>
            </a:r>
            <a:r>
              <a:rPr lang="en-US" sz="2400" dirty="0">
                <a:latin typeface="Times New Roman" pitchFamily="18" charset="0"/>
                <a:cs typeface="Arial" charset="0"/>
              </a:rPr>
              <a:t>at each unique </a:t>
            </a:r>
            <a:r>
              <a:rPr lang="en-US" sz="2400" i="1" dirty="0">
                <a:latin typeface="Times New Roman" pitchFamily="18" charset="0"/>
                <a:cs typeface="Arial" charset="0"/>
              </a:rPr>
              <a:t>N</a:t>
            </a:r>
            <a:r>
              <a:rPr lang="en-US" sz="2400" dirty="0">
                <a:latin typeface="Times New Roman" pitchFamily="18" charset="0"/>
                <a:cs typeface="Arial" charset="0"/>
              </a:rPr>
              <a:t>-bit </a:t>
            </a:r>
            <a:r>
              <a:rPr lang="en-US" sz="2400" dirty="0" smtClean="0">
                <a:latin typeface="Times New Roman" pitchFamily="18" charset="0"/>
                <a:cs typeface="Arial" charset="0"/>
              </a:rPr>
              <a:t>address</a:t>
            </a:r>
            <a:endParaRPr lang="en-US" sz="24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endParaRPr lang="en-US" sz="4400" dirty="0">
              <a:solidFill>
                <a:schemeClr val="bg1"/>
              </a:solidFill>
              <a:latin typeface="+mj-lt"/>
            </a:endParaRPr>
          </a:p>
        </p:txBody>
      </p:sp>
    </p:spTree>
    <p:extLst>
      <p:ext uri="{BB962C8B-B14F-4D97-AF65-F5344CB8AC3E}">
        <p14:creationId xmlns:p14="http://schemas.microsoft.com/office/powerpoint/2010/main" val="13763643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731715531"/>
              </p:ext>
            </p:extLst>
          </p:nvPr>
        </p:nvGraphicFramePr>
        <p:xfrm>
          <a:off x="6019800" y="1852735"/>
          <a:ext cx="2438400" cy="1784350"/>
        </p:xfrm>
        <a:graphic>
          <a:graphicData uri="http://schemas.openxmlformats.org/presentationml/2006/ole">
            <mc:AlternateContent xmlns:mc="http://schemas.openxmlformats.org/markup-compatibility/2006">
              <mc:Choice xmlns:v="urn:schemas-microsoft-com:vml" Requires="v">
                <p:oleObj spid="_x0000_s84100" name="VISIO" r:id="rId8" imgW="1212480" imgH="926640" progId="Visio.Drawing.6">
                  <p:embed/>
                </p:oleObj>
              </mc:Choice>
              <mc:Fallback>
                <p:oleObj name="VISIO" r:id="rId8" imgW="1212480" imgH="9266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1852735"/>
                        <a:ext cx="2438400" cy="1784350"/>
                      </a:xfrm>
                      <a:prstGeom prst="rect">
                        <a:avLst/>
                      </a:prstGeom>
                    </p:spPr>
                  </p:pic>
                </p:oleObj>
              </mc:Fallback>
            </mc:AlternateContent>
          </a:graphicData>
        </a:graphic>
      </p:graphicFrame>
      <p:graphicFrame>
        <p:nvGraphicFramePr>
          <p:cNvPr id="979979" name="Object 11"/>
          <p:cNvGraphicFramePr>
            <a:graphicFrameLocks noGrp="1" noChangeAspect="1"/>
          </p:cNvGraphicFramePr>
          <p:nvPr>
            <p:ph sz="half" idx="4294967295"/>
            <p:custDataLst>
              <p:tags r:id="rId3"/>
            </p:custDataLst>
            <p:extLst>
              <p:ext uri="{D42A27DB-BD31-4B8C-83A1-F6EECF244321}">
                <p14:modId xmlns:p14="http://schemas.microsoft.com/office/powerpoint/2010/main" val="2312969568"/>
              </p:ext>
            </p:extLst>
          </p:nvPr>
        </p:nvGraphicFramePr>
        <p:xfrm>
          <a:off x="1600200" y="4114800"/>
          <a:ext cx="5257800" cy="2454275"/>
        </p:xfrm>
        <a:graphic>
          <a:graphicData uri="http://schemas.openxmlformats.org/presentationml/2006/ole">
            <mc:AlternateContent xmlns:mc="http://schemas.openxmlformats.org/markup-compatibility/2006">
              <mc:Choice xmlns:v="urn:schemas-microsoft-com:vml" Requires="v">
                <p:oleObj spid="_x0000_s84101" name="VISIO" r:id="rId10" imgW="2552400" imgH="1246680" progId="Visio.Drawing.6">
                  <p:embed/>
                </p:oleObj>
              </mc:Choice>
              <mc:Fallback>
                <p:oleObj name="VISIO" r:id="rId10" imgW="2552400" imgH="12466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4114800"/>
                        <a:ext cx="52578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9976" name="Rectangle 8"/>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2</a:t>
            </a:r>
            <a:r>
              <a:rPr lang="en-US" sz="2400" dirty="0" smtClean="0">
                <a:latin typeface="Times New Roman" pitchFamily="18" charset="0"/>
                <a:cs typeface="Arial" charset="0"/>
              </a:rPr>
              <a:t>-dimensional </a:t>
            </a:r>
            <a:r>
              <a:rPr lang="en-US" sz="2400" dirty="0">
                <a:latin typeface="Times New Roman" pitchFamily="18" charset="0"/>
                <a:cs typeface="Arial" charset="0"/>
              </a:rPr>
              <a:t>array of bit cells </a:t>
            </a:r>
          </a:p>
          <a:p>
            <a:pPr marL="342900" indent="-342900">
              <a:spcBef>
                <a:spcPct val="20000"/>
              </a:spcBef>
              <a:buFontTx/>
              <a:buChar char="•"/>
            </a:pPr>
            <a:r>
              <a:rPr lang="en-US" sz="2400" dirty="0">
                <a:latin typeface="Times New Roman" pitchFamily="18" charset="0"/>
                <a:cs typeface="Arial" charset="0"/>
              </a:rPr>
              <a:t>Each bit cell stores one bit</a:t>
            </a:r>
          </a:p>
          <a:p>
            <a:pPr marL="342900" indent="-342900">
              <a:spcBef>
                <a:spcPct val="20000"/>
              </a:spcBef>
              <a:buFontTx/>
              <a:buChar char="•"/>
            </a:pPr>
            <a:r>
              <a:rPr lang="en-US" sz="2400" i="1" dirty="0" smtClean="0">
                <a:latin typeface="Times New Roman" pitchFamily="18" charset="0"/>
                <a:cs typeface="Arial" charset="0"/>
              </a:rPr>
              <a:t>N</a:t>
            </a:r>
            <a:r>
              <a:rPr lang="en-US" sz="2400" dirty="0" smtClean="0">
                <a:latin typeface="Times New Roman" pitchFamily="18" charset="0"/>
                <a:cs typeface="Arial" charset="0"/>
              </a:rPr>
              <a:t> </a:t>
            </a:r>
            <a:r>
              <a:rPr lang="en-US" sz="2400" dirty="0">
                <a:latin typeface="Times New Roman" pitchFamily="18" charset="0"/>
                <a:cs typeface="Arial" charset="0"/>
              </a:rPr>
              <a:t>address bits and </a:t>
            </a:r>
            <a:r>
              <a:rPr lang="en-US" sz="2400" i="1" dirty="0">
                <a:latin typeface="Times New Roman" pitchFamily="18" charset="0"/>
                <a:cs typeface="Arial" charset="0"/>
              </a:rPr>
              <a:t>M</a:t>
            </a:r>
            <a:r>
              <a:rPr lang="en-US" sz="2400" dirty="0">
                <a:latin typeface="Times New Roman" pitchFamily="18" charset="0"/>
                <a:cs typeface="Arial" charset="0"/>
              </a:rPr>
              <a:t> data bits:</a:t>
            </a:r>
          </a:p>
          <a:p>
            <a:pPr marL="742950" lvl="1" indent="-285750">
              <a:spcBef>
                <a:spcPct val="20000"/>
              </a:spcBef>
              <a:buFontTx/>
              <a:buChar char="–"/>
            </a:pPr>
            <a:r>
              <a:rPr lang="en-US" sz="2000" dirty="0">
                <a:latin typeface="Times New Roman" pitchFamily="18" charset="0"/>
                <a:cs typeface="Arial" charset="0"/>
              </a:rPr>
              <a:t>2</a:t>
            </a:r>
            <a:r>
              <a:rPr lang="en-US" sz="2000" i="1" baseline="30000" dirty="0">
                <a:latin typeface="Times New Roman" pitchFamily="18" charset="0"/>
                <a:cs typeface="Arial" charset="0"/>
              </a:rPr>
              <a:t>N</a:t>
            </a:r>
            <a:r>
              <a:rPr lang="en-US" sz="2000" dirty="0">
                <a:latin typeface="Times New Roman" pitchFamily="18" charset="0"/>
                <a:cs typeface="Arial" charset="0"/>
              </a:rPr>
              <a:t> rows and </a:t>
            </a:r>
            <a:r>
              <a:rPr lang="en-US" sz="2000" i="1" dirty="0">
                <a:latin typeface="Times New Roman" pitchFamily="18" charset="0"/>
                <a:cs typeface="Arial" charset="0"/>
              </a:rPr>
              <a:t>M</a:t>
            </a:r>
            <a:r>
              <a:rPr lang="en-US" sz="2000" dirty="0">
                <a:latin typeface="Times New Roman" pitchFamily="18" charset="0"/>
                <a:cs typeface="Arial" charset="0"/>
              </a:rPr>
              <a:t> columns</a:t>
            </a:r>
          </a:p>
          <a:p>
            <a:pPr marL="742950" lvl="1" indent="-285750">
              <a:spcBef>
                <a:spcPct val="20000"/>
              </a:spcBef>
              <a:buFontTx/>
              <a:buChar char="–"/>
            </a:pPr>
            <a:r>
              <a:rPr lang="en-US" sz="2000" b="1" dirty="0">
                <a:solidFill>
                  <a:schemeClr val="accent1"/>
                </a:solidFill>
                <a:latin typeface="Times New Roman" pitchFamily="18" charset="0"/>
                <a:cs typeface="Arial" charset="0"/>
              </a:rPr>
              <a:t>Depth:</a:t>
            </a:r>
            <a:r>
              <a:rPr lang="en-US" sz="2000" dirty="0">
                <a:latin typeface="Times New Roman" pitchFamily="18" charset="0"/>
                <a:cs typeface="Arial" charset="0"/>
              </a:rPr>
              <a:t> number of rows (number of words)</a:t>
            </a:r>
          </a:p>
          <a:p>
            <a:pPr marL="742950" lvl="1" indent="-285750">
              <a:spcBef>
                <a:spcPct val="20000"/>
              </a:spcBef>
              <a:buFontTx/>
              <a:buChar char="–"/>
            </a:pPr>
            <a:r>
              <a:rPr lang="en-US" sz="2000" b="1" dirty="0">
                <a:solidFill>
                  <a:schemeClr val="accent1"/>
                </a:solidFill>
                <a:latin typeface="Times New Roman" pitchFamily="18" charset="0"/>
                <a:cs typeface="Arial" charset="0"/>
              </a:rPr>
              <a:t>Width:</a:t>
            </a:r>
            <a:r>
              <a:rPr lang="en-US" sz="2000" dirty="0">
                <a:latin typeface="Times New Roman" pitchFamily="18" charset="0"/>
                <a:cs typeface="Arial" charset="0"/>
              </a:rPr>
              <a:t> number of columns (size of word)</a:t>
            </a:r>
          </a:p>
          <a:p>
            <a:pPr marL="742950" lvl="1" indent="-285750">
              <a:spcBef>
                <a:spcPct val="20000"/>
              </a:spcBef>
              <a:buFontTx/>
              <a:buChar char="–"/>
            </a:pPr>
            <a:r>
              <a:rPr lang="en-US" sz="2000" b="1" dirty="0">
                <a:solidFill>
                  <a:schemeClr val="accent1"/>
                </a:solidFill>
                <a:latin typeface="Times New Roman" pitchFamily="18" charset="0"/>
                <a:cs typeface="Arial" charset="0"/>
              </a:rPr>
              <a:t>Array size:</a:t>
            </a:r>
            <a:r>
              <a:rPr lang="en-US" sz="2000" dirty="0">
                <a:solidFill>
                  <a:schemeClr val="accent1"/>
                </a:solidFill>
                <a:latin typeface="Times New Roman" pitchFamily="18" charset="0"/>
                <a:cs typeface="Arial" charset="0"/>
              </a:rPr>
              <a:t> </a:t>
            </a:r>
            <a:r>
              <a:rPr lang="en-US" sz="2000" dirty="0">
                <a:latin typeface="Times New Roman" pitchFamily="18" charset="0"/>
                <a:cs typeface="Arial" charset="0"/>
              </a:rPr>
              <a:t>depth </a:t>
            </a:r>
            <a:r>
              <a:rPr lang="en-US" sz="2000" dirty="0">
                <a:latin typeface="Times New Roman" pitchFamily="18" charset="0"/>
                <a:cs typeface="Times New Roman" pitchFamily="18" charset="0"/>
              </a:rPr>
              <a:t>× width = 2</a:t>
            </a:r>
            <a:r>
              <a:rPr lang="en-US" sz="2000" i="1" baseline="30000" dirty="0">
                <a:latin typeface="Times New Roman" pitchFamily="18" charset="0"/>
                <a:cs typeface="Arial" charset="0"/>
              </a:rPr>
              <a:t>N</a:t>
            </a:r>
            <a:r>
              <a:rPr lang="en-US" sz="2000" dirty="0">
                <a:latin typeface="Times New Roman" pitchFamily="18" charset="0"/>
                <a:cs typeface="Arial" charset="0"/>
              </a:rPr>
              <a:t>  </a:t>
            </a:r>
            <a:r>
              <a:rPr lang="en-US" sz="2000" dirty="0">
                <a:latin typeface="Times New Roman" pitchFamily="18" charset="0"/>
                <a:cs typeface="Times New Roman" pitchFamily="18" charset="0"/>
              </a:rPr>
              <a:t>× </a:t>
            </a:r>
            <a:r>
              <a:rPr lang="en-US" sz="2000" dirty="0">
                <a:latin typeface="Times New Roman" pitchFamily="18" charset="0"/>
                <a:cs typeface="Arial" charset="0"/>
              </a:rPr>
              <a:t> </a:t>
            </a:r>
            <a:r>
              <a:rPr lang="en-US" sz="2000" i="1" dirty="0">
                <a:latin typeface="Times New Roman" pitchFamily="18" charset="0"/>
                <a:cs typeface="Arial" charset="0"/>
              </a:rPr>
              <a:t>M</a:t>
            </a:r>
            <a:r>
              <a:rPr lang="en-US" sz="2000" dirty="0">
                <a:latin typeface="Times New Roman" pitchFamily="18" charset="0"/>
                <a:cs typeface="Arial" charset="0"/>
              </a:rPr>
              <a:t> </a:t>
            </a:r>
            <a:endParaRPr lang="en-US" sz="2000" dirty="0">
              <a:latin typeface="Times New Roman" pitchFamily="18" charset="0"/>
              <a:cs typeface="Times New Roman" pitchFamily="18" charset="0"/>
            </a:endParaRPr>
          </a:p>
          <a:p>
            <a:pPr marL="342900" indent="-342900">
              <a:spcBef>
                <a:spcPct val="20000"/>
              </a:spcBef>
              <a:buFontTx/>
              <a:buChar char="•"/>
            </a:pPr>
            <a:endParaRPr lang="en-US" sz="2400" dirty="0">
              <a:latin typeface="Times New Roman" pitchFamily="18" charset="0"/>
              <a:cs typeface="Times New Roman" pitchFamily="18" charset="0"/>
            </a:endParaRPr>
          </a:p>
        </p:txBody>
      </p:sp>
      <p:sp>
        <p:nvSpPr>
          <p:cNvPr id="979970"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endParaRPr lang="en-US" sz="4400" dirty="0">
              <a:solidFill>
                <a:schemeClr val="bg1"/>
              </a:solidFill>
              <a:latin typeface="+mj-lt"/>
            </a:endParaRPr>
          </a:p>
        </p:txBody>
      </p:sp>
    </p:spTree>
    <p:extLst>
      <p:ext uri="{BB962C8B-B14F-4D97-AF65-F5344CB8AC3E}">
        <p14:creationId xmlns:p14="http://schemas.microsoft.com/office/powerpoint/2010/main" val="23201455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8721</TotalTime>
  <Words>1194</Words>
  <Application>Microsoft Macintosh PowerPoint</Application>
  <PresentationFormat>On-screen Show (4:3)</PresentationFormat>
  <Paragraphs>246</Paragraphs>
  <Slides>39</Slides>
  <Notes>33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2" baseType="lpstr">
      <vt:lpstr>Office Theme</vt:lpstr>
      <vt:lpstr>VISIO</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Harvey Mudd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Joey S C Lam</cp:lastModifiedBy>
  <cp:revision>99</cp:revision>
  <dcterms:created xsi:type="dcterms:W3CDTF">2012-08-07T04:56:47Z</dcterms:created>
  <dcterms:modified xsi:type="dcterms:W3CDTF">2016-03-22T10:17:57Z</dcterms:modified>
</cp:coreProperties>
</file>