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0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1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2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4.xml" ContentType="application/vnd.openxmlformats-officedocument.presentationml.notesSlide+xml"/>
  <Override PartName="/ppt/tags/tag39.xml" ContentType="application/vnd.openxmlformats-officedocument.presentationml.tags+xml"/>
  <Override PartName="/ppt/notesSlides/notesSlide15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2.bin" ContentType="application/vnd.openxmlformats-officedocument.oleObject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7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8.xml" ContentType="application/vnd.openxmlformats-officedocument.presentationml.notesSlide+xml"/>
  <Override PartName="/ppt/embeddings/oleObject3.bin" ContentType="application/vnd.openxmlformats-officedocument.oleObject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9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20.xml" ContentType="application/vnd.openxmlformats-officedocument.presentationml.notesSlide+xml"/>
  <Override PartName="/ppt/embeddings/oleObject4.bin" ContentType="application/vnd.openxmlformats-officedocument.oleObject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1.xml" ContentType="application/vnd.openxmlformats-officedocument.presentationml.notesSlide+xml"/>
  <Override PartName="/ppt/embeddings/oleObject5.bin" ContentType="application/vnd.openxmlformats-officedocument.oleObject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2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3.xml" ContentType="application/vnd.openxmlformats-officedocument.presentationml.notesSlide+xml"/>
  <Override PartName="/ppt/embeddings/oleObject6.bin" ContentType="application/vnd.openxmlformats-officedocument.oleObject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4.xml" ContentType="application/vnd.openxmlformats-officedocument.presentationml.notesSlide+xml"/>
  <Override PartName="/ppt/embeddings/oleObject7.bin" ContentType="application/vnd.openxmlformats-officedocument.oleObject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5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6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27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8.xml" ContentType="application/vnd.openxmlformats-officedocument.presentationml.notesSlide+xml"/>
  <Override PartName="/ppt/embeddings/oleObject8.bin" ContentType="application/vnd.openxmlformats-officedocument.oleObject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9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30.xml" ContentType="application/vnd.openxmlformats-officedocument.presentationml.notesSlide+xml"/>
  <Override PartName="/ppt/embeddings/oleObject12.bin" ContentType="application/vnd.openxmlformats-officedocument.oleObject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31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32.xml" ContentType="application/vnd.openxmlformats-officedocument.presentationml.notesSlide+xml"/>
  <Override PartName="/ppt/embeddings/oleObject15.bin" ContentType="application/vnd.openxmlformats-officedocument.oleObject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33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tags/tag106.xml" ContentType="application/vnd.openxmlformats-officedocument.presentationml.tags+xml"/>
  <Override PartName="/ppt/notesSlides/notesSlide34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35.xml" ContentType="application/vnd.openxmlformats-officedocument.presentationml.notesSlide+xml"/>
  <Override PartName="/ppt/embeddings/oleObject19.bin" ContentType="application/vnd.openxmlformats-officedocument.oleObject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36.xml" ContentType="application/vnd.openxmlformats-officedocument.presentationml.notesSlide+xml"/>
  <Override PartName="/ppt/embeddings/oleObject20.bin" ContentType="application/vnd.openxmlformats-officedocument.oleObject"/>
  <Override PartName="/ppt/tags/tag113.xml" ContentType="application/vnd.openxmlformats-officedocument.presentationml.tags+xml"/>
  <Override PartName="/ppt/notesSlides/notesSlide37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38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39.xml" ContentType="application/vnd.openxmlformats-officedocument.presentationml.notesSlide+xml"/>
  <Override PartName="/ppt/embeddings/oleObject21.bin" ContentType="application/vnd.openxmlformats-officedocument.oleObject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40.xml" ContentType="application/vnd.openxmlformats-officedocument.presentationml.notesSlide+xml"/>
  <Override PartName="/ppt/embeddings/oleObject22.bin" ContentType="application/vnd.openxmlformats-officedocument.oleObject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41.xml" ContentType="application/vnd.openxmlformats-officedocument.presentationml.notesSlide+xml"/>
  <Override PartName="/ppt/embeddings/oleObject23.bin" ContentType="application/vnd.openxmlformats-officedocument.oleObject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42.xml" ContentType="application/vnd.openxmlformats-officedocument.presentationml.notesSlide+xml"/>
  <Override PartName="/ppt/embeddings/oleObject24.bin" ContentType="application/vnd.openxmlformats-officedocument.oleObject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43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44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45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46.xml" ContentType="application/vnd.openxmlformats-officedocument.presentationml.notesSlide+xml"/>
  <Override PartName="/ppt/embeddings/oleObject27.bin" ContentType="application/vnd.openxmlformats-officedocument.oleObject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47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48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49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386" r:id="rId20"/>
    <p:sldId id="277" r:id="rId21"/>
    <p:sldId id="387" r:id="rId22"/>
    <p:sldId id="278" r:id="rId23"/>
    <p:sldId id="279" r:id="rId24"/>
    <p:sldId id="388" r:id="rId25"/>
    <p:sldId id="280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99" r:id="rId47"/>
    <p:sldId id="308" r:id="rId48"/>
    <p:sldId id="309" r:id="rId49"/>
    <p:sldId id="310" r:id="rId50"/>
    <p:sldId id="311" r:id="rId51"/>
    <p:sldId id="312" r:id="rId52"/>
    <p:sldId id="313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0EF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1" autoAdjust="0"/>
    <p:restoredTop sz="95316" autoAdjust="0"/>
  </p:normalViewPr>
  <p:slideViewPr>
    <p:cSldViewPr>
      <p:cViewPr varScale="1">
        <p:scale>
          <a:sx n="107" d="100"/>
          <a:sy n="107" d="100"/>
        </p:scale>
        <p:origin x="-103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3.wmf"/><Relationship Id="rId3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image" Target="../media/image2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25/03/16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714780-11DF-4472-AE76-0B6C10813017}" type="slidenum">
              <a:rPr lang="en-US"/>
              <a:pPr/>
              <a:t>2</a:t>
            </a:fld>
            <a:endParaRPr lang="en-US"/>
          </a:p>
        </p:txBody>
      </p:sp>
      <p:sp>
        <p:nvSpPr>
          <p:cNvPr id="118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7D75E0-0451-4A4A-B8F7-06B341A783C6}" type="slidenum">
              <a:rPr lang="en-US"/>
              <a:pPr/>
              <a:t>11</a:t>
            </a:fld>
            <a:endParaRPr lang="en-US"/>
          </a:p>
        </p:txBody>
      </p:sp>
      <p:sp>
        <p:nvSpPr>
          <p:cNvPr id="119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2D7F2A-86CD-4E29-AD15-1F5F5C905A3B}" type="slidenum">
              <a:rPr lang="en-US"/>
              <a:pPr/>
              <a:t>12</a:t>
            </a:fld>
            <a:endParaRPr lang="en-US"/>
          </a:p>
        </p:txBody>
      </p:sp>
      <p:sp>
        <p:nvSpPr>
          <p:cNvPr id="119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E892D-51DA-4429-BFFA-1D5452FAB7F5}" type="slidenum">
              <a:rPr lang="en-US"/>
              <a:pPr/>
              <a:t>13</a:t>
            </a:fld>
            <a:endParaRPr lang="en-US"/>
          </a:p>
        </p:txBody>
      </p:sp>
      <p:sp>
        <p:nvSpPr>
          <p:cNvPr id="119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3E09B9-41CC-44D8-A7EE-522ECA74F13E}" type="slidenum">
              <a:rPr lang="en-US"/>
              <a:pPr/>
              <a:t>14</a:t>
            </a:fld>
            <a:endParaRPr lang="en-US"/>
          </a:p>
        </p:txBody>
      </p:sp>
      <p:sp>
        <p:nvSpPr>
          <p:cNvPr id="119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96F8C-A0A3-4609-BA43-9B76F2650873}" type="slidenum">
              <a:rPr lang="en-US"/>
              <a:pPr/>
              <a:t>15</a:t>
            </a:fld>
            <a:endParaRPr lang="en-US"/>
          </a:p>
        </p:txBody>
      </p:sp>
      <p:sp>
        <p:nvSpPr>
          <p:cNvPr id="119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2A4490-4B03-40FA-91F1-6F47C42D667B}" type="slidenum">
              <a:rPr lang="en-US"/>
              <a:pPr/>
              <a:t>16</a:t>
            </a:fld>
            <a:endParaRPr lang="en-US"/>
          </a:p>
        </p:txBody>
      </p:sp>
      <p:sp>
        <p:nvSpPr>
          <p:cNvPr id="119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B22A91-C73E-408F-B4C8-43E644120F3A}" type="slidenum">
              <a:rPr lang="en-US"/>
              <a:pPr/>
              <a:t>17</a:t>
            </a:fld>
            <a:endParaRPr lang="en-US"/>
          </a:p>
        </p:txBody>
      </p:sp>
      <p:sp>
        <p:nvSpPr>
          <p:cNvPr id="119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9C055-72E0-4522-A77B-8AF120537E44}" type="slidenum">
              <a:rPr lang="en-US"/>
              <a:pPr/>
              <a:t>18</a:t>
            </a:fld>
            <a:endParaRPr lang="en-US"/>
          </a:p>
        </p:txBody>
      </p:sp>
      <p:sp>
        <p:nvSpPr>
          <p:cNvPr id="120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9C055-72E0-4522-A77B-8AF120537E44}" type="slidenum">
              <a:rPr lang="en-US"/>
              <a:pPr/>
              <a:t>19</a:t>
            </a:fld>
            <a:endParaRPr lang="en-US"/>
          </a:p>
        </p:txBody>
      </p:sp>
      <p:sp>
        <p:nvSpPr>
          <p:cNvPr id="120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A37F4-AC94-47A7-A663-0685A2BCC5FF}" type="slidenum">
              <a:rPr lang="en-US"/>
              <a:pPr/>
              <a:t>20</a:t>
            </a:fld>
            <a:endParaRPr lang="en-US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1028A3-F306-45FB-8DC7-09A2DE89FFA7}" type="slidenum">
              <a:rPr lang="en-US"/>
              <a:pPr/>
              <a:t>3</a:t>
            </a:fld>
            <a:endParaRPr lang="en-US"/>
          </a:p>
        </p:txBody>
      </p:sp>
      <p:sp>
        <p:nvSpPr>
          <p:cNvPr id="118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A37F4-AC94-47A7-A663-0685A2BCC5FF}" type="slidenum">
              <a:rPr lang="en-US"/>
              <a:pPr/>
              <a:t>21</a:t>
            </a:fld>
            <a:endParaRPr lang="en-US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D2F49-291D-43EF-B2C2-440CE5CE789E}" type="slidenum">
              <a:rPr lang="en-US"/>
              <a:pPr/>
              <a:t>22</a:t>
            </a:fld>
            <a:endParaRPr lang="en-US"/>
          </a:p>
        </p:txBody>
      </p:sp>
      <p:sp>
        <p:nvSpPr>
          <p:cNvPr id="120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4075C2-A20B-4A7A-8F51-71B0A3CBB4C7}" type="slidenum">
              <a:rPr lang="en-US"/>
              <a:pPr/>
              <a:t>23</a:t>
            </a:fld>
            <a:endParaRPr lang="en-US"/>
          </a:p>
        </p:txBody>
      </p:sp>
      <p:sp>
        <p:nvSpPr>
          <p:cNvPr id="120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4075C2-A20B-4A7A-8F51-71B0A3CBB4C7}" type="slidenum">
              <a:rPr lang="en-US"/>
              <a:pPr/>
              <a:t>24</a:t>
            </a:fld>
            <a:endParaRPr lang="en-US"/>
          </a:p>
        </p:txBody>
      </p:sp>
      <p:sp>
        <p:nvSpPr>
          <p:cNvPr id="120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AF3664-5EDD-4FE6-ACDD-3EAE8351D77D}" type="slidenum">
              <a:rPr lang="en-US"/>
              <a:pPr/>
              <a:t>25</a:t>
            </a:fld>
            <a:endParaRPr lang="en-US"/>
          </a:p>
        </p:txBody>
      </p:sp>
      <p:sp>
        <p:nvSpPr>
          <p:cNvPr id="120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75B6C-FB4E-4BED-A01F-066E2E4A6A10}" type="slidenum">
              <a:rPr lang="en-US"/>
              <a:pPr/>
              <a:t>26</a:t>
            </a:fld>
            <a:endParaRPr lang="en-US"/>
          </a:p>
        </p:txBody>
      </p:sp>
      <p:sp>
        <p:nvSpPr>
          <p:cNvPr id="120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37FB56-FA1D-441A-AC74-3908DC102C15}" type="slidenum">
              <a:rPr lang="en-US"/>
              <a:pPr/>
              <a:t>27</a:t>
            </a:fld>
            <a:endParaRPr lang="en-US"/>
          </a:p>
        </p:txBody>
      </p:sp>
      <p:sp>
        <p:nvSpPr>
          <p:cNvPr id="121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00557C-CEE4-468B-A165-323BC30BE993}" type="slidenum">
              <a:rPr lang="en-US"/>
              <a:pPr/>
              <a:t>28</a:t>
            </a:fld>
            <a:endParaRPr lang="en-US"/>
          </a:p>
        </p:txBody>
      </p:sp>
      <p:sp>
        <p:nvSpPr>
          <p:cNvPr id="121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29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49760-38BD-4480-89D6-56FE07AB2AC6}" type="slidenum">
              <a:rPr lang="en-US"/>
              <a:pPr/>
              <a:t>30</a:t>
            </a:fld>
            <a:endParaRPr lang="en-US"/>
          </a:p>
        </p:txBody>
      </p:sp>
      <p:sp>
        <p:nvSpPr>
          <p:cNvPr id="121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CF196F-8ABF-4C2A-BFC5-0F48556D9C3C}" type="slidenum">
              <a:rPr lang="en-US"/>
              <a:pPr/>
              <a:t>4</a:t>
            </a:fld>
            <a:endParaRPr lang="en-US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FC2C1-50D7-4893-A91D-85BF0E581CE7}" type="slidenum">
              <a:rPr lang="en-US"/>
              <a:pPr/>
              <a:t>31</a:t>
            </a:fld>
            <a:endParaRPr lang="en-US"/>
          </a:p>
        </p:txBody>
      </p:sp>
      <p:sp>
        <p:nvSpPr>
          <p:cNvPr id="121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1997F1-2D23-403C-BFC6-3F27FCFA1920}" type="slidenum">
              <a:rPr lang="en-US"/>
              <a:pPr/>
              <a:t>32</a:t>
            </a:fld>
            <a:endParaRPr lang="en-US"/>
          </a:p>
        </p:txBody>
      </p:sp>
      <p:sp>
        <p:nvSpPr>
          <p:cNvPr id="121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DDC6C-1D2A-4A52-B726-1F8852540491}" type="slidenum">
              <a:rPr lang="en-US"/>
              <a:pPr/>
              <a:t>33</a:t>
            </a:fld>
            <a:endParaRPr lang="en-US"/>
          </a:p>
        </p:txBody>
      </p:sp>
      <p:sp>
        <p:nvSpPr>
          <p:cNvPr id="121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7CE82-ABAB-4D30-AC29-161F7EC3F744}" type="slidenum">
              <a:rPr lang="en-US"/>
              <a:pPr/>
              <a:t>34</a:t>
            </a:fld>
            <a:endParaRPr lang="en-US"/>
          </a:p>
        </p:txBody>
      </p:sp>
      <p:sp>
        <p:nvSpPr>
          <p:cNvPr id="121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B009B-3AFA-4A89-A9D5-F5A06826A0F7}" type="slidenum">
              <a:rPr lang="en-US"/>
              <a:pPr/>
              <a:t>35</a:t>
            </a:fld>
            <a:endParaRPr lang="en-US"/>
          </a:p>
        </p:txBody>
      </p:sp>
      <p:sp>
        <p:nvSpPr>
          <p:cNvPr id="121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D59DDD-6FC0-4454-BF32-58CF3FE8C66B}" type="slidenum">
              <a:rPr lang="en-US"/>
              <a:pPr/>
              <a:t>36</a:t>
            </a:fld>
            <a:endParaRPr lang="en-US"/>
          </a:p>
        </p:txBody>
      </p:sp>
      <p:sp>
        <p:nvSpPr>
          <p:cNvPr id="121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9C153-F05A-416A-B451-4A23C867EF09}" type="slidenum">
              <a:rPr lang="en-US"/>
              <a:pPr/>
              <a:t>37</a:t>
            </a:fld>
            <a:endParaRPr lang="en-US"/>
          </a:p>
        </p:txBody>
      </p:sp>
      <p:sp>
        <p:nvSpPr>
          <p:cNvPr id="122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68D23-EA0C-46DE-891F-6A7F45709439}" type="slidenum">
              <a:rPr lang="en-US"/>
              <a:pPr/>
              <a:t>38</a:t>
            </a:fld>
            <a:endParaRPr lang="en-US"/>
          </a:p>
        </p:txBody>
      </p:sp>
      <p:sp>
        <p:nvSpPr>
          <p:cNvPr id="122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8B53D-D146-4466-AB58-746E26CF7D80}" type="slidenum">
              <a:rPr lang="en-US"/>
              <a:pPr/>
              <a:t>39</a:t>
            </a:fld>
            <a:endParaRPr lang="en-US"/>
          </a:p>
        </p:txBody>
      </p:sp>
      <p:sp>
        <p:nvSpPr>
          <p:cNvPr id="122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34CE3-6301-4E11-9544-5B70D385F500}" type="slidenum">
              <a:rPr lang="en-US"/>
              <a:pPr/>
              <a:t>40</a:t>
            </a:fld>
            <a:endParaRPr lang="en-US"/>
          </a:p>
        </p:txBody>
      </p:sp>
      <p:sp>
        <p:nvSpPr>
          <p:cNvPr id="122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A35BAA-84F1-4764-B73A-1F2654146854}" type="slidenum">
              <a:rPr lang="en-US"/>
              <a:pPr/>
              <a:t>5</a:t>
            </a:fld>
            <a:endParaRPr lang="en-US"/>
          </a:p>
        </p:txBody>
      </p:sp>
      <p:sp>
        <p:nvSpPr>
          <p:cNvPr id="118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2E1DF-F9BE-4397-9802-5709B8878E25}" type="slidenum">
              <a:rPr lang="en-US"/>
              <a:pPr/>
              <a:t>41</a:t>
            </a:fld>
            <a:endParaRPr lang="en-US"/>
          </a:p>
        </p:txBody>
      </p:sp>
      <p:sp>
        <p:nvSpPr>
          <p:cNvPr id="130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F8E31-60FC-4684-AB89-5F898620A9AB}" type="slidenum">
              <a:rPr lang="en-US"/>
              <a:pPr/>
              <a:t>42</a:t>
            </a:fld>
            <a:endParaRPr lang="en-US"/>
          </a:p>
        </p:txBody>
      </p:sp>
      <p:sp>
        <p:nvSpPr>
          <p:cNvPr id="122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7835E1-E1F9-4BD8-8D1E-50623ECBF82B}" type="slidenum">
              <a:rPr lang="en-US"/>
              <a:pPr/>
              <a:t>43</a:t>
            </a:fld>
            <a:endParaRPr lang="en-US"/>
          </a:p>
        </p:txBody>
      </p:sp>
      <p:sp>
        <p:nvSpPr>
          <p:cNvPr id="130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BDC26-24C3-4238-B260-F68152992198}" type="slidenum">
              <a:rPr lang="en-US"/>
              <a:pPr/>
              <a:t>44</a:t>
            </a:fld>
            <a:endParaRPr lang="en-US"/>
          </a:p>
        </p:txBody>
      </p:sp>
      <p:sp>
        <p:nvSpPr>
          <p:cNvPr id="122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8EBEB5-2C47-4A37-80CE-57754A40A07B}" type="slidenum">
              <a:rPr lang="en-US"/>
              <a:pPr/>
              <a:t>45</a:t>
            </a:fld>
            <a:endParaRPr lang="en-US"/>
          </a:p>
        </p:txBody>
      </p:sp>
      <p:sp>
        <p:nvSpPr>
          <p:cNvPr id="122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41E7A2-D8E5-4B6C-893C-89E37CA58028}" type="slidenum">
              <a:rPr lang="en-US"/>
              <a:pPr/>
              <a:t>47</a:t>
            </a:fld>
            <a:endParaRPr lang="en-US"/>
          </a:p>
        </p:txBody>
      </p:sp>
      <p:sp>
        <p:nvSpPr>
          <p:cNvPr id="123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5015BA-3E20-44A7-978C-35F1F121525E}" type="slidenum">
              <a:rPr lang="en-US"/>
              <a:pPr/>
              <a:t>48</a:t>
            </a:fld>
            <a:endParaRPr lang="en-US"/>
          </a:p>
        </p:txBody>
      </p:sp>
      <p:sp>
        <p:nvSpPr>
          <p:cNvPr id="123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E681F3-034E-4719-A148-E7D8FF9134E2}" type="slidenum">
              <a:rPr lang="en-US"/>
              <a:pPr/>
              <a:t>49</a:t>
            </a:fld>
            <a:endParaRPr lang="en-US"/>
          </a:p>
        </p:txBody>
      </p:sp>
      <p:sp>
        <p:nvSpPr>
          <p:cNvPr id="123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FCC47-19BF-4E3B-B7A0-81EED34C56EC}" type="slidenum">
              <a:rPr lang="en-US"/>
              <a:pPr/>
              <a:t>50</a:t>
            </a:fld>
            <a:endParaRPr lang="en-US"/>
          </a:p>
        </p:txBody>
      </p:sp>
      <p:sp>
        <p:nvSpPr>
          <p:cNvPr id="123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72E576-D3A9-4E0B-9977-FC4CCA079CF5}" type="slidenum">
              <a:rPr lang="en-US"/>
              <a:pPr/>
              <a:t>51</a:t>
            </a:fld>
            <a:endParaRPr lang="en-US"/>
          </a:p>
        </p:txBody>
      </p:sp>
      <p:sp>
        <p:nvSpPr>
          <p:cNvPr id="123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EEF33-535B-4289-ACE8-0AA8225D5BB2}" type="slidenum">
              <a:rPr lang="en-US"/>
              <a:pPr/>
              <a:t>6</a:t>
            </a:fld>
            <a:endParaRPr lang="en-US"/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9778F4-BF9B-429F-ACB1-680B34C3F49A}" type="slidenum">
              <a:rPr lang="en-US"/>
              <a:pPr/>
              <a:t>52</a:t>
            </a:fld>
            <a:endParaRPr lang="en-US"/>
          </a:p>
        </p:txBody>
      </p:sp>
      <p:sp>
        <p:nvSpPr>
          <p:cNvPr id="123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F54AA9-D0BF-4405-88C6-7D861E2B3E67}" type="slidenum">
              <a:rPr lang="en-US"/>
              <a:pPr/>
              <a:t>7</a:t>
            </a:fld>
            <a:endParaRPr lang="en-US"/>
          </a:p>
        </p:txBody>
      </p:sp>
      <p:sp>
        <p:nvSpPr>
          <p:cNvPr id="118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5EADD-CCB0-472C-ABD3-FFDCF004B6E0}" type="slidenum">
              <a:rPr lang="en-US"/>
              <a:pPr/>
              <a:t>8</a:t>
            </a:fld>
            <a:endParaRPr lang="en-US"/>
          </a:p>
        </p:txBody>
      </p:sp>
      <p:sp>
        <p:nvSpPr>
          <p:cNvPr id="118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35AD08-2D7C-4662-9267-56937F5AC0B8}" type="slidenum">
              <a:rPr lang="en-US"/>
              <a:pPr/>
              <a:t>9</a:t>
            </a:fld>
            <a:endParaRPr lang="en-US"/>
          </a:p>
        </p:txBody>
      </p:sp>
      <p:sp>
        <p:nvSpPr>
          <p:cNvPr id="119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5514EB-0CE7-4905-A965-97AECC752DFE}" type="slidenum">
              <a:rPr lang="en-US"/>
              <a:pPr/>
              <a:t>10</a:t>
            </a:fld>
            <a:endParaRPr lang="en-US"/>
          </a:p>
        </p:txBody>
      </p:sp>
      <p:sp>
        <p:nvSpPr>
          <p:cNvPr id="119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6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953462" y="3012692"/>
            <a:ext cx="66763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computer Architecture</a:t>
            </a:r>
            <a:endParaRPr lang="en-US" sz="4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6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953462" y="3012692"/>
            <a:ext cx="66763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computer Architecture</a:t>
            </a:r>
            <a:endParaRPr lang="en-US" sz="4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25/03/16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9.xml"/><Relationship Id="rId1" Type="http://schemas.openxmlformats.org/officeDocument/2006/relationships/tags" Target="../tags/tag23.xml"/><Relationship Id="rId2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0.xml"/><Relationship Id="rId1" Type="http://schemas.openxmlformats.org/officeDocument/2006/relationships/tags" Target="../tags/tag26.xml"/><Relationship Id="rId2" Type="http://schemas.openxmlformats.org/officeDocument/2006/relationships/tags" Target="../tags/tag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1" Type="http://schemas.openxmlformats.org/officeDocument/2006/relationships/tags" Target="../tags/tag31.xml"/><Relationship Id="rId2" Type="http://schemas.openxmlformats.org/officeDocument/2006/relationships/tags" Target="../tags/tag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3.xml"/><Relationship Id="rId1" Type="http://schemas.openxmlformats.org/officeDocument/2006/relationships/tags" Target="../tags/tag33.xml"/><Relationship Id="rId2" Type="http://schemas.openxmlformats.org/officeDocument/2006/relationships/tags" Target="../tags/tag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4" Type="http://schemas.openxmlformats.org/officeDocument/2006/relationships/tags" Target="../tags/tag38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4.xml"/><Relationship Id="rId1" Type="http://schemas.openxmlformats.org/officeDocument/2006/relationships/tags" Target="../tags/tag35.xml"/><Relationship Id="rId2" Type="http://schemas.openxmlformats.org/officeDocument/2006/relationships/tags" Target="../tags/tag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3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4" Type="http://schemas.openxmlformats.org/officeDocument/2006/relationships/tags" Target="../tags/tag42.xml"/><Relationship Id="rId5" Type="http://schemas.openxmlformats.org/officeDocument/2006/relationships/tags" Target="../tags/tag43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6.xml"/><Relationship Id="rId8" Type="http://schemas.openxmlformats.org/officeDocument/2006/relationships/oleObject" Target="../embeddings/oleObject2.bin"/><Relationship Id="rId9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tags" Target="../tags/tag4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7.xml"/><Relationship Id="rId1" Type="http://schemas.openxmlformats.org/officeDocument/2006/relationships/tags" Target="../tags/tag44.xml"/><Relationship Id="rId2" Type="http://schemas.openxmlformats.org/officeDocument/2006/relationships/tags" Target="../tags/tag4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4" Type="http://schemas.openxmlformats.org/officeDocument/2006/relationships/tags" Target="../tags/tag49.xml"/><Relationship Id="rId5" Type="http://schemas.openxmlformats.org/officeDocument/2006/relationships/tags" Target="../tags/tag50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8.xml"/><Relationship Id="rId8" Type="http://schemas.openxmlformats.org/officeDocument/2006/relationships/oleObject" Target="../embeddings/oleObject3.bin"/><Relationship Id="rId9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tags" Target="../tags/tag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<Relationship Id="rId6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9.xml"/><Relationship Id="rId1" Type="http://schemas.openxmlformats.org/officeDocument/2006/relationships/tags" Target="../tags/tag51.xml"/><Relationship Id="rId2" Type="http://schemas.openxmlformats.org/officeDocument/2006/relationships/tags" Target="../tags/tag5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4" Type="http://schemas.openxmlformats.org/officeDocument/2006/relationships/tags" Target="../tags/tag56.xml"/><Relationship Id="rId5" Type="http://schemas.openxmlformats.org/officeDocument/2006/relationships/tags" Target="../tags/tag57.xml"/><Relationship Id="rId6" Type="http://schemas.openxmlformats.org/officeDocument/2006/relationships/tags" Target="../tags/tag58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20.xml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tags" Target="../tags/tag5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4" Type="http://schemas.openxmlformats.org/officeDocument/2006/relationships/tags" Target="../tags/tag61.xml"/><Relationship Id="rId5" Type="http://schemas.openxmlformats.org/officeDocument/2006/relationships/tags" Target="../tags/tag62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21.xml"/><Relationship Id="rId8" Type="http://schemas.openxmlformats.org/officeDocument/2006/relationships/oleObject" Target="../embeddings/oleObject5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tags" Target="../tags/tag5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2.xml"/><Relationship Id="rId1" Type="http://schemas.openxmlformats.org/officeDocument/2006/relationships/tags" Target="../tags/tag63.xml"/><Relationship Id="rId2" Type="http://schemas.openxmlformats.org/officeDocument/2006/relationships/tags" Target="../tags/tag6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4" Type="http://schemas.openxmlformats.org/officeDocument/2006/relationships/tags" Target="../tags/tag68.xml"/><Relationship Id="rId5" Type="http://schemas.openxmlformats.org/officeDocument/2006/relationships/tags" Target="../tags/tag69.xml"/><Relationship Id="rId6" Type="http://schemas.openxmlformats.org/officeDocument/2006/relationships/tags" Target="../tags/tag70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23.xml"/><Relationship Id="rId9" Type="http://schemas.openxmlformats.org/officeDocument/2006/relationships/oleObject" Target="../embeddings/oleObject6.bin"/><Relationship Id="rId10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tags" Target="../tags/tag6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4" Type="http://schemas.openxmlformats.org/officeDocument/2006/relationships/tags" Target="../tags/tag73.xml"/><Relationship Id="rId5" Type="http://schemas.openxmlformats.org/officeDocument/2006/relationships/tags" Target="../tags/tag74.xml"/><Relationship Id="rId6" Type="http://schemas.openxmlformats.org/officeDocument/2006/relationships/tags" Target="../tags/tag75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24.xml"/><Relationship Id="rId9" Type="http://schemas.openxmlformats.org/officeDocument/2006/relationships/oleObject" Target="../embeddings/oleObject7.bin"/><Relationship Id="rId10" Type="http://schemas.openxmlformats.org/officeDocument/2006/relationships/image" Target="../media/image8.emf"/><Relationship Id="rId1" Type="http://schemas.openxmlformats.org/officeDocument/2006/relationships/vmlDrawing" Target="../drawings/vmlDrawing7.vml"/><Relationship Id="rId2" Type="http://schemas.openxmlformats.org/officeDocument/2006/relationships/tags" Target="../tags/tag7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5.xml"/><Relationship Id="rId1" Type="http://schemas.openxmlformats.org/officeDocument/2006/relationships/tags" Target="../tags/tag76.xml"/><Relationship Id="rId2" Type="http://schemas.openxmlformats.org/officeDocument/2006/relationships/tags" Target="../tags/tag7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4" Type="http://schemas.openxmlformats.org/officeDocument/2006/relationships/tags" Target="../tags/tag82.xml"/><Relationship Id="rId5" Type="http://schemas.openxmlformats.org/officeDocument/2006/relationships/tags" Target="../tags/tag83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26.xml"/><Relationship Id="rId1" Type="http://schemas.openxmlformats.org/officeDocument/2006/relationships/tags" Target="../tags/tag79.xml"/><Relationship Id="rId2" Type="http://schemas.openxmlformats.org/officeDocument/2006/relationships/tags" Target="../tags/tag8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7.xml"/><Relationship Id="rId1" Type="http://schemas.openxmlformats.org/officeDocument/2006/relationships/tags" Target="../tags/tag84.xml"/><Relationship Id="rId2" Type="http://schemas.openxmlformats.org/officeDocument/2006/relationships/tags" Target="../tags/tag8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4" Type="http://schemas.openxmlformats.org/officeDocument/2006/relationships/tags" Target="../tags/tag88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8.xml"/><Relationship Id="rId7" Type="http://schemas.openxmlformats.org/officeDocument/2006/relationships/oleObject" Target="../embeddings/oleObject8.bin"/><Relationship Id="rId8" Type="http://schemas.openxmlformats.org/officeDocument/2006/relationships/image" Target="../media/image9.wmf"/><Relationship Id="rId1" Type="http://schemas.openxmlformats.org/officeDocument/2006/relationships/vmlDrawing" Target="../drawings/vmlDrawing8.vml"/><Relationship Id="rId2" Type="http://schemas.openxmlformats.org/officeDocument/2006/relationships/tags" Target="../tags/tag8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0.bin"/><Relationship Id="rId12" Type="http://schemas.openxmlformats.org/officeDocument/2006/relationships/image" Target="../media/image11.wmf"/><Relationship Id="rId13" Type="http://schemas.openxmlformats.org/officeDocument/2006/relationships/oleObject" Target="../embeddings/oleObject11.bin"/><Relationship Id="rId14" Type="http://schemas.openxmlformats.org/officeDocument/2006/relationships/image" Target="../media/image12.wmf"/><Relationship Id="rId1" Type="http://schemas.openxmlformats.org/officeDocument/2006/relationships/vmlDrawing" Target="../drawings/vmlDrawing9.vml"/><Relationship Id="rId2" Type="http://schemas.openxmlformats.org/officeDocument/2006/relationships/tags" Target="../tags/tag89.xml"/><Relationship Id="rId3" Type="http://schemas.openxmlformats.org/officeDocument/2006/relationships/tags" Target="../tags/tag90.xml"/><Relationship Id="rId4" Type="http://schemas.openxmlformats.org/officeDocument/2006/relationships/tags" Target="../tags/tag91.xml"/><Relationship Id="rId5" Type="http://schemas.openxmlformats.org/officeDocument/2006/relationships/tags" Target="../tags/tag92.xml"/><Relationship Id="rId6" Type="http://schemas.openxmlformats.org/officeDocument/2006/relationships/tags" Target="../tags/tag93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29.xml"/><Relationship Id="rId9" Type="http://schemas.openxmlformats.org/officeDocument/2006/relationships/oleObject" Target="../embeddings/oleObject9.bin"/><Relationship Id="rId10" Type="http://schemas.openxmlformats.org/officeDocument/2006/relationships/image" Target="../media/image1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4" Type="http://schemas.openxmlformats.org/officeDocument/2006/relationships/tags" Target="../tags/tag96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30.xml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3.wmf"/><Relationship Id="rId1" Type="http://schemas.openxmlformats.org/officeDocument/2006/relationships/vmlDrawing" Target="../drawings/vmlDrawing10.vml"/><Relationship Id="rId2" Type="http://schemas.openxmlformats.org/officeDocument/2006/relationships/tags" Target="../tags/tag9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4" Type="http://schemas.openxmlformats.org/officeDocument/2006/relationships/tags" Target="../tags/tag99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31.xml"/><Relationship Id="rId7" Type="http://schemas.openxmlformats.org/officeDocument/2006/relationships/oleObject" Target="../embeddings/oleObject13.bin"/><Relationship Id="rId8" Type="http://schemas.openxmlformats.org/officeDocument/2006/relationships/image" Target="../media/image14.wmf"/><Relationship Id="rId9" Type="http://schemas.openxmlformats.org/officeDocument/2006/relationships/oleObject" Target="../embeddings/oleObject14.bin"/><Relationship Id="rId10" Type="http://schemas.openxmlformats.org/officeDocument/2006/relationships/image" Target="../media/image15.wmf"/><Relationship Id="rId1" Type="http://schemas.openxmlformats.org/officeDocument/2006/relationships/vmlDrawing" Target="../drawings/vmlDrawing11.vml"/><Relationship Id="rId2" Type="http://schemas.openxmlformats.org/officeDocument/2006/relationships/tags" Target="../tags/tag9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2.xml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6.wmf"/><Relationship Id="rId1" Type="http://schemas.openxmlformats.org/officeDocument/2006/relationships/vmlDrawing" Target="../drawings/vmlDrawing12.vml"/><Relationship Id="rId2" Type="http://schemas.openxmlformats.org/officeDocument/2006/relationships/tags" Target="../tags/tag100.xml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wmf"/><Relationship Id="rId12" Type="http://schemas.openxmlformats.org/officeDocument/2006/relationships/oleObject" Target="../embeddings/oleObject18.bin"/><Relationship Id="rId13" Type="http://schemas.openxmlformats.org/officeDocument/2006/relationships/image" Target="../media/image16.wmf"/><Relationship Id="rId1" Type="http://schemas.openxmlformats.org/officeDocument/2006/relationships/vmlDrawing" Target="../drawings/vmlDrawing13.vml"/><Relationship Id="rId2" Type="http://schemas.openxmlformats.org/officeDocument/2006/relationships/tags" Target="../tags/tag102.xml"/><Relationship Id="rId3" Type="http://schemas.openxmlformats.org/officeDocument/2006/relationships/tags" Target="../tags/tag103.xml"/><Relationship Id="rId4" Type="http://schemas.openxmlformats.org/officeDocument/2006/relationships/tags" Target="../tags/tag104.xml"/><Relationship Id="rId5" Type="http://schemas.openxmlformats.org/officeDocument/2006/relationships/tags" Target="../tags/tag105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33.xml"/><Relationship Id="rId8" Type="http://schemas.openxmlformats.org/officeDocument/2006/relationships/oleObject" Target="../embeddings/oleObject16.bin"/><Relationship Id="rId9" Type="http://schemas.openxmlformats.org/officeDocument/2006/relationships/image" Target="../media/image17.wmf"/><Relationship Id="rId10" Type="http://schemas.openxmlformats.org/officeDocument/2006/relationships/oleObject" Target="../embeddings/oleObject17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10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4" Type="http://schemas.openxmlformats.org/officeDocument/2006/relationships/tags" Target="../tags/tag109.xml"/><Relationship Id="rId5" Type="http://schemas.openxmlformats.org/officeDocument/2006/relationships/tags" Target="../tags/tag110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35.xml"/><Relationship Id="rId8" Type="http://schemas.openxmlformats.org/officeDocument/2006/relationships/oleObject" Target="../embeddings/oleObject19.bin"/><Relationship Id="rId9" Type="http://schemas.openxmlformats.org/officeDocument/2006/relationships/image" Target="../media/image18.wmf"/><Relationship Id="rId1" Type="http://schemas.openxmlformats.org/officeDocument/2006/relationships/vmlDrawing" Target="../drawings/vmlDrawing14.vml"/><Relationship Id="rId2" Type="http://schemas.openxmlformats.org/officeDocument/2006/relationships/tags" Target="../tags/tag10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6.xml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9.wmf"/><Relationship Id="rId1" Type="http://schemas.openxmlformats.org/officeDocument/2006/relationships/vmlDrawing" Target="../drawings/vmlDrawing15.vml"/><Relationship Id="rId2" Type="http://schemas.openxmlformats.org/officeDocument/2006/relationships/tags" Target="../tags/tag1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1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8.xml"/><Relationship Id="rId1" Type="http://schemas.openxmlformats.org/officeDocument/2006/relationships/tags" Target="../tags/tag114.xml"/><Relationship Id="rId2" Type="http://schemas.openxmlformats.org/officeDocument/2006/relationships/tags" Target="../tags/tag1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4" Type="http://schemas.openxmlformats.org/officeDocument/2006/relationships/tags" Target="../tags/tag118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39.xml"/><Relationship Id="rId7" Type="http://schemas.openxmlformats.org/officeDocument/2006/relationships/oleObject" Target="../embeddings/oleObject21.bin"/><Relationship Id="rId8" Type="http://schemas.openxmlformats.org/officeDocument/2006/relationships/image" Target="../media/image20.wmf"/><Relationship Id="rId1" Type="http://schemas.openxmlformats.org/officeDocument/2006/relationships/vmlDrawing" Target="../drawings/vmlDrawing16.vml"/><Relationship Id="rId2" Type="http://schemas.openxmlformats.org/officeDocument/2006/relationships/tags" Target="../tags/tag1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4" Type="http://schemas.openxmlformats.org/officeDocument/2006/relationships/tags" Target="../tags/tag121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40.xml"/><Relationship Id="rId7" Type="http://schemas.openxmlformats.org/officeDocument/2006/relationships/oleObject" Target="../embeddings/oleObject22.bin"/><Relationship Id="rId8" Type="http://schemas.openxmlformats.org/officeDocument/2006/relationships/image" Target="../media/image21.wmf"/><Relationship Id="rId1" Type="http://schemas.openxmlformats.org/officeDocument/2006/relationships/vmlDrawing" Target="../drawings/vmlDrawing17.vml"/><Relationship Id="rId2" Type="http://schemas.openxmlformats.org/officeDocument/2006/relationships/tags" Target="../tags/tag1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4" Type="http://schemas.openxmlformats.org/officeDocument/2006/relationships/tags" Target="../tags/tag124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41.xml"/><Relationship Id="rId7" Type="http://schemas.openxmlformats.org/officeDocument/2006/relationships/oleObject" Target="../embeddings/oleObject23.bin"/><Relationship Id="rId8" Type="http://schemas.openxmlformats.org/officeDocument/2006/relationships/image" Target="../media/image22.wmf"/><Relationship Id="rId1" Type="http://schemas.openxmlformats.org/officeDocument/2006/relationships/vmlDrawing" Target="../drawings/vmlDrawing18.vml"/><Relationship Id="rId2" Type="http://schemas.openxmlformats.org/officeDocument/2006/relationships/tags" Target="../tags/tag12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4" Type="http://schemas.openxmlformats.org/officeDocument/2006/relationships/tags" Target="../tags/tag127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42.xml"/><Relationship Id="rId7" Type="http://schemas.openxmlformats.org/officeDocument/2006/relationships/oleObject" Target="../embeddings/oleObject24.bin"/><Relationship Id="rId8" Type="http://schemas.openxmlformats.org/officeDocument/2006/relationships/image" Target="../media/image23.wmf"/><Relationship Id="rId1" Type="http://schemas.openxmlformats.org/officeDocument/2006/relationships/vmlDrawing" Target="../drawings/vmlDrawing19.vml"/><Relationship Id="rId2" Type="http://schemas.openxmlformats.org/officeDocument/2006/relationships/tags" Target="../tags/tag12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3.xml"/><Relationship Id="rId1" Type="http://schemas.openxmlformats.org/officeDocument/2006/relationships/tags" Target="../tags/tag128.xml"/><Relationship Id="rId2" Type="http://schemas.openxmlformats.org/officeDocument/2006/relationships/tags" Target="../tags/tag12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4" Type="http://schemas.openxmlformats.org/officeDocument/2006/relationships/tags" Target="../tags/tag133.xml"/><Relationship Id="rId5" Type="http://schemas.openxmlformats.org/officeDocument/2006/relationships/tags" Target="../tags/tag134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44.xml"/><Relationship Id="rId8" Type="http://schemas.openxmlformats.org/officeDocument/2006/relationships/oleObject" Target="../embeddings/oleObject25.bin"/><Relationship Id="rId9" Type="http://schemas.openxmlformats.org/officeDocument/2006/relationships/image" Target="../media/image24.wmf"/><Relationship Id="rId10" Type="http://schemas.openxmlformats.org/officeDocument/2006/relationships/oleObject" Target="../embeddings/oleObject26.bin"/><Relationship Id="rId11" Type="http://schemas.openxmlformats.org/officeDocument/2006/relationships/image" Target="../media/image25.wmf"/><Relationship Id="rId1" Type="http://schemas.openxmlformats.org/officeDocument/2006/relationships/vmlDrawing" Target="../drawings/vmlDrawing20.vml"/><Relationship Id="rId2" Type="http://schemas.openxmlformats.org/officeDocument/2006/relationships/tags" Target="../tags/tag13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5.xml"/><Relationship Id="rId1" Type="http://schemas.openxmlformats.org/officeDocument/2006/relationships/tags" Target="../tags/tag135.xml"/><Relationship Id="rId2" Type="http://schemas.openxmlformats.org/officeDocument/2006/relationships/tags" Target="../tags/tag13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4" Type="http://schemas.openxmlformats.org/officeDocument/2006/relationships/tags" Target="../tags/tag140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46.xml"/><Relationship Id="rId7" Type="http://schemas.openxmlformats.org/officeDocument/2006/relationships/oleObject" Target="../embeddings/oleObject27.bin"/><Relationship Id="rId8" Type="http://schemas.openxmlformats.org/officeDocument/2006/relationships/image" Target="../media/image18.wmf"/><Relationship Id="rId1" Type="http://schemas.openxmlformats.org/officeDocument/2006/relationships/vmlDrawing" Target="../drawings/vmlDrawing21.vml"/><Relationship Id="rId2" Type="http://schemas.openxmlformats.org/officeDocument/2006/relationships/tags" Target="../tags/tag13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4" Type="http://schemas.openxmlformats.org/officeDocument/2006/relationships/tags" Target="../tags/tag144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47.xml"/><Relationship Id="rId1" Type="http://schemas.openxmlformats.org/officeDocument/2006/relationships/tags" Target="../tags/tag141.xml"/><Relationship Id="rId2" Type="http://schemas.openxmlformats.org/officeDocument/2006/relationships/tags" Target="../tags/tag1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4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147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8.xml"/><Relationship Id="rId1" Type="http://schemas.openxmlformats.org/officeDocument/2006/relationships/tags" Target="../tags/tag145.xml"/><Relationship Id="rId2" Type="http://schemas.openxmlformats.org/officeDocument/2006/relationships/tags" Target="../tags/tag14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9.xml"/><Relationship Id="rId1" Type="http://schemas.openxmlformats.org/officeDocument/2006/relationships/tags" Target="../tags/tag148.xml"/><Relationship Id="rId2" Type="http://schemas.openxmlformats.org/officeDocument/2006/relationships/tags" Target="../tags/tag14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4" Type="http://schemas.openxmlformats.org/officeDocument/2006/relationships/tags" Target="../tags/tag154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50.xml"/><Relationship Id="rId1" Type="http://schemas.openxmlformats.org/officeDocument/2006/relationships/tags" Target="../tags/tag151.xml"/><Relationship Id="rId2" Type="http://schemas.openxmlformats.org/officeDocument/2006/relationships/tags" Target="../tags/tag1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5.xml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.xml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7.xml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8.xml"/><Relationship Id="rId1" Type="http://schemas.openxmlformats.org/officeDocument/2006/relationships/tags" Target="../tags/tag20.xml"/><Relationship Id="rId2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0"/>
            <a:ext cx="754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/>
              <a:t>Digital Design and Computer Architecture</a:t>
            </a:r>
            <a:r>
              <a:rPr lang="en-US" sz="2600" b="1" dirty="0" smtClean="0"/>
              <a:t>, 2</a:t>
            </a:r>
            <a:r>
              <a:rPr lang="en-US" sz="2600" b="1" baseline="30000" dirty="0" smtClean="0"/>
              <a:t>nd</a:t>
            </a:r>
            <a:r>
              <a:rPr lang="en-US" sz="2600" b="1" dirty="0" smtClean="0"/>
              <a:t> Edition</a:t>
            </a:r>
            <a:endParaRPr 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6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2778443"/>
            <a:ext cx="7696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27695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David Money Harris and Sarah L. Harris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3468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70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707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An instruction operates on operands.</a:t>
            </a:r>
          </a:p>
          <a:p>
            <a:pPr lvl="1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Operands can be stored in </a:t>
            </a:r>
            <a:r>
              <a:rPr lang="en-US" sz="3200" i="1" dirty="0" smtClean="0">
                <a:latin typeface="Times New Roman" pitchFamily="18" charset="0"/>
                <a:cs typeface="Arial" charset="0"/>
              </a:rPr>
              <a:t>registers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or </a:t>
            </a:r>
            <a:r>
              <a:rPr lang="en-US" sz="3200" i="1" dirty="0" smtClean="0">
                <a:latin typeface="Times New Roman" pitchFamily="18" charset="0"/>
                <a:cs typeface="Arial" charset="0"/>
              </a:rPr>
              <a:t>memory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, or may be </a:t>
            </a:r>
            <a:r>
              <a:rPr lang="en-US" sz="3200" i="1" dirty="0" smtClean="0">
                <a:latin typeface="Times New Roman" pitchFamily="18" charset="0"/>
                <a:cs typeface="Arial" charset="0"/>
              </a:rPr>
              <a:t>constants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>
                <a:latin typeface="Times New Roman" pitchFamily="18" charset="0"/>
                <a:cs typeface="Arial" charset="0"/>
              </a:rPr>
              <a:t>(also called </a:t>
            </a:r>
            <a:r>
              <a:rPr lang="en-US" sz="3200" i="1" dirty="0" err="1">
                <a:latin typeface="Times New Roman" pitchFamily="18" charset="0"/>
                <a:cs typeface="Arial" charset="0"/>
              </a:rPr>
              <a:t>immediates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) stored in the instruction itself.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01861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81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81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MIPS has 32 </a:t>
            </a:r>
            <a:r>
              <a:rPr lang="en-US" sz="3200" dirty="0">
                <a:latin typeface="Times New Roman" pitchFamily="18" charset="0"/>
                <a:cs typeface="Arial" charset="0"/>
              </a:rPr>
              <a:t>32-bit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registers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Registers are faster than memory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MIPS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called “32-bit architecture” </a:t>
            </a:r>
            <a:r>
              <a:rPr lang="en-US" sz="3200" dirty="0">
                <a:latin typeface="Times New Roman" pitchFamily="18" charset="0"/>
                <a:cs typeface="Arial" charset="0"/>
              </a:rPr>
              <a:t>because it operates on 32-bit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data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76183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4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3600" b="1" dirty="0">
                <a:solidFill>
                  <a:schemeClr val="accent1"/>
                </a:solidFill>
              </a:rPr>
              <a:t>Smaller is Faster</a:t>
            </a:r>
          </a:p>
          <a:p>
            <a:r>
              <a:rPr lang="en-US" dirty="0"/>
              <a:t>MIPS includes only a small number of registers</a:t>
            </a:r>
          </a:p>
          <a:p>
            <a:pPr>
              <a:buFontTx/>
              <a:buNone/>
            </a:pPr>
            <a:endParaRPr lang="en-US" sz="1800" dirty="0"/>
          </a:p>
        </p:txBody>
      </p:sp>
      <p:sp>
        <p:nvSpPr>
          <p:cNvPr id="102912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Design Principle 3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31342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0222" name="Group 78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40494307"/>
              </p:ext>
            </p:extLst>
          </p:nvPr>
        </p:nvGraphicFramePr>
        <p:xfrm>
          <a:off x="1371600" y="1066800"/>
          <a:ext cx="6705600" cy="5151120"/>
        </p:xfrm>
        <a:graphic>
          <a:graphicData uri="http://schemas.openxmlformats.org/drawingml/2006/table">
            <a:tbl>
              <a:tblPr/>
              <a:tblGrid>
                <a:gridCol w="1371600"/>
                <a:gridCol w="2514600"/>
                <a:gridCol w="2819400"/>
              </a:tblGrid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Register Number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Usage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constant value 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$at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assembler temporary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$v0-$v1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2-3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return values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$a0-$a3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4-7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arguments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$t0-$t7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8-15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temporaries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$s0-$s7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16-23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saved variables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$t8-$t9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24-25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more temporaries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$k0-$k1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26-27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OS 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gp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global pointer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sp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stack pointer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frame pointer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ra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return address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01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MIPS Register Set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03405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2853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Registers: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Courier New" pitchFamily="49" charset="0"/>
                <a:cs typeface="Arial" charset="0"/>
              </a:rPr>
              <a:t>$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Times New Roman" pitchFamily="18" charset="0"/>
                <a:cs typeface="Arial" charset="0"/>
              </a:rPr>
              <a:t>before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name 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Example: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$0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, “register </a:t>
            </a:r>
            <a:r>
              <a:rPr lang="en-US" sz="2600" dirty="0">
                <a:latin typeface="Times New Roman" pitchFamily="18" charset="0"/>
                <a:cs typeface="Arial" charset="0"/>
              </a:rPr>
              <a:t>zero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”, </a:t>
            </a:r>
            <a:r>
              <a:rPr lang="en-US" sz="2600" dirty="0">
                <a:latin typeface="Times New Roman" pitchFamily="18" charset="0"/>
                <a:cs typeface="Arial" charset="0"/>
              </a:rPr>
              <a:t>“dollar zero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”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Registers </a:t>
            </a:r>
            <a:r>
              <a:rPr lang="en-US" sz="3200" dirty="0">
                <a:latin typeface="Times New Roman" pitchFamily="18" charset="0"/>
                <a:cs typeface="Arial" charset="0"/>
              </a:rPr>
              <a:t>used for specific purposes: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 smtClean="0">
                <a:latin typeface="Courier New" pitchFamily="49" charset="0"/>
                <a:cs typeface="Arial" charset="0"/>
              </a:rPr>
              <a:t>$</a:t>
            </a:r>
            <a:r>
              <a:rPr lang="en-US" sz="2600" dirty="0">
                <a:latin typeface="Courier New" pitchFamily="49" charset="0"/>
                <a:cs typeface="Arial" charset="0"/>
              </a:rPr>
              <a:t>0</a:t>
            </a:r>
            <a:r>
              <a:rPr lang="en-US" sz="2600" dirty="0">
                <a:latin typeface="Times New Roman" pitchFamily="18" charset="0"/>
                <a:cs typeface="Arial" charset="0"/>
              </a:rPr>
              <a:t> always holds the constant value 0.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the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saved registers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 New"/>
                <a:cs typeface="Courier New"/>
              </a:rPr>
              <a:t>$s0-$s7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used </a:t>
            </a:r>
            <a:r>
              <a:rPr lang="en-US" sz="2600" dirty="0">
                <a:latin typeface="Times New Roman" pitchFamily="18" charset="0"/>
                <a:cs typeface="Arial" charset="0"/>
              </a:rPr>
              <a:t>to hold variables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the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temporary registers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 New" pitchFamily="49" charset="0"/>
                <a:cs typeface="Arial" charset="0"/>
              </a:rPr>
              <a:t>$t0</a:t>
            </a:r>
            <a:r>
              <a:rPr lang="en-US" sz="2600" dirty="0">
                <a:latin typeface="Times New Roman" pitchFamily="18" charset="0"/>
                <a:cs typeface="Arial" charset="0"/>
              </a:rPr>
              <a:t> - </a:t>
            </a:r>
            <a:r>
              <a:rPr lang="en-US" sz="2600" dirty="0">
                <a:latin typeface="Courier New" pitchFamily="49" charset="0"/>
                <a:cs typeface="Arial" charset="0"/>
              </a:rPr>
              <a:t>$t9,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used </a:t>
            </a:r>
            <a:r>
              <a:rPr lang="en-US" sz="2600" dirty="0">
                <a:latin typeface="Times New Roman" pitchFamily="18" charset="0"/>
                <a:cs typeface="Arial" charset="0"/>
              </a:rPr>
              <a:t>to hold intermediate values during a larger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computation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Discuss others later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59826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18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Revisit add instruction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182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c</a:t>
            </a:r>
          </a:p>
        </p:txBody>
      </p:sp>
      <p:sp>
        <p:nvSpPr>
          <p:cNvPr id="1101830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286000"/>
            <a:ext cx="3962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a, $s1 = b, $s2 = 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$s0, $s1, $s2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Instructions with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21225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3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Too much data to fit in only 32 registers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Store more data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Memory is large,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but </a:t>
            </a:r>
            <a:r>
              <a:rPr lang="en-US" sz="3200" dirty="0">
                <a:latin typeface="Times New Roman" pitchFamily="18" charset="0"/>
                <a:cs typeface="Arial" charset="0"/>
              </a:rPr>
              <a:t>slow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Commonly used variables kept in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registers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84042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3880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8924050"/>
              </p:ext>
            </p:extLst>
          </p:nvPr>
        </p:nvGraphicFramePr>
        <p:xfrm>
          <a:off x="1761593" y="2652712"/>
          <a:ext cx="5782207" cy="306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6" name="VISIO" r:id="rId8" imgW="2164680" imgH="1145880" progId="Visio.Drawing.6">
                  <p:embed/>
                </p:oleObj>
              </mc:Choice>
              <mc:Fallback>
                <p:oleObj name="VISIO" r:id="rId8" imgW="2164680" imgH="1145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593" y="2652712"/>
                        <a:ext cx="5782207" cy="306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387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387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387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Each 32-bit data word has a unique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Word-Addressable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38334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Memory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read called </a:t>
            </a:r>
            <a:r>
              <a:rPr lang="en-US" sz="3200" b="1" i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load</a:t>
            </a:r>
            <a:endParaRPr lang="en-US" sz="32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Mnemonic: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load word </a:t>
            </a:r>
            <a:r>
              <a:rPr lang="en-US" sz="3200" dirty="0">
                <a:latin typeface="Times New Roman" pitchFamily="18" charset="0"/>
                <a:cs typeface="Arial" charset="0"/>
              </a:rPr>
              <a:t>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Format: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	</a:t>
            </a:r>
            <a:r>
              <a:rPr lang="en-US" sz="26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6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$s0, 5($t1)</a:t>
            </a:r>
            <a:endParaRPr lang="en-US" sz="26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Address 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calculation: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add </a:t>
            </a:r>
            <a:r>
              <a:rPr lang="en-US" sz="2600" i="1" dirty="0" smtClean="0">
                <a:latin typeface="Times New Roman" pitchFamily="18" charset="0"/>
                <a:cs typeface="Arial" charset="0"/>
              </a:rPr>
              <a:t>base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address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$t1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) </a:t>
            </a:r>
            <a:r>
              <a:rPr lang="en-US" sz="2600" dirty="0">
                <a:latin typeface="Times New Roman" pitchFamily="18" charset="0"/>
                <a:cs typeface="Arial" charset="0"/>
              </a:rPr>
              <a:t>to the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offset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(5)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Effective address </a:t>
            </a:r>
            <a:r>
              <a:rPr lang="en-US" sz="2600" dirty="0">
                <a:latin typeface="Times New Roman" pitchFamily="18" charset="0"/>
                <a:cs typeface="Arial" charset="0"/>
              </a:rPr>
              <a:t>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($t1 </a:t>
            </a:r>
            <a:r>
              <a:rPr lang="en-US" sz="2600" dirty="0">
                <a:latin typeface="Times New Roman" pitchFamily="18" charset="0"/>
                <a:cs typeface="Arial" charset="0"/>
              </a:rPr>
              <a:t>+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5)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Result: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$s0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holds the value at address (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$t1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+ 5)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1500" b="1" dirty="0" smtClean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 smtClean="0">
                <a:latin typeface="Times New Roman" pitchFamily="18" charset="0"/>
                <a:cs typeface="Arial" charset="0"/>
              </a:rPr>
              <a:t>     Any </a:t>
            </a:r>
            <a:r>
              <a:rPr lang="en-US" sz="2600" b="1" dirty="0">
                <a:latin typeface="Times New Roman" pitchFamily="18" charset="0"/>
                <a:cs typeface="Arial" charset="0"/>
              </a:rPr>
              <a:t>register </a:t>
            </a:r>
            <a:r>
              <a:rPr lang="en-US" sz="2600" dirty="0">
                <a:latin typeface="Times New Roman" pitchFamily="18" charset="0"/>
                <a:cs typeface="Arial" charset="0"/>
              </a:rPr>
              <a:t>may be used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as </a:t>
            </a:r>
            <a:r>
              <a:rPr lang="en-US" sz="2600" dirty="0">
                <a:latin typeface="Times New Roman" pitchFamily="18" charset="0"/>
                <a:cs typeface="Arial" charset="0"/>
              </a:rPr>
              <a:t>base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address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Reading Word-Addressable Memory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50504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26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23112769"/>
              </p:ext>
            </p:extLst>
          </p:nvPr>
        </p:nvGraphicFramePr>
        <p:xfrm>
          <a:off x="1143000" y="4267200"/>
          <a:ext cx="4114800" cy="2178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72" name="VISIO" r:id="rId8" imgW="2164680" imgH="1145880" progId="Visio.Drawing.6">
                  <p:embed/>
                </p:oleObj>
              </mc:Choice>
              <mc:Fallback>
                <p:oleObj name="VISIO" r:id="rId8" imgW="2164680" imgH="1145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267200"/>
                        <a:ext cx="4114800" cy="2178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2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0668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Example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:</a:t>
            </a:r>
            <a:r>
              <a:rPr lang="en-US" sz="3200" dirty="0">
                <a:latin typeface="Times New Roman" pitchFamily="18" charset="0"/>
                <a:cs typeface="Arial" charset="0"/>
              </a:rPr>
              <a:t> read a word of data at memory address 1 into </a:t>
            </a:r>
            <a:r>
              <a:rPr lang="en-US" sz="3200" dirty="0">
                <a:latin typeface="Courier New" pitchFamily="49" charset="0"/>
                <a:cs typeface="Arial" charset="0"/>
              </a:rPr>
              <a:t>$s3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address </a:t>
            </a:r>
            <a:r>
              <a:rPr lang="en-US" sz="2600" dirty="0">
                <a:latin typeface="Times New Roman" pitchFamily="18" charset="0"/>
                <a:cs typeface="Arial" charset="0"/>
              </a:rPr>
              <a:t>= (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$0 </a:t>
            </a:r>
            <a:r>
              <a:rPr lang="en-US" sz="2600" dirty="0">
                <a:latin typeface="Times New Roman" pitchFamily="18" charset="0"/>
                <a:cs typeface="Arial" charset="0"/>
              </a:rPr>
              <a:t>+ 1) =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1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 smtClean="0">
                <a:latin typeface="Courier New" pitchFamily="49" charset="0"/>
                <a:cs typeface="Arial" charset="0"/>
              </a:rPr>
              <a:t>$s3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= </a:t>
            </a:r>
            <a:r>
              <a:rPr lang="en-US" sz="3200" dirty="0">
                <a:latin typeface="Times New Roman" pitchFamily="18" charset="0"/>
                <a:cs typeface="Arial" charset="0"/>
              </a:rPr>
              <a:t>0xF2F1AC07 after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load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5928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66800" y="3048000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Assembly code</a:t>
            </a:r>
            <a:endParaRPr lang="en-US" sz="18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1800" dirty="0">
                <a:latin typeface="Courier New" pitchFamily="49" charset="0"/>
                <a:cs typeface="Arial" charset="0"/>
              </a:rPr>
              <a:t> $s3, 1($0)  # read memory word 1 into $s3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Reading Word-Addressable Memory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15000" y="4419600"/>
            <a:ext cx="3352800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Hexadecimal constants are written with the prefix 0x. </a:t>
            </a:r>
          </a:p>
          <a:p>
            <a:r>
              <a:rPr lang="en-US" dirty="0" smtClean="0"/>
              <a:t>By contention, memory is drawn with low memory addresses toward the bottom and high memory addresses towards the 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343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95400"/>
            <a:ext cx="4800600" cy="495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1"/>
                </a:solidFill>
              </a:rPr>
              <a:t>Architecture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programmer’s </a:t>
            </a:r>
            <a:r>
              <a:rPr lang="en-US" dirty="0"/>
              <a:t>view of </a:t>
            </a:r>
            <a:r>
              <a:rPr lang="en-US" dirty="0" smtClean="0"/>
              <a:t>computer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600" dirty="0"/>
              <a:t>Defined by instructions </a:t>
            </a:r>
            <a:r>
              <a:rPr lang="en-US" sz="2600" dirty="0" smtClean="0"/>
              <a:t>&amp; </a:t>
            </a:r>
            <a:r>
              <a:rPr lang="en-US" sz="2600" dirty="0"/>
              <a:t>operand locations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Microarchitecture:</a:t>
            </a:r>
            <a:r>
              <a:rPr lang="en-US" dirty="0"/>
              <a:t> how to implement an architecture in hardware (covered in Chapter 7)</a:t>
            </a:r>
          </a:p>
        </p:txBody>
      </p:sp>
      <p:graphicFrame>
        <p:nvGraphicFramePr>
          <p:cNvPr id="757766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6921500" y="1219200"/>
          <a:ext cx="22225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2" name="VISIO" r:id="rId6" imgW="1866600" imgH="4161600" progId="Visio.Drawing.6">
                  <p:embed/>
                </p:oleObj>
              </mc:Choice>
              <mc:Fallback>
                <p:oleObj name="VISIO" r:id="rId6" imgW="1866600" imgH="4161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1219200"/>
                        <a:ext cx="222250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Introduction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8745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Memory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write </a:t>
            </a:r>
            <a:r>
              <a:rPr lang="en-US" sz="3200" dirty="0">
                <a:latin typeface="Times New Roman" pitchFamily="18" charset="0"/>
                <a:cs typeface="Arial" charset="0"/>
              </a:rPr>
              <a:t>are called </a:t>
            </a:r>
            <a:r>
              <a:rPr lang="en-US" sz="3200" b="1" i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store</a:t>
            </a:r>
            <a:endParaRPr lang="en-US" sz="32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Mnemonic: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store word</a:t>
            </a:r>
            <a:r>
              <a:rPr lang="en-US" sz="3200" dirty="0">
                <a:latin typeface="Times New Roman" pitchFamily="18" charset="0"/>
                <a:cs typeface="Arial" charset="0"/>
              </a:rPr>
              <a:t> 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)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Writing Word-Addressable Memory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23892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7974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21831792"/>
              </p:ext>
            </p:extLst>
          </p:nvPr>
        </p:nvGraphicFramePr>
        <p:xfrm>
          <a:off x="2133600" y="4572000"/>
          <a:ext cx="3733800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5" name="VISIO" r:id="rId9" imgW="2164680" imgH="1145880" progId="Visio.Drawing.6">
                  <p:embed/>
                </p:oleObj>
              </mc:Choice>
              <mc:Fallback>
                <p:oleObj name="VISIO" r:id="rId9" imgW="2164680" imgH="1145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72000"/>
                        <a:ext cx="3733800" cy="197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797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3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Example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Write (store) the value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in </a:t>
            </a:r>
            <a:r>
              <a:rPr lang="en-US" sz="3200" dirty="0">
                <a:latin typeface="Courier New" pitchFamily="49" charset="0"/>
                <a:cs typeface="Arial" charset="0"/>
              </a:rPr>
              <a:t>$t4</a:t>
            </a:r>
            <a:r>
              <a:rPr lang="en-US" sz="3200" dirty="0">
                <a:latin typeface="Times New Roman" pitchFamily="18" charset="0"/>
                <a:cs typeface="Arial" charset="0"/>
              </a:rPr>
              <a:t> into memory address 7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add </a:t>
            </a:r>
            <a:r>
              <a:rPr lang="en-US" sz="2600" dirty="0">
                <a:latin typeface="Times New Roman" pitchFamily="18" charset="0"/>
                <a:cs typeface="Arial" charset="0"/>
              </a:rPr>
              <a:t>the base address (</a:t>
            </a:r>
            <a:r>
              <a:rPr lang="en-US" sz="2600" dirty="0">
                <a:latin typeface="Courier New" pitchFamily="49" charset="0"/>
                <a:cs typeface="Arial" charset="0"/>
              </a:rPr>
              <a:t>$0</a:t>
            </a:r>
            <a:r>
              <a:rPr lang="en-US" sz="2600" dirty="0">
                <a:latin typeface="Times New Roman" pitchFamily="18" charset="0"/>
                <a:cs typeface="Arial" charset="0"/>
              </a:rPr>
              <a:t>) to the offset (0x7)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address: ($0 + 0x7) =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7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1000" dirty="0" smtClean="0">
              <a:latin typeface="Times New Roman" pitchFamily="18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Offset </a:t>
            </a:r>
            <a:r>
              <a:rPr lang="en-US" sz="2400" dirty="0">
                <a:latin typeface="Times New Roman" pitchFamily="18" charset="0"/>
                <a:cs typeface="Arial" charset="0"/>
              </a:rPr>
              <a:t>can be written in decimal (default) or hexadecimal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600" dirty="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1107975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209800" y="3733800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Assembly code</a:t>
            </a:r>
            <a:endParaRPr lang="en-US" sz="1800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800" dirty="0">
                <a:latin typeface="Courier New" pitchFamily="49" charset="0"/>
                <a:cs typeface="Arial" charset="0"/>
              </a:rPr>
              <a:t> $t4, 0x7($0)  # write the value in $t4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 # to memory word 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Writing Word-Addressable Memory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50136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8999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16540661"/>
              </p:ext>
            </p:extLst>
          </p:nvPr>
        </p:nvGraphicFramePr>
        <p:xfrm>
          <a:off x="2133600" y="3200400"/>
          <a:ext cx="4955254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9" name="VISIO" r:id="rId8" imgW="2178720" imgH="1373760" progId="Visio.Drawing.6">
                  <p:embed/>
                </p:oleObj>
              </mc:Choice>
              <mc:Fallback>
                <p:oleObj name="VISIO" r:id="rId8" imgW="2178720" imgH="1373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4955254" cy="312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899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899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899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668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data byte has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unique </a:t>
            </a:r>
            <a:r>
              <a:rPr lang="en-US" sz="2400" dirty="0">
                <a:latin typeface="Times New Roman" pitchFamily="18" charset="0"/>
                <a:cs typeface="Arial" charset="0"/>
              </a:rPr>
              <a:t>address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Load/store words or single bytes: load byte (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lb</a:t>
            </a:r>
            <a:r>
              <a:rPr lang="en-US" sz="2400" dirty="0">
                <a:latin typeface="Times New Roman" pitchFamily="18" charset="0"/>
                <a:cs typeface="Arial" charset="0"/>
              </a:rPr>
              <a:t>) and store byte (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sb</a:t>
            </a:r>
            <a:r>
              <a:rPr lang="en-US" sz="2400" dirty="0">
                <a:latin typeface="Times New Roman" pitchFamily="18" charset="0"/>
                <a:cs typeface="Arial" charset="0"/>
              </a:rPr>
              <a:t>)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32-bit word = </a:t>
            </a:r>
            <a:r>
              <a:rPr lang="en-US" sz="2400" dirty="0">
                <a:latin typeface="Times New Roman" pitchFamily="18" charset="0"/>
                <a:cs typeface="Arial" charset="0"/>
              </a:rPr>
              <a:t>4 bytes, so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word </a:t>
            </a:r>
            <a:r>
              <a:rPr lang="en-US" sz="2400" dirty="0">
                <a:latin typeface="Times New Roman" pitchFamily="18" charset="0"/>
                <a:cs typeface="Arial" charset="0"/>
              </a:rPr>
              <a:t>address increments by 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Byte-Addressable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97992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The address of a memory word must now be multiplied by 4.  For example,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the address of memory word 2 is 2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sz="2600" dirty="0">
                <a:latin typeface="Times New Roman" pitchFamily="18" charset="0"/>
                <a:cs typeface="Arial" charset="0"/>
              </a:rPr>
              <a:t>4 = 8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the address of memory word 10 is 10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× 4 = 40  (0x28)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is byte-addressed, not word-addressed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Reading Byte-Addressable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99104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0025" name="Object 9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3324073"/>
              </p:ext>
            </p:extLst>
          </p:nvPr>
        </p:nvGraphicFramePr>
        <p:xfrm>
          <a:off x="2590800" y="4114800"/>
          <a:ext cx="3832225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20" name="VISIO" r:id="rId9" imgW="2178720" imgH="1373760" progId="Visio.Drawing.6">
                  <p:embed/>
                </p:oleObj>
              </mc:Choice>
              <mc:Fallback>
                <p:oleObj name="VISIO" r:id="rId9" imgW="2178720" imgH="1373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14800"/>
                        <a:ext cx="3832225" cy="241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001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Example: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Load </a:t>
            </a:r>
            <a:r>
              <a:rPr lang="en-US" sz="3200" dirty="0">
                <a:latin typeface="Times New Roman" pitchFamily="18" charset="0"/>
                <a:cs typeface="Arial" charset="0"/>
              </a:rPr>
              <a:t>a word of data at memory address 4 into </a:t>
            </a:r>
            <a:r>
              <a:rPr lang="en-US" sz="3200" dirty="0">
                <a:latin typeface="Courier New" pitchFamily="49" charset="0"/>
                <a:cs typeface="Arial" charset="0"/>
              </a:rPr>
              <a:t>$s3</a:t>
            </a:r>
            <a:r>
              <a:rPr lang="en-US" sz="3200" dirty="0">
                <a:latin typeface="Times New Roman" pitchFamily="18" charset="0"/>
                <a:cs typeface="Arial" charset="0"/>
              </a:rPr>
              <a:t>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ourier New" pitchFamily="49" charset="0"/>
                <a:cs typeface="Arial" charset="0"/>
              </a:rPr>
              <a:t>$s3</a:t>
            </a:r>
            <a:r>
              <a:rPr lang="en-US" sz="3200" dirty="0">
                <a:latin typeface="Times New Roman" pitchFamily="18" charset="0"/>
                <a:cs typeface="Arial" charset="0"/>
              </a:rPr>
              <a:t> holds the value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0xF2F1AC07 after load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10023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133600" y="3276600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  <a:endParaRPr lang="en-US" sz="1800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1800" dirty="0">
                <a:latin typeface="Courier New" pitchFamily="49" charset="0"/>
                <a:cs typeface="Arial" charset="0"/>
              </a:rPr>
              <a:t> $s3, 4($0)  # read word at address 4 into $s3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Reading Byte-Addressable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74827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2071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5430973"/>
              </p:ext>
            </p:extLst>
          </p:nvPr>
        </p:nvGraphicFramePr>
        <p:xfrm>
          <a:off x="2644775" y="3886200"/>
          <a:ext cx="3832225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6" name="VISIO" r:id="rId9" imgW="2178720" imgH="1373760" progId="Visio.Drawing.6">
                  <p:embed/>
                </p:oleObj>
              </mc:Choice>
              <mc:Fallback>
                <p:oleObj name="VISIO" r:id="rId9" imgW="2178720" imgH="1373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3886200"/>
                        <a:ext cx="3832225" cy="241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206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206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206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3200" dirty="0">
                <a:latin typeface="Times New Roman" pitchFamily="18" charset="0"/>
                <a:cs typeface="Arial" charset="0"/>
              </a:rPr>
              <a:t> stores the value held in </a:t>
            </a:r>
            <a:r>
              <a:rPr lang="en-US" sz="3200" dirty="0">
                <a:latin typeface="Courier New" pitchFamily="49" charset="0"/>
                <a:cs typeface="Arial" charset="0"/>
              </a:rPr>
              <a:t>$t7</a:t>
            </a:r>
            <a:r>
              <a:rPr lang="en-US" sz="3200" dirty="0">
                <a:latin typeface="Times New Roman" pitchFamily="18" charset="0"/>
                <a:cs typeface="Arial" charset="0"/>
              </a:rPr>
              <a:t> into memory address 0x2C (44)</a:t>
            </a:r>
          </a:p>
        </p:txBody>
      </p:sp>
      <p:sp>
        <p:nvSpPr>
          <p:cNvPr id="1112070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057400" y="2971800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  <a:endParaRPr lang="en-US" sz="1800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800" dirty="0">
                <a:latin typeface="Courier New" pitchFamily="49" charset="0"/>
                <a:cs typeface="Arial" charset="0"/>
              </a:rPr>
              <a:t> $t7, 44($0)  # write $t7 into address 44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Writing Byte-Addressable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34331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21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</a:rPr>
              <a:t>Good design demands good compromises</a:t>
            </a:r>
          </a:p>
          <a:p>
            <a:r>
              <a:rPr lang="en-US" dirty="0"/>
              <a:t>Multiple instruction formats allow flexibility</a:t>
            </a:r>
          </a:p>
          <a:p>
            <a:pPr lvl="1">
              <a:buFontTx/>
              <a:buChar char="-"/>
            </a:pPr>
            <a:r>
              <a:rPr lang="en-US" sz="2600" dirty="0">
                <a:latin typeface="Courier New" pitchFamily="49" charset="0"/>
              </a:rPr>
              <a:t>add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sub</a:t>
            </a:r>
            <a:r>
              <a:rPr lang="en-US" sz="2600" dirty="0"/>
              <a:t>:  </a:t>
            </a:r>
            <a:r>
              <a:rPr lang="en-US" sz="2600" dirty="0" smtClean="0"/>
              <a:t>use </a:t>
            </a:r>
            <a:r>
              <a:rPr lang="en-US" sz="2600" dirty="0"/>
              <a:t>3 register operands</a:t>
            </a:r>
          </a:p>
          <a:p>
            <a:pPr lvl="1">
              <a:buFontTx/>
              <a:buChar char="-"/>
            </a:pPr>
            <a:r>
              <a:rPr lang="en-US" sz="2600" dirty="0" err="1">
                <a:latin typeface="Courier New" pitchFamily="49" charset="0"/>
              </a:rPr>
              <a:t>lw</a:t>
            </a:r>
            <a:r>
              <a:rPr lang="en-US" sz="2600" dirty="0"/>
              <a:t>, </a:t>
            </a:r>
            <a:r>
              <a:rPr lang="en-US" sz="2600" dirty="0" err="1">
                <a:latin typeface="Courier New" pitchFamily="49" charset="0"/>
              </a:rPr>
              <a:t>sw</a:t>
            </a:r>
            <a:r>
              <a:rPr lang="en-US" sz="2600" dirty="0"/>
              <a:t>: </a:t>
            </a:r>
            <a:r>
              <a:rPr lang="en-US" sz="2600" dirty="0" smtClean="0"/>
              <a:t>      use </a:t>
            </a:r>
            <a:r>
              <a:rPr lang="en-US" sz="2600" dirty="0"/>
              <a:t>2 register operands and a constant</a:t>
            </a:r>
          </a:p>
          <a:p>
            <a:r>
              <a:rPr lang="en-US" dirty="0"/>
              <a:t>Number of instruction formats kept small</a:t>
            </a:r>
          </a:p>
          <a:p>
            <a:pPr lvl="1">
              <a:buFontTx/>
              <a:buChar char="-"/>
            </a:pPr>
            <a:r>
              <a:rPr lang="en-US" sz="3200" dirty="0"/>
              <a:t>to adhere to design principles 1 and 3 (simplicity favors regularity and smaller is faster).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1800" dirty="0"/>
          </a:p>
          <a:p>
            <a:endParaRPr lang="en-US" sz="2400" dirty="0"/>
          </a:p>
          <a:p>
            <a:pPr>
              <a:buFontTx/>
              <a:buNone/>
            </a:pPr>
            <a:endParaRPr lang="en-US" sz="1800" dirty="0"/>
          </a:p>
        </p:txBody>
      </p:sp>
      <p:sp>
        <p:nvSpPr>
          <p:cNvPr id="10332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322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Design Principle 4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83415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42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42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430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24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use constants </a:t>
            </a:r>
            <a:r>
              <a:rPr lang="en-US" sz="2400" dirty="0">
                <a:latin typeface="Times New Roman" pitchFamily="18" charset="0"/>
                <a:cs typeface="Arial" charset="0"/>
              </a:rPr>
              <a:t>or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immediates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i="1" dirty="0" smtClean="0">
                <a:latin typeface="Times New Roman" pitchFamily="18" charset="0"/>
                <a:cs typeface="Arial" charset="0"/>
              </a:rPr>
              <a:t>immediate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ly </a:t>
            </a:r>
            <a:r>
              <a:rPr lang="en-US" sz="2400" dirty="0">
                <a:latin typeface="Times New Roman" pitchFamily="18" charset="0"/>
                <a:cs typeface="Arial" charset="0"/>
              </a:rPr>
              <a:t>available from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instruction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16-bit two’s complement number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err="1" smtClean="0">
                <a:latin typeface="Courier New" pitchFamily="49" charset="0"/>
                <a:cs typeface="Arial" charset="0"/>
              </a:rPr>
              <a:t>addi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: add immediate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Subtract </a:t>
            </a:r>
            <a:r>
              <a:rPr lang="en-US" sz="2400" dirty="0">
                <a:latin typeface="Times New Roman" pitchFamily="18" charset="0"/>
                <a:cs typeface="Arial" charset="0"/>
              </a:rPr>
              <a:t>immediate (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subi</a:t>
            </a:r>
            <a:r>
              <a:rPr lang="en-US" sz="2400" dirty="0">
                <a:latin typeface="Times New Roman" pitchFamily="18" charset="0"/>
                <a:cs typeface="Arial" charset="0"/>
              </a:rPr>
              <a:t>) necessary?</a:t>
            </a:r>
          </a:p>
        </p:txBody>
      </p:sp>
      <p:sp>
        <p:nvSpPr>
          <p:cNvPr id="103424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43000" y="3581400"/>
            <a:ext cx="3657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a + 4;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b = a – 12;</a:t>
            </a:r>
          </a:p>
        </p:txBody>
      </p:sp>
      <p:sp>
        <p:nvSpPr>
          <p:cNvPr id="1034247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00600" y="3581400"/>
            <a:ext cx="3962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a, $s1 =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$s0, 4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$s1, $s0, -12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Constants/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Immediates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28320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9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7620000" cy="5181600"/>
          </a:xfrm>
        </p:spPr>
        <p:txBody>
          <a:bodyPr>
            <a:noAutofit/>
          </a:bodyPr>
          <a:lstStyle/>
          <a:p>
            <a:r>
              <a:rPr lang="en-US" dirty="0"/>
              <a:t>Binary representation of instructions</a:t>
            </a:r>
          </a:p>
          <a:p>
            <a:r>
              <a:rPr lang="en-US" dirty="0" smtClean="0"/>
              <a:t>Computers </a:t>
            </a:r>
            <a:r>
              <a:rPr lang="en-US" dirty="0"/>
              <a:t>only understand 1’s and 0’s</a:t>
            </a:r>
          </a:p>
          <a:p>
            <a:r>
              <a:rPr lang="en-US" dirty="0" smtClean="0"/>
              <a:t>32-bit </a:t>
            </a:r>
            <a:r>
              <a:rPr lang="en-US" dirty="0"/>
              <a:t>instructions </a:t>
            </a:r>
          </a:p>
          <a:p>
            <a:pPr lvl="1"/>
            <a:r>
              <a:rPr lang="en-US" sz="2600" dirty="0"/>
              <a:t>S</a:t>
            </a:r>
            <a:r>
              <a:rPr lang="en-US" sz="2600" dirty="0" smtClean="0"/>
              <a:t>implicity </a:t>
            </a:r>
            <a:r>
              <a:rPr lang="en-US" sz="2600" dirty="0"/>
              <a:t>favors regularity: 32-bit data </a:t>
            </a:r>
            <a:r>
              <a:rPr lang="en-US" sz="2600" dirty="0" smtClean="0"/>
              <a:t>&amp; instructions</a:t>
            </a:r>
            <a:endParaRPr lang="en-US" sz="2600" dirty="0"/>
          </a:p>
          <a:p>
            <a:r>
              <a:rPr lang="en-US" dirty="0" smtClean="0"/>
              <a:t>3 instruction </a:t>
            </a:r>
            <a:r>
              <a:rPr lang="en-US" dirty="0"/>
              <a:t>formats: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R-Type:</a:t>
            </a:r>
            <a:r>
              <a:rPr lang="en-US" sz="2600" dirty="0"/>
              <a:t>	register operands</a:t>
            </a:r>
            <a:endParaRPr lang="en-US" sz="2600" dirty="0">
              <a:solidFill>
                <a:schemeClr val="accent2"/>
              </a:solidFill>
            </a:endParaRP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I-Type:</a:t>
            </a:r>
            <a:r>
              <a:rPr lang="en-US" sz="2600" dirty="0"/>
              <a:t>	immediate operand</a:t>
            </a:r>
            <a:endParaRPr lang="en-US" sz="2600" dirty="0">
              <a:solidFill>
                <a:schemeClr val="accent2"/>
              </a:solidFill>
            </a:endParaRP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J-Type:</a:t>
            </a:r>
            <a:r>
              <a:rPr lang="en-US" sz="2600" dirty="0"/>
              <a:t>	for jumping </a:t>
            </a:r>
            <a:r>
              <a:rPr lang="en-US" sz="2600" dirty="0" smtClean="0"/>
              <a:t>(discuss </a:t>
            </a:r>
            <a:r>
              <a:rPr lang="en-US" sz="2600" dirty="0"/>
              <a:t>later)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10352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Machine Language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98749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629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9777246"/>
              </p:ext>
            </p:extLst>
          </p:nvPr>
        </p:nvGraphicFramePr>
        <p:xfrm>
          <a:off x="1828800" y="4724400"/>
          <a:ext cx="5921375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2" name="VISIO" r:id="rId7" imgW="2089800" imgH="539640" progId="Visio.Drawing.6">
                  <p:embed/>
                </p:oleObj>
              </mc:Choice>
              <mc:Fallback>
                <p:oleObj name="VISIO" r:id="rId7" imgW="2089800" imgH="539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724400"/>
                        <a:ext cx="5921375" cy="146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29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Register-type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3 register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rt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source registers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rd</a:t>
            </a:r>
            <a:r>
              <a:rPr lang="en-US" sz="2000" dirty="0">
                <a:latin typeface="Times New Roman" pitchFamily="18" charset="0"/>
                <a:cs typeface="Arial" charset="0"/>
              </a:rPr>
              <a:t>:	destination register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the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operation code</a:t>
            </a:r>
            <a:r>
              <a:rPr lang="en-US" sz="2000" dirty="0">
                <a:latin typeface="Times New Roman" pitchFamily="18" charset="0"/>
                <a:cs typeface="Arial" charset="0"/>
              </a:rPr>
              <a:t> or </a:t>
            </a:r>
            <a:r>
              <a:rPr lang="en-US" sz="2000" i="1" dirty="0" err="1">
                <a:latin typeface="Times New Roman" pitchFamily="18" charset="0"/>
                <a:cs typeface="Arial" charset="0"/>
              </a:rPr>
              <a:t>opcode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Times New Roman" pitchFamily="18" charset="0"/>
                <a:cs typeface="Arial" charset="0"/>
              </a:rPr>
              <a:t>(0 for R-type instructions)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funct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the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function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  <a:cs typeface="Arial" charset="0"/>
              </a:rPr>
              <a:t>			</a:t>
            </a:r>
            <a:r>
              <a:rPr lang="en-US" sz="2000" dirty="0" smtClean="0">
                <a:latin typeface="Times New Roman" pitchFamily="18" charset="0"/>
                <a:cs typeface="Arial" charset="0"/>
              </a:rPr>
              <a:t>with </a:t>
            </a:r>
            <a:r>
              <a:rPr lang="en-US" sz="2000" dirty="0" err="1" smtClean="0">
                <a:latin typeface="Times New Roman" pitchFamily="18" charset="0"/>
                <a:cs typeface="Arial" charset="0"/>
              </a:rPr>
              <a:t>opcode</a:t>
            </a:r>
            <a:r>
              <a:rPr lang="en-US" sz="2000" dirty="0" smtClean="0">
                <a:latin typeface="Times New Roman" pitchFamily="18" charset="0"/>
                <a:cs typeface="Arial" charset="0"/>
              </a:rPr>
              <a:t>, tells computer what </a:t>
            </a:r>
            <a:r>
              <a:rPr lang="en-US" sz="2000" dirty="0">
                <a:latin typeface="Times New Roman" pitchFamily="18" charset="0"/>
                <a:cs typeface="Arial" charset="0"/>
              </a:rPr>
              <a:t>operation to perform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shamt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the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shift amount</a:t>
            </a:r>
            <a:r>
              <a:rPr lang="en-US" sz="2000" dirty="0">
                <a:latin typeface="Times New Roman" pitchFamily="18" charset="0"/>
                <a:cs typeface="Arial" charset="0"/>
              </a:rPr>
              <a:t> for shift instructions, otherwise it’s 0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3629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R-Type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20694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143000"/>
            <a:ext cx="76962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Instructions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commands </a:t>
            </a:r>
            <a:r>
              <a:rPr lang="en-US" dirty="0"/>
              <a:t>in a computer’s language</a:t>
            </a:r>
          </a:p>
          <a:p>
            <a:pPr lvl="1">
              <a:lnSpc>
                <a:spcPct val="90000"/>
              </a:lnSpc>
            </a:pPr>
            <a:r>
              <a:rPr lang="en-US" sz="2600" b="1" dirty="0" smtClean="0">
                <a:solidFill>
                  <a:schemeClr val="accent1"/>
                </a:solidFill>
              </a:rPr>
              <a:t>Assembly </a:t>
            </a:r>
            <a:r>
              <a:rPr lang="en-US" sz="2600" b="1" dirty="0">
                <a:solidFill>
                  <a:schemeClr val="accent1"/>
                </a:solidFill>
              </a:rPr>
              <a:t>language:</a:t>
            </a:r>
            <a:r>
              <a:rPr lang="en-US" sz="2600" dirty="0">
                <a:solidFill>
                  <a:schemeClr val="accent1"/>
                </a:solidFill>
              </a:rPr>
              <a:t> </a:t>
            </a:r>
            <a:r>
              <a:rPr lang="en-US" sz="2600" dirty="0"/>
              <a:t>human-readable format of instructions</a:t>
            </a:r>
          </a:p>
          <a:p>
            <a:pPr lvl="1">
              <a:lnSpc>
                <a:spcPct val="90000"/>
              </a:lnSpc>
            </a:pPr>
            <a:r>
              <a:rPr lang="en-US" sz="2600" b="1" dirty="0">
                <a:solidFill>
                  <a:schemeClr val="accent1"/>
                </a:solidFill>
              </a:rPr>
              <a:t>Machine language:</a:t>
            </a:r>
            <a:r>
              <a:rPr lang="en-US" sz="2600" dirty="0">
                <a:solidFill>
                  <a:schemeClr val="accent1"/>
                </a:solidFill>
              </a:rPr>
              <a:t> </a:t>
            </a:r>
            <a:r>
              <a:rPr lang="en-US" sz="2600" dirty="0"/>
              <a:t>computer-readable format (1’s and 0’s)</a:t>
            </a:r>
          </a:p>
          <a:p>
            <a:pPr>
              <a:lnSpc>
                <a:spcPct val="90000"/>
              </a:lnSpc>
            </a:pPr>
            <a:r>
              <a:rPr lang="en-US" b="1" dirty="0"/>
              <a:t>MIPS</a:t>
            </a:r>
            <a:r>
              <a:rPr lang="en-US" dirty="0"/>
              <a:t> architecture: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Developed by John Hennessy and his colleagues at Stanford and in the 1980’s.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Used in many commercial systems, including Silicon Graphics, Nintendo, and Cisco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 smtClean="0"/>
              <a:t>  Once </a:t>
            </a:r>
            <a:r>
              <a:rPr lang="en-US" sz="2200" dirty="0"/>
              <a:t>you’ve learned one architecture, it’s easy to learn </a:t>
            </a:r>
            <a:r>
              <a:rPr lang="en-US" sz="2200" dirty="0" smtClean="0"/>
              <a:t>others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Assembly Language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943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7316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2241670"/>
              </p:ext>
            </p:extLst>
          </p:nvPr>
        </p:nvGraphicFramePr>
        <p:xfrm>
          <a:off x="904875" y="1292225"/>
          <a:ext cx="3209925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58" name="VISIO" r:id="rId9" imgW="1235880" imgH="590760" progId="Visio.Drawing.6">
                  <p:embed/>
                </p:oleObj>
              </mc:Choice>
              <mc:Fallback>
                <p:oleObj name="VISIO" r:id="rId9" imgW="1235880" imgH="590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292225"/>
                        <a:ext cx="3209925" cy="146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317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27743349"/>
              </p:ext>
            </p:extLst>
          </p:nvPr>
        </p:nvGraphicFramePr>
        <p:xfrm>
          <a:off x="3733800" y="1292225"/>
          <a:ext cx="44196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59" name="VISIO" r:id="rId11" imgW="1617480" imgH="705240" progId="Visio.Drawing.6">
                  <p:embed/>
                </p:oleObj>
              </mc:Choice>
              <mc:Fallback>
                <p:oleObj name="VISIO" r:id="rId11" imgW="1617480" imgH="705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92225"/>
                        <a:ext cx="44196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322" name="Object 10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128538032"/>
              </p:ext>
            </p:extLst>
          </p:nvPr>
        </p:nvGraphicFramePr>
        <p:xfrm>
          <a:off x="1752600" y="3244850"/>
          <a:ext cx="609600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60" name="VISIO" r:id="rId13" imgW="2221560" imgH="733320" progId="Visio.Drawing.6">
                  <p:embed/>
                </p:oleObj>
              </mc:Choice>
              <mc:Fallback>
                <p:oleObj name="VISIO" r:id="rId13" imgW="2221560" imgH="733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44850"/>
                        <a:ext cx="6096000" cy="201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314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7321" name="Text Box 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05000" y="5470525"/>
            <a:ext cx="5410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</a:rPr>
              <a:t>Note </a:t>
            </a:r>
            <a:r>
              <a:rPr lang="en-US" sz="2000" dirty="0">
                <a:latin typeface="Times New Roman" pitchFamily="18" charset="0"/>
              </a:rPr>
              <a:t>the order of registers in the assembly code:   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                    </a:t>
            </a:r>
            <a:r>
              <a:rPr lang="en-US" sz="2000" dirty="0">
                <a:latin typeface="Courier New" pitchFamily="49" charset="0"/>
              </a:rPr>
              <a:t>add </a:t>
            </a:r>
            <a:r>
              <a:rPr lang="en-US" sz="2000" dirty="0" err="1">
                <a:latin typeface="Courier New" pitchFamily="49" charset="0"/>
              </a:rPr>
              <a:t>rd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rs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rt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R-Type Examples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57366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834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66173248"/>
              </p:ext>
            </p:extLst>
          </p:nvPr>
        </p:nvGraphicFramePr>
        <p:xfrm>
          <a:off x="1143000" y="4419600"/>
          <a:ext cx="7239000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0" name="VISIO" r:id="rId7" imgW="2089800" imgH="510120" progId="Visio.Drawing.6">
                  <p:embed/>
                </p:oleObj>
              </mc:Choice>
              <mc:Fallback>
                <p:oleObj name="VISIO" r:id="rId7" imgW="2089800" imgH="510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19600"/>
                        <a:ext cx="7239000" cy="168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33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834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Immediate-type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3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rt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register operands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imm</a:t>
            </a:r>
            <a:r>
              <a:rPr lang="en-US" sz="2000" dirty="0">
                <a:latin typeface="Times New Roman" pitchFamily="18" charset="0"/>
                <a:cs typeface="Arial" charset="0"/>
              </a:rPr>
              <a:t>:	16-bit two’s complement immediate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the </a:t>
            </a:r>
            <a:r>
              <a:rPr lang="en-US" sz="2000" dirty="0" err="1">
                <a:latin typeface="Times New Roman" pitchFamily="18" charset="0"/>
                <a:cs typeface="Arial" charset="0"/>
              </a:rPr>
              <a:t>opcode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Times New Roman" pitchFamily="18" charset="0"/>
                <a:cs typeface="Arial" charset="0"/>
              </a:rPr>
              <a:t>Simplicity favors regularity: all instructions have </a:t>
            </a:r>
            <a:r>
              <a:rPr lang="en-US" sz="2000" dirty="0" err="1">
                <a:latin typeface="Times New Roman" pitchFamily="18" charset="0"/>
                <a:cs typeface="Arial" charset="0"/>
              </a:rPr>
              <a:t>opcode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Times New Roman" pitchFamily="18" charset="0"/>
                <a:cs typeface="Arial" charset="0"/>
              </a:rPr>
              <a:t>Operation is completely determined by </a:t>
            </a:r>
            <a:r>
              <a:rPr lang="en-US" sz="2000" dirty="0" err="1" smtClean="0">
                <a:latin typeface="Times New Roman" pitchFamily="18" charset="0"/>
                <a:cs typeface="Arial" charset="0"/>
              </a:rPr>
              <a:t>opcode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I-Type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38688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364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76162171"/>
              </p:ext>
            </p:extLst>
          </p:nvPr>
        </p:nvGraphicFramePr>
        <p:xfrm>
          <a:off x="1905000" y="1036637"/>
          <a:ext cx="5943600" cy="254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67" name="VISIO" r:id="rId7" imgW="2481840" imgH="1062360" progId="Visio.Drawing.6">
                  <p:embed/>
                </p:oleObj>
              </mc:Choice>
              <mc:Fallback>
                <p:oleObj name="VISIO" r:id="rId7" imgW="2481840" imgH="1062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036637"/>
                        <a:ext cx="5943600" cy="254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9366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48288417"/>
              </p:ext>
            </p:extLst>
          </p:nvPr>
        </p:nvGraphicFramePr>
        <p:xfrm>
          <a:off x="3657600" y="3598863"/>
          <a:ext cx="5257800" cy="249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68" name="VISIO" r:id="rId9" imgW="2296800" imgH="1090440" progId="Visio.Drawing.6">
                  <p:embed/>
                </p:oleObj>
              </mc:Choice>
              <mc:Fallback>
                <p:oleObj name="VISIO" r:id="rId9" imgW="2296800" imgH="1090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598863"/>
                        <a:ext cx="5257800" cy="249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367" name="Text Box 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3789363"/>
            <a:ext cx="32004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accent1"/>
                </a:solidFill>
                <a:latin typeface="Times New Roman" pitchFamily="18" charset="0"/>
              </a:rPr>
              <a:t>Note</a:t>
            </a:r>
            <a:r>
              <a:rPr lang="en-US" sz="18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</a:rPr>
              <a:t>the differing order of registers in </a:t>
            </a:r>
            <a:r>
              <a:rPr lang="en-US" sz="1800" dirty="0" smtClean="0">
                <a:latin typeface="Times New Roman" pitchFamily="18" charset="0"/>
              </a:rPr>
              <a:t>assembly </a:t>
            </a:r>
            <a:r>
              <a:rPr lang="en-US" sz="1800" dirty="0">
                <a:latin typeface="Times New Roman" pitchFamily="18" charset="0"/>
              </a:rPr>
              <a:t>and machine codes: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pitchFamily="49" charset="0"/>
              </a:rPr>
              <a:t>addi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imm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pitchFamily="49" charset="0"/>
              </a:rPr>
              <a:t>lw</a:t>
            </a: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imm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pitchFamily="49" charset="0"/>
              </a:rPr>
              <a:t>sw</a:t>
            </a: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imm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I-Type Examples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14694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0389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53678252"/>
              </p:ext>
            </p:extLst>
          </p:nvPr>
        </p:nvGraphicFramePr>
        <p:xfrm>
          <a:off x="1066800" y="2971800"/>
          <a:ext cx="7620000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48" name="VISIO" r:id="rId6" imgW="2089800" imgH="517680" progId="Visio.Drawing.6">
                  <p:embed/>
                </p:oleObj>
              </mc:Choice>
              <mc:Fallback>
                <p:oleObj name="VISIO" r:id="rId6" imgW="2089800" imgH="517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71800"/>
                        <a:ext cx="7620000" cy="188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390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i="1" dirty="0">
                <a:latin typeface="Times New Roman" pitchFamily="18" charset="0"/>
                <a:cs typeface="Arial" charset="0"/>
              </a:rPr>
              <a:t>Jump-type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26-bit address operand 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addr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Used for jump instructions (</a:t>
            </a:r>
            <a:r>
              <a:rPr lang="en-US" sz="3200" dirty="0">
                <a:latin typeface="Courier New" pitchFamily="49" charset="0"/>
                <a:cs typeface="Arial" charset="0"/>
              </a:rPr>
              <a:t>j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Machine Language: J-Type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33630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9235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6619438"/>
              </p:ext>
            </p:extLst>
          </p:nvPr>
        </p:nvGraphicFramePr>
        <p:xfrm>
          <a:off x="1600200" y="1219200"/>
          <a:ext cx="6096000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54" name="VISIO" r:id="rId8" imgW="2089800" imgH="539640" progId="Visio.Drawing.6">
                  <p:embed/>
                </p:oleObj>
              </mc:Choice>
              <mc:Fallback>
                <p:oleObj name="VISIO" r:id="rId8" imgW="2089800" imgH="539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19200"/>
                        <a:ext cx="6096000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9236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66669976"/>
              </p:ext>
            </p:extLst>
          </p:nvPr>
        </p:nvGraphicFramePr>
        <p:xfrm>
          <a:off x="1600200" y="2819400"/>
          <a:ext cx="61722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55" name="VISIO" r:id="rId10" imgW="2089800" imgH="510120" progId="Visio.Drawing.6">
                  <p:embed/>
                </p:oleObj>
              </mc:Choice>
              <mc:Fallback>
                <p:oleObj name="VISIO" r:id="rId10" imgW="2089800" imgH="510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19400"/>
                        <a:ext cx="6172200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9239" name="Object 7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97376515"/>
              </p:ext>
            </p:extLst>
          </p:nvPr>
        </p:nvGraphicFramePr>
        <p:xfrm>
          <a:off x="1600200" y="4408488"/>
          <a:ext cx="6172200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56" name="VISIO" r:id="rId12" imgW="2089800" imgH="517680" progId="Visio.Drawing.6">
                  <p:embed/>
                </p:oleObj>
              </mc:Choice>
              <mc:Fallback>
                <p:oleObj name="VISIO" r:id="rId12" imgW="2089800" imgH="517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408488"/>
                        <a:ext cx="6172200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9238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Review: Instruction Formats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72903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4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9906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32-bit instructions </a:t>
            </a:r>
            <a:r>
              <a:rPr lang="en-US" sz="2800" dirty="0" smtClean="0">
                <a:latin typeface="Times New Roman" pitchFamily="18" charset="0"/>
                <a:cs typeface="Arial" charset="0"/>
              </a:rPr>
              <a:t>&amp; data </a:t>
            </a:r>
            <a:r>
              <a:rPr lang="en-US" sz="2800" dirty="0">
                <a:latin typeface="Times New Roman" pitchFamily="18" charset="0"/>
                <a:cs typeface="Arial" charset="0"/>
              </a:rPr>
              <a:t>stored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 smtClean="0">
                <a:latin typeface="Times New Roman" pitchFamily="18" charset="0"/>
                <a:cs typeface="Arial" charset="0"/>
              </a:rPr>
              <a:t>The stored program offers general purpose computing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 smtClean="0">
                <a:latin typeface="Times New Roman" pitchFamily="18" charset="0"/>
                <a:cs typeface="Arial" charset="0"/>
              </a:rPr>
              <a:t>To </a:t>
            </a:r>
            <a:r>
              <a:rPr lang="en-US" sz="2800" dirty="0">
                <a:latin typeface="Times New Roman" pitchFamily="18" charset="0"/>
                <a:cs typeface="Arial" charset="0"/>
              </a:rPr>
              <a:t>run a new program: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  <a:cs typeface="Arial" charset="0"/>
              </a:rPr>
              <a:t>No rewiring required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  <a:cs typeface="Arial" charset="0"/>
              </a:rPr>
              <a:t>Simply store new program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 smtClean="0">
                <a:latin typeface="Times New Roman" pitchFamily="18" charset="0"/>
                <a:cs typeface="Arial" charset="0"/>
              </a:rPr>
              <a:t>Program Execution: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  <a:cs typeface="Arial" charset="0"/>
              </a:rPr>
              <a:t>Processor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fetches</a:t>
            </a:r>
            <a:r>
              <a:rPr lang="en-US" sz="2400" dirty="0">
                <a:latin typeface="Times New Roman" pitchFamily="18" charset="0"/>
                <a:cs typeface="Arial" charset="0"/>
              </a:rPr>
              <a:t> (reads) instructions from memory in sequence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  <a:cs typeface="Arial" charset="0"/>
              </a:rPr>
              <a:t>Processor performs the specified operation</a:t>
            </a:r>
            <a:endParaRPr lang="en-US" sz="2800" dirty="0" smtClean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700" dirty="0" smtClean="0">
                <a:latin typeface="Times New Roman" pitchFamily="18" charset="0"/>
                <a:cs typeface="Arial" charset="0"/>
              </a:rPr>
              <a:t>The </a:t>
            </a:r>
            <a:r>
              <a:rPr lang="en-US" sz="2700" i="1" dirty="0" smtClean="0">
                <a:latin typeface="Times New Roman" pitchFamily="18" charset="0"/>
                <a:cs typeface="Arial" charset="0"/>
              </a:rPr>
              <a:t>architectural state </a:t>
            </a:r>
            <a:r>
              <a:rPr lang="en-US" sz="2700" dirty="0" smtClean="0">
                <a:latin typeface="Times New Roman" pitchFamily="18" charset="0"/>
                <a:cs typeface="Arial" charset="0"/>
              </a:rPr>
              <a:t>of a microprocessor holds the state of a program. For MIPS, it consists of the register file and a </a:t>
            </a:r>
            <a:r>
              <a:rPr lang="en-US" sz="2700" i="1" dirty="0" smtClean="0">
                <a:latin typeface="Times New Roman" pitchFamily="18" charset="0"/>
                <a:cs typeface="Arial" charset="0"/>
              </a:rPr>
              <a:t>program counter </a:t>
            </a:r>
            <a:r>
              <a:rPr lang="en-US" sz="2700" dirty="0" smtClean="0">
                <a:latin typeface="Times New Roman" pitchFamily="18" charset="0"/>
                <a:cs typeface="Arial" charset="0"/>
              </a:rPr>
              <a:t>(PC)</a:t>
            </a:r>
            <a:endParaRPr lang="en-US" sz="27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Power of the Stored Program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72557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2245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28719113"/>
              </p:ext>
            </p:extLst>
          </p:nvPr>
        </p:nvGraphicFramePr>
        <p:xfrm>
          <a:off x="1600200" y="1066800"/>
          <a:ext cx="4516437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7" name="VISIO" r:id="rId8" imgW="2286000" imgH="2776680" progId="Visio.Drawing.6">
                  <p:embed/>
                </p:oleObj>
              </mc:Choice>
              <mc:Fallback>
                <p:oleObj name="VISIO" r:id="rId8" imgW="2286000" imgH="2776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066800"/>
                        <a:ext cx="4516437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224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2244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The Stored Program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72200" y="3352800"/>
            <a:ext cx="2895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 smtClean="0">
                <a:latin typeface="Times New Roman" pitchFamily="18" charset="0"/>
                <a:cs typeface="Arial" charset="0"/>
              </a:rPr>
              <a:t>Program Counter (PC):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keeps track of current instruction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721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404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5971324"/>
              </p:ext>
            </p:extLst>
          </p:nvPr>
        </p:nvGraphicFramePr>
        <p:xfrm>
          <a:off x="762000" y="4082455"/>
          <a:ext cx="8305800" cy="1708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20" name="VISIO" r:id="rId6" imgW="4672080" imgH="962280" progId="Visio.Drawing.6">
                  <p:embed/>
                </p:oleObj>
              </mc:Choice>
              <mc:Fallback>
                <p:oleObj name="VISIO" r:id="rId6" imgW="4672080" imgH="962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82455"/>
                        <a:ext cx="8305800" cy="1708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03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Start with </a:t>
            </a:r>
            <a:r>
              <a:rPr lang="en-US" sz="3200" dirty="0" err="1" smtClean="0">
                <a:latin typeface="Times New Roman" pitchFamily="18" charset="0"/>
                <a:cs typeface="Arial" charset="0"/>
              </a:rPr>
              <a:t>opcode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: tells </a:t>
            </a:r>
            <a:r>
              <a:rPr lang="en-US" sz="3200" dirty="0">
                <a:latin typeface="Times New Roman" pitchFamily="18" charset="0"/>
                <a:cs typeface="Arial" charset="0"/>
              </a:rPr>
              <a:t>how to parse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rest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If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opcode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all </a:t>
            </a:r>
            <a:r>
              <a:rPr lang="en-US" sz="3200" dirty="0">
                <a:latin typeface="Times New Roman" pitchFamily="18" charset="0"/>
                <a:cs typeface="Arial" charset="0"/>
              </a:rPr>
              <a:t>0’s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R-type instruction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Function bits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tell operation 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Otherwise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Times New Roman" pitchFamily="18" charset="0"/>
                <a:cs typeface="Arial" charset="0"/>
              </a:rPr>
              <a:t>opcode</a:t>
            </a:r>
            <a:r>
              <a:rPr lang="en-US" sz="2600" dirty="0">
                <a:latin typeface="Times New Roman" pitchFamily="18" charset="0"/>
                <a:cs typeface="Arial" charset="0"/>
              </a:rPr>
              <a:t> tells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operation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Interpreting Machine Code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60913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High-level languages: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e.g., C, Java, Python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Written at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higher level of abstraction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Common high-level software constructs: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if/else statements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for loops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while loops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arrays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function calls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Programming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63550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2311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000" b="1" dirty="0">
                <a:latin typeface="Courier New" pitchFamily="49" charset="0"/>
                <a:cs typeface="Arial" charset="0"/>
              </a:rPr>
              <a:t>and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>
                <a:latin typeface="Courier New" pitchFamily="49" charset="0"/>
                <a:cs typeface="Arial" charset="0"/>
              </a:rPr>
              <a:t>or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 err="1">
                <a:latin typeface="Courier New" pitchFamily="49" charset="0"/>
                <a:cs typeface="Arial" charset="0"/>
              </a:rPr>
              <a:t>xor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>
                <a:latin typeface="Courier New" pitchFamily="49" charset="0"/>
                <a:cs typeface="Arial" charset="0"/>
              </a:rPr>
              <a:t>nor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 smtClean="0">
                <a:latin typeface="Courier New" pitchFamily="49" charset="0"/>
                <a:cs typeface="Arial" charset="0"/>
              </a:rPr>
              <a:t>and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: useful for 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masking</a:t>
            </a:r>
            <a:r>
              <a:rPr lang="en-US" sz="2200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bits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Masking  all but the least significant byte of a value: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		0xF234012F AND 0x000000FF = 0x0000002F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 smtClean="0">
                <a:latin typeface="Courier New" pitchFamily="49" charset="0"/>
                <a:cs typeface="Arial" charset="0"/>
              </a:rPr>
              <a:t>or: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 useful for 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combining</a:t>
            </a:r>
            <a:r>
              <a:rPr lang="en-US" sz="2200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bit fields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Combine 0xF2340000 with 0x000012BC: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		0xF2340000 OR 0x000012BC = 0xF23412BC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Arial" charset="0"/>
              </a:rPr>
              <a:t>nor: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 useful for 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inverting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 bits: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A NOR $0 = NOT A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000" b="1" dirty="0" err="1" smtClean="0">
                <a:latin typeface="Courier New" pitchFamily="49" charset="0"/>
                <a:cs typeface="Arial" charset="0"/>
              </a:rPr>
              <a:t>andi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 err="1">
                <a:latin typeface="Courier New" pitchFamily="49" charset="0"/>
                <a:cs typeface="Arial" charset="0"/>
              </a:rPr>
              <a:t>ori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 err="1">
                <a:latin typeface="Courier New" pitchFamily="49" charset="0"/>
                <a:cs typeface="Arial" charset="0"/>
              </a:rPr>
              <a:t>xori</a:t>
            </a:r>
            <a:endParaRPr lang="en-US" sz="3000" b="1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16-bit immediate is zero-extended (</a:t>
            </a:r>
            <a:r>
              <a:rPr lang="en-US" sz="2200" i="1" dirty="0">
                <a:latin typeface="Times New Roman" pitchFamily="18" charset="0"/>
                <a:cs typeface="Arial" charset="0"/>
              </a:rPr>
              <a:t>not</a:t>
            </a:r>
            <a:r>
              <a:rPr lang="en-US" sz="2200" dirty="0">
                <a:latin typeface="Times New Roman" pitchFamily="18" charset="0"/>
                <a:cs typeface="Arial" charset="0"/>
              </a:rPr>
              <a:t> sign-extended)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 err="1">
                <a:latin typeface="Courier New" pitchFamily="49" charset="0"/>
                <a:cs typeface="Arial" charset="0"/>
              </a:rPr>
              <a:t>nori</a:t>
            </a:r>
            <a:r>
              <a:rPr lang="en-US" sz="2200" dirty="0">
                <a:latin typeface="Times New Roman" pitchFamily="18" charset="0"/>
                <a:cs typeface="Arial" charset="0"/>
              </a:rPr>
              <a:t> not needed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99008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7848600" cy="49530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dirty="0" smtClean="0"/>
              <a:t>Underlying </a:t>
            </a:r>
            <a:r>
              <a:rPr lang="en-US" dirty="0"/>
              <a:t>design principles, as articulated </a:t>
            </a:r>
            <a:r>
              <a:rPr lang="en-US" dirty="0" smtClean="0"/>
              <a:t>by Hennessy </a:t>
            </a:r>
            <a:r>
              <a:rPr lang="en-US" dirty="0"/>
              <a:t>and Patterson: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chemeClr val="accent1"/>
                </a:solidFill>
              </a:rPr>
              <a:t>Simplicity favors regularity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chemeClr val="accent1"/>
                </a:solidFill>
              </a:rPr>
              <a:t>Make the common case fast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chemeClr val="accent1"/>
                </a:solidFill>
              </a:rPr>
              <a:t>Smaller is faster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chemeClr val="accent1"/>
                </a:solidFill>
              </a:rPr>
              <a:t>Good design demands good compromises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Architecture Design Principles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4149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7" name="Object 9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46593684"/>
              </p:ext>
            </p:extLst>
          </p:nvPr>
        </p:nvGraphicFramePr>
        <p:xfrm>
          <a:off x="762000" y="1600200"/>
          <a:ext cx="8382000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44" name="VISIO" r:id="rId7" imgW="3618360" imgH="1536480" progId="Visio.Drawing.6">
                  <p:embed/>
                </p:oleObj>
              </mc:Choice>
              <mc:Fallback>
                <p:oleObj name="VISIO" r:id="rId7" imgW="3618360" imgH="1536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8382000" cy="356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333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333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 Example 1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94521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1509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43760754"/>
              </p:ext>
            </p:extLst>
          </p:nvPr>
        </p:nvGraphicFramePr>
        <p:xfrm>
          <a:off x="762000" y="1600200"/>
          <a:ext cx="8382000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8" name="VISIO" r:id="rId7" imgW="3618360" imgH="1536480" progId="Visio.Drawing.6">
                  <p:embed/>
                </p:oleObj>
              </mc:Choice>
              <mc:Fallback>
                <p:oleObj name="VISIO" r:id="rId7" imgW="3618360" imgH="1536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8382000" cy="356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150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150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 Example 1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71023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0502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73647595"/>
              </p:ext>
            </p:extLst>
          </p:nvPr>
        </p:nvGraphicFramePr>
        <p:xfrm>
          <a:off x="914400" y="2057400"/>
          <a:ext cx="8153400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2" name="VISIO" r:id="rId7" imgW="3757680" imgH="1365120" progId="Visio.Drawing.6">
                  <p:embed/>
                </p:oleObj>
              </mc:Choice>
              <mc:Fallback>
                <p:oleObj name="VISIO" r:id="rId7" imgW="3757680" imgH="1365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8153400" cy="296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499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050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 Example 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7376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3557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58203386"/>
              </p:ext>
            </p:extLst>
          </p:nvPr>
        </p:nvGraphicFramePr>
        <p:xfrm>
          <a:off x="914400" y="2057400"/>
          <a:ext cx="8153400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6" name="VISIO" r:id="rId7" imgW="3757680" imgH="1365120" progId="Visio.Drawing.6">
                  <p:embed/>
                </p:oleObj>
              </mc:Choice>
              <mc:Fallback>
                <p:oleObj name="VISIO" r:id="rId7" imgW="3757680" imgH="1365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8153400" cy="296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355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355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 Example 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0738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496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49608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8534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left logical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200" dirty="0">
                <a:latin typeface="Times New Roman" pitchFamily="18" charset="0"/>
                <a:cs typeface="Arial" charset="0"/>
              </a:rPr>
              <a:t>  </a:t>
            </a:r>
            <a:r>
              <a:rPr lang="en-US" sz="22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2200" dirty="0">
                <a:latin typeface="Courier New" pitchFamily="49" charset="0"/>
                <a:cs typeface="Arial" charset="0"/>
              </a:rPr>
              <a:t> $t0, $t1, 5  # $t0 &lt;= $t1 &lt;&lt; 5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srl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right logical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200" dirty="0">
                <a:latin typeface="Times New Roman" pitchFamily="18" charset="0"/>
                <a:cs typeface="Arial" charset="0"/>
              </a:rPr>
              <a:t>  </a:t>
            </a:r>
            <a:r>
              <a:rPr lang="en-US" sz="2200" dirty="0" err="1">
                <a:latin typeface="Courier New" pitchFamily="49" charset="0"/>
                <a:cs typeface="Arial" charset="0"/>
              </a:rPr>
              <a:t>srl</a:t>
            </a:r>
            <a:r>
              <a:rPr lang="en-US" sz="2200" dirty="0">
                <a:latin typeface="Courier New" pitchFamily="49" charset="0"/>
                <a:cs typeface="Arial" charset="0"/>
              </a:rPr>
              <a:t> $t0, $t1, 5  # $t0 &lt;= $t1 &gt;&gt; 5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sra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right arithmetic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200" dirty="0">
                <a:latin typeface="Times New Roman" pitchFamily="18" charset="0"/>
                <a:cs typeface="Arial" charset="0"/>
              </a:rPr>
              <a:t>  </a:t>
            </a:r>
            <a:r>
              <a:rPr lang="en-US" sz="2200" dirty="0" err="1">
                <a:latin typeface="Courier New" pitchFamily="49" charset="0"/>
                <a:cs typeface="Arial" charset="0"/>
              </a:rPr>
              <a:t>sra</a:t>
            </a:r>
            <a:r>
              <a:rPr lang="en-US" sz="2200" dirty="0">
                <a:latin typeface="Courier New" pitchFamily="49" charset="0"/>
                <a:cs typeface="Arial" charset="0"/>
              </a:rPr>
              <a:t> $t0, $t1, 5  # $t0 &lt;= $t1 &gt;&gt;&gt; </a:t>
            </a:r>
            <a:r>
              <a:rPr lang="en-US" sz="2200" dirty="0" smtClean="0">
                <a:latin typeface="Courier New" pitchFamily="49" charset="0"/>
                <a:cs typeface="Arial" charset="0"/>
              </a:rPr>
              <a:t>5</a:t>
            </a:r>
            <a:endParaRPr lang="en-US" sz="2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Shift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83932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627" name="Object 3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1684623"/>
              </p:ext>
            </p:extLst>
          </p:nvPr>
        </p:nvGraphicFramePr>
        <p:xfrm>
          <a:off x="1524000" y="1219200"/>
          <a:ext cx="6553200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83" name="VISIO" r:id="rId8" imgW="2400480" imgH="892080" progId="Visio.Drawing.6">
                  <p:embed/>
                </p:oleObj>
              </mc:Choice>
              <mc:Fallback>
                <p:oleObj name="VISIO" r:id="rId8" imgW="2400480" imgH="892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219200"/>
                        <a:ext cx="6553200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0630" name="Object 6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3836229"/>
              </p:ext>
            </p:extLst>
          </p:nvPr>
        </p:nvGraphicFramePr>
        <p:xfrm>
          <a:off x="2133600" y="3786188"/>
          <a:ext cx="6248400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84" name="VISIO" r:id="rId10" imgW="2214720" imgH="919800" progId="Visio.Drawing.6">
                  <p:embed/>
                </p:oleObj>
              </mc:Choice>
              <mc:Fallback>
                <p:oleObj name="VISIO" r:id="rId10" imgW="2214720" imgH="919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786188"/>
                        <a:ext cx="6248400" cy="259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062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062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Shift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62889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Shift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715168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6188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677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8077200" cy="5181600"/>
          </a:xfrm>
        </p:spPr>
        <p:txBody>
          <a:bodyPr/>
          <a:lstStyle/>
          <a:p>
            <a:r>
              <a:rPr lang="en-US" dirty="0" smtClean="0"/>
              <a:t>Execute </a:t>
            </a:r>
            <a:r>
              <a:rPr lang="en-US" dirty="0"/>
              <a:t>instructions out of </a:t>
            </a:r>
            <a:r>
              <a:rPr lang="en-US" dirty="0" smtClean="0"/>
              <a:t>sequence</a:t>
            </a:r>
            <a:endParaRPr lang="en-US" dirty="0"/>
          </a:p>
          <a:p>
            <a:r>
              <a:rPr lang="en-US" dirty="0" smtClean="0"/>
              <a:t>Types of branches: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Conditional</a:t>
            </a:r>
            <a:endParaRPr lang="en-US" b="1" dirty="0">
              <a:solidFill>
                <a:schemeClr val="accent1"/>
              </a:solidFill>
            </a:endParaRPr>
          </a:p>
          <a:p>
            <a:pPr lvl="2"/>
            <a:r>
              <a:rPr lang="en-US" dirty="0"/>
              <a:t>branch if equal (</a:t>
            </a:r>
            <a:r>
              <a:rPr lang="en-US" dirty="0" err="1">
                <a:latin typeface="Courier New" pitchFamily="49" charset="0"/>
              </a:rPr>
              <a:t>beq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branch if not equal (</a:t>
            </a:r>
            <a:r>
              <a:rPr lang="en-US" dirty="0" err="1">
                <a:latin typeface="Courier New" pitchFamily="49" charset="0"/>
              </a:rPr>
              <a:t>bne</a:t>
            </a:r>
            <a:r>
              <a:rPr lang="en-US" dirty="0"/>
              <a:t>)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Unconditional</a:t>
            </a:r>
            <a:endParaRPr lang="en-US" b="1" dirty="0">
              <a:solidFill>
                <a:schemeClr val="accent1"/>
              </a:solidFill>
            </a:endParaRPr>
          </a:p>
          <a:p>
            <a:pPr lvl="2"/>
            <a:r>
              <a:rPr lang="en-US" dirty="0"/>
              <a:t>jump (</a:t>
            </a:r>
            <a:r>
              <a:rPr lang="en-US" dirty="0">
                <a:latin typeface="Courier New" pitchFamily="49" charset="0"/>
              </a:rPr>
              <a:t>j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jump register (</a:t>
            </a:r>
            <a:r>
              <a:rPr lang="en-US" dirty="0" err="1">
                <a:latin typeface="Courier New" pitchFamily="49" charset="0"/>
              </a:rPr>
              <a:t>jr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jump and link (</a:t>
            </a:r>
            <a:r>
              <a:rPr lang="en-US" dirty="0" err="1">
                <a:latin typeface="Courier New" pitchFamily="49" charset="0"/>
              </a:rPr>
              <a:t>jal</a:t>
            </a:r>
            <a:r>
              <a:rPr lang="en-US" dirty="0"/>
              <a:t>)</a:t>
            </a:r>
          </a:p>
        </p:txBody>
      </p:sp>
      <p:sp>
        <p:nvSpPr>
          <p:cNvPr id="105267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267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Branching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91419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1653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1729059"/>
              </p:ext>
            </p:extLst>
          </p:nvPr>
        </p:nvGraphicFramePr>
        <p:xfrm>
          <a:off x="1981200" y="1143000"/>
          <a:ext cx="4516437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63" name="VISIO" r:id="rId7" imgW="2286000" imgH="2776680" progId="Visio.Drawing.6">
                  <p:embed/>
                </p:oleObj>
              </mc:Choice>
              <mc:Fallback>
                <p:oleObj name="VISIO" r:id="rId7" imgW="2286000" imgH="2776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143000"/>
                        <a:ext cx="4516437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165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165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Review: The Stored Program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30759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701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  <a:endParaRPr lang="en-US" sz="20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/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$s0, $0, 4    	# $s0 = 0 + 4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$s1, $0, 1    	# $s1 = 0 + 1 = 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sll</a:t>
            </a:r>
            <a:r>
              <a:rPr lang="en-US" sz="2000" dirty="0">
                <a:latin typeface="Courier New" pitchFamily="49" charset="0"/>
              </a:rPr>
              <a:t>  $s1, $s1, 2   	# $s1 = 1 &lt;&lt; 2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beq</a:t>
            </a:r>
            <a:r>
              <a:rPr lang="en-US" sz="2000" dirty="0">
                <a:latin typeface="Courier New" pitchFamily="49" charset="0"/>
              </a:rPr>
              <a:t>  $s0, $s1, target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branch is taken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$s1, $s1, 1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sub  $s1, $s1, $s0   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target:			# label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add  $s1, $s1, $s0  	# $s1 = 4 + 4 = 8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05369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370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3702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90600" y="5241925"/>
            <a:ext cx="7543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</a:rPr>
              <a:t>Labels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indicate instruction </a:t>
            </a:r>
            <a:r>
              <a:rPr lang="en-US" sz="2000" dirty="0" smtClean="0">
                <a:latin typeface="Times New Roman" pitchFamily="18" charset="0"/>
              </a:rPr>
              <a:t>location. They can’t be </a:t>
            </a:r>
            <a:r>
              <a:rPr lang="en-US" sz="2000" dirty="0">
                <a:latin typeface="Times New Roman" pitchFamily="18" charset="0"/>
              </a:rPr>
              <a:t>reserved words and must be followed by </a:t>
            </a:r>
            <a:r>
              <a:rPr lang="en-US" sz="2000" dirty="0" smtClean="0">
                <a:latin typeface="Times New Roman" pitchFamily="18" charset="0"/>
              </a:rPr>
              <a:t>colon (:)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Conditional Branching (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68026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4007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add:</a:t>
            </a:r>
            <a:r>
              <a:rPr lang="en-US" sz="2400" dirty="0">
                <a:latin typeface="Times New Roman" pitchFamily="18" charset="0"/>
                <a:cs typeface="Arial" charset="0"/>
              </a:rPr>
              <a:t> mnemonic indicates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operation </a:t>
            </a:r>
            <a:r>
              <a:rPr lang="en-US" sz="2400" dirty="0">
                <a:latin typeface="Times New Roman" pitchFamily="18" charset="0"/>
                <a:cs typeface="Arial" charset="0"/>
              </a:rPr>
              <a:t>to perform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b, c: </a:t>
            </a:r>
            <a:r>
              <a:rPr lang="en-US" sz="2400" dirty="0">
                <a:latin typeface="Times New Roman" pitchFamily="18" charset="0"/>
                <a:cs typeface="Arial" charset="0"/>
              </a:rPr>
              <a:t>source operands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(on </a:t>
            </a:r>
            <a:r>
              <a:rPr lang="en-US" sz="2400" dirty="0">
                <a:latin typeface="Times New Roman" pitchFamily="18" charset="0"/>
                <a:cs typeface="Arial" charset="0"/>
              </a:rPr>
              <a:t>which the operation is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performed)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a: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sz="2400" dirty="0">
                <a:latin typeface="Times New Roman" pitchFamily="18" charset="0"/>
                <a:cs typeface="Arial" charset="0"/>
              </a:rPr>
              <a:t>destination operand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(to </a:t>
            </a:r>
            <a:r>
              <a:rPr lang="en-US" sz="2400" dirty="0">
                <a:latin typeface="Times New Roman" pitchFamily="18" charset="0"/>
                <a:cs typeface="Arial" charset="0"/>
              </a:rPr>
              <a:t>which the result is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written)</a:t>
            </a: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24008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c;</a:t>
            </a:r>
          </a:p>
        </p:txBody>
      </p:sp>
      <p:sp>
        <p:nvSpPr>
          <p:cNvPr id="1024010" name="Rectangle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a, b,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Instructions: Addition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56115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5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  <a:r>
              <a:rPr lang="en-US" sz="2000" dirty="0">
                <a:solidFill>
                  <a:schemeClr val="accent1"/>
                </a:solidFill>
              </a:rPr>
              <a:t>  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$s0, $0, 4          # $s0 = 0 + 4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$s1, $0, 1          # $s1 = 0 + 1 = 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sll</a:t>
            </a:r>
            <a:r>
              <a:rPr lang="en-US" sz="2000" dirty="0">
                <a:latin typeface="Courier New" pitchFamily="49" charset="0"/>
              </a:rPr>
              <a:t>  	$s1, $s1, 2         # $s1 = 1 &lt;&lt; 2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bne</a:t>
            </a:r>
            <a:r>
              <a:rPr lang="en-US" sz="2000" dirty="0">
                <a:latin typeface="Courier New" pitchFamily="49" charset="0"/>
              </a:rPr>
              <a:t>  	$s0, $s1, target	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branch not taken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$s1, $s1, 1      	  # $s1 = 4 + 1 = 5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sub  	$s1, $s1, $s0  	  # $s1 = 5 – 4 = 1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target: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 	$s1, $s1, $s0  	  # $s1 = 1 + 4 = 5</a:t>
            </a:r>
          </a:p>
        </p:txBody>
      </p:sp>
      <p:sp>
        <p:nvSpPr>
          <p:cNvPr id="105472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472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The Branch Not Taken (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50412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9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  <a:endParaRPr lang="en-US" sz="20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$s0, $0, 4     		# $s0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$s1, $0, 1     		# $s1 = 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j    	target      	# jump to target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</a:rPr>
              <a:t>sra</a:t>
            </a:r>
            <a:r>
              <a:rPr lang="en-US" sz="2000" dirty="0">
                <a:latin typeface="Courier New" pitchFamily="49" charset="0"/>
              </a:rPr>
              <a:t>  	$s1, $s1, 2 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$s1, $s1, 1 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sub  	$s1, $s1, $s0  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target: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add  	$s1, $s1, $s0  	# $s1 = 1 + 4 = 5</a:t>
            </a:r>
          </a:p>
          <a:p>
            <a:pPr algn="just"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05574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574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Unconditional Branching (</a:t>
            </a:r>
            <a:r>
              <a:rPr lang="en-US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5565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752600" y="1143000"/>
            <a:ext cx="67056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  <a:endParaRPr lang="en-US" sz="2400" b="1" dirty="0">
              <a:solidFill>
                <a:schemeClr val="accent1"/>
              </a:solidFill>
            </a:endParaRPr>
          </a:p>
          <a:p>
            <a:pPr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addi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</a:rPr>
              <a:t>$s0, $0, 0x2010</a:t>
            </a:r>
          </a:p>
          <a:p>
            <a:pPr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jr</a:t>
            </a:r>
            <a:r>
              <a:rPr lang="en-US" sz="2400" dirty="0" smtClean="0">
                <a:latin typeface="Courier New" pitchFamily="49" charset="0"/>
              </a:rPr>
              <a:t>   </a:t>
            </a:r>
            <a:r>
              <a:rPr lang="en-US" sz="2400" dirty="0">
                <a:latin typeface="Courier New" pitchFamily="49" charset="0"/>
              </a:rPr>
              <a:t>$s0               </a:t>
            </a:r>
          </a:p>
          <a:p>
            <a:pPr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addi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</a:rPr>
              <a:t>$s1, $0, 1</a:t>
            </a:r>
          </a:p>
          <a:p>
            <a:pPr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sra</a:t>
            </a:r>
            <a:r>
              <a:rPr lang="en-US" sz="2400" dirty="0" smtClean="0">
                <a:latin typeface="Courier New" pitchFamily="49" charset="0"/>
              </a:rPr>
              <a:t>  </a:t>
            </a:r>
            <a:r>
              <a:rPr lang="en-US" sz="2400" dirty="0">
                <a:latin typeface="Courier New" pitchFamily="49" charset="0"/>
              </a:rPr>
              <a:t>$s1, $s1, 2</a:t>
            </a:r>
          </a:p>
          <a:p>
            <a:pPr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lw</a:t>
            </a:r>
            <a:r>
              <a:rPr lang="en-US" sz="2400" dirty="0" smtClean="0">
                <a:latin typeface="Courier New" pitchFamily="49" charset="0"/>
              </a:rPr>
              <a:t>   </a:t>
            </a:r>
            <a:r>
              <a:rPr lang="en-US" sz="2400" dirty="0">
                <a:latin typeface="Courier New" pitchFamily="49" charset="0"/>
              </a:rPr>
              <a:t>$s3, 44($s1)</a:t>
            </a:r>
          </a:p>
        </p:txBody>
      </p:sp>
      <p:sp>
        <p:nvSpPr>
          <p:cNvPr id="10567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677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6774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00200" y="4572000"/>
            <a:ext cx="6705600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jr</a:t>
            </a:r>
            <a:r>
              <a:rPr lang="en-US" sz="3000" dirty="0" smtClean="0">
                <a:latin typeface="Times New Roman" pitchFamily="18" charset="0"/>
              </a:rPr>
              <a:t> </a:t>
            </a:r>
            <a:r>
              <a:rPr lang="en-US" sz="3000" dirty="0">
                <a:latin typeface="Times New Roman" pitchFamily="18" charset="0"/>
              </a:rPr>
              <a:t>is an 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</a:rPr>
              <a:t>R-type</a:t>
            </a:r>
            <a:r>
              <a:rPr lang="en-US" sz="3000" dirty="0">
                <a:latin typeface="Times New Roman" pitchFamily="18" charset="0"/>
              </a:rPr>
              <a:t> instruction</a:t>
            </a:r>
            <a:r>
              <a:rPr lang="en-US" sz="3000" dirty="0" smtClean="0">
                <a:latin typeface="Times New Roman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jr</a:t>
            </a:r>
            <a:r>
              <a:rPr lang="en-US" sz="3000" dirty="0" smtClean="0">
                <a:latin typeface="Times New Roman" pitchFamily="18" charset="0"/>
              </a:rPr>
              <a:t> jumps to the address held in a register</a:t>
            </a:r>
            <a:endParaRPr lang="en-US" sz="3000" dirty="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Unconditional Branching (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jr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33480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875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Similar </a:t>
            </a:r>
            <a:r>
              <a:rPr lang="en-US" sz="2400" dirty="0">
                <a:latin typeface="Times New Roman" pitchFamily="18" charset="0"/>
                <a:cs typeface="Arial" charset="0"/>
              </a:rPr>
              <a:t>to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addition - only mnemonic changes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sub: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mnemonic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b, c: </a:t>
            </a:r>
            <a:r>
              <a:rPr lang="en-US" sz="2400" dirty="0">
                <a:latin typeface="Times New Roman" pitchFamily="18" charset="0"/>
                <a:cs typeface="Arial" charset="0"/>
              </a:rPr>
              <a:t>source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operands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a: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 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destination operand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9875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- c;</a:t>
            </a:r>
          </a:p>
        </p:txBody>
      </p:sp>
      <p:sp>
        <p:nvSpPr>
          <p:cNvPr id="109875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sub a, b,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Instructions: Subtraction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68076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9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b="1" dirty="0">
                <a:solidFill>
                  <a:schemeClr val="accent1"/>
                </a:solidFill>
              </a:rPr>
              <a:t>Simplicity favors regularity</a:t>
            </a:r>
          </a:p>
          <a:p>
            <a:r>
              <a:rPr lang="en-US" dirty="0"/>
              <a:t>Consistent instruction format</a:t>
            </a:r>
          </a:p>
          <a:p>
            <a:r>
              <a:rPr lang="en-US" dirty="0"/>
              <a:t>Same number of operands (two sources and one destination)</a:t>
            </a:r>
          </a:p>
          <a:p>
            <a:r>
              <a:rPr lang="en-US" dirty="0"/>
              <a:t>easier to encode and handle in hardware</a:t>
            </a:r>
          </a:p>
        </p:txBody>
      </p:sp>
      <p:sp>
        <p:nvSpPr>
          <p:cNvPr id="102502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502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Design Principle 1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7889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978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More complex code is handled by multiple MIPS instructions.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9978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438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c - d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;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09978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438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t, b, c  # t = b + 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sub a, t, d  # a = t - 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21567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3600" b="1" dirty="0">
                <a:solidFill>
                  <a:schemeClr val="accent1"/>
                </a:solidFill>
              </a:rPr>
              <a:t>Make the common case fast</a:t>
            </a:r>
          </a:p>
          <a:p>
            <a:r>
              <a:rPr lang="en-US" sz="2600" dirty="0"/>
              <a:t>MIPS includes only simple, commonly used </a:t>
            </a:r>
            <a:r>
              <a:rPr lang="en-US" sz="2600" dirty="0" smtClean="0"/>
              <a:t>instructions</a:t>
            </a:r>
            <a:endParaRPr lang="en-US" sz="2600" dirty="0"/>
          </a:p>
          <a:p>
            <a:r>
              <a:rPr lang="en-US" sz="2600" dirty="0"/>
              <a:t>Hardware to decode and execute </a:t>
            </a:r>
            <a:r>
              <a:rPr lang="en-US" sz="2600" dirty="0" smtClean="0"/>
              <a:t>instructions can be simple</a:t>
            </a:r>
            <a:r>
              <a:rPr lang="en-US" sz="2600" dirty="0"/>
              <a:t>, small, and </a:t>
            </a:r>
            <a:r>
              <a:rPr lang="en-US" sz="2600" dirty="0" smtClean="0"/>
              <a:t>fast</a:t>
            </a:r>
            <a:endParaRPr lang="en-US" sz="2600" dirty="0"/>
          </a:p>
          <a:p>
            <a:r>
              <a:rPr lang="en-US" sz="2600" dirty="0"/>
              <a:t>More complex instructions (that are less common) </a:t>
            </a:r>
            <a:r>
              <a:rPr lang="en-US" sz="2600" dirty="0" smtClean="0"/>
              <a:t>performed </a:t>
            </a:r>
            <a:r>
              <a:rPr lang="en-US" sz="2600" dirty="0"/>
              <a:t>using multiple simple </a:t>
            </a:r>
            <a:r>
              <a:rPr lang="en-US" sz="2600" dirty="0" smtClean="0"/>
              <a:t>instructions</a:t>
            </a:r>
            <a:endParaRPr lang="en-US" sz="2600" dirty="0"/>
          </a:p>
          <a:p>
            <a:r>
              <a:rPr lang="en-US" sz="2600" dirty="0"/>
              <a:t>MIPS is a </a:t>
            </a:r>
            <a:r>
              <a:rPr lang="en-US" sz="2600" b="1" i="1" dirty="0">
                <a:solidFill>
                  <a:schemeClr val="accent1"/>
                </a:solidFill>
              </a:rPr>
              <a:t>reduced instruction set computer </a:t>
            </a:r>
            <a:r>
              <a:rPr lang="en-US" sz="2600" b="1" dirty="0">
                <a:solidFill>
                  <a:schemeClr val="accent1"/>
                </a:solidFill>
              </a:rPr>
              <a:t>(RISC)</a:t>
            </a:r>
            <a:r>
              <a:rPr lang="en-US" sz="2600" dirty="0"/>
              <a:t>, with a small number of simple </a:t>
            </a:r>
            <a:r>
              <a:rPr lang="en-US" sz="2600" dirty="0" smtClean="0"/>
              <a:t>instructions</a:t>
            </a:r>
            <a:endParaRPr lang="en-US" sz="2600" dirty="0"/>
          </a:p>
          <a:p>
            <a:r>
              <a:rPr lang="en-US" sz="2600" dirty="0"/>
              <a:t>Other architectures, such as Intel’s </a:t>
            </a:r>
            <a:r>
              <a:rPr lang="en-US" sz="2600" dirty="0" smtClean="0"/>
              <a:t>x86, </a:t>
            </a:r>
            <a:r>
              <a:rPr lang="en-US" sz="2600" dirty="0"/>
              <a:t>are </a:t>
            </a:r>
            <a:r>
              <a:rPr lang="en-US" sz="2600" b="1" i="1" dirty="0">
                <a:solidFill>
                  <a:schemeClr val="accent1"/>
                </a:solidFill>
              </a:rPr>
              <a:t>complex instruction set computers</a:t>
            </a:r>
            <a:r>
              <a:rPr lang="en-US" sz="2600" b="1" dirty="0">
                <a:solidFill>
                  <a:schemeClr val="accent1"/>
                </a:solidFill>
              </a:rPr>
              <a:t> (CISC</a:t>
            </a:r>
            <a:r>
              <a:rPr lang="en-US" sz="2600" b="1" dirty="0" smtClean="0">
                <a:solidFill>
                  <a:schemeClr val="accent1"/>
                </a:solidFill>
              </a:rPr>
              <a:t>)</a:t>
            </a:r>
            <a:endParaRPr lang="en-US" sz="2600" dirty="0"/>
          </a:p>
        </p:txBody>
      </p:sp>
      <p:sp>
        <p:nvSpPr>
          <p:cNvPr id="102605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605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Design Principle 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84063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16268</TotalTime>
  <Words>1895</Words>
  <Application>Microsoft Macintosh PowerPoint</Application>
  <PresentationFormat>On-screen Show (4:3)</PresentationFormat>
  <Paragraphs>457</Paragraphs>
  <Slides>52</Slides>
  <Notes>50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Joey S C Lam</cp:lastModifiedBy>
  <cp:revision>109</cp:revision>
  <dcterms:created xsi:type="dcterms:W3CDTF">2012-08-07T04:56:47Z</dcterms:created>
  <dcterms:modified xsi:type="dcterms:W3CDTF">2016-03-25T09:55:10Z</dcterms:modified>
</cp:coreProperties>
</file>