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5" r:id="rId2"/>
    <p:sldId id="393" r:id="rId3"/>
    <p:sldId id="400" r:id="rId4"/>
    <p:sldId id="403" r:id="rId5"/>
    <p:sldId id="402" r:id="rId6"/>
    <p:sldId id="419" r:id="rId7"/>
    <p:sldId id="401" r:id="rId8"/>
    <p:sldId id="404" r:id="rId9"/>
    <p:sldId id="405" r:id="rId10"/>
    <p:sldId id="406" r:id="rId11"/>
    <p:sldId id="407" r:id="rId12"/>
    <p:sldId id="408" r:id="rId13"/>
    <p:sldId id="413" r:id="rId14"/>
    <p:sldId id="409" r:id="rId15"/>
    <p:sldId id="430" r:id="rId16"/>
    <p:sldId id="431" r:id="rId17"/>
    <p:sldId id="432" r:id="rId18"/>
    <p:sldId id="433" r:id="rId19"/>
    <p:sldId id="411" r:id="rId20"/>
    <p:sldId id="410" r:id="rId21"/>
    <p:sldId id="412" r:id="rId22"/>
    <p:sldId id="417" r:id="rId23"/>
    <p:sldId id="418" r:id="rId24"/>
    <p:sldId id="436" r:id="rId25"/>
    <p:sldId id="43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8"/>
    <p:restoredTop sz="50000" autoAdjust="0"/>
  </p:normalViewPr>
  <p:slideViewPr>
    <p:cSldViewPr>
      <p:cViewPr>
        <p:scale>
          <a:sx n="197" d="100"/>
          <a:sy n="197" d="100"/>
        </p:scale>
        <p:origin x="-360" y="-128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slides in this set adapted from: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/>
              <a:t>Digital Design and Computer Architecture</a:t>
            </a:r>
            <a:r>
              <a:rPr lang="en-US" sz="1200" b="1" dirty="0" smtClean="0"/>
              <a:t>,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Edition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David Money Harris and Sarah L.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Maxterm</a:t>
            </a:r>
            <a:r>
              <a:rPr lang="en-US" dirty="0" smtClean="0"/>
              <a:t>: sum (OR) that includes all input variables -</a:t>
            </a:r>
            <a:r>
              <a:rPr lang="en-US" baseline="0" dirty="0" smtClean="0"/>
              <a:t> both originals and complements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for </a:t>
            </a:r>
            <a:r>
              <a:rPr lang="en-US" smtClean="0"/>
              <a:t>POS - </a:t>
            </a:r>
            <a:r>
              <a:rPr lang="en-US" dirty="0" smtClean="0"/>
              <a:t>We are interested in the rows for which output (E) is FALSE.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altLang="en-US" sz="1200" dirty="0" smtClean="0">
                <a:latin typeface="Arial" charset="0"/>
              </a:rPr>
              <a:t>As with common arithmetic, Boolean operations have rules of precedence.</a:t>
            </a:r>
          </a:p>
          <a:p>
            <a:pPr>
              <a:spcBef>
                <a:spcPct val="40000"/>
              </a:spcBef>
              <a:defRPr/>
            </a:pPr>
            <a:r>
              <a:rPr lang="en-US" altLang="en-US" sz="1200" dirty="0" smtClean="0">
                <a:latin typeface="Arial" charset="0"/>
              </a:rPr>
              <a:t>The NOT operator has highest priority, followed by AND and then OR.</a:t>
            </a:r>
          </a:p>
          <a:p>
            <a:pPr>
              <a:spcBef>
                <a:spcPct val="40000"/>
              </a:spcBef>
              <a:defRPr/>
            </a:pPr>
            <a:r>
              <a:rPr lang="en-US" altLang="en-US" sz="1200" dirty="0" smtClean="0">
                <a:latin typeface="Arial" charset="0"/>
              </a:rPr>
              <a:t>This is how we chose the (shaded) function subparts in our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 in box indicates that this function is implemented</a:t>
            </a:r>
            <a:r>
              <a:rPr lang="en-US" baseline="0" dirty="0" smtClean="0"/>
              <a:t> only using combinational logic – More on that later!</a:t>
            </a:r>
          </a:p>
          <a:p>
            <a:r>
              <a:rPr lang="en-US" baseline="0" dirty="0" smtClean="0"/>
              <a:t>For now: Combinational logic is </a:t>
            </a:r>
            <a:r>
              <a:rPr lang="en-US" sz="2400" dirty="0" err="1" smtClean="0"/>
              <a:t>Memoryless</a:t>
            </a:r>
            <a:r>
              <a:rPr lang="en-US" sz="2400" baseline="0" dirty="0" smtClean="0"/>
              <a:t> and </a:t>
            </a:r>
            <a:r>
              <a:rPr lang="en-US" sz="2400" dirty="0" smtClean="0"/>
              <a:t>Outputs are determined by current values of inputs.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example is actually a significant one – it is a FULL ADDER – More on this later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DUALITY: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Arial" charset="0"/>
              </a:rPr>
              <a:t>Most Boolean identities have an AND (product) form as well as an OR (sum) form.  We give our identities using both forms.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8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graphical aid to simplification.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(AND) that includes all input variables</a:t>
            </a:r>
            <a:r>
              <a:rPr lang="en-US" baseline="0" dirty="0" smtClean="0"/>
              <a:t> - both originals and complements</a:t>
            </a:r>
          </a:p>
          <a:p>
            <a:pPr>
              <a:lnSpc>
                <a:spcPct val="90000"/>
              </a:lnSpc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Maxterm</a:t>
            </a:r>
            <a:r>
              <a:rPr lang="en-US" dirty="0" smtClean="0"/>
              <a:t>: sum (OR) that includes all input variables -</a:t>
            </a:r>
            <a:r>
              <a:rPr lang="en-US" baseline="0" dirty="0" smtClean="0"/>
              <a:t> both originals and complements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(AND) that includes all input variables</a:t>
            </a:r>
            <a:r>
              <a:rPr lang="en-US" baseline="0" dirty="0" smtClean="0"/>
              <a:t> - both originals and complements</a:t>
            </a:r>
          </a:p>
          <a:p>
            <a:pPr>
              <a:defRPr/>
            </a:pPr>
            <a:endParaRPr lang="en-US" altLang="en-US" sz="1200" dirty="0" smtClean="0">
              <a:latin typeface="Arial" charset="0"/>
            </a:endParaRPr>
          </a:p>
          <a:p>
            <a:pPr>
              <a:defRPr/>
            </a:pPr>
            <a:r>
              <a:rPr lang="en-US" altLang="en-US" sz="1200" dirty="0" smtClean="0">
                <a:latin typeface="Arial" charset="0"/>
              </a:rPr>
              <a:t>It is easy to convert a function to sum-of-products form using its truth table.</a:t>
            </a:r>
          </a:p>
          <a:p>
            <a:pPr>
              <a:defRPr/>
            </a:pPr>
            <a:r>
              <a:rPr lang="en-US" altLang="en-US" sz="1200" dirty="0" smtClean="0">
                <a:latin typeface="Arial" charset="0"/>
              </a:rPr>
              <a:t>We are interested in the values of the variables that make the function true (=1).</a:t>
            </a:r>
          </a:p>
          <a:p>
            <a:pPr>
              <a:defRPr/>
            </a:pPr>
            <a:r>
              <a:rPr lang="en-US" altLang="en-US" sz="1200" dirty="0" smtClean="0">
                <a:latin typeface="Arial" charset="0"/>
              </a:rPr>
              <a:t>Using the truth table, we list the values of the variables that result in a true function value.</a:t>
            </a:r>
          </a:p>
          <a:p>
            <a:pPr>
              <a:defRPr/>
            </a:pPr>
            <a:r>
              <a:rPr lang="en-US" altLang="en-US" sz="1200" dirty="0" smtClean="0">
                <a:latin typeface="Arial" charset="0"/>
              </a:rPr>
              <a:t>Each group of variables is then </a:t>
            </a:r>
            <a:r>
              <a:rPr lang="en-US" altLang="en-US" sz="1200" dirty="0" err="1" smtClean="0">
                <a:latin typeface="Arial" charset="0"/>
              </a:rPr>
              <a:t>ORed</a:t>
            </a:r>
            <a:r>
              <a:rPr lang="en-US" altLang="en-US" sz="1200" dirty="0" smtClean="0">
                <a:latin typeface="Arial" charset="0"/>
              </a:rPr>
              <a:t> together.</a:t>
            </a:r>
          </a:p>
          <a:p>
            <a:pPr>
              <a:defRPr/>
            </a:pPr>
            <a:endParaRPr lang="en-US" altLang="en-US" sz="1200" dirty="0" smtClean="0">
              <a:latin typeface="Arial" charset="0"/>
            </a:endParaRPr>
          </a:p>
          <a:p>
            <a:pPr>
              <a:defRPr/>
            </a:pPr>
            <a:r>
              <a:rPr lang="en-US" altLang="en-US" sz="1200" dirty="0" smtClean="0">
                <a:latin typeface="Arial" charset="0"/>
              </a:rPr>
              <a:t>IMPORTANT NOTE: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rgbClr val="CC3300"/>
                </a:solidFill>
              </a:rPr>
              <a:t>Our aim here is only to rewrite our function in canonical sum-of-products form - it may not be in its simplest form however</a:t>
            </a:r>
            <a:r>
              <a:rPr lang="is-IS" altLang="en-US" sz="1200" b="1" baseline="0" dirty="0" smtClean="0">
                <a:solidFill>
                  <a:srgbClr val="CC3300"/>
                </a:solidFill>
              </a:rPr>
              <a:t>…</a:t>
            </a:r>
            <a:endParaRPr lang="en-US" altLang="en-US" baseline="0" dirty="0" smtClean="0"/>
          </a:p>
          <a:p>
            <a:pPr>
              <a:defRPr/>
            </a:pPr>
            <a:endParaRPr lang="en-US" altLang="en-US" sz="1200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78" r:id="rId15"/>
    <p:sldLayoutId id="2147483679" r:id="rId16"/>
    <p:sldLayoutId id="2147483680" r:id="rId17"/>
    <p:sldLayoutId id="2147483683" r:id="rId18"/>
    <p:sldLayoutId id="2147483684" r:id="rId19"/>
    <p:sldLayoutId id="214748369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4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4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11" Type="http://schemas.openxmlformats.org/officeDocument/2006/relationships/image" Target="../media/image25.w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Theorems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43711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shows how to simplify equations involving one variable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79432"/>
              </p:ext>
            </p:extLst>
          </p:nvPr>
        </p:nvGraphicFramePr>
        <p:xfrm>
          <a:off x="755576" y="1935684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490"/>
                <a:gridCol w="2178240"/>
                <a:gridCol w="800502"/>
                <a:gridCol w="2166228"/>
                <a:gridCol w="148336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Theorem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cs typeface="Arial" charset="0"/>
                        </a:rPr>
                        <a:t>• 1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+ 0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cs typeface="Arial" charset="0"/>
                        </a:rPr>
                        <a:t>• 0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+ 1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</a:t>
                      </a:r>
                      <a:r>
                        <a:rPr lang="en-US" dirty="0" smtClean="0">
                          <a:cs typeface="Arial" charset="0"/>
                        </a:rPr>
                        <a:t>•</a:t>
                      </a:r>
                      <a:r>
                        <a:rPr lang="en-US" dirty="0" smtClean="0"/>
                        <a:t> B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+ B =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Idempotence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=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Involution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</a:t>
                      </a:r>
                      <a:r>
                        <a:rPr lang="en-US" dirty="0" smtClean="0">
                          <a:cs typeface="Arial" charset="0"/>
                        </a:rPr>
                        <a:t>•</a:t>
                      </a:r>
                      <a:r>
                        <a:rPr lang="en-US" dirty="0" smtClean="0"/>
                        <a:t> B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+ B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871359" y="349457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71359" y="344699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63379" y="3861245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45607" y="3869265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Axioms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T1 (Identity)</a:t>
            </a:r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B • 1 </a:t>
            </a:r>
            <a:r>
              <a:rPr lang="en-US" dirty="0">
                <a:cs typeface="Arial" charset="0"/>
              </a:rPr>
              <a:t>= </a:t>
            </a:r>
            <a:r>
              <a:rPr lang="en-US" dirty="0" smtClean="0">
                <a:cs typeface="Arial" charset="0"/>
              </a:rPr>
              <a:t>B</a:t>
            </a:r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B </a:t>
            </a:r>
            <a:r>
              <a:rPr lang="en-US" dirty="0">
                <a:cs typeface="Arial" charset="0"/>
              </a:rPr>
              <a:t>+ 0 = </a:t>
            </a:r>
            <a:r>
              <a:rPr lang="en-US" dirty="0" smtClean="0">
                <a:cs typeface="Arial" charset="0"/>
              </a:rPr>
              <a:t>B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  <a:p>
            <a:r>
              <a:rPr lang="en-US" sz="1800" dirty="0"/>
              <a:t>We can replace the gate with a </a:t>
            </a:r>
            <a:r>
              <a:rPr lang="en-US" sz="1800" dirty="0" smtClean="0"/>
              <a:t>wire.</a:t>
            </a:r>
            <a:endParaRPr lang="en-US" sz="1800" dirty="0"/>
          </a:p>
          <a:p>
            <a:pPr lvl="1"/>
            <a:endParaRPr lang="en-US" dirty="0"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T2 (Null Element)</a:t>
            </a:r>
          </a:p>
          <a:p>
            <a:pPr marL="457200" lvl="1" indent="0">
              <a:buNone/>
            </a:pPr>
            <a:r>
              <a:rPr lang="en-US" dirty="0">
                <a:cs typeface="Arial" charset="0"/>
              </a:rPr>
              <a:t>B • </a:t>
            </a:r>
            <a:r>
              <a:rPr lang="en-US" dirty="0" smtClean="0">
                <a:cs typeface="Arial" charset="0"/>
              </a:rPr>
              <a:t>0 </a:t>
            </a:r>
            <a:r>
              <a:rPr lang="en-US" dirty="0">
                <a:cs typeface="Arial" charset="0"/>
              </a:rPr>
              <a:t>= </a:t>
            </a:r>
            <a:r>
              <a:rPr lang="en-US" dirty="0" smtClean="0">
                <a:cs typeface="Arial" charset="0"/>
              </a:rPr>
              <a:t>0</a:t>
            </a:r>
            <a:endParaRPr lang="en-US" dirty="0">
              <a:cs typeface="Arial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B + 1 = 1</a:t>
            </a:r>
            <a:endParaRPr 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496546"/>
              </p:ext>
            </p:extLst>
          </p:nvPr>
        </p:nvGraphicFramePr>
        <p:xfrm>
          <a:off x="529713" y="3068960"/>
          <a:ext cx="2736304" cy="188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VISIO" r:id="rId5" imgW="1412280" imgH="971280" progId="Visio.Drawing.6">
                  <p:embed/>
                </p:oleObj>
              </mc:Choice>
              <mc:Fallback>
                <p:oleObj name="VISIO" r:id="rId5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13" y="3068960"/>
                        <a:ext cx="2736304" cy="1881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68358753"/>
              </p:ext>
            </p:extLst>
          </p:nvPr>
        </p:nvGraphicFramePr>
        <p:xfrm>
          <a:off x="4860032" y="3068960"/>
          <a:ext cx="2664296" cy="18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068960"/>
                        <a:ext cx="2664296" cy="183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32004" y="354001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the gate with a wire that is tied LOW (to 0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4682" y="458112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the gate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wire that is tied HIGH (to </a:t>
            </a:r>
            <a:r>
              <a:rPr lang="en-US" dirty="0"/>
              <a:t>1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T3 (</a:t>
            </a:r>
            <a:r>
              <a:rPr lang="en-US" dirty="0" err="1" smtClean="0"/>
              <a:t>Idempotence</a:t>
            </a:r>
            <a:r>
              <a:rPr lang="en-US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B • </a:t>
            </a:r>
            <a:r>
              <a:rPr lang="en-US" dirty="0">
                <a:cs typeface="Arial" charset="0"/>
              </a:rPr>
              <a:t>B</a:t>
            </a:r>
            <a:r>
              <a:rPr lang="en-US" dirty="0" smtClean="0">
                <a:cs typeface="Arial" charset="0"/>
              </a:rPr>
              <a:t> = B</a:t>
            </a:r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B </a:t>
            </a:r>
            <a:r>
              <a:rPr lang="en-US" dirty="0">
                <a:cs typeface="Arial" charset="0"/>
              </a:rPr>
              <a:t>+ B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= 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T4 (Involution)</a:t>
            </a:r>
          </a:p>
          <a:p>
            <a:pPr marL="457200" lvl="1" indent="0">
              <a:buNone/>
            </a:pPr>
            <a:r>
              <a:rPr lang="en-US" dirty="0" smtClean="0"/>
              <a:t>B = B</a:t>
            </a:r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6390327"/>
              </p:ext>
            </p:extLst>
          </p:nvPr>
        </p:nvGraphicFramePr>
        <p:xfrm>
          <a:off x="570239" y="3313527"/>
          <a:ext cx="2810249" cy="193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9" y="3313527"/>
                        <a:ext cx="2810249" cy="193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02307113"/>
              </p:ext>
            </p:extLst>
          </p:nvPr>
        </p:nvGraphicFramePr>
        <p:xfrm>
          <a:off x="4939308" y="2780928"/>
          <a:ext cx="3456384" cy="71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VISIO" r:id="rId9" imgW="1612440" imgH="332640" progId="Visio.Drawing.6">
                  <p:embed/>
                </p:oleObj>
              </mc:Choice>
              <mc:Fallback>
                <p:oleObj name="VISIO" r:id="rId9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308" y="2780928"/>
                        <a:ext cx="3456384" cy="714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48064" y="218015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48064" y="210395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T5 (</a:t>
            </a:r>
            <a:r>
              <a:rPr lang="en-US" dirty="0" smtClean="0"/>
              <a:t>Complement)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B </a:t>
            </a:r>
            <a:r>
              <a:rPr lang="en-US" dirty="0">
                <a:cs typeface="Arial" charset="0"/>
              </a:rPr>
              <a:t>•</a:t>
            </a:r>
            <a:r>
              <a:rPr lang="en-US" dirty="0" smtClean="0">
                <a:cs typeface="Arial" charset="0"/>
              </a:rPr>
              <a:t> B </a:t>
            </a:r>
            <a:r>
              <a:rPr lang="en-US" dirty="0">
                <a:cs typeface="Arial" charset="0"/>
              </a:rPr>
              <a:t>= </a:t>
            </a:r>
            <a:r>
              <a:rPr lang="en-US" dirty="0" smtClean="0">
                <a:cs typeface="Arial" charset="0"/>
              </a:rPr>
              <a:t>0</a:t>
            </a:r>
          </a:p>
          <a:p>
            <a:pPr marL="457200" lvl="1" indent="0">
              <a:buNone/>
            </a:pPr>
            <a:r>
              <a:rPr lang="en-US" dirty="0" smtClean="0">
                <a:cs typeface="Arial" charset="0"/>
              </a:rPr>
              <a:t>B </a:t>
            </a:r>
            <a:r>
              <a:rPr lang="en-US" dirty="0">
                <a:cs typeface="Arial" charset="0"/>
              </a:rPr>
              <a:t>+ B = 1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0066439"/>
              </p:ext>
            </p:extLst>
          </p:nvPr>
        </p:nvGraphicFramePr>
        <p:xfrm>
          <a:off x="823788" y="3183983"/>
          <a:ext cx="2596084" cy="168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VISIO" r:id="rId6" imgW="1298160" imgH="842760" progId="Visio.Drawing.6">
                  <p:embed/>
                </p:oleObj>
              </mc:Choice>
              <mc:Fallback>
                <p:oleObj name="VISIO" r:id="rId6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88" y="3183983"/>
                        <a:ext cx="2596084" cy="1685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424024" y="215584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23584" y="261565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Boolean Theorems of Several Variables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85013"/>
              </p:ext>
            </p:extLst>
          </p:nvPr>
        </p:nvGraphicFramePr>
        <p:xfrm>
          <a:off x="683568" y="1697928"/>
          <a:ext cx="7848872" cy="334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43"/>
                <a:gridCol w="2762014"/>
                <a:gridCol w="597192"/>
                <a:gridCol w="2670979"/>
                <a:gridCol w="1296144"/>
              </a:tblGrid>
              <a:tr h="29883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Theorem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C = C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T6’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 + C = C +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Commutativity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C)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>
                          <a:cs typeface="Arial" charset="0"/>
                        </a:rPr>
                        <a:t>• D = B • (C • 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T7’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+ C) + D = B + (C + 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Associativity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C)</a:t>
                      </a:r>
                      <a:r>
                        <a:rPr lang="en-US" sz="1600" baseline="0" dirty="0" smtClean="0"/>
                        <a:t>  + B </a:t>
                      </a:r>
                      <a:r>
                        <a:rPr lang="en-US" sz="1600" dirty="0" smtClean="0">
                          <a:cs typeface="Arial" charset="0"/>
                        </a:rPr>
                        <a:t>• D = B • (C + D)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T8’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+ C) </a:t>
                      </a:r>
                      <a:r>
                        <a:rPr lang="en-US" sz="1600" dirty="0" smtClean="0">
                          <a:cs typeface="Arial" charset="0"/>
                        </a:rPr>
                        <a:t>• (B + D) = B</a:t>
                      </a:r>
                      <a:r>
                        <a:rPr lang="en-US" sz="1600" baseline="0" dirty="0" smtClean="0">
                          <a:cs typeface="Arial" charset="0"/>
                        </a:rPr>
                        <a:t> + (C </a:t>
                      </a:r>
                      <a:r>
                        <a:rPr lang="en-US" sz="1600" dirty="0" smtClean="0">
                          <a:cs typeface="Arial" charset="0"/>
                        </a:rPr>
                        <a:t>• 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Distributivity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 </a:t>
                      </a:r>
                      <a:r>
                        <a:rPr lang="en-US" sz="1600" dirty="0" smtClean="0">
                          <a:cs typeface="Arial" charset="0"/>
                        </a:rPr>
                        <a:t>• (B + C) = B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T9’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 + (B </a:t>
                      </a:r>
                      <a:r>
                        <a:rPr lang="en-US" sz="1600" dirty="0" smtClean="0">
                          <a:cs typeface="Arial" charset="0"/>
                        </a:rPr>
                        <a:t>• C) =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Covering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</a:t>
                      </a:r>
                      <a:r>
                        <a:rPr lang="en-US" sz="1600" dirty="0" smtClean="0">
                          <a:cs typeface="Arial" charset="0"/>
                        </a:rPr>
                        <a:t>• C) + (B • C)</a:t>
                      </a:r>
                      <a:r>
                        <a:rPr lang="en-US" sz="1600" baseline="0" dirty="0" smtClean="0">
                          <a:cs typeface="Arial" charset="0"/>
                        </a:rPr>
                        <a:t> =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T10’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+ C) </a:t>
                      </a:r>
                      <a:r>
                        <a:rPr lang="en-US" sz="1600" dirty="0" smtClean="0">
                          <a:cs typeface="Arial" charset="0"/>
                        </a:rPr>
                        <a:t>• (B + C) =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Combining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</a:t>
                      </a:r>
                      <a:r>
                        <a:rPr lang="en-US" sz="1600" dirty="0" smtClean="0">
                          <a:cs typeface="Arial" charset="0"/>
                        </a:rPr>
                        <a:t>• C) + (B</a:t>
                      </a:r>
                      <a:r>
                        <a:rPr lang="en-US" sz="1600" baseline="0" dirty="0" smtClean="0">
                          <a:cs typeface="Arial" charset="0"/>
                        </a:rPr>
                        <a:t> </a:t>
                      </a:r>
                      <a:r>
                        <a:rPr lang="en-US" sz="1600" dirty="0" smtClean="0">
                          <a:cs typeface="Arial" charset="0"/>
                        </a:rPr>
                        <a:t>• D) + (C • D) </a:t>
                      </a:r>
                    </a:p>
                    <a:p>
                      <a:r>
                        <a:rPr lang="en-US" sz="1600" dirty="0" smtClean="0">
                          <a:cs typeface="Arial" charset="0"/>
                        </a:rPr>
                        <a:t>= B • C + B •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T11’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(B + C) </a:t>
                      </a:r>
                      <a:r>
                        <a:rPr lang="en-US" sz="1600" dirty="0" smtClean="0">
                          <a:cs typeface="Arial" charset="0"/>
                        </a:rPr>
                        <a:t>• (B + D) • (C + D)</a:t>
                      </a:r>
                    </a:p>
                    <a:p>
                      <a:r>
                        <a:rPr lang="en-US" sz="1600" dirty="0" smtClean="0">
                          <a:cs typeface="Arial" charset="0"/>
                        </a:rPr>
                        <a:t>= (B + C) • (B + 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Consensus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B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B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 </a:t>
                      </a:r>
                      <a:r>
                        <a:rPr lang="is-IS" sz="1600" dirty="0" smtClean="0"/>
                        <a:t>…</a:t>
                      </a:r>
                      <a:br>
                        <a:rPr lang="is-IS" sz="1600" dirty="0" smtClean="0"/>
                      </a:br>
                      <a:r>
                        <a:rPr lang="is-IS" sz="1600" dirty="0" smtClean="0"/>
                        <a:t>=</a:t>
                      </a:r>
                      <a:r>
                        <a:rPr lang="is-IS" sz="1600" baseline="0" dirty="0" smtClean="0"/>
                        <a:t> </a:t>
                      </a:r>
                      <a:r>
                        <a:rPr lang="is-IS" sz="1600" dirty="0" smtClean="0"/>
                        <a:t>(B</a:t>
                      </a:r>
                      <a:r>
                        <a:rPr lang="is-IS" sz="1600" baseline="-25000" dirty="0" smtClean="0"/>
                        <a:t>0</a:t>
                      </a:r>
                      <a:r>
                        <a:rPr lang="is-IS" sz="1600" dirty="0" smtClean="0"/>
                        <a:t> + B</a:t>
                      </a:r>
                      <a:r>
                        <a:rPr lang="is-IS" sz="1600" baseline="-25000" dirty="0" smtClean="0"/>
                        <a:t>1</a:t>
                      </a:r>
                      <a:r>
                        <a:rPr lang="is-IS" sz="1600" dirty="0" smtClean="0"/>
                        <a:t> + B</a:t>
                      </a:r>
                      <a:r>
                        <a:rPr lang="is-IS" sz="1600" baseline="-25000" dirty="0" smtClean="0"/>
                        <a:t>2</a:t>
                      </a:r>
                      <a:r>
                        <a:rPr lang="is-IS" sz="1600" dirty="0" smtClean="0"/>
                        <a:t> ...)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T12’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/>
                        <a:t>B</a:t>
                      </a:r>
                      <a:r>
                        <a:rPr lang="is-IS" sz="1600" baseline="-25000" dirty="0" smtClean="0"/>
                        <a:t>0</a:t>
                      </a:r>
                      <a:r>
                        <a:rPr lang="is-IS" sz="1600" dirty="0" smtClean="0"/>
                        <a:t> + B</a:t>
                      </a:r>
                      <a:r>
                        <a:rPr lang="is-IS" sz="1600" baseline="-25000" dirty="0" smtClean="0"/>
                        <a:t>1</a:t>
                      </a:r>
                      <a:r>
                        <a:rPr lang="is-IS" sz="1600" dirty="0" smtClean="0"/>
                        <a:t> + B</a:t>
                      </a:r>
                      <a:r>
                        <a:rPr lang="is-IS" sz="1600" baseline="-25000" dirty="0" smtClean="0"/>
                        <a:t>2</a:t>
                      </a:r>
                      <a:r>
                        <a:rPr lang="is-IS" sz="1600" dirty="0" smtClean="0"/>
                        <a:t> ...</a:t>
                      </a:r>
                    </a:p>
                    <a:p>
                      <a:r>
                        <a:rPr lang="is-IS" sz="1600" dirty="0" smtClean="0"/>
                        <a:t>= (</a:t>
                      </a:r>
                      <a:r>
                        <a:rPr lang="en-US" sz="1600" dirty="0" smtClean="0"/>
                        <a:t>B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B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cs typeface="Arial" charset="0"/>
                        </a:rPr>
                        <a:t>•</a:t>
                      </a:r>
                      <a:r>
                        <a:rPr lang="en-US" sz="1600" dirty="0" smtClean="0"/>
                        <a:t> B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 </a:t>
                      </a:r>
                      <a:r>
                        <a:rPr lang="is-IS" sz="1600" dirty="0" smtClean="0"/>
                        <a:t>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 Morgan’s Theorem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384752" y="358860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46824" y="359038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9404" y="3951628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26869" y="4206769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15629" y="3953340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8029" y="420334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290" y="4779299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57993" y="4779299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40736" y="4779299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97820" y="4532164"/>
            <a:ext cx="808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71215" y="4519808"/>
            <a:ext cx="808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2447" y="47587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23150" y="47587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05893" y="47587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 = AB = A + B</a:t>
            </a:r>
          </a:p>
          <a:p>
            <a:pPr lvl="1"/>
            <a:r>
              <a:rPr lang="en-US" i="1" dirty="0"/>
              <a:t>The complement of the product of all the </a:t>
            </a:r>
            <a:r>
              <a:rPr lang="en-US" i="1" dirty="0" smtClean="0"/>
              <a:t>terms </a:t>
            </a:r>
            <a:r>
              <a:rPr lang="en-US" i="1" dirty="0"/>
              <a:t>is equal to the sum of the complement of each </a:t>
            </a:r>
            <a:r>
              <a:rPr lang="en-US" i="1" dirty="0" smtClean="0"/>
              <a:t>term.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Y = A + B = </a:t>
            </a:r>
            <a:r>
              <a:rPr lang="en-US" dirty="0" smtClean="0"/>
              <a:t>A</a:t>
            </a:r>
            <a:r>
              <a:rPr lang="en-US" dirty="0" smtClean="0">
                <a:cs typeface="Arial" charset="0"/>
              </a:rPr>
              <a:t>•</a:t>
            </a:r>
            <a:r>
              <a:rPr lang="en-US" dirty="0" smtClean="0"/>
              <a:t>B</a:t>
            </a:r>
            <a:endParaRPr lang="en-US" dirty="0"/>
          </a:p>
          <a:p>
            <a:pPr lvl="1"/>
            <a:r>
              <a:rPr lang="en-US" i="1" dirty="0"/>
              <a:t>The complement of the sum of all the terms is equal to the product of the complement of each </a:t>
            </a:r>
            <a:r>
              <a:rPr lang="en-US" i="1" dirty="0" smtClean="0"/>
              <a:t>term.</a:t>
            </a:r>
            <a:endParaRPr lang="en-US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0242" y="1681872"/>
            <a:ext cx="3874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39752" y="1691843"/>
            <a:ext cx="216024" cy="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31603" y="1688104"/>
            <a:ext cx="216024" cy="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0242" y="3789040"/>
            <a:ext cx="7475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93688" y="3788373"/>
            <a:ext cx="216024" cy="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31840" y="3783602"/>
            <a:ext cx="216024" cy="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 = AB = A + B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7624" y="1681872"/>
            <a:ext cx="3874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90658" y="1691843"/>
            <a:ext cx="216024" cy="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598985" y="1688104"/>
            <a:ext cx="216024" cy="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921686"/>
              </p:ext>
            </p:extLst>
          </p:nvPr>
        </p:nvGraphicFramePr>
        <p:xfrm>
          <a:off x="4050313" y="1600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VISIO" r:id="rId5" imgW="838800" imgH="714240" progId="Visio.Drawing.6">
                  <p:embed/>
                </p:oleObj>
              </mc:Choice>
              <mc:Fallback>
                <p:oleObj name="VISIO" r:id="rId5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313" y="1600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058839"/>
              </p:ext>
            </p:extLst>
          </p:nvPr>
        </p:nvGraphicFramePr>
        <p:xfrm>
          <a:off x="4050313" y="3645024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VISIO" r:id="rId7" imgW="838800" imgH="714240" progId="Visio.Drawing.6">
                  <p:embed/>
                </p:oleObj>
              </mc:Choice>
              <mc:Fallback>
                <p:oleObj name="VISIO" r:id="rId7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313" y="3645024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57200" y="3800325"/>
            <a:ext cx="4464496" cy="584775"/>
            <a:chOff x="457200" y="3800325"/>
            <a:chExt cx="4464496" cy="5847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87624" y="3891866"/>
              <a:ext cx="7475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361070" y="3888127"/>
              <a:ext cx="216024" cy="37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799222" y="3883356"/>
              <a:ext cx="216024" cy="37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200" y="3800325"/>
              <a:ext cx="4464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Y = A + B = </a:t>
              </a:r>
              <a:r>
                <a:rPr lang="en-US" sz="3200" dirty="0" smtClean="0"/>
                <a:t>A</a:t>
              </a:r>
              <a:r>
                <a:rPr lang="en-US" sz="3200" dirty="0" smtClean="0">
                  <a:cs typeface="Arial" charset="0"/>
                </a:rPr>
                <a:t>•</a:t>
              </a:r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04208" y="3023437"/>
            <a:ext cx="273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Graphical representation – note movement of the bubbles!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Bubble pushing is a technique to apply De Morgan's theorem directly to </a:t>
            </a:r>
            <a:r>
              <a:rPr lang="en-US" sz="2400" i="1" dirty="0" smtClean="0"/>
              <a:t>a logic </a:t>
            </a:r>
            <a:r>
              <a:rPr lang="en-US" sz="2400" i="1" dirty="0"/>
              <a:t>diagram</a:t>
            </a:r>
            <a:r>
              <a:rPr lang="en-US" sz="2400" i="1" dirty="0" smtClean="0"/>
              <a:t>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Backward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</a:t>
            </a:r>
            <a:r>
              <a:rPr lang="en-US" sz="2000" dirty="0" smtClean="0"/>
              <a:t>inputs</a:t>
            </a:r>
            <a:br>
              <a:rPr lang="en-US" sz="2000" dirty="0" smtClean="0"/>
            </a:br>
            <a:endParaRPr lang="en-US" dirty="0"/>
          </a:p>
          <a:p>
            <a:r>
              <a:rPr lang="en-US" sz="2400" dirty="0">
                <a:solidFill>
                  <a:schemeClr val="tx2"/>
                </a:solidFill>
              </a:rPr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</a:t>
            </a:r>
            <a:r>
              <a:rPr lang="en-US" sz="2000" dirty="0" smtClean="0"/>
              <a:t>output</a:t>
            </a:r>
            <a:endParaRPr lang="en-US" sz="20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771905"/>
              </p:ext>
            </p:extLst>
          </p:nvPr>
        </p:nvGraphicFramePr>
        <p:xfrm>
          <a:off x="3657600" y="2636912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VISIO" r:id="rId6" imgW="1685880" imgH="371520" progId="Visio.Drawing.6">
                  <p:embed/>
                </p:oleObj>
              </mc:Choice>
              <mc:Fallback>
                <p:oleObj name="VISIO" r:id="rId6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36912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27656356"/>
              </p:ext>
            </p:extLst>
          </p:nvPr>
        </p:nvGraphicFramePr>
        <p:xfrm>
          <a:off x="3657600" y="4237186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VISIO" r:id="rId8" imgW="1685880" imgH="371520" progId="Visio.Drawing.6">
                  <p:embed/>
                </p:oleObj>
              </mc:Choice>
              <mc:Fallback>
                <p:oleObj name="VISIO" r:id="rId8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37186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5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Pushing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802" y="3784774"/>
            <a:ext cx="302433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1" dirty="0">
                <a:solidFill>
                  <a:schemeClr val="tx2"/>
                </a:solidFill>
                <a:cs typeface="Arial" charset="0"/>
              </a:rPr>
              <a:t>Begin at output, then work toward </a:t>
            </a:r>
            <a:r>
              <a:rPr lang="en-US" i="1" dirty="0" smtClean="0">
                <a:solidFill>
                  <a:schemeClr val="tx2"/>
                </a:solidFill>
                <a:cs typeface="Arial" charset="0"/>
              </a:rPr>
              <a:t>inputs.</a:t>
            </a:r>
            <a:endParaRPr lang="en-US" i="1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1" dirty="0">
                <a:solidFill>
                  <a:schemeClr val="tx2"/>
                </a:solidFill>
                <a:cs typeface="Arial" charset="0"/>
              </a:rPr>
              <a:t>Push bubbles on final output </a:t>
            </a:r>
            <a:r>
              <a:rPr lang="en-US" i="1" dirty="0" smtClean="0">
                <a:solidFill>
                  <a:schemeClr val="tx2"/>
                </a:solidFill>
                <a:cs typeface="Arial" charset="0"/>
              </a:rPr>
              <a:t>back. </a:t>
            </a:r>
            <a:endParaRPr lang="en-US" i="1" dirty="0">
              <a:solidFill>
                <a:schemeClr val="tx2"/>
              </a:solidFill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1" dirty="0">
                <a:solidFill>
                  <a:schemeClr val="tx2"/>
                </a:solidFill>
                <a:cs typeface="Arial" charset="0"/>
              </a:rPr>
              <a:t>Draw gates in a form so bubbles </a:t>
            </a:r>
            <a:r>
              <a:rPr lang="en-US" i="1" dirty="0" smtClean="0">
                <a:solidFill>
                  <a:schemeClr val="tx2"/>
                </a:solidFill>
                <a:cs typeface="Arial" charset="0"/>
              </a:rPr>
              <a:t>cancel.</a:t>
            </a:r>
            <a:endParaRPr lang="en-US" i="1" dirty="0">
              <a:solidFill>
                <a:schemeClr val="tx2"/>
              </a:solidFill>
              <a:cs typeface="Arial" charset="0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4861082"/>
              </p:ext>
            </p:extLst>
          </p:nvPr>
        </p:nvGraphicFramePr>
        <p:xfrm>
          <a:off x="552042" y="1417638"/>
          <a:ext cx="327704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VISIO" r:id="rId5" imgW="2064600" imgH="771480" progId="Visio.Drawing.6">
                  <p:embed/>
                </p:oleObj>
              </mc:Choice>
              <mc:Fallback>
                <p:oleObj name="VISIO" r:id="rId5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42" y="1417638"/>
                        <a:ext cx="3277045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9742256"/>
              </p:ext>
            </p:extLst>
          </p:nvPr>
        </p:nvGraphicFramePr>
        <p:xfrm>
          <a:off x="4241719" y="1268760"/>
          <a:ext cx="4032448" cy="488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VISIO" r:id="rId7" imgW="2235960" imgH="2709000" progId="Visio.Drawing.6">
                  <p:embed/>
                </p:oleObj>
              </mc:Choice>
              <mc:Fallback>
                <p:oleObj name="VISIO" r:id="rId7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719" y="1268760"/>
                        <a:ext cx="4032448" cy="4886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3829087" y="181963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6941"/>
          </a:xfrm>
        </p:spPr>
        <p:txBody>
          <a:bodyPr>
            <a:noAutofit/>
          </a:bodyPr>
          <a:lstStyle/>
          <a:p>
            <a:r>
              <a:rPr lang="en-US" sz="2400" dirty="0"/>
              <a:t>We can </a:t>
            </a:r>
            <a:r>
              <a:rPr lang="en-US" sz="2400" dirty="0" smtClean="0"/>
              <a:t>simplify </a:t>
            </a:r>
            <a:r>
              <a:rPr lang="en-US" sz="2400" dirty="0"/>
              <a:t>the </a:t>
            </a:r>
            <a:r>
              <a:rPr lang="en-US" sz="2400" dirty="0" smtClean="0"/>
              <a:t>function: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800" dirty="0"/>
              <a:t/>
            </a:r>
            <a:br>
              <a:rPr lang="en-US" sz="800" dirty="0"/>
            </a:br>
            <a:r>
              <a:rPr lang="en-US" sz="2400" dirty="0" smtClean="0"/>
              <a:t>as </a:t>
            </a:r>
            <a:r>
              <a:rPr lang="en-US" sz="2400" dirty="0"/>
              <a:t>follows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5" descr="C:\idraw20\8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21" y="1894609"/>
            <a:ext cx="49641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954998" y="2883418"/>
            <a:ext cx="7729570" cy="2862322"/>
            <a:chOff x="1954998" y="2883418"/>
            <a:chExt cx="7729570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1979712" y="2883418"/>
              <a:ext cx="7704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(X + Y) (X + Y) (XZ)			</a:t>
              </a:r>
              <a:r>
                <a:rPr lang="en-US" sz="2000" i="1" dirty="0"/>
                <a:t>Rewriting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(X + Y) (X + Y) (X + Z)		</a:t>
              </a:r>
              <a:r>
                <a:rPr lang="en-US" sz="2000" i="1" dirty="0" err="1" smtClean="0"/>
                <a:t>DeMorgan’s</a:t>
              </a:r>
              <a:r>
                <a:rPr lang="en-US" sz="2000" i="1" dirty="0" smtClean="0"/>
                <a:t> </a:t>
              </a:r>
              <a:r>
                <a:rPr lang="en-US" sz="2000" i="1" dirty="0"/>
                <a:t>Theorem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(XX + XY + XY + YY) (X + Z)		</a:t>
              </a:r>
              <a:r>
                <a:rPr lang="en-US" sz="2000" i="1" dirty="0" err="1"/>
                <a:t>Distributivity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( ( X + YY) + X (Y + Y) ) (X + Z)	</a:t>
              </a:r>
              <a:r>
                <a:rPr lang="en-US" sz="2000" i="1" dirty="0" err="1" smtClean="0"/>
                <a:t>Commutativity</a:t>
              </a:r>
              <a:r>
                <a:rPr lang="en-US" sz="2000" i="1" dirty="0" smtClean="0"/>
                <a:t>/</a:t>
              </a:r>
              <a:r>
                <a:rPr lang="en-US" sz="2000" i="1" dirty="0" err="1" smtClean="0"/>
                <a:t>Distributivity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( ( X + 0) + X (1) ) (X + Z)		</a:t>
              </a:r>
              <a:r>
                <a:rPr lang="en-US" sz="2000" i="1" dirty="0"/>
                <a:t>Complements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X (X + Z)				</a:t>
              </a:r>
              <a:r>
                <a:rPr lang="en-US" sz="2000" i="1" dirty="0" err="1"/>
                <a:t>Idempotency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XX + XZ				</a:t>
              </a:r>
              <a:r>
                <a:rPr lang="en-US" sz="2000" i="1" dirty="0" err="1"/>
                <a:t>Distributivity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0 + XZ				</a:t>
              </a:r>
              <a:r>
                <a:rPr lang="en-US" sz="2000" i="1" dirty="0"/>
                <a:t>Complements</a:t>
              </a: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dirty="0"/>
                <a:t>XZ				</a:t>
              </a:r>
              <a:r>
                <a:rPr lang="en-US" sz="2000" i="1" dirty="0" err="1" smtClean="0"/>
                <a:t>Idempotency</a:t>
              </a:r>
              <a:endParaRPr lang="en-US" sz="2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217932" y="2975413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84307" y="2975281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40291" y="2929349"/>
              <a:ext cx="2880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17932" y="3282047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40291" y="3282047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99853" y="358549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62467" y="358549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72519" y="3590409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83261" y="3887715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14721" y="389295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38620" y="3891967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01348" y="420487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15563" y="4489077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96115" y="4806234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54998" y="5358874"/>
              <a:ext cx="479868" cy="372524"/>
            </a:xfrm>
            <a:prstGeom prst="rect">
              <a:avLst/>
            </a:prstGeom>
            <a:noFill/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4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Boolean Algebra &amp; Digital Logic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6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our exercises in simplifying Boolean expressions, we see that there are numerous ways of stating the same Boolean expression.</a:t>
            </a:r>
          </a:p>
          <a:p>
            <a:r>
              <a:rPr lang="en-US" dirty="0"/>
              <a:t>These “synonymous” forms are </a:t>
            </a:r>
            <a:r>
              <a:rPr lang="en-US" i="1" dirty="0"/>
              <a:t>logically equivalent</a:t>
            </a:r>
            <a:r>
              <a:rPr lang="en-US" dirty="0"/>
              <a:t>.</a:t>
            </a:r>
          </a:p>
          <a:p>
            <a:r>
              <a:rPr lang="en-US" dirty="0"/>
              <a:t>Logically equivalent expressions have identical truth tables.</a:t>
            </a:r>
          </a:p>
          <a:p>
            <a:r>
              <a:rPr lang="en-US" dirty="0"/>
              <a:t>In order to eliminate as much confusion as possible, designers express Boolean functions in </a:t>
            </a:r>
            <a:r>
              <a:rPr lang="en-US" b="1" dirty="0">
                <a:solidFill>
                  <a:schemeClr val="tx2"/>
                </a:solidFill>
              </a:rPr>
              <a:t>standardized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canonical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two canonical forms for Boolean </a:t>
            </a:r>
            <a:r>
              <a:rPr lang="en-US" dirty="0" smtClean="0"/>
              <a:t>expressions: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sum-of-products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product-of-sums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smtClean="0"/>
              <a:t>Remember:	</a:t>
            </a:r>
            <a:r>
              <a:rPr lang="en-US" sz="2600" i="1" dirty="0" smtClean="0"/>
              <a:t>Boolean </a:t>
            </a:r>
            <a:r>
              <a:rPr lang="en-US" sz="2600" i="1" dirty="0"/>
              <a:t>product is the AND operation </a:t>
            </a:r>
            <a:r>
              <a:rPr lang="en-US" sz="2600" i="1" dirty="0" smtClean="0"/>
              <a:t>			and </a:t>
            </a:r>
            <a:r>
              <a:rPr lang="en-US" sz="2600" i="1" dirty="0"/>
              <a:t>the Boolean sum is the OR operation.</a:t>
            </a:r>
          </a:p>
          <a:p>
            <a:r>
              <a:rPr lang="en-US" dirty="0"/>
              <a:t>In the </a:t>
            </a:r>
            <a:r>
              <a:rPr lang="en-US" i="1" dirty="0"/>
              <a:t>sum-of-products</a:t>
            </a:r>
            <a:r>
              <a:rPr lang="en-US" dirty="0"/>
              <a:t> </a:t>
            </a:r>
            <a:r>
              <a:rPr lang="en-US" dirty="0" smtClean="0"/>
              <a:t>form</a:t>
            </a:r>
          </a:p>
          <a:p>
            <a:pPr lvl="1"/>
            <a:r>
              <a:rPr lang="en-US" dirty="0" err="1" smtClean="0"/>
              <a:t>ANDed</a:t>
            </a:r>
            <a:r>
              <a:rPr lang="en-US" dirty="0" smtClean="0"/>
              <a:t> </a:t>
            </a:r>
            <a:r>
              <a:rPr lang="en-US" dirty="0"/>
              <a:t>variables are </a:t>
            </a:r>
            <a:r>
              <a:rPr lang="en-US" dirty="0" err="1"/>
              <a:t>ORed</a:t>
            </a:r>
            <a:r>
              <a:rPr lang="en-US" dirty="0"/>
              <a:t> together.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i="1" dirty="0"/>
              <a:t>product-of-sums</a:t>
            </a:r>
            <a:r>
              <a:rPr lang="en-US" dirty="0"/>
              <a:t> </a:t>
            </a:r>
            <a:r>
              <a:rPr lang="en-US" dirty="0" smtClean="0"/>
              <a:t>form</a:t>
            </a:r>
          </a:p>
          <a:p>
            <a:pPr lvl="1"/>
            <a:r>
              <a:rPr lang="en-US" dirty="0" err="1" smtClean="0"/>
              <a:t>ORed</a:t>
            </a:r>
            <a:r>
              <a:rPr lang="en-US" dirty="0" smtClean="0"/>
              <a:t> </a:t>
            </a:r>
            <a:r>
              <a:rPr lang="en-US" dirty="0"/>
              <a:t>variables are </a:t>
            </a:r>
            <a:r>
              <a:rPr lang="en-US" dirty="0" err="1"/>
              <a:t>ANDed</a:t>
            </a:r>
            <a:r>
              <a:rPr lang="en-US" dirty="0"/>
              <a:t> </a:t>
            </a:r>
            <a:r>
              <a:rPr lang="en-US" dirty="0" smtClean="0"/>
              <a:t>together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1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Sum-of-Products (SOP)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equations can be written in SOP form</a:t>
            </a:r>
          </a:p>
          <a:p>
            <a:r>
              <a:rPr lang="en-US" sz="2400" dirty="0"/>
              <a:t>Each </a:t>
            </a:r>
            <a:r>
              <a:rPr lang="en-US" sz="2400" dirty="0" smtClean="0"/>
              <a:t>truth table row </a:t>
            </a:r>
            <a:r>
              <a:rPr lang="en-US" sz="2400" dirty="0"/>
              <a:t>has a </a:t>
            </a:r>
            <a:r>
              <a:rPr lang="en-US" sz="2400" b="1" dirty="0" err="1"/>
              <a:t>minterm</a:t>
            </a:r>
            <a:endParaRPr lang="en-US" sz="2400" b="1" dirty="0"/>
          </a:p>
          <a:p>
            <a:pPr lvl="1"/>
            <a:r>
              <a:rPr lang="en-US" sz="2000" i="1" dirty="0"/>
              <a:t>A </a:t>
            </a:r>
            <a:r>
              <a:rPr lang="en-US" sz="2000" i="1" dirty="0" err="1"/>
              <a:t>minterm</a:t>
            </a:r>
            <a:r>
              <a:rPr lang="en-US" sz="2000" i="1" dirty="0"/>
              <a:t> is a product (AND) of </a:t>
            </a:r>
            <a:r>
              <a:rPr lang="en-US" sz="2000" i="1" dirty="0" smtClean="0"/>
              <a:t>input variables</a:t>
            </a:r>
            <a:endParaRPr lang="en-US" sz="2000" i="1" dirty="0"/>
          </a:p>
          <a:p>
            <a:pPr lvl="1"/>
            <a:r>
              <a:rPr lang="en-US" sz="2000" dirty="0"/>
              <a:t>Each </a:t>
            </a:r>
            <a:r>
              <a:rPr lang="en-US" sz="2000" dirty="0" err="1">
                <a:solidFill>
                  <a:schemeClr val="tx2"/>
                </a:solidFill>
              </a:rPr>
              <a:t>minterm</a:t>
            </a:r>
            <a:r>
              <a:rPr lang="en-US" sz="2000" dirty="0">
                <a:solidFill>
                  <a:schemeClr val="tx2"/>
                </a:solidFill>
              </a:rPr>
              <a:t> is TRUE for that row </a:t>
            </a:r>
            <a:r>
              <a:rPr lang="en-US" sz="2000" dirty="0"/>
              <a:t>(and only that row)</a:t>
            </a:r>
          </a:p>
          <a:p>
            <a:r>
              <a:rPr lang="en-US" sz="2400" dirty="0"/>
              <a:t>Form function by </a:t>
            </a:r>
            <a:r>
              <a:rPr lang="en-US" sz="2400" dirty="0" err="1"/>
              <a:t>ORing</a:t>
            </a:r>
            <a:r>
              <a:rPr lang="en-US" sz="2400" dirty="0"/>
              <a:t> </a:t>
            </a:r>
            <a:r>
              <a:rPr lang="en-US" sz="2400" i="1" dirty="0" err="1"/>
              <a:t>minterms</a:t>
            </a:r>
            <a:r>
              <a:rPr lang="en-US" sz="2400" dirty="0"/>
              <a:t> where the output is TRUE </a:t>
            </a:r>
          </a:p>
          <a:p>
            <a:r>
              <a:rPr lang="en-US" sz="2400" dirty="0"/>
              <a:t>Thus, a sum (OR) of products (AND terms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70570"/>
              </p:ext>
            </p:extLst>
          </p:nvPr>
        </p:nvGraphicFramePr>
        <p:xfrm>
          <a:off x="899592" y="4136732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VISIO" r:id="rId5" imgW="1766520" imgH="808560" progId="Visio.Drawing.6">
                  <p:embed/>
                </p:oleObj>
              </mc:Choice>
              <mc:Fallback>
                <p:oleObj name="VISIO" r:id="rId5" imgW="1766520" imgH="808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136732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34272" y="5564088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i="1" dirty="0">
                <a:cs typeface="Arial" charset="0"/>
              </a:rPr>
              <a:t>Y</a:t>
            </a:r>
            <a:r>
              <a:rPr lang="en-US" sz="2000" b="1" dirty="0">
                <a:cs typeface="Arial" charset="0"/>
              </a:rPr>
              <a:t> = F(</a:t>
            </a:r>
            <a:r>
              <a:rPr lang="en-US" sz="2000" b="1" i="1" dirty="0">
                <a:cs typeface="Arial" charset="0"/>
              </a:rPr>
              <a:t>A</a:t>
            </a:r>
            <a:r>
              <a:rPr lang="en-US" sz="2000" b="1" dirty="0">
                <a:cs typeface="Arial" charset="0"/>
              </a:rPr>
              <a:t>, </a:t>
            </a:r>
            <a:r>
              <a:rPr lang="en-US" sz="2000" b="1" i="1" dirty="0">
                <a:cs typeface="Arial" charset="0"/>
              </a:rPr>
              <a:t>B</a:t>
            </a:r>
            <a:r>
              <a:rPr lang="en-US" sz="2000" b="1" dirty="0">
                <a:cs typeface="Arial" charset="0"/>
              </a:rPr>
              <a:t>) </a:t>
            </a:r>
            <a:r>
              <a:rPr lang="en-US" sz="2000" b="1" dirty="0" smtClean="0">
                <a:cs typeface="Arial" charset="0"/>
              </a:rPr>
              <a:t>= AB + AB = </a:t>
            </a:r>
            <a:r>
              <a:rPr lang="el-GR" sz="2000" b="1" dirty="0" smtClean="0">
                <a:cs typeface="Arial" charset="0"/>
              </a:rPr>
              <a:t>Σ</a:t>
            </a:r>
            <a:r>
              <a:rPr lang="en-US" sz="2000" b="1" dirty="0" smtClean="0">
                <a:cs typeface="Arial" charset="0"/>
              </a:rPr>
              <a:t>(1, 3)</a:t>
            </a:r>
            <a:endParaRPr lang="en-US" sz="2000" b="1" i="1" dirty="0"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516216" y="5661248"/>
            <a:ext cx="1620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Product-of-Sums (POS)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Boolean equations can be written in POS form</a:t>
            </a:r>
          </a:p>
          <a:p>
            <a:r>
              <a:rPr lang="en-US" sz="2000" dirty="0"/>
              <a:t>Each </a:t>
            </a:r>
            <a:r>
              <a:rPr lang="en-US" sz="2000" dirty="0" smtClean="0"/>
              <a:t>truth table row </a:t>
            </a:r>
            <a:r>
              <a:rPr lang="en-US" sz="2000" dirty="0"/>
              <a:t>has a </a:t>
            </a:r>
            <a:r>
              <a:rPr lang="en-US" sz="2000" b="1" dirty="0" err="1"/>
              <a:t>maxterm</a:t>
            </a:r>
            <a:endParaRPr lang="en-US" sz="2000" b="1" dirty="0"/>
          </a:p>
          <a:p>
            <a:pPr lvl="1"/>
            <a:r>
              <a:rPr lang="en-US" sz="2000" i="1" dirty="0"/>
              <a:t>A </a:t>
            </a:r>
            <a:r>
              <a:rPr lang="en-US" sz="2000" i="1" dirty="0" err="1"/>
              <a:t>maxterm</a:t>
            </a:r>
            <a:r>
              <a:rPr lang="en-US" sz="2000" i="1" dirty="0"/>
              <a:t> is a sum (OR) of literals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err="1">
                <a:solidFill>
                  <a:schemeClr val="tx2"/>
                </a:solidFill>
              </a:rPr>
              <a:t>maxterm</a:t>
            </a:r>
            <a:r>
              <a:rPr lang="en-US" sz="2000" dirty="0">
                <a:solidFill>
                  <a:schemeClr val="tx2"/>
                </a:solidFill>
              </a:rPr>
              <a:t> is FALSE for that row</a:t>
            </a:r>
            <a:r>
              <a:rPr lang="en-US" sz="2000" dirty="0"/>
              <a:t> (and only that row)</a:t>
            </a:r>
          </a:p>
          <a:p>
            <a:r>
              <a:rPr lang="en-US" sz="2000" dirty="0"/>
              <a:t>Form function by </a:t>
            </a:r>
            <a:r>
              <a:rPr lang="en-US" sz="2000" dirty="0" err="1"/>
              <a:t>ANDing</a:t>
            </a:r>
            <a:r>
              <a:rPr lang="en-US" sz="2000" dirty="0"/>
              <a:t> the </a:t>
            </a:r>
            <a:r>
              <a:rPr lang="en-US" sz="2000" i="1" dirty="0" err="1"/>
              <a:t>maxterms</a:t>
            </a:r>
            <a:r>
              <a:rPr lang="en-US" sz="2000" dirty="0"/>
              <a:t> for which the output is FALSE</a:t>
            </a:r>
          </a:p>
          <a:p>
            <a:r>
              <a:rPr lang="en-US" sz="2000" dirty="0"/>
              <a:t>Thus, a product (AND) of sums (OR terms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81509"/>
              </p:ext>
            </p:extLst>
          </p:nvPr>
        </p:nvGraphicFramePr>
        <p:xfrm>
          <a:off x="899592" y="3798117"/>
          <a:ext cx="3958952" cy="18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VISIO" r:id="rId6" imgW="1794960" imgH="844560" progId="Visio.Drawing.6">
                  <p:embed/>
                </p:oleObj>
              </mc:Choice>
              <mc:Fallback>
                <p:oleObj name="VISIO" r:id="rId6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3798117"/>
                        <a:ext cx="3958952" cy="186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5936" y="5664646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901456" y="5776464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are going to the cafeteria for lunch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You won’t eat lunch (E) 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 </a:t>
            </a:r>
            <a:r>
              <a:rPr lang="en-US" sz="2400" dirty="0">
                <a:solidFill>
                  <a:schemeClr val="tx2"/>
                </a:solidFill>
              </a:rPr>
              <a:t>it’s not open (O) </a:t>
            </a:r>
            <a:r>
              <a:rPr lang="en-US" sz="2400" dirty="0" smtClean="0">
                <a:solidFill>
                  <a:schemeClr val="tx2"/>
                </a:solidFill>
              </a:rPr>
              <a:t>or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If </a:t>
            </a:r>
            <a:r>
              <a:rPr lang="en-US" sz="2400" dirty="0">
                <a:solidFill>
                  <a:schemeClr val="tx2"/>
                </a:solidFill>
              </a:rPr>
              <a:t>they only serve curry (C)</a:t>
            </a:r>
          </a:p>
          <a:p>
            <a:r>
              <a:rPr lang="en-US" sz="2800" dirty="0"/>
              <a:t>Write a truth table for </a:t>
            </a:r>
            <a:r>
              <a:rPr lang="en-US" sz="2800" dirty="0" smtClean="0"/>
              <a:t>determining</a:t>
            </a:r>
            <a:br>
              <a:rPr lang="en-US" sz="2800" dirty="0" smtClean="0"/>
            </a:br>
            <a:r>
              <a:rPr lang="en-US" sz="2800" dirty="0" smtClean="0"/>
              <a:t>if </a:t>
            </a:r>
            <a:r>
              <a:rPr lang="en-US" sz="2800" dirty="0"/>
              <a:t>you will eat lunch (E).</a:t>
            </a:r>
          </a:p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6454284"/>
              </p:ext>
            </p:extLst>
          </p:nvPr>
        </p:nvGraphicFramePr>
        <p:xfrm>
          <a:off x="6084168" y="3611563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VISIO" r:id="rId4" imgW="732600" imgH="752040" progId="Visio.Drawing.6">
                  <p:embed/>
                </p:oleObj>
              </mc:Choice>
              <mc:Fallback>
                <p:oleObj name="VISIO" r:id="rId4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611563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3852409" y="2169637"/>
            <a:ext cx="216024" cy="3739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22215" y="2618599"/>
            <a:ext cx="216024" cy="3739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 – sum-of-products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  <a:p>
            <a:r>
              <a:rPr lang="en-US" dirty="0"/>
              <a:t>POS – </a:t>
            </a:r>
            <a:r>
              <a:rPr lang="en-US" dirty="0" smtClean="0"/>
              <a:t>product-of-sums</a:t>
            </a:r>
            <a:endParaRPr lang="en-US" dirty="0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5261241"/>
              </p:ext>
            </p:extLst>
          </p:nvPr>
        </p:nvGraphicFramePr>
        <p:xfrm>
          <a:off x="1619312" y="4225121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VISIO" r:id="rId8" imgW="1287720" imgH="757080" progId="Visio.Drawing.6">
                  <p:embed/>
                </p:oleObj>
              </mc:Choice>
              <mc:Fallback>
                <p:oleObj name="VISIO" r:id="rId8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312" y="4225121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25490947"/>
              </p:ext>
            </p:extLst>
          </p:nvPr>
        </p:nvGraphicFramePr>
        <p:xfrm>
          <a:off x="4910138" y="1713706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VISIO" r:id="rId10" imgW="1280880" imgH="752040" progId="Visio.Drawing.6">
                  <p:embed/>
                </p:oleObj>
              </mc:Choice>
              <mc:Fallback>
                <p:oleObj name="VISIO" r:id="rId10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1713706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570153" y="2675210"/>
            <a:ext cx="1447800" cy="457200"/>
            <a:chOff x="3570153" y="2675210"/>
            <a:chExt cx="1447800" cy="457200"/>
          </a:xfrm>
        </p:grpSpPr>
        <p:sp>
          <p:nvSpPr>
            <p:cNvPr id="8" name="Rectangle 2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70153" y="2675210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 smtClean="0">
                  <a:latin typeface="Times New Roman" pitchFamily="18" charset="0"/>
                  <a:cs typeface="Arial" charset="0"/>
                </a:rPr>
                <a:t>E</a:t>
              </a:r>
              <a:r>
                <a:rPr lang="en-US" sz="2400" dirty="0" smtClean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Arial" charset="0"/>
                </a:rPr>
                <a:t>= </a:t>
              </a:r>
              <a:r>
                <a:rPr lang="en-US" sz="2400" i="1" dirty="0" smtClean="0">
                  <a:latin typeface="Times New Roman" pitchFamily="18" charset="0"/>
                  <a:cs typeface="Arial" charset="0"/>
                </a:rPr>
                <a:t>OC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i="1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400" i="1" dirty="0" smtClean="0">
                  <a:latin typeface="Times New Roman" pitchFamily="18" charset="0"/>
                  <a:cs typeface="Arial" charset="0"/>
                </a:rPr>
                <a:t>  = </a:t>
              </a:r>
              <a:r>
                <a:rPr lang="el-GR" sz="2400" dirty="0" smtClean="0">
                  <a:latin typeface="Times New Roman" pitchFamily="18" charset="0"/>
                  <a:cs typeface="Arial" charset="0"/>
                </a:rPr>
                <a:t>Σ</a:t>
              </a:r>
              <a:r>
                <a:rPr lang="en-US" sz="2400" dirty="0" smtClean="0">
                  <a:latin typeface="Times New Roman" pitchFamily="18" charset="0"/>
                  <a:cs typeface="Arial" charset="0"/>
                </a:rPr>
                <a:t>(2)</a:t>
              </a:r>
              <a:endParaRPr lang="en-US" sz="2400" i="1" dirty="0">
                <a:latin typeface="Times New Roman" pitchFamily="18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387868" y="2754524"/>
              <a:ext cx="216024" cy="37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895458" y="5212843"/>
            <a:ext cx="3886200" cy="457200"/>
            <a:chOff x="4895458" y="5212843"/>
            <a:chExt cx="3886200" cy="457200"/>
          </a:xfrm>
        </p:grpSpPr>
        <p:sp>
          <p:nvSpPr>
            <p:cNvPr id="7" name="Rectangle 2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95458" y="5212843"/>
              <a:ext cx="3886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i="1" dirty="0" smtClean="0">
                  <a:latin typeface="Times New Roman" pitchFamily="18" charset="0"/>
                  <a:cs typeface="Arial" charset="0"/>
                </a:rPr>
                <a:t>E</a:t>
              </a:r>
              <a:r>
                <a:rPr lang="en-US" sz="2400" dirty="0" smtClean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400" dirty="0">
                  <a:latin typeface="Times New Roman" pitchFamily="18" charset="0"/>
                  <a:cs typeface="Arial" charset="0"/>
                </a:rPr>
                <a:t>= (</a:t>
              </a:r>
              <a:r>
                <a:rPr lang="en-US" sz="2400" i="1" dirty="0">
                  <a:latin typeface="Times New Roman" pitchFamily="18" charset="0"/>
                  <a:cs typeface="Arial" charset="0"/>
                </a:rPr>
                <a:t>O + C</a:t>
              </a:r>
              <a:r>
                <a:rPr lang="en-US" sz="2400" dirty="0">
                  <a:latin typeface="Times New Roman" pitchFamily="18" charset="0"/>
                  <a:cs typeface="Arial" charset="0"/>
                </a:rPr>
                <a:t>)(</a:t>
              </a:r>
              <a:r>
                <a:rPr lang="en-US" sz="2400" i="1" dirty="0">
                  <a:latin typeface="Times New Roman" pitchFamily="18" charset="0"/>
                  <a:cs typeface="Arial" charset="0"/>
                </a:rPr>
                <a:t>O + C</a:t>
              </a:r>
              <a:r>
                <a:rPr lang="en-US" sz="2400" dirty="0">
                  <a:latin typeface="Times New Roman" pitchFamily="18" charset="0"/>
                  <a:cs typeface="Arial" charset="0"/>
                </a:rPr>
                <a:t>)(</a:t>
              </a:r>
              <a:r>
                <a:rPr lang="en-US" sz="2400" i="1" dirty="0">
                  <a:latin typeface="Times New Roman" pitchFamily="18" charset="0"/>
                  <a:cs typeface="Arial" charset="0"/>
                </a:rPr>
                <a:t>O + C</a:t>
              </a:r>
              <a:r>
                <a:rPr lang="en-US" sz="2400" dirty="0" smtClean="0">
                  <a:latin typeface="Times New Roman" pitchFamily="18" charset="0"/>
                  <a:cs typeface="Arial" charset="0"/>
                </a:rPr>
                <a:t>)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Arial" charset="0"/>
                </a:rPr>
                <a:t>  = </a:t>
              </a:r>
              <a:r>
                <a:rPr lang="el-GR" sz="2400" dirty="0" smtClean="0">
                  <a:latin typeface="Times New Roman" pitchFamily="18" charset="0"/>
                  <a:cs typeface="Arial" charset="0"/>
                </a:rPr>
                <a:t>Π</a:t>
              </a:r>
              <a:r>
                <a:rPr lang="en-US" sz="2400" dirty="0" smtClean="0">
                  <a:latin typeface="Times New Roman" pitchFamily="18" charset="0"/>
                  <a:cs typeface="Arial" charset="0"/>
                </a:rPr>
                <a:t>(0, 1, 3)</a:t>
              </a:r>
              <a:endParaRPr lang="en-US" sz="2400" dirty="0">
                <a:latin typeface="Times New Roman" pitchFamily="18" charset="0"/>
                <a:cs typeface="Arial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7162500" y="5287742"/>
              <a:ext cx="216024" cy="37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578511" y="5291861"/>
              <a:ext cx="216024" cy="37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146921" y="5291861"/>
              <a:ext cx="216024" cy="373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9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Functions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Boolean function has:</a:t>
            </a:r>
          </a:p>
          <a:p>
            <a:pPr lvl="1"/>
            <a:r>
              <a:rPr lang="en-US" dirty="0"/>
              <a:t>At least one Boolean variable, </a:t>
            </a:r>
          </a:p>
          <a:p>
            <a:pPr lvl="1"/>
            <a:r>
              <a:rPr lang="en-US" dirty="0"/>
              <a:t>At least one Boolean operator, and </a:t>
            </a:r>
          </a:p>
          <a:p>
            <a:pPr lvl="1"/>
            <a:r>
              <a:rPr lang="en-US" dirty="0"/>
              <a:t>At least one input from the set {0,1}.  </a:t>
            </a:r>
          </a:p>
          <a:p>
            <a:r>
              <a:rPr lang="en-US" dirty="0"/>
              <a:t>It produces an output that is also a member of the set {0,1}.</a:t>
            </a:r>
          </a:p>
          <a:p>
            <a:endParaRPr lang="en-US" dirty="0"/>
          </a:p>
        </p:txBody>
      </p:sp>
      <p:pic>
        <p:nvPicPr>
          <p:cNvPr id="9" name="Picture 6" descr="C:\idraw20\3A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57192"/>
            <a:ext cx="322738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6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truth table for the Boolean function: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shown </a:t>
            </a:r>
            <a:r>
              <a:rPr lang="en-US" dirty="0" smtClean="0"/>
              <a:t>to </a:t>
            </a:r>
            <a:r>
              <a:rPr lang="en-US" dirty="0"/>
              <a:t>the right.</a:t>
            </a:r>
          </a:p>
          <a:p>
            <a:r>
              <a:rPr lang="en-US" dirty="0"/>
              <a:t>To make evaluation of the Boolean function easier, the truth table contains extra (shaded) columns to hold evaluations of subparts of the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&gt; AND &gt;  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6" name="Picture 7" descr="C:\idraw20\3B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321116"/>
            <a:ext cx="40132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idraw20\3A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" y="2321116"/>
            <a:ext cx="322738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A logic circuit is composed of:</a:t>
            </a:r>
          </a:p>
          <a:p>
            <a:pPr lvl="1"/>
            <a:r>
              <a:rPr lang="en-US" sz="2000" dirty="0"/>
              <a:t>Inputs</a:t>
            </a:r>
          </a:p>
          <a:p>
            <a:pPr lvl="1"/>
            <a:r>
              <a:rPr lang="en-US" sz="2000" dirty="0"/>
              <a:t>Outputs</a:t>
            </a:r>
          </a:p>
          <a:p>
            <a:pPr lvl="1"/>
            <a:r>
              <a:rPr lang="en-US" sz="2000" dirty="0"/>
              <a:t>Functional specification</a:t>
            </a:r>
          </a:p>
          <a:p>
            <a:pPr lvl="1"/>
            <a:r>
              <a:rPr lang="en-US" sz="2000" dirty="0"/>
              <a:t>Timing specification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Nodes</a:t>
            </a:r>
          </a:p>
          <a:p>
            <a:pPr lvl="2"/>
            <a:r>
              <a:rPr lang="en-US" dirty="0"/>
              <a:t>Inputs: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</a:p>
          <a:p>
            <a:pPr lvl="2"/>
            <a:r>
              <a:rPr lang="en-US" dirty="0"/>
              <a:t>Outputs: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2"/>
            <a:r>
              <a:rPr lang="en-US" dirty="0"/>
              <a:t>Internal: n1</a:t>
            </a:r>
          </a:p>
          <a:p>
            <a:pPr lvl="1"/>
            <a:r>
              <a:rPr lang="en-US" dirty="0"/>
              <a:t>Circuit elements</a:t>
            </a:r>
          </a:p>
          <a:p>
            <a:pPr lvl="2"/>
            <a:r>
              <a:rPr lang="en-US" dirty="0"/>
              <a:t>E1, E2, E3</a:t>
            </a:r>
          </a:p>
          <a:p>
            <a:pPr lvl="2"/>
            <a:r>
              <a:rPr lang="en-US" dirty="0"/>
              <a:t>Each a circuit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8967397"/>
              </p:ext>
            </p:extLst>
          </p:nvPr>
        </p:nvGraphicFramePr>
        <p:xfrm>
          <a:off x="304800" y="4509120"/>
          <a:ext cx="4032448" cy="107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VISIO" r:id="rId5" imgW="1890000" imgH="504000" progId="Visio.Drawing.6">
                  <p:embed/>
                </p:oleObj>
              </mc:Choice>
              <mc:Fallback>
                <p:oleObj name="VISIO" r:id="rId5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09120"/>
                        <a:ext cx="4032448" cy="1073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75692541"/>
              </p:ext>
            </p:extLst>
          </p:nvPr>
        </p:nvGraphicFramePr>
        <p:xfrm>
          <a:off x="5004048" y="2204864"/>
          <a:ext cx="2607940" cy="111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VISIO" r:id="rId7" imgW="1990080" imgH="847080" progId="Visio.Drawing.6">
                  <p:embed/>
                </p:oleObj>
              </mc:Choice>
              <mc:Fallback>
                <p:oleObj name="VISIO" r:id="rId7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204864"/>
                        <a:ext cx="2607940" cy="111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4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>
              <a:buSzPts val="3200"/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Specification of 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outputs in terms of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inputs.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>
              <a:buSzPts val="3200"/>
              <a:buFont typeface="Arial" charset="0"/>
              <a:buChar char="•"/>
            </a:pPr>
            <a:r>
              <a:rPr lang="de-DE" b="1" dirty="0" err="1">
                <a:solidFill>
                  <a:srgbClr val="000000"/>
                </a:solidFill>
                <a:latin typeface="Calibri" charset="0"/>
              </a:rPr>
              <a:t>Example</a:t>
            </a:r>
            <a:r>
              <a:rPr lang="de-DE" b="1" dirty="0" smtClean="0">
                <a:solidFill>
                  <a:srgbClr val="000000"/>
                </a:solidFill>
                <a:latin typeface="Calibri" charset="0"/>
              </a:rPr>
              <a:t>: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083345"/>
              </p:ext>
            </p:extLst>
          </p:nvPr>
        </p:nvGraphicFramePr>
        <p:xfrm>
          <a:off x="4557142" y="2852936"/>
          <a:ext cx="4085274" cy="2635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VISIO" r:id="rId5" imgW="1247040" imgH="805320" progId="Visio.Drawing.6">
                  <p:embed/>
                </p:oleObj>
              </mc:Choice>
              <mc:Fallback>
                <p:oleObj name="VISIO" r:id="rId5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142" y="2852936"/>
                        <a:ext cx="4085274" cy="2635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5570" y="3356992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3200"/>
            </a:pPr>
            <a:r>
              <a:rPr lang="de-DE" sz="2800" i="1" dirty="0">
                <a:solidFill>
                  <a:schemeClr val="tx2"/>
                </a:solidFill>
                <a:latin typeface="Calibri" charset="0"/>
              </a:rPr>
              <a:t>S</a:t>
            </a:r>
            <a:r>
              <a:rPr lang="de-DE" sz="2800" dirty="0">
                <a:solidFill>
                  <a:schemeClr val="tx2"/>
                </a:solidFill>
                <a:latin typeface="Calibri" charset="0"/>
              </a:rPr>
              <a:t>     = F(</a:t>
            </a:r>
            <a:r>
              <a:rPr lang="de-DE" sz="2800" i="1" dirty="0">
                <a:solidFill>
                  <a:schemeClr val="tx2"/>
                </a:solidFill>
                <a:latin typeface="Calibri" charset="0"/>
              </a:rPr>
              <a:t>A</a:t>
            </a:r>
            <a:r>
              <a:rPr lang="de-DE" sz="2800" dirty="0">
                <a:solidFill>
                  <a:schemeClr val="tx2"/>
                </a:solidFill>
                <a:latin typeface="Calibri" charset="0"/>
              </a:rPr>
              <a:t>, </a:t>
            </a:r>
            <a:r>
              <a:rPr lang="de-DE" sz="2800" i="1" dirty="0">
                <a:solidFill>
                  <a:schemeClr val="tx2"/>
                </a:solidFill>
                <a:latin typeface="Calibri" charset="0"/>
              </a:rPr>
              <a:t>B</a:t>
            </a:r>
            <a:r>
              <a:rPr lang="de-DE" sz="2800" dirty="0">
                <a:solidFill>
                  <a:schemeClr val="tx2"/>
                </a:solidFill>
                <a:latin typeface="Calibri" charset="0"/>
              </a:rPr>
              <a:t>, </a:t>
            </a:r>
            <a:r>
              <a:rPr lang="de-DE" sz="2800" i="1" dirty="0" err="1" smtClean="0">
                <a:solidFill>
                  <a:schemeClr val="tx2"/>
                </a:solidFill>
                <a:latin typeface="Calibri" charset="0"/>
              </a:rPr>
              <a:t>C</a:t>
            </a:r>
            <a:r>
              <a:rPr lang="de-DE" sz="2800" baseline="-25000" dirty="0" err="1" smtClean="0">
                <a:solidFill>
                  <a:schemeClr val="tx2"/>
                </a:solidFill>
                <a:latin typeface="Calibri" charset="0"/>
              </a:rPr>
              <a:t>in</a:t>
            </a:r>
            <a:r>
              <a:rPr lang="de-DE" sz="2800" dirty="0" smtClean="0">
                <a:solidFill>
                  <a:schemeClr val="tx2"/>
                </a:solidFill>
                <a:latin typeface="Calibri" charset="0"/>
              </a:rPr>
              <a:t>)</a:t>
            </a:r>
          </a:p>
          <a:p>
            <a:pPr>
              <a:buSzPts val="3200"/>
            </a:pPr>
            <a:r>
              <a:rPr lang="de-DE" sz="2800" i="1" dirty="0" err="1" smtClean="0">
                <a:solidFill>
                  <a:schemeClr val="tx2"/>
                </a:solidFill>
                <a:latin typeface="Calibri" charset="0"/>
              </a:rPr>
              <a:t>C</a:t>
            </a:r>
            <a:r>
              <a:rPr lang="de-DE" sz="2800" baseline="-25000" dirty="0" err="1" smtClean="0">
                <a:solidFill>
                  <a:schemeClr val="tx2"/>
                </a:solidFill>
                <a:latin typeface="Calibri" charset="0"/>
              </a:rPr>
              <a:t>out</a:t>
            </a:r>
            <a:r>
              <a:rPr lang="de-DE" sz="2800" dirty="0" smtClean="0">
                <a:solidFill>
                  <a:schemeClr val="tx2"/>
                </a:solidFill>
                <a:latin typeface="Calibri" charset="0"/>
              </a:rPr>
              <a:t> </a:t>
            </a:r>
            <a:r>
              <a:rPr lang="de-DE" sz="2800" dirty="0">
                <a:solidFill>
                  <a:schemeClr val="tx2"/>
                </a:solidFill>
                <a:latin typeface="Calibri" charset="0"/>
              </a:rPr>
              <a:t>= F(</a:t>
            </a:r>
            <a:r>
              <a:rPr lang="de-DE" sz="2800" i="1" dirty="0">
                <a:solidFill>
                  <a:schemeClr val="tx2"/>
                </a:solidFill>
                <a:latin typeface="Calibri" charset="0"/>
              </a:rPr>
              <a:t>A</a:t>
            </a:r>
            <a:r>
              <a:rPr lang="de-DE" sz="2800" dirty="0">
                <a:solidFill>
                  <a:schemeClr val="tx2"/>
                </a:solidFill>
                <a:latin typeface="Calibri" charset="0"/>
              </a:rPr>
              <a:t>, </a:t>
            </a:r>
            <a:r>
              <a:rPr lang="de-DE" sz="2800" i="1" dirty="0">
                <a:solidFill>
                  <a:schemeClr val="tx2"/>
                </a:solidFill>
                <a:latin typeface="Calibri" charset="0"/>
              </a:rPr>
              <a:t>B</a:t>
            </a:r>
            <a:r>
              <a:rPr lang="de-DE" sz="2800" dirty="0">
                <a:solidFill>
                  <a:schemeClr val="tx2"/>
                </a:solidFill>
                <a:latin typeface="Calibri" charset="0"/>
              </a:rPr>
              <a:t>, </a:t>
            </a:r>
            <a:r>
              <a:rPr lang="de-DE" sz="2800" i="1" dirty="0" err="1">
                <a:solidFill>
                  <a:schemeClr val="tx2"/>
                </a:solidFill>
                <a:latin typeface="Calibri" charset="0"/>
              </a:rPr>
              <a:t>C</a:t>
            </a:r>
            <a:r>
              <a:rPr lang="de-DE" sz="2800" baseline="-25000" dirty="0" err="1">
                <a:solidFill>
                  <a:schemeClr val="tx2"/>
                </a:solidFill>
                <a:latin typeface="Calibri" charset="0"/>
              </a:rPr>
              <a:t>in</a:t>
            </a:r>
            <a:r>
              <a:rPr lang="de-DE" sz="2800" dirty="0">
                <a:solidFill>
                  <a:schemeClr val="tx2"/>
                </a:solidFill>
                <a:latin typeface="Calibri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112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Simplicity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Digital computers contain circuits that implement Boolean functions.</a:t>
            </a:r>
          </a:p>
          <a:p>
            <a:r>
              <a:rPr lang="en-US" sz="3000" dirty="0"/>
              <a:t>The simpler that we can make a Boolean function, the smaller the circuit that will result.</a:t>
            </a:r>
          </a:p>
          <a:p>
            <a:r>
              <a:rPr lang="en-US" sz="3000" dirty="0"/>
              <a:t>Simpler circuits are cheaper to build, consume less power, and run faster than complex circuits.</a:t>
            </a:r>
          </a:p>
          <a:p>
            <a:r>
              <a:rPr lang="en-US" sz="3000" dirty="0"/>
              <a:t>With this in mind, we always want to reduce our Boolean functions to their simplest form.</a:t>
            </a:r>
          </a:p>
          <a:p>
            <a:r>
              <a:rPr lang="en-US" sz="3000" dirty="0"/>
              <a:t>There are a number of </a:t>
            </a:r>
            <a:r>
              <a:rPr lang="en-US" sz="3000" dirty="0" smtClean="0"/>
              <a:t>aspects of Boolean algebra that </a:t>
            </a:r>
            <a:r>
              <a:rPr lang="en-US" sz="3000" dirty="0"/>
              <a:t>help us to do this.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Axioms and theorems to simplify Boolean </a:t>
            </a:r>
            <a:r>
              <a:rPr lang="en-US" dirty="0" smtClean="0"/>
              <a:t>equations.</a:t>
            </a:r>
            <a:endParaRPr lang="en-US" dirty="0"/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dirty="0"/>
              <a:t>Duality in axioms and theorems:</a:t>
            </a:r>
          </a:p>
          <a:p>
            <a:pPr lvl="1"/>
            <a:r>
              <a:rPr lang="en-US" dirty="0"/>
              <a:t>Operators ANDs and ORs, symbols 0’s and 1’s are </a:t>
            </a:r>
            <a:r>
              <a:rPr lang="en-US" dirty="0" smtClean="0"/>
              <a:t>interchanged.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Axioms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0060" y="4202772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 states that a Boolean variable B is 0 if it is not 1</a:t>
            </a:r>
          </a:p>
          <a:p>
            <a:r>
              <a:rPr lang="en-US" dirty="0"/>
              <a:t>A1’ states that the variable is 1 if it is not 0.</a:t>
            </a:r>
          </a:p>
          <a:p>
            <a:r>
              <a:rPr lang="en-US" dirty="0"/>
              <a:t>A1 and A1’ shows the binary </a:t>
            </a:r>
            <a:r>
              <a:rPr lang="en-US" dirty="0" smtClean="0"/>
              <a:t>field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89832"/>
              </p:ext>
            </p:extLst>
          </p:nvPr>
        </p:nvGraphicFramePr>
        <p:xfrm>
          <a:off x="1115616" y="1628800"/>
          <a:ext cx="640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/>
                <a:gridCol w="1882168"/>
                <a:gridCol w="691695"/>
                <a:gridCol w="1871790"/>
                <a:gridCol w="12817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Axiom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= 0 if B ≠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= 1 if B ≠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A2’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dirty="0" smtClean="0">
                          <a:cs typeface="Arial" charset="0"/>
                        </a:rPr>
                        <a:t>•</a:t>
                      </a:r>
                      <a:r>
                        <a:rPr lang="en-US" dirty="0" smtClean="0"/>
                        <a:t> 0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A3’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+ 1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AND/OR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</a:t>
                      </a:r>
                      <a:r>
                        <a:rPr lang="en-US" dirty="0" smtClean="0">
                          <a:cs typeface="Arial" charset="0"/>
                        </a:rPr>
                        <a:t>•</a:t>
                      </a:r>
                      <a:r>
                        <a:rPr lang="en-US" dirty="0" smtClean="0"/>
                        <a:t> 1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+ 0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AND/OR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r>
                        <a:rPr lang="en-US" dirty="0" smtClean="0">
                          <a:cs typeface="Arial" charset="0"/>
                        </a:rPr>
                        <a:t>•</a:t>
                      </a:r>
                      <a:r>
                        <a:rPr lang="en-US" dirty="0" smtClean="0"/>
                        <a:t> 1 = 1 </a:t>
                      </a:r>
                      <a:r>
                        <a:rPr lang="en-US" dirty="0" smtClean="0">
                          <a:cs typeface="Arial" charset="0"/>
                        </a:rPr>
                        <a:t>•</a:t>
                      </a:r>
                      <a:r>
                        <a:rPr lang="en-US" dirty="0" smtClean="0"/>
                        <a:t> 0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A5’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+ 0 = 0 + 1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AND/OR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447788" y="244311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73715" y="2439397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</TotalTime>
  <Words>1598</Words>
  <Application>Microsoft Macintosh PowerPoint</Application>
  <PresentationFormat>On-screen Show (4:3)</PresentationFormat>
  <Paragraphs>278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Times New Roman</vt:lpstr>
      <vt:lpstr>Arial</vt:lpstr>
      <vt:lpstr>Office Theme</vt:lpstr>
      <vt:lpstr>VISIO</vt:lpstr>
      <vt:lpstr>CS 1520 COMPUTER ARCHITECTURE</vt:lpstr>
      <vt:lpstr>Boolean Algebra &amp; Digital Logic</vt:lpstr>
      <vt:lpstr>Boolean Functions</vt:lpstr>
      <vt:lpstr>Boolean Functions</vt:lpstr>
      <vt:lpstr>Logic Circuits</vt:lpstr>
      <vt:lpstr>Functional Specification</vt:lpstr>
      <vt:lpstr>The Simplicity Principle</vt:lpstr>
      <vt:lpstr>Boolean Simplification</vt:lpstr>
      <vt:lpstr>Boolean Axioms</vt:lpstr>
      <vt:lpstr>Boolean Theorems</vt:lpstr>
      <vt:lpstr>Boolean Axioms</vt:lpstr>
      <vt:lpstr>Boolean Axioms</vt:lpstr>
      <vt:lpstr>Boolean Axioms</vt:lpstr>
      <vt:lpstr>Boolean Theorems of Several Variables</vt:lpstr>
      <vt:lpstr>De Morgan’s Theorem</vt:lpstr>
      <vt:lpstr>De Morgan’s Theorem</vt:lpstr>
      <vt:lpstr>Bubble Pushing</vt:lpstr>
      <vt:lpstr>Bubble Pushing Example</vt:lpstr>
      <vt:lpstr>Simplification Example</vt:lpstr>
      <vt:lpstr>Boolean Expressions</vt:lpstr>
      <vt:lpstr>Canonical Forms</vt:lpstr>
      <vt:lpstr>Sum-of-Products (SOP)</vt:lpstr>
      <vt:lpstr>Product-of-Sums (POS)</vt:lpstr>
      <vt:lpstr>Canonical Forms - Example</vt:lpstr>
      <vt:lpstr>Canonical Forms - Example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558</cp:revision>
  <dcterms:created xsi:type="dcterms:W3CDTF">2013-01-08T22:49:27Z</dcterms:created>
  <dcterms:modified xsi:type="dcterms:W3CDTF">2016-02-19T09:44:52Z</dcterms:modified>
</cp:coreProperties>
</file>