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0.bin" ContentType="application/vnd.openxmlformats-officedocument.oleObject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1.bin" ContentType="application/vnd.openxmlformats-officedocument.oleObject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2.bin" ContentType="application/vnd.openxmlformats-officedocument.oleObject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13.bin" ContentType="application/vnd.openxmlformats-officedocument.oleObject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4.bin" ContentType="application/vnd.openxmlformats-officedocument.oleObject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15.bin" ContentType="application/vnd.openxmlformats-officedocument.oleObject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16.bin" ContentType="application/vnd.openxmlformats-officedocument.oleObject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17.bin" ContentType="application/vnd.openxmlformats-officedocument.oleObject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ppt/embeddings/oleObject18.bin" ContentType="application/vnd.openxmlformats-officedocument.oleObject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7.xml" ContentType="application/vnd.openxmlformats-officedocument.presentationml.notesSlide+xml"/>
  <Override PartName="/ppt/embeddings/oleObject19.bin" ContentType="application/vnd.openxmlformats-officedocument.oleObject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20.bin" ContentType="application/vnd.openxmlformats-officedocument.oleObject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9.xml" ContentType="application/vnd.openxmlformats-officedocument.presentationml.notesSlide+xml"/>
  <Override PartName="/ppt/embeddings/oleObject21.bin" ContentType="application/vnd.openxmlformats-officedocument.oleObject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0.xml" ContentType="application/vnd.openxmlformats-officedocument.presentationml.notesSlide+xml"/>
  <Override PartName="/ppt/embeddings/oleObject22.bin" ContentType="application/vnd.openxmlformats-officedocument.oleObject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23.bin" ContentType="application/vnd.openxmlformats-officedocument.oleObject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2.xml" ContentType="application/vnd.openxmlformats-officedocument.presentationml.notesSlide+xml"/>
  <Override PartName="/ppt/embeddings/oleObject24.bin" ContentType="application/vnd.openxmlformats-officedocument.oleObject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3.xml" ContentType="application/vnd.openxmlformats-officedocument.presentationml.notesSlide+xml"/>
  <Override PartName="/ppt/embeddings/oleObject25.bin" ContentType="application/vnd.openxmlformats-officedocument.oleObject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4.xml" ContentType="application/vnd.openxmlformats-officedocument.presentationml.notesSlide+xml"/>
  <Override PartName="/ppt/embeddings/oleObject26.bin" ContentType="application/vnd.openxmlformats-officedocument.oleObject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3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6.xml" ContentType="application/vnd.openxmlformats-officedocument.presentationml.notesSlide+xml"/>
  <Override PartName="/ppt/embeddings/oleObject27.bin" ContentType="application/vnd.openxmlformats-officedocument.oleObject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7.xml" ContentType="application/vnd.openxmlformats-officedocument.presentationml.notesSlide+xml"/>
  <Override PartName="/ppt/embeddings/oleObject28.bin" ContentType="application/vnd.openxmlformats-officedocument.oleObject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8.xml" ContentType="application/vnd.openxmlformats-officedocument.presentationml.notesSlide+xml"/>
  <Override PartName="/ppt/embeddings/oleObject29.bin" ContentType="application/vnd.openxmlformats-officedocument.oleObject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9.xml" ContentType="application/vnd.openxmlformats-officedocument.presentationml.notesSlide+xml"/>
  <Override PartName="/ppt/embeddings/oleObject30.bin" ContentType="application/vnd.openxmlformats-officedocument.oleObject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0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2.xml" ContentType="application/vnd.openxmlformats-officedocument.presentationml.notesSlide+xml"/>
  <Override PartName="/ppt/embeddings/oleObject31.bin" ContentType="application/vnd.openxmlformats-officedocument.oleObject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43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44.xml" ContentType="application/vnd.openxmlformats-officedocument.presentationml.notesSlide+xml"/>
  <Override PartName="/ppt/tags/tag101.xml" ContentType="application/vnd.openxmlformats-officedocument.presentationml.tags+xml"/>
  <Override PartName="/ppt/notesSlides/notesSlide4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46.xml" ContentType="application/vnd.openxmlformats-officedocument.presentationml.notesSlide+xml"/>
  <Override PartName="/ppt/embeddings/oleObject32.bin" ContentType="application/vnd.openxmlformats-officedocument.oleObject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4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48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49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99" r:id="rId4"/>
    <p:sldId id="539" r:id="rId5"/>
    <p:sldId id="400" r:id="rId6"/>
    <p:sldId id="401" r:id="rId7"/>
    <p:sldId id="402" r:id="rId8"/>
    <p:sldId id="542" r:id="rId9"/>
    <p:sldId id="403" r:id="rId10"/>
    <p:sldId id="404" r:id="rId11"/>
    <p:sldId id="540" r:id="rId12"/>
    <p:sldId id="405" r:id="rId13"/>
    <p:sldId id="406" r:id="rId14"/>
    <p:sldId id="407" r:id="rId15"/>
    <p:sldId id="541" r:id="rId16"/>
    <p:sldId id="543" r:id="rId17"/>
    <p:sldId id="408" r:id="rId18"/>
    <p:sldId id="409" r:id="rId19"/>
    <p:sldId id="410" r:id="rId20"/>
    <p:sldId id="544" r:id="rId21"/>
    <p:sldId id="411" r:id="rId22"/>
    <p:sldId id="412" r:id="rId23"/>
    <p:sldId id="550" r:id="rId24"/>
    <p:sldId id="413" r:id="rId25"/>
    <p:sldId id="546" r:id="rId26"/>
    <p:sldId id="551" r:id="rId27"/>
    <p:sldId id="545" r:id="rId28"/>
    <p:sldId id="552" r:id="rId29"/>
    <p:sldId id="414" r:id="rId30"/>
    <p:sldId id="549" r:id="rId31"/>
    <p:sldId id="548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532" r:id="rId42"/>
    <p:sldId id="425" r:id="rId43"/>
    <p:sldId id="426" r:id="rId44"/>
    <p:sldId id="428" r:id="rId45"/>
    <p:sldId id="533" r:id="rId46"/>
    <p:sldId id="429" r:id="rId47"/>
    <p:sldId id="430" r:id="rId48"/>
    <p:sldId id="431" r:id="rId49"/>
    <p:sldId id="433" r:id="rId50"/>
    <p:sldId id="534" r:id="rId51"/>
    <p:sldId id="43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1" autoAdjust="0"/>
    <p:restoredTop sz="94455" autoAdjust="0"/>
  </p:normalViewPr>
  <p:slideViewPr>
    <p:cSldViewPr>
      <p:cViewPr varScale="1">
        <p:scale>
          <a:sx n="92" d="100"/>
          <a:sy n="92" d="100"/>
        </p:scale>
        <p:origin x="-152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5DF1D-A0E9-436D-A100-376B78C97228}" type="slidenum">
              <a:rPr lang="en-US"/>
              <a:pPr/>
              <a:t>11</a:t>
            </a:fld>
            <a:endParaRPr lang="en-US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25141-5B24-4BAE-9559-A86E56479F27}" type="slidenum">
              <a:rPr lang="en-US"/>
              <a:pPr/>
              <a:t>12</a:t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377D0-3401-4DB7-96DB-6B7BE03ABE96}" type="slidenum">
              <a:rPr lang="en-US"/>
              <a:pPr/>
              <a:t>13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D2DB2-BA90-4463-B0A8-AE12B0A66EE8}" type="slidenum">
              <a:rPr lang="en-US"/>
              <a:pPr/>
              <a:t>14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D2DB2-BA90-4463-B0A8-AE12B0A66EE8}" type="slidenum">
              <a:rPr lang="en-US"/>
              <a:pPr/>
              <a:t>15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D2DB2-BA90-4463-B0A8-AE12B0A66EE8}" type="slidenum">
              <a:rPr lang="en-US"/>
              <a:pPr/>
              <a:t>16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C829F-7ED2-40C6-BF34-D0B3FCC86EBA}" type="slidenum">
              <a:rPr lang="en-US"/>
              <a:pPr/>
              <a:t>17</a:t>
            </a:fld>
            <a:endParaRPr lang="en-US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C4C82-1E05-4440-9F7E-6FAEB2EAAE75}" type="slidenum">
              <a:rPr lang="en-US"/>
              <a:pPr/>
              <a:t>18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22678-56B4-4083-93DF-293C377DC8BB}" type="slidenum">
              <a:rPr lang="en-US"/>
              <a:pPr/>
              <a:t>19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22678-56B4-4083-93DF-293C377DC8BB}" type="slidenum">
              <a:rPr lang="en-US"/>
              <a:pPr/>
              <a:t>20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12898-5B80-4728-A62A-50D6A1DE6BF0}" type="slidenum">
              <a:rPr lang="en-US"/>
              <a:pPr/>
              <a:t>3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2405B-27BD-44F4-A341-1CD560017CD2}" type="slidenum">
              <a:rPr lang="en-US"/>
              <a:pPr/>
              <a:t>21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268C7-9330-4FF6-B88E-8F9390C46787}" type="slidenum">
              <a:rPr lang="en-US"/>
              <a:pPr/>
              <a:t>22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268C7-9330-4FF6-B88E-8F9390C46787}" type="slidenum">
              <a:rPr lang="en-US"/>
              <a:pPr/>
              <a:t>23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24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25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26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27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28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CE9A0-E7EE-465F-A9E2-2A09D0577B70}" type="slidenum">
              <a:rPr lang="en-US"/>
              <a:pPr/>
              <a:t>29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CE9A0-E7EE-465F-A9E2-2A09D0577B70}" type="slidenum">
              <a:rPr lang="en-US"/>
              <a:pPr/>
              <a:t>30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12898-5B80-4728-A62A-50D6A1DE6BF0}" type="slidenum">
              <a:rPr lang="en-US"/>
              <a:pPr/>
              <a:t>4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CE9A0-E7EE-465F-A9E2-2A09D0577B70}" type="slidenum">
              <a:rPr lang="en-US"/>
              <a:pPr/>
              <a:t>31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40A60-4161-4AA9-B4A0-BB2E25B9069F}" type="slidenum">
              <a:rPr lang="en-US"/>
              <a:pPr/>
              <a:t>32</a:t>
            </a:fld>
            <a:endParaRPr lang="en-US"/>
          </a:p>
        </p:txBody>
      </p:sp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33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34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35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F61A6-2541-4277-A2F9-36E5595FA60B}" type="slidenum">
              <a:rPr lang="en-US"/>
              <a:pPr/>
              <a:t>36</a:t>
            </a:fld>
            <a:endParaRPr lang="en-US"/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3838E-1E82-43E4-B8DE-813DBE74A75D}" type="slidenum">
              <a:rPr lang="en-US"/>
              <a:pPr/>
              <a:t>37</a:t>
            </a:fld>
            <a:endParaRPr lang="en-US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A03F2-2321-4F48-A899-1BD0031E880D}" type="slidenum">
              <a:rPr lang="en-US"/>
              <a:pPr/>
              <a:t>38</a:t>
            </a:fld>
            <a:endParaRPr lang="en-US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24AF9-8E72-4B4E-8C5A-1E1E37A3B6CF}" type="slidenum">
              <a:rPr lang="en-US"/>
              <a:pPr/>
              <a:t>39</a:t>
            </a:fld>
            <a:endParaRPr lang="en-US"/>
          </a:p>
        </p:txBody>
      </p:sp>
      <p:sp>
        <p:nvSpPr>
          <p:cNvPr id="137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994F5-F061-44A3-908C-7C3DEF08D5CA}" type="slidenum">
              <a:rPr lang="en-US"/>
              <a:pPr/>
              <a:t>40</a:t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A02A9-81E7-4FC0-8A31-24B525F14208}" type="slidenum">
              <a:rPr lang="en-US"/>
              <a:pPr/>
              <a:t>5</a:t>
            </a:fld>
            <a:endParaRPr lang="en-US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11CED-087E-456E-A6A4-BC02949A7AE6}" type="slidenum">
              <a:rPr lang="en-US"/>
              <a:pPr/>
              <a:t>41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11CED-087E-456E-A6A4-BC02949A7AE6}" type="slidenum">
              <a:rPr lang="en-US"/>
              <a:pPr/>
              <a:t>42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920F2-DC38-4F6F-A77B-A47900AD3A10}" type="slidenum">
              <a:rPr lang="en-US"/>
              <a:pPr/>
              <a:t>43</a:t>
            </a:fld>
            <a:endParaRPr lang="en-US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7C84D-A971-4CF1-98EF-58C3F19EC904}" type="slidenum">
              <a:rPr lang="en-US"/>
              <a:pPr/>
              <a:t>44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7C84D-A971-4CF1-98EF-58C3F19EC904}" type="slidenum">
              <a:rPr lang="en-US"/>
              <a:pPr/>
              <a:t>45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9DE6C-94EB-4595-8F93-B562C19E80F3}" type="slidenum">
              <a:rPr lang="en-US"/>
              <a:pPr/>
              <a:t>46</a:t>
            </a:fld>
            <a:endParaRPr lang="en-US"/>
          </a:p>
        </p:txBody>
      </p:sp>
      <p:sp>
        <p:nvSpPr>
          <p:cNvPr id="153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116BC-9845-471E-87D1-5CAE8EC4FE68}" type="slidenum">
              <a:rPr lang="en-US"/>
              <a:pPr/>
              <a:t>47</a:t>
            </a:fld>
            <a:endParaRPr lang="en-US"/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AA932-E6E5-4D21-89D3-9B7F63FC33F5}" type="slidenum">
              <a:rPr lang="en-US"/>
              <a:pPr/>
              <a:t>48</a:t>
            </a:fld>
            <a:endParaRPr lang="en-US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D85A-B427-48AE-B378-B47345FE1CD1}" type="slidenum">
              <a:rPr lang="en-US"/>
              <a:pPr/>
              <a:t>49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D85A-B427-48AE-B378-B47345FE1CD1}" type="slidenum">
              <a:rPr lang="en-US"/>
              <a:pPr/>
              <a:t>50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C739A-9C17-47CD-9F20-15742CBE6C74}" type="slidenum">
              <a:rPr lang="en-US"/>
              <a:pPr/>
              <a:t>6</a:t>
            </a:fld>
            <a:endParaRPr lang="en-US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92480-A986-40A2-BCD8-1F86C64961F0}" type="slidenum">
              <a:rPr lang="en-US"/>
              <a:pPr/>
              <a:t>51</a:t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6671D-A8C6-47B3-A75A-9352EA65CFB7}" type="slidenum">
              <a:rPr lang="en-US"/>
              <a:pPr/>
              <a:t>7</a:t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6671D-A8C6-47B3-A75A-9352EA65CFB7}" type="slidenum">
              <a:rPr lang="en-US"/>
              <a:pPr/>
              <a:t>8</a:t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1A6FD-BBE4-472C-9682-C83E0F98297A}" type="slidenum">
              <a:rPr lang="en-US"/>
              <a:pPr/>
              <a:t>9</a:t>
            </a:fld>
            <a:endParaRPr lang="en-US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5DF1D-A0E9-436D-A100-376B78C97228}" type="slidenum">
              <a:rPr lang="en-US"/>
              <a:pPr/>
              <a:t>10</a:t>
            </a:fld>
            <a:endParaRPr lang="en-US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1516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0778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8" Type="http://schemas.openxmlformats.org/officeDocument/2006/relationships/image" Target="../media/image7.jpeg"/><Relationship Id="rId1" Type="http://schemas.openxmlformats.org/officeDocument/2006/relationships/vmlDrawing" Target="../drawings/vmlDrawing7.vml"/><Relationship Id="rId2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5.xml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6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9.vml"/><Relationship Id="rId2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10.vml"/><Relationship Id="rId2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8.xml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11.vml"/><Relationship Id="rId2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9.xml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12.vml"/><Relationship Id="rId2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0.xml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13.vml"/><Relationship Id="rId2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1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14.vml"/><Relationship Id="rId2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2.xml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15.vml"/><Relationship Id="rId2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3.jpe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4.xml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6.vml"/><Relationship Id="rId2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5.xml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7.vml"/><Relationship Id="rId2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6.xml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8.vml"/><Relationship Id="rId2" Type="http://schemas.openxmlformats.org/officeDocument/2006/relationships/tags" Target="../tags/tag4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7.xml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9.vml"/><Relationship Id="rId2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8.xml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20.vml"/><Relationship Id="rId2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9.xml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21.vml"/><Relationship Id="rId2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0.xml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22.vml"/><Relationship Id="rId2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1.xml"/><Relationship Id="rId7" Type="http://schemas.openxmlformats.org/officeDocument/2006/relationships/oleObject" Target="../embeddings/oleObject23.bin"/><Relationship Id="rId8" Type="http://schemas.openxmlformats.org/officeDocument/2006/relationships/image" Target="../media/image16.wmf"/><Relationship Id="rId1" Type="http://schemas.openxmlformats.org/officeDocument/2006/relationships/vmlDrawing" Target="../drawings/vmlDrawing23.vml"/><Relationship Id="rId2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2.xml"/><Relationship Id="rId8" Type="http://schemas.openxmlformats.org/officeDocument/2006/relationships/oleObject" Target="../embeddings/oleObject24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24.vml"/><Relationship Id="rId2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3.xml"/><Relationship Id="rId7" Type="http://schemas.openxmlformats.org/officeDocument/2006/relationships/oleObject" Target="../embeddings/oleObject25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25.vml"/><Relationship Id="rId2" Type="http://schemas.openxmlformats.org/officeDocument/2006/relationships/tags" Target="../tags/tag5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4.xml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26.vml"/><Relationship Id="rId2" Type="http://schemas.openxmlformats.org/officeDocument/2006/relationships/tags" Target="../tags/tag6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5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6" Type="http://schemas.openxmlformats.org/officeDocument/2006/relationships/tags" Target="../tags/tag72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6.xml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16.wmf"/><Relationship Id="rId1" Type="http://schemas.openxmlformats.org/officeDocument/2006/relationships/vmlDrawing" Target="../drawings/vmlDrawing27.vml"/><Relationship Id="rId2" Type="http://schemas.openxmlformats.org/officeDocument/2006/relationships/tags" Target="../tags/tag6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7.xml"/><Relationship Id="rId8" Type="http://schemas.openxmlformats.org/officeDocument/2006/relationships/oleObject" Target="../embeddings/oleObject28.bin"/><Relationship Id="rId9" Type="http://schemas.openxmlformats.org/officeDocument/2006/relationships/image" Target="../media/image16.wmf"/><Relationship Id="rId1" Type="http://schemas.openxmlformats.org/officeDocument/2006/relationships/vmlDrawing" Target="../drawings/vmlDrawing28.vml"/><Relationship Id="rId2" Type="http://schemas.openxmlformats.org/officeDocument/2006/relationships/tags" Target="../tags/tag7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8.xml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29.vml"/><Relationship Id="rId2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9.xml"/><Relationship Id="rId8" Type="http://schemas.openxmlformats.org/officeDocument/2006/relationships/oleObject" Target="../embeddings/oleObject30.bin"/><Relationship Id="rId9" Type="http://schemas.openxmlformats.org/officeDocument/2006/relationships/image" Target="../media/image16.wmf"/><Relationship Id="rId1" Type="http://schemas.openxmlformats.org/officeDocument/2006/relationships/vmlDrawing" Target="../drawings/vmlDrawing30.vml"/><Relationship Id="rId2" Type="http://schemas.openxmlformats.org/officeDocument/2006/relationships/tags" Target="../tags/tag7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tags" Target="../tags/tag8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0.xml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1.xml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4" Type="http://schemas.openxmlformats.org/officeDocument/2006/relationships/tags" Target="../tags/tag9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2.xml"/><Relationship Id="rId7" Type="http://schemas.openxmlformats.org/officeDocument/2006/relationships/oleObject" Target="../embeddings/oleObject31.bin"/><Relationship Id="rId8" Type="http://schemas.openxmlformats.org/officeDocument/2006/relationships/image" Target="../media/image21.wmf"/><Relationship Id="rId1" Type="http://schemas.openxmlformats.org/officeDocument/2006/relationships/vmlDrawing" Target="../drawings/vmlDrawing31.vml"/><Relationship Id="rId2" Type="http://schemas.openxmlformats.org/officeDocument/2006/relationships/tags" Target="../tags/tag9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3.xml"/><Relationship Id="rId1" Type="http://schemas.openxmlformats.org/officeDocument/2006/relationships/tags" Target="../tags/tag94.xml"/><Relationship Id="rId2" Type="http://schemas.openxmlformats.org/officeDocument/2006/relationships/tags" Target="../tags/tag9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4.xml"/><Relationship Id="rId1" Type="http://schemas.openxmlformats.org/officeDocument/2006/relationships/tags" Target="../tags/tag98.xml"/><Relationship Id="rId2" Type="http://schemas.openxmlformats.org/officeDocument/2006/relationships/tags" Target="../tags/tag9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0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6.xml"/><Relationship Id="rId8" Type="http://schemas.openxmlformats.org/officeDocument/2006/relationships/oleObject" Target="../embeddings/oleObject32.bin"/><Relationship Id="rId9" Type="http://schemas.openxmlformats.org/officeDocument/2006/relationships/image" Target="../media/image22.wmf"/><Relationship Id="rId1" Type="http://schemas.openxmlformats.org/officeDocument/2006/relationships/vmlDrawing" Target="../drawings/vmlDrawing32.vml"/><Relationship Id="rId2" Type="http://schemas.openxmlformats.org/officeDocument/2006/relationships/tags" Target="../tags/tag10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7.xml"/><Relationship Id="rId1" Type="http://schemas.openxmlformats.org/officeDocument/2006/relationships/tags" Target="../tags/tag106.xml"/><Relationship Id="rId2" Type="http://schemas.openxmlformats.org/officeDocument/2006/relationships/tags" Target="../tags/tag10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tags" Target="../tags/tag11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8.xml"/><Relationship Id="rId1" Type="http://schemas.openxmlformats.org/officeDocument/2006/relationships/tags" Target="../tags/tag109.xml"/><Relationship Id="rId2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4" Type="http://schemas.openxmlformats.org/officeDocument/2006/relationships/tags" Target="../tags/tag11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9.xml"/><Relationship Id="rId1" Type="http://schemas.openxmlformats.org/officeDocument/2006/relationships/tags" Target="../tags/tag113.xml"/><Relationship Id="rId2" Type="http://schemas.openxmlformats.org/officeDocument/2006/relationships/tags" Target="../tags/tag1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0.xml"/><Relationship Id="rId6" Type="http://schemas.openxmlformats.org/officeDocument/2006/relationships/hyperlink" Target="http://en.wikipedia.org/wiki/Second" TargetMode="External"/><Relationship Id="rId1" Type="http://schemas.openxmlformats.org/officeDocument/2006/relationships/tags" Target="../tags/tag117.xml"/><Relationship Id="rId2" Type="http://schemas.openxmlformats.org/officeDocument/2006/relationships/tags" Target="../tags/tag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2094458"/>
              </p:ext>
            </p:extLst>
          </p:nvPr>
        </p:nvGraphicFramePr>
        <p:xfrm>
          <a:off x="762000" y="1143000"/>
          <a:ext cx="8534400" cy="239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3" name="VISIO" r:id="rId5" imgW="3486240" imgH="978840" progId="Visio.Drawing.6">
                  <p:embed/>
                </p:oleObj>
              </mc:Choice>
              <mc:Fallback>
                <p:oleObj name="VISIO" r:id="rId5" imgW="3486240" imgH="978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8534400" cy="239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State Elements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37338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counter: its output PC points to the current instruction; its input PC’ indicates the address of the next instruction.</a:t>
            </a:r>
          </a:p>
          <a:p>
            <a:endParaRPr lang="en-US" sz="2400" dirty="0"/>
          </a:p>
          <a:p>
            <a:r>
              <a:rPr lang="en-US" sz="2400" dirty="0" smtClean="0"/>
              <a:t>Instruction Memory: takes a 32-bit instruction address input, A, and reads the 32-bit data (i.e., instruction) from that address onto the read data output, RD.</a:t>
            </a:r>
          </a:p>
        </p:txBody>
      </p:sp>
    </p:spTree>
    <p:extLst>
      <p:ext uri="{BB962C8B-B14F-4D97-AF65-F5344CB8AC3E}">
        <p14:creationId xmlns:p14="http://schemas.microsoft.com/office/powerpoint/2010/main" val="65560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633488"/>
              </p:ext>
            </p:extLst>
          </p:nvPr>
        </p:nvGraphicFramePr>
        <p:xfrm>
          <a:off x="762000" y="1143000"/>
          <a:ext cx="8534400" cy="239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5" name="VISIO" r:id="rId5" imgW="3486240" imgH="978840" progId="Visio.Drawing.6">
                  <p:embed/>
                </p:oleObj>
              </mc:Choice>
              <mc:Fallback>
                <p:oleObj name="VISIO" r:id="rId5" imgW="3486240" imgH="978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8534400" cy="239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State Elements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3233678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r>
              <a:rPr lang="en-US" sz="2200" dirty="0" smtClean="0"/>
              <a:t>Register file: two read ports specify as source operands, they read the 32-bit register values onto read data output RD1 and RD2. The write port takes a 5-bit address input, A3; a 32-bit write data input WD. A write enable input WE3; and a clock</a:t>
            </a:r>
          </a:p>
          <a:p>
            <a:endParaRPr lang="en-US" sz="2200" dirty="0" smtClean="0"/>
          </a:p>
          <a:p>
            <a:r>
              <a:rPr lang="en-US" sz="2200" dirty="0" smtClean="0"/>
              <a:t>Data memory: if the write enable WE is 1, it writes data WD into address A on the rising edge of the clock. If the write enable WE is 0, it reads address A onto RD.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26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Executes an entire instruction in one cycle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Datapath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41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990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STEP </a:t>
            </a:r>
            <a:r>
              <a:rPr lang="en-US" b="1" dirty="0">
                <a:solidFill>
                  <a:schemeClr val="accent1"/>
                </a:solidFill>
              </a:rPr>
              <a:t>1: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Fetch </a:t>
            </a:r>
            <a:r>
              <a:rPr lang="en-US" dirty="0" smtClean="0"/>
              <a:t>instruction from memory</a:t>
            </a:r>
            <a:endParaRPr lang="en-US" dirty="0"/>
          </a:p>
        </p:txBody>
      </p:sp>
      <p:graphicFrame>
        <p:nvGraphicFramePr>
          <p:cNvPr id="131379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90799375"/>
              </p:ext>
            </p:extLst>
          </p:nvPr>
        </p:nvGraphicFramePr>
        <p:xfrm>
          <a:off x="914401" y="1752600"/>
          <a:ext cx="8153399" cy="177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0" name="VISIO" r:id="rId6" imgW="4344480" imgH="943920" progId="Visio.Drawing.6">
                  <p:embed/>
                </p:oleObj>
              </mc:Choice>
              <mc:Fallback>
                <p:oleObj name="VISIO" r:id="rId6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1752600"/>
                        <a:ext cx="8153399" cy="1773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fetch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38862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 register contains the address of the instruction to execute. </a:t>
            </a:r>
          </a:p>
          <a:p>
            <a:r>
              <a:rPr lang="en-US" sz="2400" dirty="0" smtClean="0"/>
              <a:t>The first step is to read this instruction from instruction memory.</a:t>
            </a:r>
          </a:p>
          <a:p>
            <a:r>
              <a:rPr lang="en-US" sz="2400" dirty="0" smtClean="0"/>
              <a:t>The instruction memory reads out, or </a:t>
            </a:r>
            <a:r>
              <a:rPr lang="en-US" sz="2400" i="1" dirty="0" smtClean="0"/>
              <a:t>fetches</a:t>
            </a:r>
            <a:r>
              <a:rPr lang="en-US" sz="2400" dirty="0" smtClean="0"/>
              <a:t>, the 32-bit instruction, labeled </a:t>
            </a:r>
            <a:r>
              <a:rPr lang="en-US" sz="2400" i="1" dirty="0" err="1" smtClean="0"/>
              <a:t>Instr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6019800"/>
            <a:ext cx="212397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$t2, 32(</a:t>
            </a:r>
            <a:r>
              <a:rPr lang="en-US" dirty="0">
                <a:latin typeface="Courier New"/>
                <a:cs typeface="Courier New"/>
              </a:rPr>
              <a:t>$0)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6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906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2: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Read source operands from </a:t>
            </a:r>
            <a:r>
              <a:rPr lang="en-US" dirty="0" smtClean="0"/>
              <a:t>register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The next step is to read the source register containing the base address. This register is specified in the </a:t>
            </a:r>
            <a:r>
              <a:rPr lang="en-US" sz="2000" dirty="0" err="1" smtClean="0">
                <a:latin typeface="Courier New"/>
                <a:cs typeface="Courier New"/>
              </a:rPr>
              <a:t>rs</a:t>
            </a:r>
            <a:r>
              <a:rPr lang="en-US" sz="2000" dirty="0" smtClean="0"/>
              <a:t> field of the instruction, </a:t>
            </a:r>
            <a:r>
              <a:rPr lang="en-US" sz="2000" i="1" dirty="0" smtClean="0"/>
              <a:t>Instr</a:t>
            </a:r>
            <a:r>
              <a:rPr lang="en-US" sz="2000" i="1" baseline="-25000" dirty="0" smtClean="0"/>
              <a:t>25</a:t>
            </a:r>
            <a:r>
              <a:rPr lang="en-US" sz="2000" baseline="-25000" dirty="0" smtClean="0"/>
              <a:t>:21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graphicFrame>
        <p:nvGraphicFramePr>
          <p:cNvPr id="117248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49651132"/>
              </p:ext>
            </p:extLst>
          </p:nvPr>
        </p:nvGraphicFramePr>
        <p:xfrm>
          <a:off x="914400" y="1828800"/>
          <a:ext cx="8153400" cy="177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3" name="VISIO" r:id="rId6" imgW="4344480" imgH="943920" progId="Visio.Drawing.6">
                  <p:embed/>
                </p:oleObj>
              </mc:Choice>
              <mc:Fallback>
                <p:oleObj name="VISIO" r:id="rId6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8153400" cy="1773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Register Read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641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906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2: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Read source operands from </a:t>
            </a:r>
            <a:r>
              <a:rPr lang="en-US" dirty="0" smtClean="0"/>
              <a:t>register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17248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37325691"/>
              </p:ext>
            </p:extLst>
          </p:nvPr>
        </p:nvGraphicFramePr>
        <p:xfrm>
          <a:off x="914400" y="1828800"/>
          <a:ext cx="8153400" cy="177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9" name="VISIO" r:id="rId6" imgW="4344480" imgH="943920" progId="Visio.Drawing.6">
                  <p:embed/>
                </p:oleObj>
              </mc:Choice>
              <mc:Fallback>
                <p:oleObj name="VISIO" r:id="rId6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8153400" cy="1773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Register Read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3657600"/>
            <a:ext cx="73914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I-type instructions use two register operands and one immediate operand.</a:t>
            </a:r>
          </a:p>
          <a:p>
            <a:r>
              <a:rPr lang="en-US" dirty="0" smtClean="0"/>
              <a:t>The 32-bit instruction has 4 fields: </a:t>
            </a:r>
            <a:r>
              <a:rPr lang="en-US" dirty="0" smtClean="0">
                <a:latin typeface="Courier New"/>
                <a:cs typeface="Courier New"/>
              </a:rPr>
              <a:t>op, </a:t>
            </a:r>
            <a:r>
              <a:rPr lang="en-US" dirty="0" err="1" smtClean="0">
                <a:latin typeface="Courier New"/>
                <a:cs typeface="Courier New"/>
              </a:rPr>
              <a:t>rs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rt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imm</a:t>
            </a:r>
            <a:r>
              <a:rPr lang="en-US" dirty="0" smtClean="0">
                <a:latin typeface="Courier New"/>
                <a:cs typeface="Courier New"/>
              </a:rPr>
              <a:t>.</a:t>
            </a:r>
          </a:p>
          <a:p>
            <a:r>
              <a:rPr lang="en-US" dirty="0" err="1">
                <a:latin typeface="Courier New"/>
                <a:cs typeface="Courier New"/>
              </a:rPr>
              <a:t>rs</a:t>
            </a:r>
            <a:r>
              <a:rPr lang="en-US" dirty="0" smtClean="0"/>
              <a:t> and </a:t>
            </a:r>
            <a:r>
              <a:rPr lang="en-US" dirty="0" err="1">
                <a:latin typeface="Courier New"/>
                <a:cs typeface="Courier New"/>
              </a:rPr>
              <a:t>imm</a:t>
            </a:r>
            <a:r>
              <a:rPr lang="en-US" dirty="0" smtClean="0"/>
              <a:t> are the source registers; </a:t>
            </a:r>
            <a:r>
              <a:rPr lang="en-US" dirty="0" err="1">
                <a:latin typeface="Courier New"/>
                <a:cs typeface="Courier New"/>
              </a:rPr>
              <a:t>rt</a:t>
            </a:r>
            <a:r>
              <a:rPr lang="en-US" dirty="0"/>
              <a:t> </a:t>
            </a:r>
            <a:r>
              <a:rPr lang="en-US" dirty="0" smtClean="0"/>
              <a:t>is the destination for </a:t>
            </a: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 smtClean="0"/>
              <a:t> and </a:t>
            </a:r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 smtClean="0"/>
              <a:t> instructions  </a:t>
            </a:r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4114800" cy="87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03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906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2: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Read source operands from </a:t>
            </a:r>
            <a:r>
              <a:rPr lang="en-US" dirty="0" smtClean="0"/>
              <a:t>register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The next step is to read the source register containing the base address. This register is specified in the </a:t>
            </a:r>
            <a:r>
              <a:rPr lang="en-US" sz="2000" dirty="0" err="1" smtClean="0">
                <a:latin typeface="Courier New"/>
                <a:cs typeface="Courier New"/>
              </a:rPr>
              <a:t>rs</a:t>
            </a:r>
            <a:r>
              <a:rPr lang="en-US" sz="2000" dirty="0" smtClean="0"/>
              <a:t> field of the instruction, </a:t>
            </a:r>
            <a:r>
              <a:rPr lang="en-US" sz="2000" i="1" dirty="0" smtClean="0"/>
              <a:t>Instr</a:t>
            </a:r>
            <a:r>
              <a:rPr lang="en-US" sz="2000" i="1" baseline="-25000" dirty="0" smtClean="0"/>
              <a:t>25</a:t>
            </a:r>
            <a:r>
              <a:rPr lang="en-US" sz="2000" baseline="-25000" dirty="0" smtClean="0"/>
              <a:t>:21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graphicFrame>
        <p:nvGraphicFramePr>
          <p:cNvPr id="117248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4378482"/>
              </p:ext>
            </p:extLst>
          </p:nvPr>
        </p:nvGraphicFramePr>
        <p:xfrm>
          <a:off x="914400" y="1828800"/>
          <a:ext cx="8153400" cy="177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9" name="VISIO" r:id="rId6" imgW="4344480" imgH="943920" progId="Visio.Drawing.6">
                  <p:embed/>
                </p:oleObj>
              </mc:Choice>
              <mc:Fallback>
                <p:oleObj name="VISIO" r:id="rId6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8153400" cy="1773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Register Read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181600"/>
            <a:ext cx="212397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$t2, 32(</a:t>
            </a:r>
            <a:r>
              <a:rPr lang="en-US" dirty="0">
                <a:latin typeface="Courier New"/>
                <a:cs typeface="Courier New"/>
              </a:rPr>
              <a:t>$0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rs</a:t>
            </a:r>
            <a:r>
              <a:rPr lang="en-US" dirty="0" smtClean="0">
                <a:latin typeface="Courier New"/>
                <a:cs typeface="Courier New"/>
              </a:rPr>
              <a:t> = $0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3: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Sign-extend the immediate</a:t>
            </a:r>
          </a:p>
        </p:txBody>
      </p:sp>
      <p:graphicFrame>
        <p:nvGraphicFramePr>
          <p:cNvPr id="11735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75708096"/>
              </p:ext>
            </p:extLst>
          </p:nvPr>
        </p:nvGraphicFramePr>
        <p:xfrm>
          <a:off x="838200" y="1752600"/>
          <a:ext cx="8001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9" name="VISIO" r:id="rId6" imgW="4344480" imgH="1585440" progId="Visio.Drawing.6">
                  <p:embed/>
                </p:oleObj>
              </mc:Choice>
              <mc:Fallback>
                <p:oleObj name="VISIO" r:id="rId6" imgW="4344480" imgH="1585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8001000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Immediate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2851" y="4648200"/>
            <a:ext cx="7381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/>
              <a:t> instruction requires an offset. The offset is stored in the immediate field of the instruction, </a:t>
            </a:r>
            <a:r>
              <a:rPr lang="en-US" i="1" dirty="0" smtClean="0"/>
              <a:t>Instr</a:t>
            </a:r>
            <a:r>
              <a:rPr lang="en-US" i="1" baseline="-25000" dirty="0" smtClean="0"/>
              <a:t>15</a:t>
            </a:r>
            <a:r>
              <a:rPr lang="en-US" baseline="-25000" dirty="0" smtClean="0"/>
              <a:t>:0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16-bit immediate might be either positive or negative, it must be sign-extended to 32 bits</a:t>
            </a:r>
          </a:p>
          <a:p>
            <a:r>
              <a:rPr lang="en-US" i="1" dirty="0" smtClean="0"/>
              <a:t>SignImm</a:t>
            </a:r>
            <a:r>
              <a:rPr lang="en-US" i="1" baseline="-25000" dirty="0" smtClean="0"/>
              <a:t>15</a:t>
            </a:r>
            <a:r>
              <a:rPr lang="en-US" baseline="-25000" dirty="0" smtClean="0"/>
              <a:t>:0</a:t>
            </a:r>
            <a:r>
              <a:rPr lang="en-US" dirty="0" smtClean="0"/>
              <a:t> = </a:t>
            </a:r>
            <a:r>
              <a:rPr lang="en-US" i="1" dirty="0" smtClean="0"/>
              <a:t>Instr</a:t>
            </a:r>
            <a:r>
              <a:rPr lang="en-US" i="1" baseline="-25000" dirty="0" smtClean="0"/>
              <a:t>15</a:t>
            </a:r>
            <a:r>
              <a:rPr lang="en-US" baseline="-25000" dirty="0" smtClean="0"/>
              <a:t>:0</a:t>
            </a:r>
            <a:r>
              <a:rPr lang="en-US" dirty="0" smtClean="0"/>
              <a:t>; </a:t>
            </a:r>
            <a:r>
              <a:rPr lang="en-US" i="1" dirty="0" smtClean="0"/>
              <a:t>SignImm</a:t>
            </a:r>
            <a:r>
              <a:rPr lang="en-US" i="1" baseline="-25000" dirty="0" smtClean="0"/>
              <a:t>31</a:t>
            </a:r>
            <a:r>
              <a:rPr lang="en-US" baseline="-25000" dirty="0" smtClean="0"/>
              <a:t>:16</a:t>
            </a:r>
            <a:r>
              <a:rPr lang="en-US" dirty="0" smtClean="0"/>
              <a:t> = </a:t>
            </a:r>
            <a:r>
              <a:rPr lang="en-US" i="1" dirty="0" smtClean="0"/>
              <a:t>Instr</a:t>
            </a:r>
            <a:r>
              <a:rPr lang="en-US" i="1" baseline="-25000" dirty="0" smtClean="0"/>
              <a:t>15</a:t>
            </a:r>
            <a:endParaRPr lang="en-US" i="1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818295" y="628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553670"/>
            <a:ext cx="221632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$t2, 32(</a:t>
            </a:r>
            <a:r>
              <a:rPr lang="en-US" dirty="0">
                <a:latin typeface="Courier New"/>
                <a:cs typeface="Courier New"/>
              </a:rPr>
              <a:t>$0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rs</a:t>
            </a:r>
            <a:r>
              <a:rPr lang="en-US" dirty="0" smtClean="0">
                <a:latin typeface="Courier New"/>
                <a:cs typeface="Courier New"/>
              </a:rPr>
              <a:t> = $0 </a:t>
            </a:r>
          </a:p>
          <a:p>
            <a:r>
              <a:rPr lang="en-US" dirty="0" smtClean="0">
                <a:latin typeface="Courier New"/>
                <a:cs typeface="Courier New"/>
              </a:rPr>
              <a:t>SignImm</a:t>
            </a:r>
            <a:r>
              <a:rPr lang="en-US" baseline="-25000" dirty="0" smtClean="0">
                <a:latin typeface="Courier New"/>
                <a:cs typeface="Courier New"/>
              </a:rPr>
              <a:t>15:0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smtClean="0">
                <a:latin typeface="Courier New"/>
                <a:cs typeface="Courier New"/>
              </a:rPr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7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14400"/>
            <a:ext cx="76962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STEP 4:</a:t>
            </a:r>
            <a:r>
              <a:rPr lang="en-US" sz="2400" dirty="0"/>
              <a:t> Compute the memory </a:t>
            </a:r>
            <a:r>
              <a:rPr lang="en-US" sz="2400" dirty="0" smtClean="0"/>
              <a:t>address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17453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72330906"/>
              </p:ext>
            </p:extLst>
          </p:nvPr>
        </p:nvGraphicFramePr>
        <p:xfrm>
          <a:off x="685800" y="914400"/>
          <a:ext cx="8077200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2" name="VISIO" r:id="rId6" imgW="4344480" imgH="1770840" progId="Visio.Drawing.6">
                  <p:embed/>
                </p:oleObj>
              </mc:Choice>
              <mc:Fallback>
                <p:oleObj name="VISIO" r:id="rId6" imgW="4344480" imgH="1770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8077200" cy="329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3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 address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0172" y="5257800"/>
            <a:ext cx="337067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$t2, 32(</a:t>
            </a:r>
            <a:r>
              <a:rPr lang="en-US" dirty="0">
                <a:latin typeface="Courier New"/>
                <a:cs typeface="Courier New"/>
              </a:rPr>
              <a:t>$0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 = $0 </a:t>
            </a:r>
          </a:p>
          <a:p>
            <a:r>
              <a:rPr lang="en-US" dirty="0" smtClean="0">
                <a:latin typeface="Courier New"/>
                <a:cs typeface="Courier New"/>
              </a:rPr>
              <a:t>SignImm</a:t>
            </a:r>
            <a:r>
              <a:rPr lang="en-US" baseline="-25000" dirty="0" smtClean="0">
                <a:latin typeface="Courier New"/>
                <a:cs typeface="Courier New"/>
              </a:rPr>
              <a:t>15:0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smtClean="0">
                <a:latin typeface="Courier New"/>
                <a:cs typeface="Courier New"/>
              </a:rPr>
              <a:t>32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ALUResult</a:t>
            </a:r>
            <a:r>
              <a:rPr lang="en-US" dirty="0" smtClean="0">
                <a:latin typeface="Courier New"/>
                <a:cs typeface="Courier New"/>
              </a:rPr>
              <a:t> = 0 + 32 = 32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41148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must add the base address to the offset to find the address to read from memory.</a:t>
            </a:r>
          </a:p>
          <a:p>
            <a:r>
              <a:rPr lang="en-US" dirty="0" err="1">
                <a:solidFill>
                  <a:srgbClr val="0000FF"/>
                </a:solidFill>
              </a:rPr>
              <a:t>ALUControl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set to 010 to add the base address and offset</a:t>
            </a:r>
          </a:p>
          <a:p>
            <a:r>
              <a:rPr lang="en-US" dirty="0" err="1"/>
              <a:t>ALUResult</a:t>
            </a:r>
            <a:r>
              <a:rPr lang="en-US" dirty="0"/>
              <a:t> is sent to the data memory as the address for the load 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7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90600"/>
            <a:ext cx="7696200" cy="495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STEP 5: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Read data from memory and write it back to register file</a:t>
            </a:r>
          </a:p>
        </p:txBody>
      </p:sp>
      <p:graphicFrame>
        <p:nvGraphicFramePr>
          <p:cNvPr id="117555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68004456"/>
              </p:ext>
            </p:extLst>
          </p:nvPr>
        </p:nvGraphicFramePr>
        <p:xfrm>
          <a:off x="914400" y="1371600"/>
          <a:ext cx="784860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2" name="VISIO" r:id="rId6" imgW="4843440" imgH="2101320" progId="Visio.Drawing.6">
                  <p:embed/>
                </p:oleObj>
              </mc:Choice>
              <mc:Fallback>
                <p:oleObj name="VISIO" r:id="rId6" imgW="4843440" imgH="210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848600" cy="340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Memory Read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800600"/>
            <a:ext cx="7452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is read from the data memory onto the </a:t>
            </a:r>
            <a:r>
              <a:rPr lang="en-US" i="1" dirty="0" err="1" smtClean="0"/>
              <a:t>ReadData</a:t>
            </a:r>
            <a:r>
              <a:rPr lang="en-US" dirty="0" smtClean="0"/>
              <a:t> bus, then written back to the destination register in the register file at the end of the cycle.</a:t>
            </a:r>
          </a:p>
          <a:p>
            <a:r>
              <a:rPr lang="en-US" dirty="0" smtClean="0"/>
              <a:t>The destination register for the 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/>
              <a:t> instruction is specified in the </a:t>
            </a:r>
            <a:r>
              <a:rPr lang="en-US" dirty="0" err="1">
                <a:latin typeface="Courier New"/>
                <a:cs typeface="Courier New"/>
              </a:rPr>
              <a:t>rt</a:t>
            </a:r>
            <a:r>
              <a:rPr lang="en-US" dirty="0" smtClean="0"/>
              <a:t> field, </a:t>
            </a:r>
            <a:r>
              <a:rPr lang="en-US" i="1" dirty="0" smtClean="0"/>
              <a:t>Instr</a:t>
            </a:r>
            <a:r>
              <a:rPr lang="en-US" baseline="-25000" dirty="0" smtClean="0"/>
              <a:t>20:16</a:t>
            </a:r>
            <a:r>
              <a:rPr lang="en-US" dirty="0" smtClean="0"/>
              <a:t>, which is connected to the port 3 address input A3.</a:t>
            </a:r>
          </a:p>
          <a:p>
            <a:r>
              <a:rPr lang="en-US" dirty="0" err="1" smtClean="0"/>
              <a:t>ReadData</a:t>
            </a:r>
            <a:r>
              <a:rPr lang="en-US" dirty="0" smtClean="0"/>
              <a:t> is connected to to WD3. </a:t>
            </a:r>
          </a:p>
          <a:p>
            <a:r>
              <a:rPr lang="en-US" dirty="0" smtClean="0"/>
              <a:t>The write takes place on the rising edge of the clock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76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7389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Performance Analysis</a:t>
            </a:r>
          </a:p>
          <a:p>
            <a:r>
              <a:rPr lang="en-US" b="1" dirty="0" smtClean="0"/>
              <a:t>Single-Cycle Processor</a:t>
            </a: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Multicycle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Processor</a:t>
            </a: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Processor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38" y="1102387"/>
            <a:ext cx="1719062" cy="46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90600"/>
            <a:ext cx="7696200" cy="495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STEP 5: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Read data from memory and write it back to register file</a:t>
            </a:r>
          </a:p>
        </p:txBody>
      </p:sp>
      <p:graphicFrame>
        <p:nvGraphicFramePr>
          <p:cNvPr id="117555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68093977"/>
              </p:ext>
            </p:extLst>
          </p:nvPr>
        </p:nvGraphicFramePr>
        <p:xfrm>
          <a:off x="914400" y="1371600"/>
          <a:ext cx="784860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0" name="VISIO" r:id="rId6" imgW="4843440" imgH="2101320" progId="Visio.Drawing.6">
                  <p:embed/>
                </p:oleObj>
              </mc:Choice>
              <mc:Fallback>
                <p:oleObj name="VISIO" r:id="rId6" imgW="4843440" imgH="210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848600" cy="340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Memory Read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4798873"/>
            <a:ext cx="5448051" cy="1754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$t2, 32(</a:t>
            </a:r>
            <a:r>
              <a:rPr lang="en-US" dirty="0">
                <a:latin typeface="Courier New"/>
                <a:cs typeface="Courier New"/>
              </a:rPr>
              <a:t>$0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rs</a:t>
            </a:r>
            <a:r>
              <a:rPr lang="en-US" dirty="0" smtClean="0">
                <a:latin typeface="Courier New"/>
                <a:cs typeface="Courier New"/>
              </a:rPr>
              <a:t> = $0 </a:t>
            </a:r>
          </a:p>
          <a:p>
            <a:r>
              <a:rPr lang="en-US" dirty="0" smtClean="0">
                <a:latin typeface="Courier New"/>
                <a:cs typeface="Courier New"/>
              </a:rPr>
              <a:t>SignImm</a:t>
            </a:r>
            <a:r>
              <a:rPr lang="en-US" baseline="-25000" dirty="0" smtClean="0">
                <a:latin typeface="Courier New"/>
                <a:cs typeface="Courier New"/>
              </a:rPr>
              <a:t>15:0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smtClean="0">
                <a:latin typeface="Courier New"/>
                <a:cs typeface="Courier New"/>
              </a:rPr>
              <a:t>32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ALUResult</a:t>
            </a:r>
            <a:r>
              <a:rPr lang="en-US" dirty="0" smtClean="0">
                <a:latin typeface="Courier New"/>
                <a:cs typeface="Courier New"/>
              </a:rPr>
              <a:t> = 0 + 32 = 32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rt</a:t>
            </a:r>
            <a:r>
              <a:rPr lang="en-US" dirty="0" smtClean="0">
                <a:latin typeface="Courier New"/>
                <a:cs typeface="Courier New"/>
              </a:rPr>
              <a:t> = $t2</a:t>
            </a:r>
          </a:p>
          <a:p>
            <a:r>
              <a:rPr lang="en-US" dirty="0" smtClean="0">
                <a:latin typeface="Courier New"/>
                <a:cs typeface="Courier New"/>
              </a:rPr>
              <a:t>$t2 </a:t>
            </a:r>
            <a:r>
              <a:rPr lang="en-US" dirty="0" smtClean="0">
                <a:cs typeface="Courier New"/>
              </a:rPr>
              <a:t>holds the data value stored at memory address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51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90600"/>
            <a:ext cx="7848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6:</a:t>
            </a:r>
            <a:r>
              <a:rPr lang="en-US" dirty="0"/>
              <a:t> Determine </a:t>
            </a:r>
            <a:r>
              <a:rPr lang="en-US" dirty="0" smtClean="0"/>
              <a:t>address </a:t>
            </a:r>
            <a:r>
              <a:rPr lang="en-US" dirty="0"/>
              <a:t>of </a:t>
            </a:r>
            <a:r>
              <a:rPr lang="en-US" dirty="0" smtClean="0"/>
              <a:t>next </a:t>
            </a:r>
            <a:r>
              <a:rPr lang="en-US" dirty="0"/>
              <a:t>instruction</a:t>
            </a:r>
          </a:p>
        </p:txBody>
      </p:sp>
      <p:graphicFrame>
        <p:nvGraphicFramePr>
          <p:cNvPr id="117658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50975340"/>
              </p:ext>
            </p:extLst>
          </p:nvPr>
        </p:nvGraphicFramePr>
        <p:xfrm>
          <a:off x="1066800" y="1524000"/>
          <a:ext cx="784860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7" name="VISIO" r:id="rId6" imgW="5044320" imgH="2143080" progId="Visio.Drawing.6">
                  <p:embed/>
                </p:oleObj>
              </mc:Choice>
              <mc:Fallback>
                <p:oleObj name="VISIO" r:id="rId6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7848600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PC Increment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0931" y="5143218"/>
            <a:ext cx="734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must compute the next instruction.</a:t>
            </a:r>
          </a:p>
          <a:p>
            <a:r>
              <a:rPr lang="en-US" dirty="0" smtClean="0"/>
              <a:t>Instructions are 32 bits = 4 bytes, the next instruction is PC + 4.</a:t>
            </a:r>
          </a:p>
          <a:p>
            <a:r>
              <a:rPr lang="en-US" dirty="0" smtClean="0"/>
              <a:t>The new address is written into the program counter on the next rising edge of the clock.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2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14400"/>
            <a:ext cx="76962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sw</a:t>
            </a:r>
            <a:r>
              <a:rPr lang="en-US" sz="2000" dirty="0" smtClean="0"/>
              <a:t> instruction reads a second register from the register file and writes it to the data memory</a:t>
            </a:r>
          </a:p>
          <a:p>
            <a:pPr marL="0" indent="0">
              <a:buNone/>
            </a:pPr>
            <a:r>
              <a:rPr lang="en-US" sz="2000" dirty="0" smtClean="0"/>
              <a:t>The register is specified in the </a:t>
            </a:r>
            <a:r>
              <a:rPr lang="en-US" sz="2000" dirty="0" err="1" smtClean="0">
                <a:latin typeface="Courier New"/>
                <a:cs typeface="Courier New"/>
              </a:rPr>
              <a:t>rt</a:t>
            </a:r>
            <a:r>
              <a:rPr lang="en-US" sz="2000" dirty="0" smtClean="0"/>
              <a:t> field, </a:t>
            </a:r>
            <a:r>
              <a:rPr lang="en-US" sz="2000" i="1" dirty="0" smtClean="0"/>
              <a:t>Instr</a:t>
            </a:r>
            <a:r>
              <a:rPr lang="en-US" sz="2000" i="1" baseline="-25000" dirty="0" smtClean="0"/>
              <a:t>20</a:t>
            </a:r>
            <a:r>
              <a:rPr lang="en-US" sz="2000" baseline="-25000" dirty="0" smtClean="0"/>
              <a:t>:16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The register value is read onto the RD2 port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MemWrite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= 1 to write the data to memory</a:t>
            </a:r>
          </a:p>
        </p:txBody>
      </p:sp>
      <p:graphicFrame>
        <p:nvGraphicFramePr>
          <p:cNvPr id="117760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42497835"/>
              </p:ext>
            </p:extLst>
          </p:nvPr>
        </p:nvGraphicFramePr>
        <p:xfrm>
          <a:off x="990600" y="2819400"/>
          <a:ext cx="8001000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1" name="VISIO" r:id="rId6" imgW="5044320" imgH="2143080" progId="Visio.Drawing.6">
                  <p:embed/>
                </p:oleObj>
              </mc:Choice>
              <mc:Fallback>
                <p:oleObj name="VISIO" r:id="rId6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8001000" cy="339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3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51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14400"/>
            <a:ext cx="76962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cs typeface="Courier New"/>
              </a:rPr>
              <a:t>ALUcontrol</a:t>
            </a:r>
            <a:r>
              <a:rPr lang="en-US" sz="2000" dirty="0" smtClean="0">
                <a:cs typeface="Courier New"/>
              </a:rPr>
              <a:t> = 010, to add the base address and offset;</a:t>
            </a:r>
          </a:p>
          <a:p>
            <a:pPr marL="0" indent="0">
              <a:buNone/>
            </a:pPr>
            <a:r>
              <a:rPr lang="en-US" sz="2000" dirty="0" err="1" smtClean="0">
                <a:cs typeface="Courier New"/>
              </a:rPr>
              <a:t>RegWrite</a:t>
            </a:r>
            <a:r>
              <a:rPr lang="en-US" sz="2000" dirty="0" smtClean="0">
                <a:cs typeface="Courier New"/>
              </a:rPr>
              <a:t> = 0, nothing to be written to the register file</a:t>
            </a:r>
          </a:p>
          <a:p>
            <a:pPr marL="0" indent="0">
              <a:buNone/>
            </a:pPr>
            <a:r>
              <a:rPr lang="en-US" sz="2000" dirty="0" err="1" smtClean="0">
                <a:cs typeface="Courier New"/>
              </a:rPr>
              <a:t>ReadData</a:t>
            </a:r>
            <a:r>
              <a:rPr lang="en-US" sz="2000" dirty="0" smtClean="0">
                <a:cs typeface="Courier New"/>
              </a:rPr>
              <a:t> is ignored because </a:t>
            </a:r>
            <a:r>
              <a:rPr lang="en-US" sz="2000" dirty="0" err="1" smtClean="0">
                <a:cs typeface="Courier New"/>
              </a:rPr>
              <a:t>RegWrite</a:t>
            </a:r>
            <a:r>
              <a:rPr lang="en-US" sz="2000" dirty="0" smtClean="0">
                <a:cs typeface="Courier New"/>
              </a:rPr>
              <a:t> = 0</a:t>
            </a:r>
            <a:endParaRPr lang="en-US" sz="2000" dirty="0" smtClean="0"/>
          </a:p>
        </p:txBody>
      </p:sp>
      <p:graphicFrame>
        <p:nvGraphicFramePr>
          <p:cNvPr id="117760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9542405"/>
              </p:ext>
            </p:extLst>
          </p:nvPr>
        </p:nvGraphicFramePr>
        <p:xfrm>
          <a:off x="990600" y="2819400"/>
          <a:ext cx="8001000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5" name="VISIO" r:id="rId6" imgW="5044320" imgH="2143080" progId="Visio.Drawing.6">
                  <p:embed/>
                </p:oleObj>
              </mc:Choice>
              <mc:Fallback>
                <p:oleObj name="VISIO" r:id="rId6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8001000" cy="339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3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63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R-type: register-type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R-type instructions use three registers as operands: two as sources, one as a destination.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32-bit instruction has 6 fields: </a:t>
            </a:r>
            <a:r>
              <a:rPr lang="en-US" sz="2400" dirty="0">
                <a:latin typeface="Courier New"/>
                <a:cs typeface="Courier New"/>
              </a:rPr>
              <a:t>op, </a:t>
            </a:r>
            <a:r>
              <a:rPr lang="en-US" sz="2400" dirty="0" err="1">
                <a:latin typeface="Courier New"/>
                <a:cs typeface="Courier New"/>
              </a:rPr>
              <a:t>rs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r>
              <a:rPr lang="en-US" sz="2400" dirty="0" err="1">
                <a:latin typeface="Courier New"/>
                <a:cs typeface="Courier New"/>
              </a:rPr>
              <a:t>rt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r>
              <a:rPr lang="en-US" sz="2400" dirty="0" err="1">
                <a:latin typeface="Courier New"/>
                <a:cs typeface="Courier New"/>
              </a:rPr>
              <a:t>rd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r>
              <a:rPr lang="en-US" sz="2400" dirty="0" err="1">
                <a:latin typeface="Courier New"/>
                <a:cs typeface="Courier New"/>
              </a:rPr>
              <a:t>shamt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/>
              <a:t>and </a:t>
            </a:r>
            <a:r>
              <a:rPr lang="en-US" sz="2400" dirty="0" err="1">
                <a:latin typeface="Courier New"/>
                <a:cs typeface="Courier New"/>
              </a:rPr>
              <a:t>funct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R-type instructions: </a:t>
            </a:r>
            <a:r>
              <a:rPr lang="en-US" sz="2400" dirty="0" smtClean="0">
                <a:latin typeface="Courier New"/>
                <a:cs typeface="Courier New"/>
              </a:rPr>
              <a:t>add, sub, and, or</a:t>
            </a:r>
            <a:r>
              <a:rPr lang="en-US" sz="2400" dirty="0" smtClean="0"/>
              <a:t> and </a:t>
            </a:r>
            <a:r>
              <a:rPr lang="en-US" sz="2400" dirty="0" err="1" smtClean="0">
                <a:latin typeface="Courier New"/>
                <a:cs typeface="Courier New"/>
              </a:rPr>
              <a:t>slt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e.g., </a:t>
            </a:r>
            <a:r>
              <a:rPr lang="en-US" sz="2400" dirty="0" smtClean="0">
                <a:latin typeface="Courier New"/>
                <a:cs typeface="Courier New"/>
              </a:rPr>
              <a:t>add $s0, $s1, $s2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rs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$s1, </a:t>
            </a:r>
            <a:r>
              <a:rPr lang="en-US" sz="2400" dirty="0" err="1">
                <a:latin typeface="Courier New"/>
                <a:cs typeface="Courier New"/>
              </a:rPr>
              <a:t>rt</a:t>
            </a:r>
            <a:r>
              <a:rPr lang="en-US" sz="2400" dirty="0">
                <a:latin typeface="Courier New"/>
                <a:cs typeface="Courier New"/>
              </a:rPr>
              <a:t> = $s2, </a:t>
            </a:r>
            <a:r>
              <a:rPr lang="en-US" sz="2400" dirty="0" err="1">
                <a:latin typeface="Courier New"/>
                <a:cs typeface="Courier New"/>
              </a:rPr>
              <a:t>rd</a:t>
            </a:r>
            <a:r>
              <a:rPr lang="en-US" sz="2400" dirty="0">
                <a:latin typeface="Courier New"/>
                <a:cs typeface="Courier New"/>
              </a:rPr>
              <a:t> = $s0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90576"/>
            <a:ext cx="5715000" cy="120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76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14400"/>
            <a:ext cx="7696200" cy="205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ourier New"/>
                <a:cs typeface="Courier New"/>
              </a:rPr>
              <a:t>add </a:t>
            </a:r>
            <a:r>
              <a:rPr lang="en-US" sz="2200" dirty="0" err="1" smtClean="0">
                <a:latin typeface="Courier New"/>
                <a:cs typeface="Courier New"/>
              </a:rPr>
              <a:t>rd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rs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rt</a:t>
            </a: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200" dirty="0" smtClean="0"/>
              <a:t>Read </a:t>
            </a:r>
            <a:r>
              <a:rPr lang="en-US" sz="2200" dirty="0"/>
              <a:t>from </a:t>
            </a:r>
            <a:r>
              <a:rPr lang="en-US" sz="2200" dirty="0" err="1">
                <a:latin typeface="Courier New" pitchFamily="49" charset="0"/>
              </a:rPr>
              <a:t>rs</a:t>
            </a:r>
            <a:r>
              <a:rPr lang="en-US" sz="2200" dirty="0"/>
              <a:t> </a:t>
            </a:r>
            <a:r>
              <a:rPr lang="en-US" sz="2200" dirty="0" smtClean="0"/>
              <a:t>(Instr</a:t>
            </a:r>
            <a:r>
              <a:rPr lang="en-US" sz="2200" baseline="-25000" dirty="0" smtClean="0"/>
              <a:t>25:21</a:t>
            </a:r>
            <a:r>
              <a:rPr lang="en-US" sz="2200" dirty="0" smtClean="0"/>
              <a:t>) and </a:t>
            </a:r>
            <a:r>
              <a:rPr lang="en-US" sz="2200" dirty="0" err="1" smtClean="0">
                <a:latin typeface="Courier New" pitchFamily="49" charset="0"/>
              </a:rPr>
              <a:t>rt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/>
              <a:t>(</a:t>
            </a:r>
            <a:r>
              <a:rPr lang="en-US" sz="2200" dirty="0" smtClean="0"/>
              <a:t>Instr</a:t>
            </a:r>
            <a:r>
              <a:rPr lang="en-US" sz="2200" baseline="-25000" dirty="0" smtClean="0"/>
              <a:t>20:16</a:t>
            </a:r>
            <a:r>
              <a:rPr lang="en-US" sz="2200" dirty="0" smtClean="0"/>
              <a:t>)</a:t>
            </a:r>
            <a:endParaRPr lang="en-US" sz="22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graphicFrame>
        <p:nvGraphicFramePr>
          <p:cNvPr id="117862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16442222"/>
              </p:ext>
            </p:extLst>
          </p:nvPr>
        </p:nvGraphicFramePr>
        <p:xfrm>
          <a:off x="990600" y="3124200"/>
          <a:ext cx="80772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5" name="VISIO" r:id="rId6" imgW="5101560" imgH="2143080" progId="Visio.Drawing.6">
                  <p:embed/>
                </p:oleObj>
              </mc:Choice>
              <mc:Fallback>
                <p:oleObj name="VISIO" r:id="rId6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8077200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1058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14400"/>
            <a:ext cx="7696200" cy="205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Add a MUX to choose </a:t>
            </a:r>
            <a:r>
              <a:rPr lang="en-US" sz="2200" i="1" dirty="0" err="1" smtClean="0"/>
              <a:t>SrcB</a:t>
            </a:r>
            <a:r>
              <a:rPr lang="en-US" sz="2200" dirty="0" smtClean="0"/>
              <a:t> from either the register file RD2 port or </a:t>
            </a:r>
            <a:r>
              <a:rPr lang="en-US" sz="2200" i="1" dirty="0" err="1" smtClean="0"/>
              <a:t>SignImm</a:t>
            </a:r>
            <a:endParaRPr lang="en-US" sz="2200" i="1" dirty="0" smtClean="0"/>
          </a:p>
          <a:p>
            <a:pPr>
              <a:lnSpc>
                <a:spcPct val="90000"/>
              </a:lnSpc>
            </a:pPr>
            <a:r>
              <a:rPr lang="en-US" sz="2200" i="1" dirty="0" err="1" smtClean="0">
                <a:solidFill>
                  <a:srgbClr val="0000FF"/>
                </a:solidFill>
              </a:rPr>
              <a:t>ALUSrc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= 0 for R-type to choose </a:t>
            </a:r>
            <a:r>
              <a:rPr lang="en-US" sz="2200" i="1" dirty="0" err="1" smtClean="0"/>
              <a:t>SrcB</a:t>
            </a:r>
            <a:r>
              <a:rPr lang="en-US" sz="2200" dirty="0" smtClean="0"/>
              <a:t> from the register file; </a:t>
            </a:r>
            <a:r>
              <a:rPr lang="en-US" sz="2200" i="1" dirty="0" err="1" smtClean="0"/>
              <a:t>ALUSrc</a:t>
            </a:r>
            <a:r>
              <a:rPr lang="en-US" sz="2200" dirty="0" smtClean="0"/>
              <a:t> = 1 for </a:t>
            </a:r>
            <a:r>
              <a:rPr lang="en-US" sz="2200" dirty="0" err="1" smtClean="0">
                <a:latin typeface="Courier New"/>
                <a:cs typeface="Courier New"/>
              </a:rPr>
              <a:t>lw</a:t>
            </a:r>
            <a:r>
              <a:rPr lang="en-US" sz="2200" dirty="0" smtClean="0"/>
              <a:t> and </a:t>
            </a:r>
            <a:r>
              <a:rPr lang="en-US" sz="2200" dirty="0" err="1">
                <a:latin typeface="Courier New"/>
                <a:cs typeface="Courier New"/>
              </a:rPr>
              <a:t>sw</a:t>
            </a:r>
            <a:r>
              <a:rPr lang="en-US" sz="2200" dirty="0" smtClean="0"/>
              <a:t> to choose </a:t>
            </a:r>
            <a:r>
              <a:rPr lang="en-US" sz="2200" i="1" dirty="0" err="1" smtClean="0"/>
              <a:t>SignImm</a:t>
            </a:r>
            <a:endParaRPr lang="en-US" sz="2200" i="1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graphicFrame>
        <p:nvGraphicFramePr>
          <p:cNvPr id="117862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81590721"/>
              </p:ext>
            </p:extLst>
          </p:nvPr>
        </p:nvGraphicFramePr>
        <p:xfrm>
          <a:off x="990600" y="3124200"/>
          <a:ext cx="80772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31" name="VISIO" r:id="rId6" imgW="5101560" imgH="2143080" progId="Visio.Drawing.6">
                  <p:embed/>
                </p:oleObj>
              </mc:Choice>
              <mc:Fallback>
                <p:oleObj name="VISIO" r:id="rId6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8077200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5400" y="4038600"/>
            <a:ext cx="914400" cy="685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82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90600"/>
            <a:ext cx="7696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Write </a:t>
            </a:r>
            <a:r>
              <a:rPr lang="en-US" sz="2000" i="1" dirty="0" err="1"/>
              <a:t>ALUResult</a:t>
            </a:r>
            <a:r>
              <a:rPr lang="en-US" sz="2000" dirty="0"/>
              <a:t> </a:t>
            </a:r>
            <a:r>
              <a:rPr lang="en-US" sz="2000" dirty="0" smtClean="0"/>
              <a:t>to the </a:t>
            </a:r>
            <a:r>
              <a:rPr lang="en-US" sz="2000" dirty="0"/>
              <a:t>register </a:t>
            </a:r>
            <a:r>
              <a:rPr lang="en-US" sz="2000" dirty="0" smtClean="0"/>
              <a:t>file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Add a MUX to choose between </a:t>
            </a:r>
            <a:r>
              <a:rPr lang="en-US" sz="2000" i="1" dirty="0" err="1" smtClean="0"/>
              <a:t>ReadData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ALUResult</a:t>
            </a:r>
            <a:r>
              <a:rPr lang="en-US" sz="2000" dirty="0" smtClean="0"/>
              <a:t>, we call the output </a:t>
            </a:r>
            <a:r>
              <a:rPr lang="en-US" sz="2000" i="1" dirty="0" smtClean="0"/>
              <a:t>Result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000" i="1" dirty="0" err="1" smtClean="0"/>
              <a:t>MemtoReg</a:t>
            </a:r>
            <a:r>
              <a:rPr lang="en-US" sz="2000" dirty="0" smtClean="0"/>
              <a:t> = 0 for R-type to choose </a:t>
            </a:r>
            <a:r>
              <a:rPr lang="en-US" sz="2000" i="1" dirty="0" smtClean="0"/>
              <a:t>Result</a:t>
            </a:r>
            <a:r>
              <a:rPr lang="en-US" sz="2000" dirty="0" smtClean="0"/>
              <a:t> from the </a:t>
            </a:r>
            <a:r>
              <a:rPr lang="en-US" sz="2000" i="1" dirty="0" err="1" smtClean="0"/>
              <a:t>ALUResult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MemtoReg</a:t>
            </a:r>
            <a:r>
              <a:rPr lang="en-US" sz="2000" dirty="0" smtClean="0"/>
              <a:t> = 1 for </a:t>
            </a:r>
            <a:r>
              <a:rPr lang="en-US" sz="2000" dirty="0" err="1" smtClean="0">
                <a:latin typeface="Courier New"/>
                <a:cs typeface="Courier New"/>
              </a:rPr>
              <a:t>lw</a:t>
            </a:r>
            <a:r>
              <a:rPr lang="en-US" sz="2000" dirty="0" smtClean="0"/>
              <a:t> to choose </a:t>
            </a:r>
            <a:r>
              <a:rPr lang="en-US" sz="2000" i="1" dirty="0" err="1" smtClean="0"/>
              <a:t>ReadData</a:t>
            </a:r>
            <a:endParaRPr lang="en-US" sz="2000" i="1" dirty="0"/>
          </a:p>
        </p:txBody>
      </p:sp>
      <p:graphicFrame>
        <p:nvGraphicFramePr>
          <p:cNvPr id="117862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26883048"/>
              </p:ext>
            </p:extLst>
          </p:nvPr>
        </p:nvGraphicFramePr>
        <p:xfrm>
          <a:off x="990600" y="2590800"/>
          <a:ext cx="80772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1" name="VISIO" r:id="rId6" imgW="5101560" imgH="2143080" progId="Visio.Drawing.6">
                  <p:embed/>
                </p:oleObj>
              </mc:Choice>
              <mc:Fallback>
                <p:oleObj name="VISIO" r:id="rId6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8077200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5859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14400"/>
            <a:ext cx="7696200" cy="205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For R-type instruction, the register to write is specified by the </a:t>
            </a:r>
            <a:r>
              <a:rPr lang="en-US" sz="2200" dirty="0" err="1" smtClean="0">
                <a:latin typeface="Courier New"/>
                <a:cs typeface="Courier New"/>
              </a:rPr>
              <a:t>rd</a:t>
            </a:r>
            <a:r>
              <a:rPr lang="en-US" sz="2200" dirty="0" smtClean="0"/>
              <a:t> field, Instr</a:t>
            </a:r>
            <a:r>
              <a:rPr lang="en-US" sz="2200" baseline="-25000" dirty="0" smtClean="0"/>
              <a:t>15:11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(for I-type instruction, the register to write is specified by the </a:t>
            </a:r>
            <a:r>
              <a:rPr lang="en-US" sz="1800" dirty="0" err="1">
                <a:latin typeface="Courier New"/>
                <a:cs typeface="Courier New"/>
              </a:rPr>
              <a:t>rt</a:t>
            </a:r>
            <a:r>
              <a:rPr lang="en-US" sz="1800" dirty="0" smtClean="0"/>
              <a:t> field, Instr</a:t>
            </a:r>
            <a:r>
              <a:rPr lang="en-US" sz="1800" baseline="-25000" dirty="0" smtClean="0"/>
              <a:t>20:16</a:t>
            </a:r>
            <a:r>
              <a:rPr lang="en-US" sz="1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The MUX controlled by </a:t>
            </a:r>
            <a:r>
              <a:rPr lang="en-US" sz="2200" dirty="0" err="1" smtClean="0"/>
              <a:t>RegDst</a:t>
            </a: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i="1" dirty="0" err="1" smtClean="0">
                <a:solidFill>
                  <a:srgbClr val="0000FF"/>
                </a:solidFill>
              </a:rPr>
              <a:t>RegDst</a:t>
            </a:r>
            <a:r>
              <a:rPr lang="en-US" sz="2200" dirty="0" smtClean="0"/>
              <a:t>= </a:t>
            </a:r>
            <a:r>
              <a:rPr lang="en-US" sz="2200" dirty="0"/>
              <a:t>1 for R-type to choose the </a:t>
            </a:r>
            <a:r>
              <a:rPr lang="en-US" sz="2200" dirty="0" err="1">
                <a:latin typeface="Courier New" pitchFamily="49" charset="0"/>
              </a:rPr>
              <a:t>rd</a:t>
            </a:r>
            <a:r>
              <a:rPr lang="en-US" sz="2200" dirty="0"/>
              <a:t> field, Instr</a:t>
            </a:r>
            <a:r>
              <a:rPr lang="en-US" sz="2200" baseline="-25000" dirty="0"/>
              <a:t>15:11</a:t>
            </a:r>
            <a:r>
              <a:rPr lang="en-US" sz="2200" dirty="0"/>
              <a:t>; </a:t>
            </a: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i="1" dirty="0" err="1" smtClean="0"/>
              <a:t>RegDst</a:t>
            </a:r>
            <a:r>
              <a:rPr lang="en-US" sz="2200" dirty="0" smtClean="0"/>
              <a:t> </a:t>
            </a:r>
            <a:r>
              <a:rPr lang="en-US" sz="2200" dirty="0"/>
              <a:t>= 0 for </a:t>
            </a:r>
            <a:r>
              <a:rPr lang="en-US" sz="2200" dirty="0" err="1">
                <a:latin typeface="Courier New" pitchFamily="49" charset="0"/>
              </a:rPr>
              <a:t>lw</a:t>
            </a:r>
            <a:r>
              <a:rPr lang="en-US" sz="2200" dirty="0"/>
              <a:t> to choose the </a:t>
            </a:r>
            <a:r>
              <a:rPr lang="en-US" sz="2200" dirty="0" err="1">
                <a:latin typeface="Courier New" pitchFamily="49" charset="0"/>
              </a:rPr>
              <a:t>rt</a:t>
            </a:r>
            <a:r>
              <a:rPr lang="en-US" sz="2200" dirty="0"/>
              <a:t> field, Instr</a:t>
            </a:r>
            <a:r>
              <a:rPr lang="en-US" sz="2200" baseline="-25000" dirty="0"/>
              <a:t>20:16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graphicFrame>
        <p:nvGraphicFramePr>
          <p:cNvPr id="117862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0067492"/>
              </p:ext>
            </p:extLst>
          </p:nvPr>
        </p:nvGraphicFramePr>
        <p:xfrm>
          <a:off x="990600" y="3124200"/>
          <a:ext cx="80772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6" name="VISIO" r:id="rId6" imgW="5101560" imgH="2143080" progId="Visio.Drawing.6">
                  <p:embed/>
                </p:oleObj>
              </mc:Choice>
              <mc:Fallback>
                <p:oleObj name="VISIO" r:id="rId6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8077200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 flipV="1">
            <a:off x="3200400" y="4800600"/>
            <a:ext cx="2209800" cy="685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0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Courier New"/>
                <a:cs typeface="Courier New"/>
              </a:rPr>
              <a:t>beq</a:t>
            </a:r>
            <a:r>
              <a:rPr lang="en-US" sz="2000" dirty="0" smtClean="0">
                <a:latin typeface="Courier New"/>
                <a:cs typeface="Courier New"/>
              </a:rPr>
              <a:t> $s0, $s1, target</a:t>
            </a:r>
            <a:r>
              <a:rPr lang="en-US" sz="2000" dirty="0" smtClean="0"/>
              <a:t> (if $s0 == $s1, jump to target)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If the values in </a:t>
            </a:r>
            <a:r>
              <a:rPr lang="en-US" sz="2000" dirty="0" err="1" smtClean="0">
                <a:latin typeface="Courier New" pitchFamily="49" charset="0"/>
              </a:rPr>
              <a:t>rs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>
                <a:latin typeface="Courier New" pitchFamily="49" charset="0"/>
              </a:rPr>
              <a:t>rt</a:t>
            </a:r>
            <a:r>
              <a:rPr lang="en-US" sz="2000" dirty="0"/>
              <a:t> are </a:t>
            </a:r>
            <a:r>
              <a:rPr lang="en-US" sz="2000" dirty="0" smtClean="0"/>
              <a:t>equal, it takes the branch by adding the branch offset to the program counter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offset is a positive or negative number, stored in the </a:t>
            </a:r>
            <a:r>
              <a:rPr lang="en-US" sz="2000" dirty="0" err="1" smtClean="0">
                <a:latin typeface="Courier New"/>
                <a:cs typeface="Courier New"/>
              </a:rPr>
              <a:t>imm</a:t>
            </a:r>
            <a:r>
              <a:rPr lang="en-US" sz="2000" dirty="0" smtClean="0"/>
              <a:t> field of the instruction, Instr</a:t>
            </a:r>
            <a:r>
              <a:rPr lang="en-US" sz="2000" baseline="-25000" dirty="0" smtClean="0"/>
              <a:t>15:0</a:t>
            </a:r>
            <a:r>
              <a:rPr lang="en-US" sz="2000" dirty="0" smtClean="0"/>
              <a:t>. The offset indicates the no. of instructions to branch past.</a:t>
            </a:r>
          </a:p>
        </p:txBody>
      </p:sp>
      <p:graphicFrame>
        <p:nvGraphicFramePr>
          <p:cNvPr id="117965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1970125"/>
              </p:ext>
            </p:extLst>
          </p:nvPr>
        </p:nvGraphicFramePr>
        <p:xfrm>
          <a:off x="990600" y="3028950"/>
          <a:ext cx="77724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9" name="VISIO" r:id="rId6" imgW="5216040" imgH="2314440" progId="Visio.Drawing.6">
                  <p:embed/>
                </p:oleObj>
              </mc:Choice>
              <mc:Fallback>
                <p:oleObj name="VISIO" r:id="rId6" imgW="5216040" imgH="231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28950"/>
                        <a:ext cx="7772400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9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5638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Microarchitecture: </a:t>
            </a:r>
            <a:r>
              <a:rPr lang="en-US" sz="2800" dirty="0" smtClean="0"/>
              <a:t>the specific arrangement of registers, ALUs, finite state machines (FSMs), memories, and other logic building blocks needed to implement an architecture.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7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56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14400"/>
            <a:ext cx="7696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two registers are compared by computing </a:t>
            </a:r>
            <a:r>
              <a:rPr lang="en-US" sz="2000" dirty="0" err="1" smtClean="0"/>
              <a:t>SrcA</a:t>
            </a:r>
            <a:r>
              <a:rPr lang="en-US" sz="2000" dirty="0" smtClean="0"/>
              <a:t> – </a:t>
            </a:r>
            <a:r>
              <a:rPr lang="en-US" sz="2000" dirty="0" err="1" smtClean="0"/>
              <a:t>SrcB</a:t>
            </a:r>
            <a:r>
              <a:rPr lang="en-US" sz="2000" dirty="0" smtClean="0"/>
              <a:t> using the ALU.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If the </a:t>
            </a:r>
            <a:r>
              <a:rPr lang="en-US" sz="2000" dirty="0" err="1" smtClean="0"/>
              <a:t>ALUResult</a:t>
            </a:r>
            <a:r>
              <a:rPr lang="en-US" sz="2000" dirty="0" smtClean="0"/>
              <a:t> is 0, as indicated by the </a:t>
            </a:r>
            <a:r>
              <a:rPr lang="en-US" sz="2000" i="1" dirty="0" smtClean="0"/>
              <a:t>Zero</a:t>
            </a:r>
            <a:r>
              <a:rPr lang="en-US" sz="2000" dirty="0" smtClean="0"/>
              <a:t> flag from the ALU, the registers are equal.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Add a MUX to choose PC’ from either PCPlus4 or </a:t>
            </a:r>
            <a:r>
              <a:rPr lang="en-US" sz="2000" dirty="0" err="1" smtClean="0"/>
              <a:t>PCBranch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err="1" smtClean="0"/>
              <a:t>PCBranch</a:t>
            </a:r>
            <a:r>
              <a:rPr lang="en-US" sz="2000" dirty="0" smtClean="0"/>
              <a:t> is selected if the instruction is a branch and the Zero flag is asserted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Branch</a:t>
            </a:r>
            <a:r>
              <a:rPr lang="en-US" sz="2000" dirty="0" smtClean="0"/>
              <a:t> is 1 for </a:t>
            </a:r>
            <a:r>
              <a:rPr lang="en-US" sz="2000" dirty="0" err="1" smtClean="0"/>
              <a:t>beq</a:t>
            </a:r>
            <a:r>
              <a:rPr lang="en-US" sz="2000" dirty="0" smtClean="0"/>
              <a:t>, and 0 for others. </a:t>
            </a:r>
          </a:p>
        </p:txBody>
      </p:sp>
      <p:graphicFrame>
        <p:nvGraphicFramePr>
          <p:cNvPr id="117965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57563638"/>
              </p:ext>
            </p:extLst>
          </p:nvPr>
        </p:nvGraphicFramePr>
        <p:xfrm>
          <a:off x="990600" y="3257550"/>
          <a:ext cx="77724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9" name="VISIO" r:id="rId6" imgW="5216040" imgH="2314440" progId="Visio.Drawing.6">
                  <p:embed/>
                </p:oleObj>
              </mc:Choice>
              <mc:Fallback>
                <p:oleObj name="VISIO" r:id="rId6" imgW="5216040" imgH="231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57550"/>
                        <a:ext cx="7772400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3962400"/>
            <a:ext cx="762000" cy="8382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immediate must be sign-extended ad multiplied by 4 to get the new program counter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PC’ = PC + 4 + </a:t>
            </a:r>
            <a:r>
              <a:rPr lang="en-US" sz="2000" i="1" dirty="0" err="1" smtClean="0"/>
              <a:t>SignImm</a:t>
            </a:r>
            <a:r>
              <a:rPr lang="en-US" sz="2000" dirty="0" smtClean="0"/>
              <a:t> x 4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 smtClean="0"/>
              <a:t>PCBranch</a:t>
            </a:r>
            <a:r>
              <a:rPr lang="en-US" sz="2000" dirty="0" smtClean="0"/>
              <a:t> is computed by shifting </a:t>
            </a:r>
            <a:r>
              <a:rPr lang="en-US" sz="2000" i="1" dirty="0" err="1" smtClean="0"/>
              <a:t>SignImm</a:t>
            </a:r>
            <a:r>
              <a:rPr lang="en-US" sz="2000" dirty="0" smtClean="0"/>
              <a:t> left by 2 bits, then adding it to </a:t>
            </a:r>
            <a:r>
              <a:rPr lang="en-US" sz="2000" i="1" dirty="0" smtClean="0"/>
              <a:t>PCPlus4</a:t>
            </a:r>
            <a:r>
              <a:rPr lang="en-US" sz="2000" dirty="0" smtClean="0"/>
              <a:t>. </a:t>
            </a:r>
          </a:p>
        </p:txBody>
      </p:sp>
      <p:graphicFrame>
        <p:nvGraphicFramePr>
          <p:cNvPr id="117965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32067096"/>
              </p:ext>
            </p:extLst>
          </p:nvPr>
        </p:nvGraphicFramePr>
        <p:xfrm>
          <a:off x="990600" y="3028950"/>
          <a:ext cx="77724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63" name="VISIO" r:id="rId6" imgW="5216040" imgH="2314440" progId="Visio.Drawing.6">
                  <p:embed/>
                </p:oleObj>
              </mc:Choice>
              <mc:Fallback>
                <p:oleObj name="VISIO" r:id="rId6" imgW="5216040" imgH="231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28950"/>
                        <a:ext cx="7772400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49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5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3365677"/>
              </p:ext>
            </p:extLst>
          </p:nvPr>
        </p:nvGraphicFramePr>
        <p:xfrm>
          <a:off x="838200" y="1149350"/>
          <a:ext cx="838200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2" name="VISIO" r:id="rId7" imgW="5158800" imgH="2873520" progId="Visio.Drawing.6">
                  <p:embed/>
                </p:oleObj>
              </mc:Choice>
              <mc:Fallback>
                <p:oleObj name="VISIO" r:id="rId7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9350"/>
                        <a:ext cx="8382000" cy="466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705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87846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443777342"/>
              </p:ext>
            </p:extLst>
          </p:nvPr>
        </p:nvGraphicFramePr>
        <p:xfrm>
          <a:off x="2057400" y="1219200"/>
          <a:ext cx="5029200" cy="499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6" name="Visio" r:id="rId8" imgW="1823176" imgH="1810804" progId="Visio.Drawing.11">
                  <p:embed/>
                </p:oleObj>
              </mc:Choice>
              <mc:Fallback>
                <p:oleObj name="Visio" r:id="rId8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5029200" cy="4991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Control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643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226756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90413133"/>
              </p:ext>
            </p:extLst>
          </p:nvPr>
        </p:nvGraphicFramePr>
        <p:xfrm>
          <a:off x="1527175" y="1752600"/>
          <a:ext cx="29686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0" name="VISIO" r:id="rId7" imgW="640440" imgH="707040" progId="Visio.Drawing.6">
                  <p:embed/>
                </p:oleObj>
              </mc:Choice>
              <mc:Fallback>
                <p:oleObj name="VISIO" r:id="rId7" imgW="640440" imgH="707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752600"/>
                        <a:ext cx="296862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57" name="Group 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5140284"/>
              </p:ext>
            </p:extLst>
          </p:nvPr>
        </p:nvGraphicFramePr>
        <p:xfrm>
          <a:off x="5486400" y="1371600"/>
          <a:ext cx="2743200" cy="4286250"/>
        </p:xfrm>
        <a:graphic>
          <a:graphicData uri="http://schemas.openxmlformats.org/drawingml/2006/table">
            <a:tbl>
              <a:tblPr/>
              <a:tblGrid>
                <a:gridCol w="1066800"/>
                <a:gridCol w="16764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ALU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941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7780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6021116"/>
              </p:ext>
            </p:extLst>
          </p:nvPr>
        </p:nvGraphicFramePr>
        <p:xfrm>
          <a:off x="2438400" y="914400"/>
          <a:ext cx="5181600" cy="543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5" name="VISIO" r:id="rId6" imgW="2663640" imgH="2794320" progId="Visio.Drawing.6">
                  <p:embed/>
                </p:oleObj>
              </mc:Choice>
              <mc:Fallback>
                <p:oleObj name="VISIO" r:id="rId6" imgW="2663640" imgH="2794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14400"/>
                        <a:ext cx="5181600" cy="5434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7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ALU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817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928" name="Group 6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0760407"/>
              </p:ext>
            </p:extLst>
          </p:nvPr>
        </p:nvGraphicFramePr>
        <p:xfrm>
          <a:off x="2819400" y="1066800"/>
          <a:ext cx="3429000" cy="1981200"/>
        </p:xfrm>
        <a:graphic>
          <a:graphicData uri="http://schemas.openxmlformats.org/drawingml/2006/table">
            <a:tbl>
              <a:tblPr/>
              <a:tblGrid>
                <a:gridCol w="1439863"/>
                <a:gridCol w="19891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Look at Funct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8890" name="Group 26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1300025"/>
              </p:ext>
            </p:extLst>
          </p:nvPr>
        </p:nvGraphicFramePr>
        <p:xfrm>
          <a:off x="1790700" y="3230880"/>
          <a:ext cx="5562600" cy="3169920"/>
        </p:xfrm>
        <a:graphic>
          <a:graphicData uri="http://schemas.openxmlformats.org/drawingml/2006/table">
            <a:tbl>
              <a:tblPr/>
              <a:tblGrid>
                <a:gridCol w="1295400"/>
                <a:gridCol w="2057400"/>
                <a:gridCol w="22098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100000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 (And)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100101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 (Or)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 (SLT)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8887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8888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8889" name="Rectangle 2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ALU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9856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9976" name="Group 88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70406"/>
              </p:ext>
            </p:extLst>
          </p:nvPr>
        </p:nvGraphicFramePr>
        <p:xfrm>
          <a:off x="914400" y="1219200"/>
          <a:ext cx="8153400" cy="2184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838200"/>
                <a:gridCol w="806450"/>
                <a:gridCol w="901700"/>
                <a:gridCol w="806450"/>
                <a:gridCol w="990600"/>
                <a:gridCol w="914400"/>
                <a:gridCol w="914400"/>
              </a:tblGrid>
              <a:tr h="355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9961" name="Object 7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66673733"/>
              </p:ext>
            </p:extLst>
          </p:nvPr>
        </p:nvGraphicFramePr>
        <p:xfrm>
          <a:off x="1905000" y="3429000"/>
          <a:ext cx="556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8" name="VISIO" r:id="rId9" imgW="5158800" imgH="2873520" progId="Visio.Drawing.6">
                  <p:embed/>
                </p:oleObj>
              </mc:Choice>
              <mc:Fallback>
                <p:oleObj name="VISIO" r:id="rId9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562600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512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7878" name="Group 6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6911407"/>
              </p:ext>
            </p:extLst>
          </p:nvPr>
        </p:nvGraphicFramePr>
        <p:xfrm>
          <a:off x="914400" y="1143000"/>
          <a:ext cx="8229600" cy="2225684"/>
        </p:xfrm>
        <a:graphic>
          <a:graphicData uri="http://schemas.openxmlformats.org/drawingml/2006/table">
            <a:tbl>
              <a:tblPr/>
              <a:tblGrid>
                <a:gridCol w="914400"/>
                <a:gridCol w="1066800"/>
                <a:gridCol w="914400"/>
                <a:gridCol w="914400"/>
                <a:gridCol w="762000"/>
                <a:gridCol w="914400"/>
                <a:gridCol w="914400"/>
                <a:gridCol w="914400"/>
                <a:gridCol w="914400"/>
              </a:tblGrid>
              <a:tr h="3968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878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78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" name="Object 7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42485306"/>
              </p:ext>
            </p:extLst>
          </p:nvPr>
        </p:nvGraphicFramePr>
        <p:xfrm>
          <a:off x="1905000" y="3429000"/>
          <a:ext cx="556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7" name="VISIO" r:id="rId8" imgW="5158800" imgH="2873520" progId="Visio.Drawing.6">
                  <p:embed/>
                </p:oleObj>
              </mc:Choice>
              <mc:Fallback>
                <p:oleObj name="VISIO" r:id="rId8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562600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876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8736338"/>
              </p:ext>
            </p:extLst>
          </p:nvPr>
        </p:nvGraphicFramePr>
        <p:xfrm>
          <a:off x="914400" y="1370013"/>
          <a:ext cx="8229600" cy="465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2" name="VISIO" r:id="rId6" imgW="5216400" imgH="2949120" progId="Visio.Drawing.6">
                  <p:embed/>
                </p:oleObj>
              </mc:Choice>
              <mc:Fallback>
                <p:oleObj name="VISIO" r:id="rId6" imgW="5216400" imgH="294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0013"/>
                        <a:ext cx="8229600" cy="4652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013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477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5791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Design Process: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b="1" dirty="0" err="1">
                <a:solidFill>
                  <a:schemeClr val="accent1"/>
                </a:solidFill>
              </a:rPr>
              <a:t>Datapath</a:t>
            </a:r>
            <a:r>
              <a:rPr lang="en-US" sz="2600" b="1" dirty="0">
                <a:solidFill>
                  <a:schemeClr val="accent1"/>
                </a:solidFill>
              </a:rPr>
              <a:t>: </a:t>
            </a:r>
            <a:r>
              <a:rPr lang="en-US" sz="2600" dirty="0" smtClean="0"/>
              <a:t>operates on words of data. It contains structures such as memories, registers, ALUs, and multiplexers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Control: </a:t>
            </a:r>
            <a:r>
              <a:rPr lang="en-US" sz="2600" dirty="0" smtClean="0"/>
              <a:t>receives the current instruction from the </a:t>
            </a:r>
            <a:r>
              <a:rPr lang="en-US" sz="2600" dirty="0" err="1" smtClean="0"/>
              <a:t>datapath</a:t>
            </a:r>
            <a:r>
              <a:rPr lang="en-US" sz="2600" dirty="0" smtClean="0"/>
              <a:t> and tells the </a:t>
            </a:r>
            <a:r>
              <a:rPr lang="en-US" sz="2600" dirty="0" err="1" smtClean="0"/>
              <a:t>datapath</a:t>
            </a:r>
            <a:r>
              <a:rPr lang="en-US" sz="2600" dirty="0" smtClean="0"/>
              <a:t> how to execute that instruction. It produces multiplexer select, register enable, and memory write signals to control the operation of the </a:t>
            </a:r>
            <a:r>
              <a:rPr lang="en-US" sz="2600" dirty="0" err="1" smtClean="0"/>
              <a:t>datapath</a:t>
            </a:r>
            <a:endParaRPr lang="en-US" sz="2600" dirty="0"/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79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092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9086771"/>
              </p:ext>
            </p:extLst>
          </p:nvPr>
        </p:nvGraphicFramePr>
        <p:xfrm>
          <a:off x="762000" y="1219200"/>
          <a:ext cx="838200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6" name="VISIO" r:id="rId8" imgW="5158800" imgH="2873520" progId="Visio.Drawing.6">
                  <p:embed/>
                </p:oleObj>
              </mc:Choice>
              <mc:Fallback>
                <p:oleObj name="VISIO" r:id="rId8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8382000" cy="466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091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4600" y="5791200"/>
            <a:ext cx="5105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 change to </a:t>
            </a:r>
            <a:r>
              <a:rPr lang="en-US" sz="3200" b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datapath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9091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091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Extended Functionality: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965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4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6024965"/>
              </p:ext>
            </p:extLst>
          </p:nvPr>
        </p:nvGraphicFramePr>
        <p:xfrm>
          <a:off x="914402" y="1397503"/>
          <a:ext cx="8133804" cy="3835902"/>
        </p:xfrm>
        <a:graphic>
          <a:graphicData uri="http://schemas.openxmlformats.org/drawingml/2006/table">
            <a:tbl>
              <a:tblPr/>
              <a:tblGrid>
                <a:gridCol w="990598"/>
                <a:gridCol w="990600"/>
                <a:gridCol w="838200"/>
                <a:gridCol w="795626"/>
                <a:gridCol w="903756"/>
                <a:gridCol w="903756"/>
                <a:gridCol w="903756"/>
                <a:gridCol w="903756"/>
                <a:gridCol w="903756"/>
              </a:tblGrid>
              <a:tr h="3989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0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50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50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112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4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40190"/>
              </p:ext>
            </p:extLst>
          </p:nvPr>
        </p:nvGraphicFramePr>
        <p:xfrm>
          <a:off x="914402" y="1397503"/>
          <a:ext cx="8133804" cy="3835902"/>
        </p:xfrm>
        <a:graphic>
          <a:graphicData uri="http://schemas.openxmlformats.org/drawingml/2006/table">
            <a:tbl>
              <a:tblPr/>
              <a:tblGrid>
                <a:gridCol w="990598"/>
                <a:gridCol w="990600"/>
                <a:gridCol w="838200"/>
                <a:gridCol w="795626"/>
                <a:gridCol w="903756"/>
                <a:gridCol w="903756"/>
                <a:gridCol w="903756"/>
                <a:gridCol w="903756"/>
                <a:gridCol w="903756"/>
              </a:tblGrid>
              <a:tr h="3989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0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50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50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44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2968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2081358"/>
              </p:ext>
            </p:extLst>
          </p:nvPr>
        </p:nvGraphicFramePr>
        <p:xfrm>
          <a:off x="990600" y="1447800"/>
          <a:ext cx="8077200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0" name="VISIO" r:id="rId7" imgW="5587200" imgH="3225240" progId="Visio.Drawing.6">
                  <p:embed/>
                </p:oleObj>
              </mc:Choice>
              <mc:Fallback>
                <p:oleObj name="VISIO" r:id="rId7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8077200" cy="466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296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29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Extended Functionality: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14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7184" name="Group 9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229411"/>
              </p:ext>
            </p:extLst>
          </p:nvPr>
        </p:nvGraphicFramePr>
        <p:xfrm>
          <a:off x="914401" y="1447801"/>
          <a:ext cx="8153399" cy="3886198"/>
        </p:xfrm>
        <a:graphic>
          <a:graphicData uri="http://schemas.openxmlformats.org/drawingml/2006/table">
            <a:tbl>
              <a:tblPr/>
              <a:tblGrid>
                <a:gridCol w="922110"/>
                <a:gridCol w="982889"/>
                <a:gridCol w="914400"/>
                <a:gridCol w="674914"/>
                <a:gridCol w="696686"/>
                <a:gridCol w="686480"/>
                <a:gridCol w="913720"/>
                <a:gridCol w="906236"/>
                <a:gridCol w="873579"/>
                <a:gridCol w="582385"/>
              </a:tblGrid>
              <a:tr h="4484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709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709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70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42192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7184" name="Group 9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0215078"/>
              </p:ext>
            </p:extLst>
          </p:nvPr>
        </p:nvGraphicFramePr>
        <p:xfrm>
          <a:off x="914401" y="1447801"/>
          <a:ext cx="8153399" cy="3886198"/>
        </p:xfrm>
        <a:graphic>
          <a:graphicData uri="http://schemas.openxmlformats.org/drawingml/2006/table">
            <a:tbl>
              <a:tblPr/>
              <a:tblGrid>
                <a:gridCol w="922110"/>
                <a:gridCol w="982889"/>
                <a:gridCol w="914400"/>
                <a:gridCol w="674914"/>
                <a:gridCol w="696686"/>
                <a:gridCol w="686480"/>
                <a:gridCol w="913720"/>
                <a:gridCol w="906236"/>
                <a:gridCol w="873579"/>
                <a:gridCol w="582385"/>
              </a:tblGrid>
              <a:tr h="4484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70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709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62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82296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b="1" dirty="0" smtClean="0"/>
              <a:t>Program </a:t>
            </a:r>
            <a:r>
              <a:rPr lang="en-US" b="1" dirty="0"/>
              <a:t>Execution Time </a:t>
            </a:r>
          </a:p>
          <a:p>
            <a:pPr>
              <a:buFontTx/>
              <a:buNone/>
            </a:pPr>
            <a:r>
              <a:rPr lang="en-US" sz="2800" b="1" dirty="0" smtClean="0"/>
              <a:t>      = (#instructions</a:t>
            </a:r>
            <a:r>
              <a:rPr lang="en-US" sz="2800" b="1" dirty="0"/>
              <a:t>)(cycles/instruction)(seconds/cycle)</a:t>
            </a:r>
          </a:p>
          <a:p>
            <a:pPr>
              <a:buFontTx/>
              <a:buNone/>
            </a:pPr>
            <a:r>
              <a:rPr lang="en-US" sz="2800" b="1" dirty="0" smtClean="0"/>
              <a:t>      = </a:t>
            </a:r>
            <a:r>
              <a:rPr lang="en-US" sz="2800" b="1" dirty="0"/>
              <a:t># instructions x CPI x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Processor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35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4098" name="Object 11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6611827"/>
              </p:ext>
            </p:extLst>
          </p:nvPr>
        </p:nvGraphicFramePr>
        <p:xfrm>
          <a:off x="914400" y="914400"/>
          <a:ext cx="7924800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5" name="VISIO" r:id="rId8" imgW="5173200" imgH="2891160" progId="Visio.Drawing.6">
                  <p:embed/>
                </p:oleObj>
              </mc:Choice>
              <mc:Fallback>
                <p:oleObj name="VISIO" r:id="rId8" imgW="5173200" imgH="2891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924800" cy="442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0200" y="5257800"/>
            <a:ext cx="655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0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charset="0"/>
              </a:rPr>
              <a:t>limited 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by </a:t>
            </a:r>
            <a:r>
              <a:rPr lang="en-US" sz="2000" b="1" dirty="0" smtClean="0">
                <a:latin typeface="Times New Roman" pitchFamily="18" charset="0"/>
                <a:cs typeface="Arial" charset="0"/>
              </a:rPr>
              <a:t>critical 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path (</a:t>
            </a:r>
            <a:r>
              <a:rPr lang="en-US" sz="2000" b="1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000" b="1" dirty="0" smtClean="0">
                <a:latin typeface="Times New Roman" pitchFamily="18" charset="0"/>
                <a:cs typeface="Arial" charset="0"/>
              </a:rPr>
              <a:t>)</a:t>
            </a:r>
            <a:endParaRPr lang="en-US" sz="24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cs typeface="Arial" charset="0"/>
              </a:rPr>
              <a:t>Other instructions have shorter critical paths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cs typeface="Arial" charset="0"/>
              </a:rPr>
              <a:t>Each instruction in the single-cycle processor takes one clock cycle, so the CPI is 1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i="1" dirty="0">
                <a:latin typeface="Times New Roman" pitchFamily="18" charset="0"/>
                <a:cs typeface="Arial" charset="0"/>
              </a:rPr>
              <a:t>  	</a:t>
            </a:r>
            <a:endParaRPr lang="en-US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713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40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400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Single-cycle critical path: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  	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max(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sext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	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Typically, the ALU, memory, and register file accesses are substantially slower than other operations, the cycle time simplifies to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c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+ 2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 smtClean="0"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clock period is constant and must be long enough to accommodate the slowest instruction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112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28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0612543"/>
              </p:ext>
            </p:extLst>
          </p:nvPr>
        </p:nvGraphicFramePr>
        <p:xfrm>
          <a:off x="1676400" y="1239203"/>
          <a:ext cx="6248400" cy="3561397"/>
        </p:xfrm>
        <a:graphic>
          <a:graphicData uri="http://schemas.openxmlformats.org/drawingml/2006/table">
            <a:tbl>
              <a:tblPr/>
              <a:tblGrid>
                <a:gridCol w="2286000"/>
                <a:gridCol w="1879600"/>
                <a:gridCol w="2082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2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05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2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5029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?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Performance Example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350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Multiple implementations for a single architecture: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Single-cycle:</a:t>
            </a:r>
            <a:r>
              <a:rPr lang="en-US" dirty="0" smtClean="0"/>
              <a:t> Each </a:t>
            </a:r>
            <a:r>
              <a:rPr lang="en-US" dirty="0"/>
              <a:t>instruction executes in a single cycle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chemeClr val="accent1"/>
                </a:solidFill>
              </a:rPr>
              <a:t>Multicycle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Each </a:t>
            </a:r>
            <a:r>
              <a:rPr lang="en-US" dirty="0"/>
              <a:t>instruction is broken </a:t>
            </a:r>
            <a:r>
              <a:rPr lang="en-US" dirty="0" smtClean="0"/>
              <a:t>into </a:t>
            </a:r>
            <a:r>
              <a:rPr lang="en-US" dirty="0"/>
              <a:t>series of shorter steps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Pipelined:</a:t>
            </a:r>
            <a:r>
              <a:rPr lang="en-US" dirty="0" smtClean="0"/>
              <a:t> Each instruction </a:t>
            </a:r>
            <a:r>
              <a:rPr lang="en-US" dirty="0"/>
              <a:t>broken up </a:t>
            </a:r>
            <a:r>
              <a:rPr lang="en-US" dirty="0" smtClean="0"/>
              <a:t>into </a:t>
            </a:r>
            <a:r>
              <a:rPr lang="en-US" dirty="0"/>
              <a:t>series of </a:t>
            </a:r>
            <a:r>
              <a:rPr lang="en-US" dirty="0" smtClean="0"/>
              <a:t>steps &amp; multiple </a:t>
            </a:r>
            <a:r>
              <a:rPr lang="en-US" dirty="0"/>
              <a:t>instructions execute at </a:t>
            </a:r>
            <a:r>
              <a:rPr lang="en-US" dirty="0" smtClean="0"/>
              <a:t>once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Microarchitecture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28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7381129"/>
              </p:ext>
            </p:extLst>
          </p:nvPr>
        </p:nvGraphicFramePr>
        <p:xfrm>
          <a:off x="1676400" y="1143000"/>
          <a:ext cx="6248400" cy="3561397"/>
        </p:xfrm>
        <a:graphic>
          <a:graphicData uri="http://schemas.openxmlformats.org/drawingml/2006/table">
            <a:tbl>
              <a:tblPr/>
              <a:tblGrid>
                <a:gridCol w="2286000"/>
                <a:gridCol w="1879600"/>
                <a:gridCol w="2082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2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05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2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5029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+ 2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    = [30 + 2(250) + 150 + 25 + 200 + 20]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    = 925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Performance Example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477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91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9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</a:t>
            </a:r>
            <a:r>
              <a:rPr lang="en-US" sz="3200" dirty="0">
                <a:latin typeface="Times New Roman" pitchFamily="18" charset="0"/>
                <a:cs typeface="Arial" charset="0"/>
              </a:rPr>
              <a:t>with 100 billion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instructions: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Execution Time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# instructions x CPI x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>
                <a:latin typeface="Times New Roman" pitchFamily="18" charset="0"/>
                <a:cs typeface="Arial" charset="0"/>
              </a:rPr>
              <a:t>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		            </a:t>
            </a:r>
            <a:r>
              <a:rPr lang="en-US" sz="3200" dirty="0">
                <a:latin typeface="Times New Roman" pitchFamily="18" charset="0"/>
                <a:cs typeface="Arial" charset="0"/>
              </a:rPr>
              <a:t>= (100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  <a:cs typeface="Arial" charset="0"/>
              </a:rPr>
              <a:t>)(1)(925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-12 </a:t>
            </a:r>
            <a:r>
              <a:rPr lang="en-US" sz="3200" dirty="0">
                <a:latin typeface="Times New Roman" pitchFamily="18" charset="0"/>
                <a:cs typeface="Arial" charset="0"/>
              </a:rPr>
              <a:t>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	            =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92.5 seconds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Performance Example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0" y="4800600"/>
            <a:ext cx="37576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smtClean="0"/>
              <a:t>picosecond (</a:t>
            </a:r>
            <a:r>
              <a:rPr lang="en-US" b="1" dirty="0" err="1" smtClean="0"/>
              <a:t>ps</a:t>
            </a:r>
            <a:r>
              <a:rPr lang="en-US" b="1" dirty="0" smtClean="0"/>
              <a:t>)</a:t>
            </a:r>
            <a:r>
              <a:rPr lang="en-US" dirty="0" smtClean="0"/>
              <a:t> is 10</a:t>
            </a:r>
            <a:r>
              <a:rPr lang="en-US" baseline="30000" dirty="0"/>
              <a:t>−12</a:t>
            </a:r>
            <a:r>
              <a:rPr lang="en-US" dirty="0"/>
              <a:t> of a </a:t>
            </a:r>
            <a:r>
              <a:rPr lang="en-US" dirty="0" smtClean="0">
                <a:hlinkClick r:id="rId6" tooltip="Second"/>
              </a:rPr>
              <a:t>second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nanosecond</a:t>
            </a:r>
            <a:r>
              <a:rPr lang="en-US" dirty="0"/>
              <a:t> (</a:t>
            </a:r>
            <a:r>
              <a:rPr lang="en-US" b="1" dirty="0"/>
              <a:t>ns</a:t>
            </a:r>
            <a:r>
              <a:rPr lang="en-US" dirty="0"/>
              <a:t>) is 10</a:t>
            </a:r>
            <a:r>
              <a:rPr lang="en-US" baseline="30000" dirty="0"/>
              <a:t>−9</a:t>
            </a:r>
            <a:r>
              <a:rPr lang="en-US" dirty="0" smtClean="0"/>
              <a:t> </a:t>
            </a:r>
            <a:r>
              <a:rPr lang="en-US" dirty="0"/>
              <a:t>of a </a:t>
            </a:r>
            <a:r>
              <a:rPr lang="en-US" dirty="0">
                <a:hlinkClick r:id="rId6" tooltip="Second"/>
              </a:rPr>
              <a:t>second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microsecond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smtClean="0"/>
              <a:t>µs)</a:t>
            </a:r>
            <a:r>
              <a:rPr lang="en-US" dirty="0" smtClean="0"/>
              <a:t> is 10</a:t>
            </a:r>
            <a:r>
              <a:rPr lang="en-US" baseline="30000" dirty="0"/>
              <a:t>−</a:t>
            </a:r>
            <a:r>
              <a:rPr lang="en-US" baseline="30000" dirty="0" smtClean="0"/>
              <a:t>6 </a:t>
            </a:r>
            <a:r>
              <a:rPr lang="en-US" dirty="0"/>
              <a:t>of a </a:t>
            </a:r>
            <a:r>
              <a:rPr lang="en-US" dirty="0" smtClean="0">
                <a:hlinkClick r:id="rId6" tooltip="Second"/>
              </a:rPr>
              <a:t>second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 smtClean="0"/>
              <a:t>millisecond (</a:t>
            </a:r>
            <a:r>
              <a:rPr lang="en-US" b="1" dirty="0" err="1" smtClean="0"/>
              <a:t>ms</a:t>
            </a:r>
            <a:r>
              <a:rPr lang="en-US" b="1" dirty="0" smtClean="0"/>
              <a:t>) </a:t>
            </a:r>
            <a:r>
              <a:rPr lang="en-US" dirty="0" smtClean="0"/>
              <a:t>is </a:t>
            </a:r>
            <a:r>
              <a:rPr lang="en-US" dirty="0"/>
              <a:t>10</a:t>
            </a:r>
            <a:r>
              <a:rPr lang="en-US" baseline="30000" dirty="0" smtClean="0"/>
              <a:t>−3 </a:t>
            </a:r>
            <a:r>
              <a:rPr lang="en-US" dirty="0"/>
              <a:t>of a </a:t>
            </a:r>
            <a:r>
              <a:rPr lang="en-US" dirty="0">
                <a:hlinkClick r:id="rId6" tooltip="Second"/>
              </a:rPr>
              <a:t>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844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9248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Program execution time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		</a:t>
            </a:r>
            <a:r>
              <a:rPr lang="en-US" sz="2600" b="1" dirty="0" smtClean="0">
                <a:solidFill>
                  <a:schemeClr val="accent1"/>
                </a:solidFill>
              </a:rPr>
              <a:t>Execution </a:t>
            </a:r>
            <a:r>
              <a:rPr lang="en-US" sz="2600" b="1" dirty="0">
                <a:solidFill>
                  <a:schemeClr val="accent1"/>
                </a:solidFill>
              </a:rPr>
              <a:t>Time = </a:t>
            </a:r>
            <a:r>
              <a:rPr lang="en-US" sz="2600" b="1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>
                <a:solidFill>
                  <a:schemeClr val="accent1"/>
                </a:solidFill>
              </a:rPr>
              <a:t>#instructions)(cycles/instruction)					(seconds/cycle)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500" dirty="0"/>
              <a:t>Definitions</a:t>
            </a:r>
            <a:r>
              <a:rPr lang="en-US" sz="35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100" b="1" dirty="0" smtClean="0"/>
              <a:t>CPI</a:t>
            </a:r>
            <a:r>
              <a:rPr lang="en-US" sz="3100" dirty="0" smtClean="0"/>
              <a:t>: The number of cycles per instruction is the number of clock cycles required to execute an average instruction</a:t>
            </a:r>
            <a:endParaRPr lang="en-US" sz="31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/>
              <a:t>	CPI: Cycles/instruction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IPC</a:t>
            </a:r>
            <a:r>
              <a:rPr lang="en-US" dirty="0"/>
              <a:t>: instructions/cycle = IPC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Clock period</a:t>
            </a:r>
            <a:r>
              <a:rPr lang="en-US" dirty="0" smtClean="0"/>
              <a:t>: The number of seconds per cycle is the clock period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dirty="0" smtClean="0"/>
              <a:t> = seconds/cycle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3500" dirty="0" smtClean="0"/>
              <a:t>Challenge </a:t>
            </a:r>
            <a:r>
              <a:rPr lang="en-US" sz="3500" dirty="0"/>
              <a:t>is to satisfy constraints of: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Power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Performance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Processor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40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190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Consider subset </a:t>
            </a:r>
            <a:r>
              <a:rPr lang="en-US" dirty="0"/>
              <a:t>of MIPS instructions: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R-type instructions: </a:t>
            </a:r>
            <a:r>
              <a:rPr lang="en-US" sz="2600" dirty="0">
                <a:latin typeface="Courier New" pitchFamily="49" charset="0"/>
              </a:rPr>
              <a:t>and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or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slt</a:t>
            </a:r>
            <a:endParaRPr lang="en-US" sz="2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/>
              <a:t>Memory instructions: </a:t>
            </a: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endParaRPr lang="en-US" sz="2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/>
              <a:t>Branch instructions: </a:t>
            </a:r>
            <a:r>
              <a:rPr lang="en-US" sz="2600" dirty="0" err="1" smtClean="0">
                <a:latin typeface="Courier New" pitchFamily="49" charset="0"/>
              </a:rPr>
              <a:t>beq</a:t>
            </a:r>
            <a:endParaRPr lang="en-US" sz="2600" dirty="0" smtClean="0"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600" dirty="0" smtClean="0"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600" dirty="0"/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3276600"/>
            <a:ext cx="7772400" cy="2800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 err="1">
                <a:latin typeface="Courier New" pitchFamily="49" charset="0"/>
              </a:rPr>
              <a:t>lw</a:t>
            </a:r>
            <a:r>
              <a:rPr lang="en-US" sz="2200" dirty="0"/>
              <a:t>: load word, to read a data word from memory into a register, it specifies the effective address in memory as the sum of a base address and an </a:t>
            </a:r>
            <a:r>
              <a:rPr lang="en-US" sz="2200" dirty="0" smtClean="0"/>
              <a:t>offset.</a:t>
            </a:r>
          </a:p>
          <a:p>
            <a:pPr marL="0" lvl="1"/>
            <a:r>
              <a:rPr lang="en-US" sz="2200" dirty="0" smtClean="0"/>
              <a:t>e.g., </a:t>
            </a:r>
            <a:r>
              <a:rPr lang="en-US" sz="2200" dirty="0" err="1" smtClean="0">
                <a:latin typeface="Courier New"/>
                <a:cs typeface="Courier New"/>
              </a:rPr>
              <a:t>lw</a:t>
            </a:r>
            <a:r>
              <a:rPr lang="en-US" sz="2200" dirty="0" smtClean="0">
                <a:latin typeface="Courier New"/>
                <a:cs typeface="Courier New"/>
              </a:rPr>
              <a:t> $s3, 1($0)    </a:t>
            </a:r>
          </a:p>
          <a:p>
            <a:pPr marL="0" lvl="1"/>
            <a:r>
              <a:rPr lang="en-US" sz="2200" dirty="0" smtClean="0"/>
              <a:t>The base address is </a:t>
            </a:r>
            <a:r>
              <a:rPr lang="en-US" sz="2200" dirty="0">
                <a:latin typeface="Courier New"/>
                <a:cs typeface="Courier New"/>
              </a:rPr>
              <a:t>$0</a:t>
            </a:r>
            <a:r>
              <a:rPr lang="en-US" sz="2200" dirty="0" smtClean="0"/>
              <a:t>, which holds the value 0, and the offset is 1, so the </a:t>
            </a:r>
            <a:r>
              <a:rPr lang="en-US" sz="2200" dirty="0" err="1">
                <a:latin typeface="Courier New"/>
                <a:cs typeface="Courier New"/>
              </a:rPr>
              <a:t>lw</a:t>
            </a:r>
            <a:r>
              <a:rPr lang="en-US" sz="2200" dirty="0" smtClean="0"/>
              <a:t> instruction reads from memory address (</a:t>
            </a:r>
            <a:r>
              <a:rPr lang="en-US" sz="2200" dirty="0">
                <a:latin typeface="Courier New"/>
                <a:cs typeface="Courier New"/>
              </a:rPr>
              <a:t>$0</a:t>
            </a:r>
            <a:r>
              <a:rPr lang="en-US" sz="2200" dirty="0" smtClean="0"/>
              <a:t> + 1) = 1.</a:t>
            </a:r>
          </a:p>
          <a:p>
            <a:pPr marL="0" lvl="1"/>
            <a:r>
              <a:rPr lang="en-US" sz="2200" dirty="0" smtClean="0"/>
              <a:t>After the </a:t>
            </a:r>
            <a:r>
              <a:rPr lang="en-US" sz="2200" dirty="0" err="1">
                <a:latin typeface="Courier New"/>
                <a:cs typeface="Courier New"/>
              </a:rPr>
              <a:t>lw</a:t>
            </a:r>
            <a:r>
              <a:rPr lang="en-US" sz="2200" dirty="0" smtClean="0"/>
              <a:t> instruction is executed, </a:t>
            </a:r>
            <a:r>
              <a:rPr lang="en-US" sz="2200" dirty="0">
                <a:latin typeface="Courier New"/>
                <a:cs typeface="Courier New"/>
              </a:rPr>
              <a:t>$</a:t>
            </a:r>
            <a:r>
              <a:rPr lang="en-US" sz="2200" dirty="0" smtClean="0">
                <a:latin typeface="Courier New"/>
                <a:cs typeface="Courier New"/>
              </a:rPr>
              <a:t>s3 </a:t>
            </a:r>
            <a:r>
              <a:rPr lang="en-US" sz="2200" dirty="0" smtClean="0"/>
              <a:t>holds the data value stored at memory address 1.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434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Consider subset </a:t>
            </a:r>
            <a:r>
              <a:rPr lang="en-US" dirty="0"/>
              <a:t>of MIPS instructions: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R-type instructions: </a:t>
            </a:r>
            <a:r>
              <a:rPr lang="en-US" sz="2600" dirty="0">
                <a:latin typeface="Courier New" pitchFamily="49" charset="0"/>
              </a:rPr>
              <a:t>and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or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slt</a:t>
            </a:r>
            <a:endParaRPr lang="en-US" sz="2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/>
              <a:t>Memory instructions: </a:t>
            </a: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endParaRPr lang="en-US" sz="2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/>
              <a:t>Branch instructions: </a:t>
            </a:r>
            <a:r>
              <a:rPr lang="en-US" sz="2600" dirty="0" err="1" smtClean="0">
                <a:latin typeface="Courier New" pitchFamily="49" charset="0"/>
              </a:rPr>
              <a:t>beq</a:t>
            </a:r>
            <a:endParaRPr lang="en-US" sz="2600" dirty="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3505200"/>
            <a:ext cx="7772400" cy="2425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 err="1">
                <a:latin typeface="Courier New" pitchFamily="49" charset="0"/>
              </a:rPr>
              <a:t>beq</a:t>
            </a:r>
            <a:r>
              <a:rPr lang="en-US" sz="2400" dirty="0"/>
              <a:t>: branch if equal, braches when the values in two registers are equal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sw</a:t>
            </a:r>
            <a:r>
              <a:rPr lang="en-US" sz="2400" dirty="0"/>
              <a:t>: store word, to write a data word from a register to a </a:t>
            </a:r>
            <a:r>
              <a:rPr lang="en-US" sz="2400" dirty="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e.g., </a:t>
            </a:r>
            <a:r>
              <a:rPr lang="en-US" sz="2400" dirty="0" err="1">
                <a:latin typeface="Courier New" pitchFamily="49" charset="0"/>
              </a:rPr>
              <a:t>sw</a:t>
            </a:r>
            <a:r>
              <a:rPr lang="en-US" sz="2400" dirty="0">
                <a:latin typeface="Courier New" pitchFamily="49" charset="0"/>
              </a:rPr>
              <a:t> $s7, 5($0)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writes the contents of register </a:t>
            </a:r>
            <a:r>
              <a:rPr lang="en-US" sz="2400" dirty="0">
                <a:latin typeface="Courier New" pitchFamily="49" charset="0"/>
              </a:rPr>
              <a:t>$7</a:t>
            </a:r>
            <a:r>
              <a:rPr lang="en-US" sz="2400" dirty="0" smtClean="0"/>
              <a:t> into memory word </a:t>
            </a:r>
            <a:r>
              <a:rPr lang="en-US" sz="2400" dirty="0">
                <a:latin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174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696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Determines everything about a processor: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 Counter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Instruction 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Register file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Data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Architectural State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19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13830</TotalTime>
  <Words>2595</Words>
  <Application>Microsoft Macintosh PowerPoint</Application>
  <PresentationFormat>On-screen Show (4:3)</PresentationFormat>
  <Paragraphs>670</Paragraphs>
  <Slides>51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Joey S C Lam</cp:lastModifiedBy>
  <cp:revision>154</cp:revision>
  <dcterms:created xsi:type="dcterms:W3CDTF">2012-08-07T04:56:47Z</dcterms:created>
  <dcterms:modified xsi:type="dcterms:W3CDTF">2016-03-29T08:16:58Z</dcterms:modified>
</cp:coreProperties>
</file>