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413" r:id="rId3"/>
    <p:sldId id="414" r:id="rId4"/>
    <p:sldId id="415" r:id="rId5"/>
    <p:sldId id="416" r:id="rId6"/>
    <p:sldId id="393" r:id="rId7"/>
    <p:sldId id="412" r:id="rId8"/>
    <p:sldId id="417" r:id="rId9"/>
    <p:sldId id="419" r:id="rId10"/>
    <p:sldId id="421" r:id="rId11"/>
    <p:sldId id="422" r:id="rId12"/>
    <p:sldId id="423" r:id="rId13"/>
    <p:sldId id="434" r:id="rId14"/>
    <p:sldId id="424" r:id="rId15"/>
    <p:sldId id="398" r:id="rId16"/>
    <p:sldId id="399" r:id="rId17"/>
    <p:sldId id="427" r:id="rId18"/>
    <p:sldId id="428" r:id="rId19"/>
    <p:sldId id="429" r:id="rId20"/>
    <p:sldId id="436" r:id="rId21"/>
    <p:sldId id="430" r:id="rId22"/>
    <p:sldId id="431" r:id="rId23"/>
    <p:sldId id="43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0"/>
    <p:restoredTop sz="79893" autoAdjust="0"/>
  </p:normalViewPr>
  <p:slideViewPr>
    <p:cSldViewPr>
      <p:cViewPr>
        <p:scale>
          <a:sx n="94" d="100"/>
          <a:sy n="94" d="100"/>
        </p:scale>
        <p:origin x="1448" y="392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simplified circuit has significantly less hardware than the original one.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may also be faster because of gates with fewer inputs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here onwards we will use </a:t>
            </a:r>
            <a:r>
              <a:rPr lang="en-US" i="1" dirty="0" err="1" smtClean="0"/>
              <a:t>minterms</a:t>
            </a:r>
            <a:r>
              <a:rPr lang="en-US" dirty="0" smtClean="0"/>
              <a:t> in our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Two terms containing an </a:t>
            </a:r>
            <a:r>
              <a:rPr lang="en-US" sz="1200" dirty="0" err="1" smtClean="0"/>
              <a:t>implicant</a:t>
            </a:r>
            <a:r>
              <a:rPr lang="en-US" sz="1200" dirty="0" smtClean="0"/>
              <a:t> P and the true and complementary forms of some variable A are combined to eliminate A: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PA</a:t>
            </a:r>
            <a:r>
              <a:rPr lang="en-US" sz="1200" dirty="0" smtClean="0"/>
              <a:t> + </a:t>
            </a:r>
            <a:r>
              <a:rPr lang="en-US" sz="1200" i="1" dirty="0" smtClean="0"/>
              <a:t>P </a:t>
            </a:r>
            <a:r>
              <a:rPr lang="en-US" sz="1200" i="1" dirty="0" err="1" smtClean="0"/>
              <a:t>notA</a:t>
            </a:r>
            <a:r>
              <a:rPr lang="en-US" sz="1200" dirty="0" smtClean="0"/>
              <a:t> = </a:t>
            </a:r>
            <a:r>
              <a:rPr lang="en-US" sz="1200" i="1" dirty="0" smtClean="0"/>
              <a:t>P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15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16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arrive at solution?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largest group of 8 squares (bottom 2 rows of grid):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not(A)not(B)CD   not(A)BCD ABCD  </a:t>
            </a:r>
            <a:r>
              <a:rPr lang="en-US" baseline="0" dirty="0" err="1" smtClean="0"/>
              <a:t>Anot</a:t>
            </a:r>
            <a:r>
              <a:rPr lang="en-US" baseline="0" dirty="0" smtClean="0"/>
              <a:t>(B)CD</a:t>
            </a:r>
          </a:p>
          <a:p>
            <a:r>
              <a:rPr lang="en-US" baseline="0" dirty="0" smtClean="0"/>
              <a:t>not(A)not(B)</a:t>
            </a:r>
            <a:r>
              <a:rPr lang="en-US" baseline="0" dirty="0" err="1" smtClean="0"/>
              <a:t>Cnot</a:t>
            </a:r>
            <a:r>
              <a:rPr lang="en-US" baseline="0" dirty="0" smtClean="0"/>
              <a:t>(D)  not(A)</a:t>
            </a:r>
            <a:r>
              <a:rPr lang="en-US" baseline="0" dirty="0" err="1" smtClean="0"/>
              <a:t>BCnot</a:t>
            </a:r>
            <a:r>
              <a:rPr lang="en-US" baseline="0" dirty="0" smtClean="0"/>
              <a:t>(D)  </a:t>
            </a:r>
            <a:r>
              <a:rPr lang="en-US" baseline="0" dirty="0" err="1" smtClean="0"/>
              <a:t>ABCnot</a:t>
            </a:r>
            <a:r>
              <a:rPr lang="en-US" baseline="0" dirty="0" smtClean="0"/>
              <a:t>(D)  </a:t>
            </a:r>
            <a:r>
              <a:rPr lang="en-US" baseline="0" dirty="0" err="1" smtClean="0"/>
              <a:t>Anot</a:t>
            </a:r>
            <a:r>
              <a:rPr lang="en-US" baseline="0" dirty="0" smtClean="0"/>
              <a:t>(B)</a:t>
            </a:r>
            <a:r>
              <a:rPr lang="en-US" baseline="0" dirty="0" err="1" smtClean="0"/>
              <a:t>Cnot</a:t>
            </a:r>
            <a:r>
              <a:rPr lang="en-US" baseline="0" dirty="0" smtClean="0"/>
              <a:t>(D)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resolves into: C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largest group of 8 squares (3rd and 4</a:t>
            </a:r>
            <a:r>
              <a:rPr lang="en-US" baseline="30000" dirty="0" smtClean="0"/>
              <a:t>th</a:t>
            </a:r>
            <a:r>
              <a:rPr lang="en-US" baseline="0" dirty="0" smtClean="0"/>
              <a:t> columns of grid):</a:t>
            </a:r>
          </a:p>
          <a:p>
            <a:r>
              <a:rPr lang="en-US" baseline="0" dirty="0" err="1" smtClean="0"/>
              <a:t>ABnot</a:t>
            </a:r>
            <a:r>
              <a:rPr lang="de-DE" baseline="0" dirty="0" smtClean="0"/>
              <a:t>(C)not(D)   </a:t>
            </a:r>
            <a:r>
              <a:rPr lang="de-DE" baseline="0" dirty="0" err="1" smtClean="0"/>
              <a:t>Anot</a:t>
            </a:r>
            <a:r>
              <a:rPr lang="de-DE" baseline="0" dirty="0" smtClean="0"/>
              <a:t>(B)not(C)not(D)</a:t>
            </a:r>
          </a:p>
          <a:p>
            <a:r>
              <a:rPr lang="de-DE" baseline="0" dirty="0" err="1" smtClean="0"/>
              <a:t>ABnot</a:t>
            </a:r>
            <a:r>
              <a:rPr lang="de-DE" baseline="0" dirty="0" smtClean="0"/>
              <a:t>(C)D          </a:t>
            </a:r>
            <a:r>
              <a:rPr lang="de-DE" baseline="0" dirty="0" err="1" smtClean="0"/>
              <a:t>Anot</a:t>
            </a:r>
            <a:r>
              <a:rPr lang="de-DE" baseline="0" dirty="0" smtClean="0"/>
              <a:t>(B)not(C)D</a:t>
            </a:r>
          </a:p>
          <a:p>
            <a:r>
              <a:rPr lang="de-DE" baseline="0" dirty="0" smtClean="0"/>
              <a:t>ABCD                 </a:t>
            </a:r>
            <a:r>
              <a:rPr lang="de-DE" baseline="0" dirty="0" err="1" smtClean="0"/>
              <a:t>Anot</a:t>
            </a:r>
            <a:r>
              <a:rPr lang="de-DE" baseline="0" dirty="0" smtClean="0"/>
              <a:t>(B)CD</a:t>
            </a:r>
          </a:p>
          <a:p>
            <a:r>
              <a:rPr lang="de-DE" baseline="0" dirty="0" err="1" smtClean="0"/>
              <a:t>ABCnot</a:t>
            </a:r>
            <a:r>
              <a:rPr lang="de-DE" baseline="0" dirty="0" smtClean="0"/>
              <a:t>(D)         </a:t>
            </a:r>
            <a:r>
              <a:rPr lang="de-DE" baseline="0" dirty="0" err="1" smtClean="0"/>
              <a:t>Anot</a:t>
            </a:r>
            <a:r>
              <a:rPr lang="de-DE" baseline="0" dirty="0" smtClean="0"/>
              <a:t>(B)</a:t>
            </a:r>
            <a:r>
              <a:rPr lang="de-DE" baseline="0" dirty="0" err="1" smtClean="0"/>
              <a:t>Cnot</a:t>
            </a:r>
            <a:r>
              <a:rPr lang="de-DE" baseline="0" dirty="0" smtClean="0"/>
              <a:t>(D)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This </a:t>
            </a:r>
            <a:r>
              <a:rPr lang="de-DE" baseline="0" dirty="0" err="1" smtClean="0"/>
              <a:t>resolves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: 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GB" baseline="0" dirty="0" smtClean="0"/>
              <a:t>Last remaining circle includes the top-left square (not yet included) and also includes the other corner squares: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not(A)not(B)not(C)not(D)</a:t>
            </a:r>
          </a:p>
          <a:p>
            <a:r>
              <a:rPr lang="en-GB" baseline="0" dirty="0" err="1" smtClean="0"/>
              <a:t>Anot</a:t>
            </a:r>
            <a:r>
              <a:rPr lang="en-GB" baseline="0" dirty="0" smtClean="0"/>
              <a:t>(B)</a:t>
            </a:r>
            <a:r>
              <a:rPr lang="en-GB" baseline="0" dirty="0" err="1" smtClean="0"/>
              <a:t>Cnot</a:t>
            </a:r>
            <a:r>
              <a:rPr lang="en-GB" baseline="0" dirty="0" smtClean="0"/>
              <a:t>(D)</a:t>
            </a:r>
          </a:p>
          <a:p>
            <a:r>
              <a:rPr lang="en-GB" baseline="0" dirty="0" err="1" smtClean="0"/>
              <a:t>Anot</a:t>
            </a:r>
            <a:r>
              <a:rPr lang="en-GB" baseline="0" dirty="0" smtClean="0"/>
              <a:t>(B)not(C)not(D)</a:t>
            </a:r>
          </a:p>
          <a:p>
            <a:r>
              <a:rPr lang="en-GB" baseline="0" dirty="0" smtClean="0"/>
              <a:t>not(A)not(B)</a:t>
            </a:r>
            <a:r>
              <a:rPr lang="en-GB" baseline="0" dirty="0" err="1" smtClean="0"/>
              <a:t>Cnot</a:t>
            </a:r>
            <a:r>
              <a:rPr lang="en-GB" baseline="0" dirty="0" smtClean="0"/>
              <a:t>(D)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resolves into: not(B)not(D)</a:t>
            </a:r>
          </a:p>
          <a:p>
            <a:endParaRPr lang="en-GB" baseline="0" dirty="0" smtClean="0"/>
          </a:p>
          <a:p>
            <a:r>
              <a:rPr lang="en-GB" baseline="0" dirty="0" smtClean="0"/>
              <a:t>GIVING FINAL RESULT: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+ </a:t>
            </a:r>
            <a:r>
              <a:rPr lang="en-GB" baseline="0" dirty="0" smtClean="0"/>
              <a:t>not(B)not(D) + C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01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  <p:sldLayoutId id="2147483701" r:id="rId21"/>
    <p:sldLayoutId id="2147483702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9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6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9.vml"/><Relationship Id="rId2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2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6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6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slideLayout" Target="../slideLayouts/slideLayout2.xml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18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2.x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4.wmf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tags" Target="../tags/tag16.xml"/><Relationship Id="rId10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6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X’s &amp; Z’s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Boolean algebra is limited to </a:t>
            </a:r>
            <a:r>
              <a:rPr lang="en-US" dirty="0" smtClean="0"/>
              <a:t>0s </a:t>
            </a:r>
            <a:r>
              <a:rPr lang="en-US" dirty="0"/>
              <a:t>and </a:t>
            </a:r>
            <a:r>
              <a:rPr lang="en-US" dirty="0" smtClean="0"/>
              <a:t>1s</a:t>
            </a:r>
            <a:r>
              <a:rPr lang="en-US" dirty="0"/>
              <a:t>. </a:t>
            </a:r>
          </a:p>
          <a:p>
            <a:pPr>
              <a:buFont typeface="Arial"/>
              <a:buChar char="•"/>
            </a:pPr>
            <a:r>
              <a:rPr lang="en-US" dirty="0"/>
              <a:t>However, real circuits can also have illegal and floating values, represented symbolically by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Z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4000" dirty="0"/>
              <a:t>Illegal Value: X</a:t>
            </a:r>
          </a:p>
          <a:p>
            <a:pPr lvl="1">
              <a:buFont typeface="Arial"/>
              <a:buChar char="•"/>
            </a:pPr>
            <a:r>
              <a:rPr lang="en-US" dirty="0"/>
              <a:t>The symbol X indicates that the circuit node has an unknown or illegal value.</a:t>
            </a:r>
          </a:p>
          <a:p>
            <a:pPr>
              <a:buFont typeface="Arial"/>
              <a:buChar char="•"/>
            </a:pPr>
            <a:endParaRPr lang="en-US" sz="4000" dirty="0"/>
          </a:p>
          <a:p>
            <a:pPr>
              <a:buFont typeface="Arial"/>
              <a:buChar char="•"/>
            </a:pPr>
            <a:r>
              <a:rPr lang="en-US" sz="4000" dirty="0"/>
              <a:t>Floating Value: Z</a:t>
            </a:r>
          </a:p>
          <a:p>
            <a:pPr lvl="1">
              <a:buFont typeface="Arial"/>
              <a:buChar char="•"/>
            </a:pPr>
            <a:r>
              <a:rPr lang="en-US" dirty="0"/>
              <a:t>The symbol </a:t>
            </a:r>
            <a:r>
              <a:rPr lang="en-US" dirty="0" smtClean="0"/>
              <a:t>Z </a:t>
            </a:r>
            <a:r>
              <a:rPr lang="en-US" dirty="0"/>
              <a:t>indicates a node is being driven neither HIGH nor </a:t>
            </a:r>
            <a:r>
              <a:rPr lang="en-US" dirty="0" smtClean="0"/>
              <a:t>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Contention</a:t>
            </a:r>
            <a:r>
              <a:rPr lang="en-US" sz="2400" dirty="0"/>
              <a:t>: </a:t>
            </a:r>
            <a:r>
              <a:rPr lang="en-US" sz="2400" dirty="0" smtClean="0"/>
              <a:t>Circuit </a:t>
            </a:r>
            <a:r>
              <a:rPr lang="en-US" sz="2400" dirty="0"/>
              <a:t>tries to drive output to 1 </a:t>
            </a: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</a:t>
            </a:r>
            <a:r>
              <a:rPr lang="en-US" sz="2000" i="1" dirty="0"/>
              <a:t>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Warning!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Contention usually indicates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X is used for “don’t care” and </a:t>
            </a:r>
            <a:r>
              <a:rPr lang="en-US" sz="2000" b="1" dirty="0" smtClean="0">
                <a:solidFill>
                  <a:schemeClr val="tx2"/>
                </a:solidFill>
              </a:rPr>
              <a:t>contention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dirty="0"/>
              <a:t>look at the context to tell them apart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831626"/>
              </p:ext>
            </p:extLst>
          </p:nvPr>
        </p:nvGraphicFramePr>
        <p:xfrm>
          <a:off x="2627784" y="2942431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VISIO" r:id="rId4" imgW="1057320" imgH="607320" progId="Visio.Drawing.6">
                  <p:embed/>
                </p:oleObj>
              </mc:Choice>
              <mc:Fallback>
                <p:oleObj name="VISIO" r:id="rId4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42431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6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 (</a:t>
            </a:r>
            <a:r>
              <a:rPr lang="en-US" i="1" dirty="0" smtClean="0"/>
              <a:t>K-Maps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Simplifying B</a:t>
            </a:r>
            <a:r>
              <a:rPr lang="en-US" altLang="en-US" dirty="0" smtClean="0"/>
              <a:t>oolean expressions via algebraic manipulation </a:t>
            </a:r>
            <a:r>
              <a:rPr lang="en-US" altLang="en-US" dirty="0"/>
              <a:t>is hard since there is </a:t>
            </a:r>
            <a:r>
              <a:rPr lang="en-US" altLang="en-US" dirty="0" smtClean="0"/>
              <a:t>no uniform </a:t>
            </a:r>
            <a:r>
              <a:rPr lang="en-US" altLang="en-US" dirty="0"/>
              <a:t>way of doing </a:t>
            </a:r>
            <a:r>
              <a:rPr lang="en-US" altLang="en-US" dirty="0" smtClean="0"/>
              <a:t>it </a:t>
            </a:r>
            <a:r>
              <a:rPr lang="is-IS" altLang="en-US" dirty="0" smtClean="0"/>
              <a:t>…</a:t>
            </a:r>
            <a:endParaRPr lang="en-US" altLang="en-US" dirty="0"/>
          </a:p>
          <a:p>
            <a:r>
              <a:rPr lang="en-US" altLang="en-US" dirty="0" err="1">
                <a:solidFill>
                  <a:schemeClr val="tx2"/>
                </a:solidFill>
              </a:rPr>
              <a:t>Karnaugh</a:t>
            </a:r>
            <a:r>
              <a:rPr lang="en-US" altLang="en-US" dirty="0">
                <a:solidFill>
                  <a:schemeClr val="tx2"/>
                </a:solidFill>
              </a:rPr>
              <a:t> map </a:t>
            </a:r>
            <a:r>
              <a:rPr lang="en-US" altLang="en-US" dirty="0" smtClean="0"/>
              <a:t>(or </a:t>
            </a:r>
            <a:r>
              <a:rPr lang="en-US" altLang="en-US" i="1" dirty="0" smtClean="0"/>
              <a:t>K-Map</a:t>
            </a:r>
            <a:r>
              <a:rPr lang="en-US" altLang="en-US" dirty="0" smtClean="0"/>
              <a:t>) technique </a:t>
            </a:r>
            <a:r>
              <a:rPr lang="en-US" altLang="en-US" dirty="0"/>
              <a:t>is </a:t>
            </a:r>
            <a:r>
              <a:rPr lang="en-US" altLang="en-US" dirty="0" smtClean="0"/>
              <a:t>a commonly used graphical method.</a:t>
            </a:r>
          </a:p>
          <a:p>
            <a:pPr lvl="1"/>
            <a:r>
              <a:rPr lang="en-US" altLang="en-US" dirty="0" smtClean="0"/>
              <a:t>Another way to present truth table.</a:t>
            </a:r>
          </a:p>
          <a:p>
            <a:pPr lvl="1"/>
            <a:r>
              <a:rPr lang="en-US" altLang="en-US" dirty="0" smtClean="0"/>
              <a:t>Can represent Boolean </a:t>
            </a:r>
            <a:r>
              <a:rPr lang="en-US" altLang="en-US" dirty="0"/>
              <a:t>functions of up to six variables.</a:t>
            </a:r>
          </a:p>
          <a:p>
            <a:r>
              <a:rPr lang="en-US" altLang="en-US" dirty="0" smtClean="0"/>
              <a:t>K-Maps </a:t>
            </a:r>
            <a:r>
              <a:rPr lang="en-US" altLang="en-US" dirty="0"/>
              <a:t>are tables of rows and columns with entries </a:t>
            </a:r>
            <a:r>
              <a:rPr lang="en-US" altLang="en-US" dirty="0" smtClean="0"/>
              <a:t>representing 1s </a:t>
            </a:r>
            <a:r>
              <a:rPr lang="en-US" altLang="en-US" dirty="0"/>
              <a:t>or </a:t>
            </a:r>
            <a:r>
              <a:rPr lang="en-US" altLang="en-US" dirty="0" smtClean="0"/>
              <a:t>0s </a:t>
            </a:r>
            <a:r>
              <a:rPr lang="en-US" altLang="en-US" dirty="0"/>
              <a:t>of </a:t>
            </a:r>
            <a:r>
              <a:rPr lang="en-US" altLang="en-US" dirty="0">
                <a:solidFill>
                  <a:schemeClr val="tx2"/>
                </a:solidFill>
              </a:rPr>
              <a:t>SOP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POS</a:t>
            </a:r>
            <a:r>
              <a:rPr lang="en-US" altLang="en-US" dirty="0"/>
              <a:t> </a:t>
            </a:r>
            <a:r>
              <a:rPr lang="en-US" altLang="en-US" dirty="0" smtClean="0"/>
              <a:t>representations (</a:t>
            </a:r>
            <a:r>
              <a:rPr lang="en-US" altLang="en-US" i="1" dirty="0" err="1" smtClean="0"/>
              <a:t>minterms</a:t>
            </a:r>
            <a:r>
              <a:rPr lang="en-US" altLang="en-US" dirty="0" smtClean="0"/>
              <a:t> or </a:t>
            </a:r>
            <a:r>
              <a:rPr lang="en-US" altLang="en-US" i="1" dirty="0" err="1" smtClean="0"/>
              <a:t>maxterms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67944" y="1412111"/>
            <a:ext cx="3740373" cy="2152882"/>
            <a:chOff x="4067944" y="1412111"/>
            <a:chExt cx="3740373" cy="2152882"/>
          </a:xfrm>
        </p:grpSpPr>
        <p:grpSp>
          <p:nvGrpSpPr>
            <p:cNvPr id="40" name="Group 39"/>
            <p:cNvGrpSpPr/>
            <p:nvPr/>
          </p:nvGrpSpPr>
          <p:grpSpPr>
            <a:xfrm>
              <a:off x="4067944" y="1412111"/>
              <a:ext cx="3740373" cy="2152882"/>
              <a:chOff x="4539952" y="3356992"/>
              <a:chExt cx="3740373" cy="215288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344221" y="369700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4539952" y="3356992"/>
                <a:ext cx="3450398" cy="2152882"/>
                <a:chOff x="5514090" y="1104622"/>
                <a:chExt cx="3450398" cy="2152882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5724128" y="1462038"/>
                  <a:ext cx="3240360" cy="1795466"/>
                  <a:chOff x="5724128" y="1462038"/>
                  <a:chExt cx="3240360" cy="1795466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80424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608416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824440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752432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680184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608176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24200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752192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 flipV="1">
                    <a:off x="5724128" y="1462038"/>
                    <a:ext cx="360040" cy="35517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/>
                <p:cNvSpPr txBox="1"/>
                <p:nvPr/>
              </p:nvSpPr>
              <p:spPr>
                <a:xfrm>
                  <a:off x="6226985" y="147647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00</a:t>
                  </a:r>
                  <a:endParaRPr 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913459" y="148145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01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631885" y="147395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11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70722" y="198336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670722" y="2693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15074" y="1468079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514090" y="110462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Y</a:t>
                  </a:r>
                  <a:endParaRPr 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790566" y="1256735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AB</a:t>
                  </a:r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4702257" y="2296243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26157" y="2301130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ABC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32070" y="2306852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44935" y="2298096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06231" y="2987005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0131" y="2991892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36044" y="2997614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48909" y="2988858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827328" y="2374545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43279" y="2373038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079827" y="2373038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44530" y="2381931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97029" y="238042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513522" y="238042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089072" y="237204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225620" y="237204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836164" y="3072647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2115" y="3071140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568000" y="3073581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103257" y="3070937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47424" y="1629578"/>
            <a:ext cx="1296144" cy="2308324"/>
            <a:chOff x="1960643" y="3613355"/>
            <a:chExt cx="1296144" cy="2308324"/>
          </a:xfrm>
        </p:grpSpPr>
        <p:sp>
          <p:nvSpPr>
            <p:cNvPr id="31" name="TextBox 30"/>
            <p:cNvSpPr txBox="1"/>
            <p:nvPr/>
          </p:nvSpPr>
          <p:spPr>
            <a:xfrm>
              <a:off x="1960643" y="3613355"/>
              <a:ext cx="12961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   B   C   Y</a:t>
              </a:r>
            </a:p>
            <a:p>
              <a:r>
                <a:rPr lang="en-US" sz="1600" b="1" dirty="0" smtClean="0">
                  <a:solidFill>
                    <a:schemeClr val="tx2"/>
                  </a:solidFill>
                </a:rPr>
                <a:t>0   0    0   1</a:t>
              </a:r>
            </a:p>
            <a:p>
              <a:r>
                <a:rPr lang="en-US" sz="1600" b="1" dirty="0">
                  <a:solidFill>
                    <a:schemeClr val="tx2"/>
                  </a:solidFill>
                </a:rPr>
                <a:t>0   0    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1   </a:t>
              </a:r>
              <a:r>
                <a:rPr lang="en-US" sz="1600" b="1" dirty="0">
                  <a:solidFill>
                    <a:schemeClr val="tx2"/>
                  </a:solidFill>
                </a:rPr>
                <a:t>1</a:t>
              </a:r>
            </a:p>
            <a:p>
              <a:r>
                <a:rPr lang="en-US" sz="1600" dirty="0"/>
                <a:t>0   </a:t>
              </a:r>
              <a:r>
                <a:rPr lang="en-US" sz="1600" dirty="0" smtClean="0"/>
                <a:t>1    </a:t>
              </a:r>
              <a:r>
                <a:rPr lang="en-US" sz="1600" dirty="0"/>
                <a:t>0   </a:t>
              </a:r>
              <a:r>
                <a:rPr lang="en-US" sz="1600" dirty="0" smtClean="0"/>
                <a:t>0</a:t>
              </a:r>
              <a:endParaRPr lang="en-US" sz="1600" dirty="0"/>
            </a:p>
            <a:p>
              <a:r>
                <a:rPr lang="en-US" sz="1600" dirty="0"/>
                <a:t>0   </a:t>
              </a:r>
              <a:r>
                <a:rPr lang="en-US" sz="1600" dirty="0" smtClean="0"/>
                <a:t>1    1   0</a:t>
              </a:r>
              <a:endParaRPr lang="en-US" sz="1600" dirty="0"/>
            </a:p>
            <a:p>
              <a:r>
                <a:rPr lang="en-US" sz="1600" dirty="0" smtClean="0"/>
                <a:t>1   </a:t>
              </a:r>
              <a:r>
                <a:rPr lang="en-US" sz="1600" dirty="0"/>
                <a:t>0    0   </a:t>
              </a:r>
              <a:r>
                <a:rPr lang="en-US" sz="1600" dirty="0" smtClean="0"/>
                <a:t>0</a:t>
              </a:r>
              <a:endParaRPr lang="en-US" sz="1600" dirty="0"/>
            </a:p>
            <a:p>
              <a:r>
                <a:rPr lang="en-US" sz="1600" dirty="0" smtClean="0"/>
                <a:t>1   </a:t>
              </a:r>
              <a:r>
                <a:rPr lang="en-US" sz="1600" dirty="0"/>
                <a:t>0    </a:t>
              </a:r>
              <a:r>
                <a:rPr lang="en-US" sz="1600" dirty="0" smtClean="0"/>
                <a:t>1   0</a:t>
              </a:r>
              <a:endParaRPr lang="en-US" sz="1600" dirty="0"/>
            </a:p>
            <a:p>
              <a:r>
                <a:rPr lang="en-US" sz="1600" dirty="0" smtClean="0"/>
                <a:t>1   1    </a:t>
              </a:r>
              <a:r>
                <a:rPr lang="en-US" sz="1600" dirty="0"/>
                <a:t>0   </a:t>
              </a:r>
              <a:r>
                <a:rPr lang="en-US" sz="1600" dirty="0" smtClean="0"/>
                <a:t>0</a:t>
              </a:r>
              <a:endParaRPr lang="en-US" sz="1600" dirty="0"/>
            </a:p>
            <a:p>
              <a:r>
                <a:rPr lang="en-US" sz="1600" dirty="0" smtClean="0"/>
                <a:t>1   1    1   0</a:t>
              </a:r>
              <a:endParaRPr lang="en-US" sz="16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755075" y="3675413"/>
              <a:ext cx="3709" cy="22018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21399" y="3914508"/>
              <a:ext cx="9062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67944" y="3786386"/>
            <a:ext cx="3740373" cy="2152882"/>
            <a:chOff x="4067944" y="3786386"/>
            <a:chExt cx="3740373" cy="2152882"/>
          </a:xfrm>
        </p:grpSpPr>
        <p:sp>
          <p:nvSpPr>
            <p:cNvPr id="25" name="TextBox 24"/>
            <p:cNvSpPr txBox="1"/>
            <p:nvPr/>
          </p:nvSpPr>
          <p:spPr>
            <a:xfrm>
              <a:off x="4224576" y="466512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37322" y="5359745"/>
              <a:ext cx="384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</a:t>
              </a:r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35623" y="5219188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38022" y="4498980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32125" y="4688650"/>
              <a:ext cx="384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</a:t>
              </a:r>
              <a:endParaRPr 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72213" y="412640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8102" y="4498980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98262" y="4498980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78182" y="4498980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5703" y="5219188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95863" y="5219188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5783" y="5219188"/>
              <a:ext cx="72008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4277982" y="4143802"/>
              <a:ext cx="360040" cy="35517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80839" y="415824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00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67313" y="416321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85739" y="415571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4576" y="537513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68928" y="414984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7944" y="378638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Y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4420" y="393849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33360" y="4688650"/>
              <a:ext cx="561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20502" y="4699626"/>
              <a:ext cx="561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77647" y="4686350"/>
              <a:ext cx="561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33359" y="5344356"/>
              <a:ext cx="561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220502" y="5363356"/>
              <a:ext cx="561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78035" y="5344356"/>
              <a:ext cx="561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sp>
        <p:nvSpPr>
          <p:cNvPr id="107" name="Oval 106"/>
          <p:cNvSpPr/>
          <p:nvPr/>
        </p:nvSpPr>
        <p:spPr>
          <a:xfrm>
            <a:off x="4676715" y="4522757"/>
            <a:ext cx="600345" cy="1395004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688600" y="2136188"/>
            <a:ext cx="600345" cy="1395004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471485" y="2033160"/>
            <a:ext cx="2042589" cy="974789"/>
            <a:chOff x="2471485" y="2033160"/>
            <a:chExt cx="2042589" cy="974789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471485" y="2033160"/>
              <a:ext cx="1892055" cy="258964"/>
            </a:xfrm>
            <a:prstGeom prst="straightConnector1">
              <a:avLst/>
            </a:prstGeom>
            <a:ln w="444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471485" y="2296243"/>
              <a:ext cx="2042589" cy="711706"/>
            </a:xfrm>
            <a:prstGeom prst="straightConnector1">
              <a:avLst/>
            </a:prstGeom>
            <a:ln w="444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403648" y="3640865"/>
            <a:ext cx="2959572" cy="1578195"/>
            <a:chOff x="1403648" y="3640865"/>
            <a:chExt cx="2959572" cy="1578195"/>
          </a:xfrm>
        </p:grpSpPr>
        <p:grpSp>
          <p:nvGrpSpPr>
            <p:cNvPr id="35" name="Group 34"/>
            <p:cNvGrpSpPr/>
            <p:nvPr/>
          </p:nvGrpSpPr>
          <p:grpSpPr>
            <a:xfrm>
              <a:off x="1403648" y="4665126"/>
              <a:ext cx="2664296" cy="553934"/>
              <a:chOff x="1403648" y="4665126"/>
              <a:chExt cx="2664296" cy="5539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95882" y="4762488"/>
                <a:ext cx="2472062" cy="369332"/>
                <a:chOff x="964733" y="4747313"/>
                <a:chExt cx="2472062" cy="369332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964733" y="4747313"/>
                  <a:ext cx="2472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 = AB</a:t>
                  </a:r>
                  <a:endParaRPr lang="en-US" dirty="0"/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404357" y="4810282"/>
                  <a:ext cx="889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532481" y="4808933"/>
                  <a:ext cx="889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ectangle 114"/>
              <p:cNvSpPr/>
              <p:nvPr/>
            </p:nvSpPr>
            <p:spPr>
              <a:xfrm>
                <a:off x="1403648" y="4665126"/>
                <a:ext cx="1296266" cy="553934"/>
              </a:xfrm>
              <a:prstGeom prst="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Left Arrow 2"/>
            <p:cNvSpPr/>
            <p:nvPr/>
          </p:nvSpPr>
          <p:spPr>
            <a:xfrm rot="19445739">
              <a:off x="2549060" y="3640865"/>
              <a:ext cx="1814160" cy="776639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An </a:t>
            </a:r>
            <a:r>
              <a:rPr lang="en-US" altLang="en-US" sz="2600" i="1" dirty="0"/>
              <a:t>n-</a:t>
            </a:r>
            <a:r>
              <a:rPr lang="en-US" altLang="en-US" sz="2600" dirty="0"/>
              <a:t>variable </a:t>
            </a:r>
            <a:r>
              <a:rPr lang="en-US" altLang="en-US" sz="2600" dirty="0" smtClean="0"/>
              <a:t>K-Map </a:t>
            </a:r>
            <a:r>
              <a:rPr lang="en-US" altLang="en-US" sz="2600" dirty="0"/>
              <a:t>has </a:t>
            </a:r>
            <a:r>
              <a:rPr lang="en-US" altLang="en-US" sz="2600" i="1" dirty="0"/>
              <a:t>2</a:t>
            </a:r>
            <a:r>
              <a:rPr lang="en-US" altLang="en-US" sz="2600" i="1" baseline="40000" dirty="0"/>
              <a:t>n</a:t>
            </a:r>
            <a:r>
              <a:rPr lang="en-US" altLang="en-US" sz="2600" dirty="0"/>
              <a:t> cells with each cell corresponding to an </a:t>
            </a:r>
            <a:r>
              <a:rPr lang="en-US" altLang="en-US" sz="2600" i="1" dirty="0"/>
              <a:t>n-</a:t>
            </a:r>
            <a:r>
              <a:rPr lang="en-US" altLang="en-US" sz="2600" dirty="0"/>
              <a:t>variable truth table value</a:t>
            </a:r>
            <a:r>
              <a:rPr lang="en-US" altLang="en-US" sz="2600" dirty="0" smtClean="0"/>
              <a:t>.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K-Map </a:t>
            </a:r>
            <a:r>
              <a:rPr lang="en-US" altLang="en-US" sz="2600" dirty="0"/>
              <a:t>cells are labeled with the corresponding truth-table row</a:t>
            </a:r>
            <a:r>
              <a:rPr lang="en-US" altLang="en-US" sz="2600" dirty="0" smtClean="0"/>
              <a:t>.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K-Map </a:t>
            </a:r>
            <a:r>
              <a:rPr lang="en-US" altLang="en-US" sz="2600" dirty="0"/>
              <a:t>cells are arranged such that adjacent cells correspond to truth rows that differ in only one bit position (</a:t>
            </a:r>
            <a:r>
              <a:rPr lang="en-US" altLang="en-US" sz="2600" i="1" dirty="0"/>
              <a:t>logical adjacency</a:t>
            </a:r>
            <a:r>
              <a:rPr lang="en-US" altLang="en-US" sz="2600" dirty="0"/>
              <a:t>).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46427" y="2564904"/>
            <a:ext cx="3740373" cy="2152882"/>
            <a:chOff x="4067944" y="1412111"/>
            <a:chExt cx="3740373" cy="2152882"/>
          </a:xfrm>
        </p:grpSpPr>
        <p:grpSp>
          <p:nvGrpSpPr>
            <p:cNvPr id="6" name="Group 5"/>
            <p:cNvGrpSpPr/>
            <p:nvPr/>
          </p:nvGrpSpPr>
          <p:grpSpPr>
            <a:xfrm>
              <a:off x="4067944" y="1412111"/>
              <a:ext cx="3740373" cy="2152882"/>
              <a:chOff x="4539952" y="3356992"/>
              <a:chExt cx="3740373" cy="215288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7344221" y="369700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539952" y="3356992"/>
                <a:ext cx="3450398" cy="2152882"/>
                <a:chOff x="5514090" y="1104622"/>
                <a:chExt cx="3450398" cy="2152882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724128" y="1462038"/>
                  <a:ext cx="3240360" cy="1795466"/>
                  <a:chOff x="5724128" y="1462038"/>
                  <a:chExt cx="3240360" cy="1795466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680424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08416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824440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524328" y="181721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80184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608176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824200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7521929" y="2537424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 flipH="1" flipV="1">
                    <a:off x="5724128" y="1462038"/>
                    <a:ext cx="360040" cy="355178"/>
                  </a:xfrm>
                  <a:prstGeom prst="line">
                    <a:avLst/>
                  </a:prstGeom>
                  <a:ln w="254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6226985" y="147647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00</a:t>
                  </a:r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913459" y="148145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01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631885" y="147395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11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670722" y="198336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670722" y="2693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515074" y="1468079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14090" y="110462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Y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790566" y="1256735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AB</a:t>
                  </a:r>
                  <a:endParaRPr lang="en-US"/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4702257" y="2296243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6157" y="2301130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2070" y="2306852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4935" y="2298096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ABC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6231" y="2987005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0131" y="2991892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36044" y="2997614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48909" y="2988858"/>
              <a:ext cx="889019" cy="37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ABC</a:t>
              </a:r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827328" y="2374545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43279" y="2373038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79827" y="2373038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44530" y="2381931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7029" y="238042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13522" y="238042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89072" y="237204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25620" y="2372044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36164" y="3072647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952115" y="3071140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68000" y="3073581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103257" y="3070937"/>
              <a:ext cx="65541" cy="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000685" y="1772816"/>
            <a:ext cx="2387739" cy="1152128"/>
            <a:chOff x="6000685" y="1772816"/>
            <a:chExt cx="2387739" cy="1152128"/>
          </a:xfrm>
        </p:grpSpPr>
        <p:sp>
          <p:nvSpPr>
            <p:cNvPr id="48" name="TextBox 47"/>
            <p:cNvSpPr txBox="1"/>
            <p:nvPr/>
          </p:nvSpPr>
          <p:spPr>
            <a:xfrm>
              <a:off x="6000685" y="1772816"/>
              <a:ext cx="2387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3 variables (A, B, C)</a:t>
              </a:r>
              <a:br>
                <a:rPr lang="en-US" sz="1600" i="1" dirty="0" smtClean="0"/>
              </a:br>
              <a:r>
                <a:rPr lang="en-US" sz="1600" i="1" dirty="0" smtClean="0"/>
                <a:t>– 2</a:t>
              </a:r>
              <a:r>
                <a:rPr lang="en-US" sz="1600" i="1" baseline="30000" dirty="0" smtClean="0"/>
                <a:t>3</a:t>
              </a:r>
              <a:r>
                <a:rPr lang="en-US" sz="1600" i="1" dirty="0" smtClean="0"/>
                <a:t> (8) K-Map cells.</a:t>
              </a:r>
              <a:endParaRPr lang="en-US" sz="1600" i="1" dirty="0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6785298" y="2392875"/>
              <a:ext cx="306982" cy="53206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68637" y="4077072"/>
            <a:ext cx="2387739" cy="1562690"/>
            <a:chOff x="5568637" y="4077072"/>
            <a:chExt cx="2387739" cy="1562690"/>
          </a:xfrm>
        </p:grpSpPr>
        <p:sp>
          <p:nvSpPr>
            <p:cNvPr id="49" name="TextBox 48"/>
            <p:cNvSpPr txBox="1"/>
            <p:nvPr/>
          </p:nvSpPr>
          <p:spPr>
            <a:xfrm>
              <a:off x="5568637" y="5301208"/>
              <a:ext cx="2387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Differ by 1 bit: B vs B</a:t>
              </a:r>
              <a:endParaRPr lang="en-US" sz="1600" i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26747" y="4077072"/>
              <a:ext cx="1219944" cy="513338"/>
            </a:xfrm>
            <a:prstGeom prst="rect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6084168" y="4653136"/>
              <a:ext cx="302597" cy="655430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903784" y="5373216"/>
              <a:ext cx="837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3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Definitions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Complement: 	</a:t>
            </a:r>
            <a:r>
              <a:rPr lang="en-US" b="1" i="1" dirty="0" smtClean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B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B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B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C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tx2"/>
                </a:solidFill>
              </a:rPr>
              <a:t>ABC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AC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i="1" dirty="0" smtClean="0">
                <a:solidFill>
                  <a:schemeClr val="tx2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250184" y="1700808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411984" y="1700808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92984" y="1700808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99792" y="2890007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09700" y="2890007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47900" y="2890007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227548" y="4045169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69386" y="4045169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3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Rules</a:t>
            </a:r>
            <a:endParaRPr lang="en-US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adjacent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</a:t>
            </a:r>
            <a:r>
              <a:rPr lang="en-US" dirty="0" smtClean="0"/>
              <a:t>equation.</a:t>
            </a:r>
          </a:p>
        </p:txBody>
      </p:sp>
    </p:spTree>
    <p:extLst>
      <p:ext uri="{BB962C8B-B14F-4D97-AF65-F5344CB8AC3E}">
        <p14:creationId xmlns:p14="http://schemas.microsoft.com/office/powerpoint/2010/main" val="5993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4-Input K-Map Example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51609"/>
              </p:ext>
            </p:extLst>
          </p:nvPr>
        </p:nvGraphicFramePr>
        <p:xfrm>
          <a:off x="683568" y="1556792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VISIO" r:id="rId4" imgW="1177560" imgH="2089080" progId="Visio.Drawing.6">
                  <p:embed/>
                </p:oleObj>
              </mc:Choice>
              <mc:Fallback>
                <p:oleObj name="VISIO" r:id="rId4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067944" y="1700808"/>
            <a:ext cx="3826768" cy="4025414"/>
            <a:chOff x="4067944" y="1700808"/>
            <a:chExt cx="3826768" cy="4025414"/>
          </a:xfrm>
        </p:grpSpPr>
        <p:sp>
          <p:nvSpPr>
            <p:cNvPr id="5" name="TextBox 4"/>
            <p:cNvSpPr txBox="1"/>
            <p:nvPr/>
          </p:nvSpPr>
          <p:spPr>
            <a:xfrm>
              <a:off x="5511849" y="1700808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Start, by drawing out the grid </a:t>
              </a:r>
              <a:r>
                <a:rPr lang="is-IS" i="1" dirty="0" smtClean="0"/>
                <a:t>…</a:t>
              </a:r>
              <a:endParaRPr lang="en-US" i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67944" y="2132856"/>
              <a:ext cx="3826768" cy="3593366"/>
              <a:chOff x="4860032" y="2564904"/>
              <a:chExt cx="3826768" cy="359336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750696" y="290492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5156465" y="2922320"/>
                <a:ext cx="360040" cy="35517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659322" y="293675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45796" y="29417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01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64222" y="29342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03059" y="344364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3059" y="415365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60032" y="292836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CD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46427" y="256490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Y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22903" y="27170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AB</a:t>
                </a:r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514106" y="3277498"/>
                <a:ext cx="2883020" cy="2880772"/>
                <a:chOff x="5514106" y="3277498"/>
                <a:chExt cx="2883020" cy="288077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23658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51650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67674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95666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23418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51410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67434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95426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23688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51680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67704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95696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23448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51440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767464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95456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112894" y="4869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18260" y="557723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50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4-Input K-Map Example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683568" y="1556792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VISIO" r:id="rId4" imgW="1177560" imgH="2089080" progId="Visio.Drawing.6">
                  <p:embed/>
                </p:oleObj>
              </mc:Choice>
              <mc:Fallback>
                <p:oleObj name="VISIO" r:id="rId4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4067944" y="1569359"/>
            <a:ext cx="4401861" cy="4163897"/>
            <a:chOff x="4427984" y="1431495"/>
            <a:chExt cx="4401861" cy="4163897"/>
          </a:xfrm>
        </p:grpSpPr>
        <p:grpSp>
          <p:nvGrpSpPr>
            <p:cNvPr id="8" name="Group 7"/>
            <p:cNvGrpSpPr/>
            <p:nvPr/>
          </p:nvGrpSpPr>
          <p:grpSpPr>
            <a:xfrm>
              <a:off x="4427984" y="2002026"/>
              <a:ext cx="4401861" cy="3593366"/>
              <a:chOff x="2339752" y="1772816"/>
              <a:chExt cx="4401861" cy="359336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39752" y="1772816"/>
                <a:ext cx="3826768" cy="3593366"/>
                <a:chOff x="4860032" y="2564904"/>
                <a:chExt cx="3826768" cy="3593366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7750696" y="2904921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10</a:t>
                  </a:r>
                  <a:endParaRPr lang="en-US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5156465" y="2922320"/>
                  <a:ext cx="360040" cy="35517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659322" y="2936758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45796" y="294173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01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64222" y="293423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11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103059" y="344364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103059" y="415365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01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860032" y="2928361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CD</a:t>
                  </a:r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946427" y="256490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Y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22903" y="2717017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AB</a:t>
                  </a:r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5514106" y="3277498"/>
                  <a:ext cx="2883020" cy="2880772"/>
                  <a:chOff x="5514106" y="3277498"/>
                  <a:chExt cx="2883020" cy="288077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236585" y="3277498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5516505" y="3277498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676745" y="3277498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956665" y="3277498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6234186" y="399770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514106" y="399770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7674346" y="399770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954266" y="3997706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236886" y="4717982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516806" y="4717982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7677046" y="4717982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956966" y="4717982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234487" y="5438190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5514407" y="5438190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7674647" y="5438190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6954567" y="5438190"/>
                    <a:ext cx="720080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5112894" y="486916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118260" y="5577235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10</a:t>
                  </a:r>
                  <a:endParaRPr 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158843" y="2620778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01453" y="2645395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61293" y="3325597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98753" y="3352548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51920" y="4045677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2550" y="4064450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03848" y="4829090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851920" y="4829090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92080" y="4797152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98753" y="4067240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9003" y="2605321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58593" y="2600533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95662" y="4792236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11711" y="3342148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00176" y="3352548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609949" y="4050593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913748" y="1431495"/>
              <a:ext cx="216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/>
                <a:t>Write the values of Y into the grid.</a:t>
              </a:r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16470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4-Input K-Map Example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683568" y="1556792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VISIO" r:id="rId4" imgW="1177560" imgH="2089080" progId="Visio.Drawing.6">
                  <p:embed/>
                </p:oleObj>
              </mc:Choice>
              <mc:Fallback>
                <p:oleObj name="VISIO" r:id="rId4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162880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Circle groups of 2, 4 or 8 adjacent squares.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14692" y="5014917"/>
            <a:ext cx="175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Don’t forget wrap-around!</a:t>
            </a:r>
            <a:endParaRPr lang="en-US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058571" y="2132856"/>
            <a:ext cx="4401861" cy="3593366"/>
            <a:chOff x="2339752" y="1772816"/>
            <a:chExt cx="4401861" cy="3593366"/>
          </a:xfrm>
        </p:grpSpPr>
        <p:grpSp>
          <p:nvGrpSpPr>
            <p:cNvPr id="11" name="Group 10"/>
            <p:cNvGrpSpPr/>
            <p:nvPr/>
          </p:nvGrpSpPr>
          <p:grpSpPr>
            <a:xfrm>
              <a:off x="2339752" y="1772816"/>
              <a:ext cx="3826768" cy="3593366"/>
              <a:chOff x="4860032" y="2564904"/>
              <a:chExt cx="3826768" cy="359336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750696" y="290492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5156465" y="2922320"/>
                <a:ext cx="360040" cy="35517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59322" y="293675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45796" y="29417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64222" y="29342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03059" y="344364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03059" y="415365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01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60032" y="292836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CD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946427" y="256490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Y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2903" y="27170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AB</a:t>
                </a:r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514106" y="3277498"/>
                <a:ext cx="2883020" cy="2880772"/>
                <a:chOff x="5514106" y="3277498"/>
                <a:chExt cx="2883020" cy="288077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23658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51650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67674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95666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23418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51410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67434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5426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3688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51680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67704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95696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23448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51440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67464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95456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5112894" y="4869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18260" y="557723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158843" y="262077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1453" y="2645395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1293" y="3325597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8753" y="335254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0" y="4045677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2550" y="406445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3848" y="482909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1920" y="482909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479715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8753" y="406724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9003" y="2605321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8593" y="2600533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5662" y="4792236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11711" y="334214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0176" y="335254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9949" y="4050593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97021" y="2852936"/>
            <a:ext cx="2899315" cy="2880320"/>
            <a:chOff x="2915816" y="2492896"/>
            <a:chExt cx="2899315" cy="2880320"/>
          </a:xfrm>
        </p:grpSpPr>
        <p:sp>
          <p:nvSpPr>
            <p:cNvPr id="58" name="Rounded Rectangle 57"/>
            <p:cNvSpPr/>
            <p:nvPr/>
          </p:nvSpPr>
          <p:spPr>
            <a:xfrm>
              <a:off x="3169686" y="4077072"/>
              <a:ext cx="1071418" cy="1152128"/>
            </a:xfrm>
            <a:prstGeom prst="roundRect">
              <a:avLst/>
            </a:prstGeom>
            <a:noFill/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51920" y="3376982"/>
              <a:ext cx="466066" cy="1102996"/>
            </a:xfrm>
            <a:prstGeom prst="round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58062" y="2686044"/>
              <a:ext cx="466066" cy="1102996"/>
            </a:xfrm>
            <a:prstGeom prst="round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alf Frame 60"/>
            <p:cNvSpPr/>
            <p:nvPr/>
          </p:nvSpPr>
          <p:spPr>
            <a:xfrm>
              <a:off x="5167059" y="4763933"/>
              <a:ext cx="648072" cy="586566"/>
            </a:xfrm>
            <a:prstGeom prst="halfFrame">
              <a:avLst>
                <a:gd name="adj1" fmla="val 13449"/>
                <a:gd name="adj2" fmla="val 819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Half Frame 61"/>
            <p:cNvSpPr/>
            <p:nvPr/>
          </p:nvSpPr>
          <p:spPr>
            <a:xfrm flipH="1">
              <a:off x="2915816" y="4786650"/>
              <a:ext cx="648072" cy="586566"/>
            </a:xfrm>
            <a:prstGeom prst="halfFrame">
              <a:avLst>
                <a:gd name="adj1" fmla="val 13449"/>
                <a:gd name="adj2" fmla="val 1070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Half Frame 62"/>
            <p:cNvSpPr/>
            <p:nvPr/>
          </p:nvSpPr>
          <p:spPr>
            <a:xfrm flipV="1">
              <a:off x="5148064" y="2492896"/>
              <a:ext cx="648072" cy="586566"/>
            </a:xfrm>
            <a:prstGeom prst="halfFrame">
              <a:avLst>
                <a:gd name="adj1" fmla="val 13449"/>
                <a:gd name="adj2" fmla="val 819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Half Frame 63"/>
            <p:cNvSpPr/>
            <p:nvPr/>
          </p:nvSpPr>
          <p:spPr>
            <a:xfrm rot="10800000">
              <a:off x="2915816" y="2492896"/>
              <a:ext cx="648072" cy="586566"/>
            </a:xfrm>
            <a:prstGeom prst="halfFrame">
              <a:avLst>
                <a:gd name="adj1" fmla="val 13449"/>
                <a:gd name="adj2" fmla="val 819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7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smtClean="0"/>
              <a:t>Logic Circuits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4-Input K-Map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2147" y="1340768"/>
            <a:ext cx="4401861" cy="3593366"/>
            <a:chOff x="2339752" y="1772816"/>
            <a:chExt cx="4401861" cy="3593366"/>
          </a:xfrm>
        </p:grpSpPr>
        <p:grpSp>
          <p:nvGrpSpPr>
            <p:cNvPr id="6" name="Group 5"/>
            <p:cNvGrpSpPr/>
            <p:nvPr/>
          </p:nvGrpSpPr>
          <p:grpSpPr>
            <a:xfrm>
              <a:off x="2339752" y="1772816"/>
              <a:ext cx="3826768" cy="3593366"/>
              <a:chOff x="4860032" y="2564904"/>
              <a:chExt cx="3826768" cy="359336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750696" y="290492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5156465" y="2922320"/>
                <a:ext cx="360040" cy="35517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659322" y="293675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45796" y="29417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01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64222" y="293423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11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03059" y="344364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00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03059" y="415365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01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60032" y="292836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CD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946427" y="256490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Y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22903" y="271701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AB</a:t>
                </a:r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514106" y="3277498"/>
                <a:ext cx="2883020" cy="2880772"/>
                <a:chOff x="5514106" y="3277498"/>
                <a:chExt cx="2883020" cy="288077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23658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51650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67674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956665" y="3277498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23418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51410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67434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954266" y="3997706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23688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51680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67704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956966" y="4717982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23448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51440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767464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954567" y="5438190"/>
                  <a:ext cx="720080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5112894" y="4869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18260" y="557723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58843" y="262077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1453" y="2645395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1293" y="3325597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8753" y="335254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51920" y="4045677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2550" y="406445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3848" y="482909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1920" y="482909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2080" y="479715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98753" y="4067240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9003" y="2605321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8593" y="2600533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95662" y="4792236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1711" y="334214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176" y="3352548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09949" y="4050593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80597" y="2060848"/>
            <a:ext cx="2899315" cy="2880320"/>
            <a:chOff x="2915816" y="2492896"/>
            <a:chExt cx="2899315" cy="2880320"/>
          </a:xfrm>
        </p:grpSpPr>
        <p:sp>
          <p:nvSpPr>
            <p:cNvPr id="53" name="Rounded Rectangle 52"/>
            <p:cNvSpPr/>
            <p:nvPr/>
          </p:nvSpPr>
          <p:spPr>
            <a:xfrm>
              <a:off x="3169686" y="4077072"/>
              <a:ext cx="1071418" cy="1152128"/>
            </a:xfrm>
            <a:prstGeom prst="roundRect">
              <a:avLst/>
            </a:prstGeom>
            <a:noFill/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51920" y="3376982"/>
              <a:ext cx="466066" cy="1102996"/>
            </a:xfrm>
            <a:prstGeom prst="round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58062" y="2686044"/>
              <a:ext cx="466066" cy="1102996"/>
            </a:xfrm>
            <a:prstGeom prst="roundRect">
              <a:avLst/>
            </a:pr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alf Frame 55"/>
            <p:cNvSpPr/>
            <p:nvPr/>
          </p:nvSpPr>
          <p:spPr>
            <a:xfrm>
              <a:off x="5167059" y="4763933"/>
              <a:ext cx="648072" cy="586566"/>
            </a:xfrm>
            <a:prstGeom prst="halfFrame">
              <a:avLst>
                <a:gd name="adj1" fmla="val 13449"/>
                <a:gd name="adj2" fmla="val 819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 flipH="1">
              <a:off x="2915816" y="4786650"/>
              <a:ext cx="648072" cy="586566"/>
            </a:xfrm>
            <a:prstGeom prst="halfFrame">
              <a:avLst>
                <a:gd name="adj1" fmla="val 13449"/>
                <a:gd name="adj2" fmla="val 1070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Half Frame 57"/>
            <p:cNvSpPr/>
            <p:nvPr/>
          </p:nvSpPr>
          <p:spPr>
            <a:xfrm flipV="1">
              <a:off x="5148064" y="2492896"/>
              <a:ext cx="648072" cy="586566"/>
            </a:xfrm>
            <a:prstGeom prst="halfFrame">
              <a:avLst>
                <a:gd name="adj1" fmla="val 13449"/>
                <a:gd name="adj2" fmla="val 819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Half Frame 58"/>
            <p:cNvSpPr/>
            <p:nvPr/>
          </p:nvSpPr>
          <p:spPr>
            <a:xfrm rot="10800000">
              <a:off x="2915816" y="2492896"/>
              <a:ext cx="648072" cy="586566"/>
            </a:xfrm>
            <a:prstGeom prst="halfFrame">
              <a:avLst>
                <a:gd name="adj1" fmla="val 13449"/>
                <a:gd name="adj2" fmla="val 819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860032" y="4886576"/>
            <a:ext cx="3633684" cy="1062704"/>
            <a:chOff x="4860032" y="4886576"/>
            <a:chExt cx="3633684" cy="1062704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60032" y="5487615"/>
              <a:ext cx="3633684" cy="461665"/>
              <a:chOff x="2989117" y="5649153"/>
              <a:chExt cx="3633684" cy="461665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89117" y="5649153"/>
                <a:ext cx="3633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Y = AC + ABD + ABC + BD</a:t>
                </a:r>
                <a:endParaRPr lang="en-US" sz="2400" dirty="0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3534837" y="5756506"/>
                <a:ext cx="145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157401" y="5756506"/>
                <a:ext cx="145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146138" y="5756506"/>
                <a:ext cx="145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19205" y="5756506"/>
                <a:ext cx="145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749327" y="5756506"/>
                <a:ext cx="145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938226" y="5758764"/>
                <a:ext cx="1459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Down Arrow 182"/>
            <p:cNvSpPr/>
            <p:nvPr/>
          </p:nvSpPr>
          <p:spPr>
            <a:xfrm>
              <a:off x="5436096" y="4886576"/>
              <a:ext cx="288032" cy="576064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Down Arrow 191"/>
            <p:cNvSpPr/>
            <p:nvPr/>
          </p:nvSpPr>
          <p:spPr>
            <a:xfrm>
              <a:off x="6084168" y="4886576"/>
              <a:ext cx="288032" cy="576064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Down Arrow 207"/>
            <p:cNvSpPr/>
            <p:nvPr/>
          </p:nvSpPr>
          <p:spPr>
            <a:xfrm>
              <a:off x="6948264" y="4886576"/>
              <a:ext cx="288032" cy="576064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own Arrow 221"/>
            <p:cNvSpPr/>
            <p:nvPr/>
          </p:nvSpPr>
          <p:spPr>
            <a:xfrm>
              <a:off x="7524328" y="4886576"/>
              <a:ext cx="288032" cy="57606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236899" y="29205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418611" y="1340768"/>
            <a:ext cx="3826768" cy="3593366"/>
            <a:chOff x="4860032" y="2564904"/>
            <a:chExt cx="3826768" cy="3593366"/>
          </a:xfrm>
        </p:grpSpPr>
        <p:sp>
          <p:nvSpPr>
            <p:cNvPr id="79" name="TextBox 78"/>
            <p:cNvSpPr txBox="1"/>
            <p:nvPr/>
          </p:nvSpPr>
          <p:spPr>
            <a:xfrm>
              <a:off x="7750696" y="290492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 flipV="1">
              <a:off x="5156465" y="2922320"/>
              <a:ext cx="360040" cy="35517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659322" y="293675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45796" y="294173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01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64222" y="293423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03059" y="344364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00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03059" y="415365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01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60032" y="292836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CD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46427" y="256490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Y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22903" y="271701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AB</a:t>
              </a:r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514106" y="3277498"/>
              <a:ext cx="2883020" cy="2880772"/>
              <a:chOff x="5514106" y="3277498"/>
              <a:chExt cx="2883020" cy="288077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36585" y="3277498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16505" y="3277498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76745" y="3277498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956665" y="3277498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34186" y="3997706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514106" y="3997706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74346" y="3997706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954266" y="3997706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36886" y="471798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516806" y="471798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677046" y="471798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956966" y="4717982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234487" y="543819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514407" y="543819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74647" y="543819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54567" y="5438190"/>
                <a:ext cx="72008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5112894" y="4869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18260" y="557723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808252" y="43794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ABCD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77612" y="363519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77862" y="2173273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37452" y="216848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74521" y="43601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90570" y="29101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88808" y="36185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102152" y="436800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ABCD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819522" y="36668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ABCD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088172" y="365935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ABCD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5204365" y="3749598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335080" y="3742971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933639" y="3745944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215816" y="4458195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346531" y="4451568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600123" y="4451568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297021" y="4459068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925696" y="4458796"/>
            <a:ext cx="7517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5135800" y="3638710"/>
            <a:ext cx="1302356" cy="1152128"/>
          </a:xfrm>
          <a:prstGeom prst="roundRect">
            <a:avLst/>
          </a:prstGeom>
          <a:noFill/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5796136" y="2924944"/>
            <a:ext cx="1440160" cy="369332"/>
            <a:chOff x="5796136" y="2924944"/>
            <a:chExt cx="1440160" cy="369332"/>
          </a:xfrm>
        </p:grpSpPr>
        <p:sp>
          <p:nvSpPr>
            <p:cNvPr id="185" name="TextBox 184"/>
            <p:cNvSpPr txBox="1"/>
            <p:nvPr/>
          </p:nvSpPr>
          <p:spPr>
            <a:xfrm>
              <a:off x="5796136" y="292494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ABCD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5911702" y="2996952"/>
              <a:ext cx="75179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171608" y="2998041"/>
              <a:ext cx="75179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ounded Rectangle 189"/>
          <p:cNvSpPr/>
          <p:nvPr/>
        </p:nvSpPr>
        <p:spPr>
          <a:xfrm>
            <a:off x="5819831" y="2858101"/>
            <a:ext cx="707187" cy="1300588"/>
          </a:xfrm>
          <a:prstGeom prst="round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7235324" y="2208839"/>
            <a:ext cx="1440160" cy="369332"/>
            <a:chOff x="7235324" y="2208839"/>
            <a:chExt cx="1440160" cy="369332"/>
          </a:xfrm>
        </p:grpSpPr>
        <p:sp>
          <p:nvSpPr>
            <p:cNvPr id="195" name="TextBox 194"/>
            <p:cNvSpPr txBox="1"/>
            <p:nvPr/>
          </p:nvSpPr>
          <p:spPr>
            <a:xfrm>
              <a:off x="7235324" y="220883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ABCD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7474300" y="2280847"/>
              <a:ext cx="75179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610796" y="2281936"/>
              <a:ext cx="75179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7740352" y="2285664"/>
              <a:ext cx="75179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7237241" y="2909215"/>
            <a:ext cx="1440160" cy="369332"/>
            <a:chOff x="7237241" y="2909215"/>
            <a:chExt cx="1440160" cy="369332"/>
          </a:xfrm>
        </p:grpSpPr>
        <p:sp>
          <p:nvSpPr>
            <p:cNvPr id="199" name="TextBox 198"/>
            <p:cNvSpPr txBox="1"/>
            <p:nvPr/>
          </p:nvSpPr>
          <p:spPr>
            <a:xfrm>
              <a:off x="7237241" y="290921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ABCD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7483092" y="2979368"/>
              <a:ext cx="75179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617908" y="2979368"/>
              <a:ext cx="75179" cy="0"/>
            </a:xfrm>
            <a:prstGeom prst="line">
              <a:avLst/>
            </a:prstGeom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ounded Rectangle 206"/>
          <p:cNvSpPr/>
          <p:nvPr/>
        </p:nvSpPr>
        <p:spPr>
          <a:xfrm>
            <a:off x="7250890" y="2127586"/>
            <a:ext cx="693323" cy="1275038"/>
          </a:xfrm>
          <a:prstGeom prst="round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7236296" y="4365104"/>
            <a:ext cx="1440160" cy="369332"/>
            <a:chOff x="7236296" y="4365104"/>
            <a:chExt cx="1440160" cy="369332"/>
          </a:xfrm>
        </p:grpSpPr>
        <p:sp>
          <p:nvSpPr>
            <p:cNvPr id="210" name="TextBox 209"/>
            <p:cNvSpPr txBox="1"/>
            <p:nvPr/>
          </p:nvSpPr>
          <p:spPr>
            <a:xfrm>
              <a:off x="7236296" y="436510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ABCD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7482147" y="4435257"/>
              <a:ext cx="75179" cy="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740352" y="4435257"/>
              <a:ext cx="75179" cy="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5088756" y="2204864"/>
            <a:ext cx="1440160" cy="369332"/>
            <a:chOff x="5088756" y="2204864"/>
            <a:chExt cx="1440160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5088756" y="22048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ABCD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334607" y="2275017"/>
              <a:ext cx="75179" cy="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469423" y="2275017"/>
              <a:ext cx="75179" cy="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5208740" y="2276872"/>
              <a:ext cx="75179" cy="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5599605" y="2276872"/>
              <a:ext cx="75179" cy="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103352" y="2088144"/>
            <a:ext cx="2839376" cy="2778800"/>
            <a:chOff x="5103352" y="2088144"/>
            <a:chExt cx="2839376" cy="2778800"/>
          </a:xfrm>
        </p:grpSpPr>
        <p:sp>
          <p:nvSpPr>
            <p:cNvPr id="223" name="Oval 222"/>
            <p:cNvSpPr/>
            <p:nvPr/>
          </p:nvSpPr>
          <p:spPr>
            <a:xfrm>
              <a:off x="5103352" y="2088144"/>
              <a:ext cx="683722" cy="645856"/>
            </a:xfrm>
            <a:prstGeom prst="ellipse">
              <a:avLst/>
            </a:pr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7259006" y="4221088"/>
              <a:ext cx="683722" cy="645856"/>
            </a:xfrm>
            <a:prstGeom prst="ellipse">
              <a:avLst/>
            </a:pr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248412" y="2103776"/>
              <a:ext cx="683722" cy="645856"/>
            </a:xfrm>
            <a:prstGeom prst="ellipse">
              <a:avLst/>
            </a:pr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995" y="4220967"/>
              <a:ext cx="683722" cy="645856"/>
            </a:xfrm>
            <a:prstGeom prst="ellipse">
              <a:avLst/>
            </a:pr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0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90" grpId="0" animBg="1"/>
      <p:bldP spid="2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 with Don’t Cares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507070"/>
              </p:ext>
            </p:extLst>
          </p:nvPr>
        </p:nvGraphicFramePr>
        <p:xfrm>
          <a:off x="1187624" y="15621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621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1302109"/>
              </p:ext>
            </p:extLst>
          </p:nvPr>
        </p:nvGraphicFramePr>
        <p:xfrm>
          <a:off x="4572000" y="2202904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2904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2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 with Don’t Cares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87624" y="15621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621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572000" y="1503218"/>
            <a:ext cx="3814440" cy="4664046"/>
            <a:chOff x="4572000" y="1503218"/>
            <a:chExt cx="3814440" cy="4664046"/>
          </a:xfrm>
        </p:grpSpPr>
        <p:graphicFrame>
          <p:nvGraphicFramePr>
            <p:cNvPr id="5" name="Object 11"/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258521995"/>
                </p:ext>
              </p:extLst>
            </p:nvPr>
          </p:nvGraphicFramePr>
          <p:xfrm>
            <a:off x="4572000" y="2204864"/>
            <a:ext cx="3454400" cy="396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5" name="VISIO" r:id="rId7" imgW="1732320" imgH="1988280" progId="Visio.Drawing.6">
                    <p:embed/>
                  </p:oleObj>
                </mc:Choice>
                <mc:Fallback>
                  <p:oleObj name="VISIO" r:id="rId7" imgW="1732320" imgH="198828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204864"/>
                          <a:ext cx="3454400" cy="396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940152" y="1503218"/>
              <a:ext cx="2446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Write in the values of the the function (Y) from the truth table</a:t>
              </a:r>
              <a:r>
                <a:rPr lang="en-US" i="1" smtClean="0"/>
                <a:t>.</a:t>
              </a:r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9158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K-Maps with Don’t Cares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87624" y="15621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621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07934719"/>
              </p:ext>
            </p:extLst>
          </p:nvPr>
        </p:nvGraphicFramePr>
        <p:xfrm>
          <a:off x="4572000" y="2202904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2904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8144" y="162880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Circle groups of 2, 4 or 8 adjacent squares.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57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Logic to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schematic</a:t>
            </a:r>
            <a:r>
              <a:rPr lang="en-US" sz="2400" dirty="0"/>
              <a:t> is a diagram of a digital circuit showing the elements and the wires that connect them together.</a:t>
            </a:r>
          </a:p>
          <a:p>
            <a:pPr lvl="1"/>
            <a:r>
              <a:rPr lang="en-US" sz="2000" dirty="0"/>
              <a:t>Example: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ABC</a:t>
            </a:r>
            <a:r>
              <a:rPr lang="en-US" sz="2000" dirty="0"/>
              <a:t> + </a:t>
            </a:r>
            <a:r>
              <a:rPr lang="en-US" sz="2000" i="1" dirty="0"/>
              <a:t>ABC</a:t>
            </a:r>
            <a:r>
              <a:rPr lang="en-US" sz="2000" dirty="0"/>
              <a:t> + </a:t>
            </a:r>
            <a:r>
              <a:rPr lang="en-US" sz="2000" i="1" dirty="0"/>
              <a:t>ABC</a:t>
            </a:r>
          </a:p>
          <a:p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347864" y="2841736"/>
          <a:ext cx="5217368" cy="328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VISIO" r:id="rId10" imgW="3041640" imgH="1914480" progId="Visio.Drawing.6">
                  <p:embed/>
                </p:oleObj>
              </mc:Choice>
              <mc:Fallback>
                <p:oleObj name="VISIO" r:id="rId10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41736"/>
                        <a:ext cx="5217368" cy="328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672944" y="2480539"/>
            <a:ext cx="11930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27332" y="2477370"/>
            <a:ext cx="11930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7824" y="2477370"/>
            <a:ext cx="11930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91880" y="2477370"/>
            <a:ext cx="11930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635896" y="2477370"/>
            <a:ext cx="11930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39952" y="2477370"/>
            <a:ext cx="11930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Schematic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 on the left (or top) of a </a:t>
            </a:r>
            <a:r>
              <a:rPr lang="en-US" sz="2400" dirty="0" smtClean="0"/>
              <a:t>schematic.</a:t>
            </a:r>
            <a:endParaRPr lang="en-US" sz="2400" dirty="0"/>
          </a:p>
          <a:p>
            <a:r>
              <a:rPr lang="en-US" sz="2400" dirty="0"/>
              <a:t>Outputs on right (or bottom) of a </a:t>
            </a:r>
            <a:r>
              <a:rPr lang="en-US" sz="2400" dirty="0" smtClean="0"/>
              <a:t>schematic.</a:t>
            </a:r>
            <a:endParaRPr lang="en-US" sz="2400" dirty="0"/>
          </a:p>
          <a:p>
            <a:r>
              <a:rPr lang="en-US" sz="2400" dirty="0"/>
              <a:t>Whenever possible, gates flow from left to </a:t>
            </a:r>
            <a:r>
              <a:rPr lang="en-US" sz="2400" dirty="0" smtClean="0"/>
              <a:t>right.</a:t>
            </a:r>
            <a:endParaRPr lang="en-US" sz="2400" dirty="0"/>
          </a:p>
          <a:p>
            <a:r>
              <a:rPr lang="en-US" sz="2400" dirty="0"/>
              <a:t>Straight wires are </a:t>
            </a:r>
            <a:r>
              <a:rPr lang="en-US" sz="2400" dirty="0" smtClean="0"/>
              <a:t>best!</a:t>
            </a:r>
          </a:p>
          <a:p>
            <a:r>
              <a:rPr lang="en-US" sz="2400" dirty="0"/>
              <a:t>Wires always connect at a T junction</a:t>
            </a:r>
          </a:p>
          <a:p>
            <a:pPr lvl="1"/>
            <a:r>
              <a:rPr lang="en-US" sz="2000" dirty="0"/>
              <a:t>A dot where wires cross indicates a connection between the wires</a:t>
            </a:r>
          </a:p>
          <a:p>
            <a:pPr lvl="1"/>
            <a:r>
              <a:rPr lang="en-US" sz="2000" dirty="0"/>
              <a:t>Wires crossing </a:t>
            </a:r>
            <a:r>
              <a:rPr lang="en-US" sz="2000" i="1" dirty="0"/>
              <a:t>without</a:t>
            </a:r>
            <a:r>
              <a:rPr lang="en-US" sz="2000" dirty="0"/>
              <a:t> a dot make no connection</a:t>
            </a:r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707904" y="4581128"/>
          <a:ext cx="4371350" cy="12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VISIO" r:id="rId4" imgW="3120840" imgH="915480" progId="Visio.Drawing.6">
                  <p:embed/>
                </p:oleObj>
              </mc:Choice>
              <mc:Fallback>
                <p:oleObj name="VISIO" r:id="rId4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81128"/>
                        <a:ext cx="4371350" cy="12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611560" y="2329960"/>
          <a:ext cx="3449369" cy="217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VISIO" r:id="rId14" imgW="3041640" imgH="1914480" progId="Visio.Drawing.6">
                  <p:embed/>
                </p:oleObj>
              </mc:Choice>
              <mc:Fallback>
                <p:oleObj name="VISIO" r:id="rId14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29960"/>
                        <a:ext cx="3449369" cy="217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2373" y="4501400"/>
            <a:ext cx="2771913" cy="400110"/>
            <a:chOff x="102373" y="4501400"/>
            <a:chExt cx="2771913" cy="400110"/>
          </a:xfrm>
        </p:grpSpPr>
        <p:sp>
          <p:nvSpPr>
            <p:cNvPr id="6" name="Rectangle 5"/>
            <p:cNvSpPr/>
            <p:nvPr/>
          </p:nvSpPr>
          <p:spPr>
            <a:xfrm>
              <a:off x="102373" y="4501400"/>
              <a:ext cx="27719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2000" i="1" dirty="0"/>
                <a:t>Y</a:t>
              </a:r>
              <a:r>
                <a:rPr lang="en-US" sz="2000" dirty="0"/>
                <a:t> = </a:t>
              </a:r>
              <a:r>
                <a:rPr lang="en-US" sz="2000" i="1" dirty="0"/>
                <a:t>ABC</a:t>
              </a:r>
              <a:r>
                <a:rPr lang="en-US" sz="2000" dirty="0"/>
                <a:t> + </a:t>
              </a:r>
              <a:r>
                <a:rPr lang="en-US" sz="2000" i="1" dirty="0"/>
                <a:t>ABC</a:t>
              </a:r>
              <a:r>
                <a:rPr lang="en-US" sz="2000" dirty="0"/>
                <a:t> + </a:t>
              </a:r>
              <a:r>
                <a:rPr lang="en-US" sz="2000" i="1" dirty="0"/>
                <a:t>ABC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36300" y="4587634"/>
              <a:ext cx="119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190688" y="4584465"/>
              <a:ext cx="119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351180" y="4584465"/>
              <a:ext cx="119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55236" y="4584465"/>
              <a:ext cx="119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999252" y="4584465"/>
              <a:ext cx="119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03308" y="4584465"/>
              <a:ext cx="119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88472" y="2329960"/>
            <a:ext cx="3840475" cy="2571550"/>
            <a:chOff x="4388472" y="2329960"/>
            <a:chExt cx="3840475" cy="2571550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2329960"/>
              <a:ext cx="2072771" cy="242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5652120" y="4501400"/>
              <a:ext cx="1821332" cy="400110"/>
              <a:chOff x="515489" y="5239409"/>
              <a:chExt cx="1821332" cy="400110"/>
            </a:xfrm>
          </p:grpSpPr>
          <p:sp>
            <p:nvSpPr>
              <p:cNvPr id="9" name="Line 10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104525" y="5330349"/>
                <a:ext cx="11930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42390" y="5323723"/>
                <a:ext cx="11930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586406" y="5323723"/>
                <a:ext cx="11930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5489" y="5239409"/>
                <a:ext cx="18213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000" i="1" dirty="0"/>
                  <a:t>Y</a:t>
                </a:r>
                <a:r>
                  <a:rPr lang="en-US" sz="2000" dirty="0"/>
                  <a:t> = </a:t>
                </a:r>
                <a:r>
                  <a:rPr lang="en-US" sz="2000" i="1" dirty="0" smtClean="0"/>
                  <a:t>BC + AB</a:t>
                </a:r>
                <a:endParaRPr lang="en-US" sz="2000" i="1" dirty="0"/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4388472" y="3216740"/>
              <a:ext cx="1440160" cy="64807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88472" y="3379193"/>
              <a:ext cx="12636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</a:rPr>
                <a:t>simplification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Don’t Cares &amp; </a:t>
            </a:r>
            <a:r>
              <a:rPr lang="en-GB" b="1" dirty="0" err="1" smtClean="0"/>
              <a:t>Karnaugh</a:t>
            </a:r>
            <a:r>
              <a:rPr lang="en-GB" b="1" dirty="0" smtClean="0"/>
              <a:t> Maps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6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Output Circuits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chemeClr val="tx2"/>
                </a:solidFill>
              </a:rPr>
              <a:t>Priority </a:t>
            </a:r>
            <a:r>
              <a:rPr lang="en-US" sz="2400" dirty="0" smtClean="0">
                <a:solidFill>
                  <a:schemeClr val="tx2"/>
                </a:solidFill>
              </a:rPr>
              <a:t>Circuit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Output asserted corresponding </a:t>
            </a:r>
            <a:r>
              <a:rPr lang="en-US" sz="2000" dirty="0"/>
              <a:t>to</a:t>
            </a:r>
          </a:p>
          <a:p>
            <a:pPr>
              <a:buFontTx/>
              <a:buNone/>
            </a:pPr>
            <a:r>
              <a:rPr lang="en-US" sz="2000" dirty="0"/>
              <a:t>	most </a:t>
            </a:r>
            <a:r>
              <a:rPr lang="en-US" sz="2000" dirty="0" smtClean="0"/>
              <a:t>significant </a:t>
            </a:r>
            <a:r>
              <a:rPr lang="en-US" sz="2000" dirty="0" smtClean="0">
                <a:solidFill>
                  <a:schemeClr val="tx2"/>
                </a:solidFill>
              </a:rPr>
              <a:t>TRUE</a:t>
            </a:r>
            <a:r>
              <a:rPr lang="en-US" sz="2000" dirty="0" smtClean="0"/>
              <a:t> </a:t>
            </a:r>
            <a:r>
              <a:rPr lang="en-US" sz="2000" dirty="0"/>
              <a:t>input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36340" y="2996952"/>
            <a:ext cx="2880320" cy="2337705"/>
            <a:chOff x="-3276872" y="4293096"/>
            <a:chExt cx="2880320" cy="2337705"/>
          </a:xfrm>
        </p:grpSpPr>
        <p:sp>
          <p:nvSpPr>
            <p:cNvPr id="8" name="Rectangle 7"/>
            <p:cNvSpPr/>
            <p:nvPr/>
          </p:nvSpPr>
          <p:spPr>
            <a:xfrm>
              <a:off x="-2772816" y="4293096"/>
              <a:ext cx="1872208" cy="230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-3276872" y="4653136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-3276872" y="5229200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-3276872" y="5733256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-3276872" y="6309320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-900608" y="4653136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-900608" y="5229200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-900608" y="5733256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-900608" y="6309320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772816" y="4429561"/>
              <a:ext cx="5040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</a:p>
            <a:p>
              <a:endParaRPr lang="en-US" dirty="0"/>
            </a:p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</a:p>
            <a:p>
              <a:endParaRPr lang="en-US" dirty="0"/>
            </a:p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</a:p>
            <a:p>
              <a:endParaRPr lang="en-US" dirty="0"/>
            </a:p>
            <a:p>
              <a:r>
                <a:rPr lang="en-US" dirty="0" smtClean="0"/>
                <a:t>A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328464" y="4429561"/>
              <a:ext cx="5040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3</a:t>
              </a:r>
            </a:p>
            <a:p>
              <a:endParaRPr lang="en-US" dirty="0"/>
            </a:p>
            <a:p>
              <a:r>
                <a:rPr lang="en-US" dirty="0" smtClean="0"/>
                <a:t>Y</a:t>
              </a:r>
              <a:r>
                <a:rPr lang="en-US" baseline="-25000" dirty="0" smtClean="0"/>
                <a:t>2</a:t>
              </a:r>
            </a:p>
            <a:p>
              <a:endParaRPr lang="en-US" dirty="0"/>
            </a:p>
            <a:p>
              <a:r>
                <a:rPr lang="en-US" dirty="0" smtClean="0"/>
                <a:t>Y</a:t>
              </a:r>
              <a:r>
                <a:rPr lang="en-US" baseline="-25000" dirty="0" smtClean="0"/>
                <a:t>1</a:t>
              </a:r>
            </a:p>
            <a:p>
              <a:endParaRPr lang="en-US" dirty="0"/>
            </a:p>
            <a:p>
              <a:r>
                <a:rPr lang="en-US" dirty="0" smtClean="0"/>
                <a:t>Y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534252" y="5984470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PRIORITY</a:t>
              </a:r>
              <a:br>
                <a:rPr lang="en-US" smtClean="0"/>
              </a:br>
              <a:r>
                <a:rPr lang="en-US" smtClean="0"/>
                <a:t>CIRCUIT</a:t>
              </a:r>
              <a:endParaRPr lang="en-US"/>
            </a:p>
          </p:txBody>
        </p:sp>
      </p:grpSp>
      <p:graphicFrame>
        <p:nvGraphicFramePr>
          <p:cNvPr id="22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824105"/>
              </p:ext>
            </p:extLst>
          </p:nvPr>
        </p:nvGraphicFramePr>
        <p:xfrm>
          <a:off x="4767959" y="1714499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VISIO" r:id="rId4" imgW="1873440" imgH="2105640" progId="Visio.Drawing.6">
                  <p:embed/>
                </p:oleObj>
              </mc:Choice>
              <mc:Fallback>
                <p:oleObj name="VISIO" r:id="rId4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959" y="1714499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Circuit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180204"/>
              </p:ext>
            </p:extLst>
          </p:nvPr>
        </p:nvGraphicFramePr>
        <p:xfrm>
          <a:off x="539552" y="1644824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VISIO" r:id="rId5" imgW="1873440" imgH="2105640" progId="Visio.Drawing.6">
                  <p:embed/>
                </p:oleObj>
              </mc:Choice>
              <mc:Fallback>
                <p:oleObj name="VISIO" r:id="rId5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44824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2060257"/>
              </p:ext>
            </p:extLst>
          </p:nvPr>
        </p:nvGraphicFramePr>
        <p:xfrm>
          <a:off x="5076056" y="235285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VISIO" r:id="rId7" imgW="1200240" imgH="1154520" progId="Visio.Drawing.6">
                  <p:embed/>
                </p:oleObj>
              </mc:Choice>
              <mc:Fallback>
                <p:oleObj name="VISIO" r:id="rId7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35285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492580" y="1525073"/>
            <a:ext cx="4191000" cy="3944701"/>
            <a:chOff x="4492580" y="1525073"/>
            <a:chExt cx="4191000" cy="3944701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1916842036"/>
                </p:ext>
              </p:extLst>
            </p:nvPr>
          </p:nvGraphicFramePr>
          <p:xfrm>
            <a:off x="4492580" y="1525073"/>
            <a:ext cx="4191000" cy="193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8" name="VISIO" r:id="rId6" imgW="1913040" imgH="884520" progId="Visio.Drawing.6">
                    <p:embed/>
                  </p:oleObj>
                </mc:Choice>
                <mc:Fallback>
                  <p:oleObj name="VISIO" r:id="rId6" imgW="1913040" imgH="88452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580" y="1525073"/>
                          <a:ext cx="4191000" cy="193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4806454" y="4546444"/>
              <a:ext cx="33641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Here, symbol ‘X’ is used to indicate that we don’t care about the value of that variable.</a:t>
              </a:r>
              <a:endParaRPr lang="en-US" i="1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Cares !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539552" y="1644824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VISIO" r:id="rId8" imgW="1873440" imgH="2105640" progId="Visio.Drawing.6">
                  <p:embed/>
                </p:oleObj>
              </mc:Choice>
              <mc:Fallback>
                <p:oleObj name="VISIO" r:id="rId8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44824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539552" y="2889933"/>
            <a:ext cx="7900637" cy="889587"/>
            <a:chOff x="539552" y="2889933"/>
            <a:chExt cx="7900637" cy="889587"/>
          </a:xfrm>
        </p:grpSpPr>
        <p:grpSp>
          <p:nvGrpSpPr>
            <p:cNvPr id="26" name="Group 25"/>
            <p:cNvGrpSpPr/>
            <p:nvPr/>
          </p:nvGrpSpPr>
          <p:grpSpPr>
            <a:xfrm>
              <a:off x="539552" y="2889933"/>
              <a:ext cx="4193382" cy="889587"/>
              <a:chOff x="539552" y="2889933"/>
              <a:chExt cx="4193382" cy="88958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9552" y="2937164"/>
                <a:ext cx="3594100" cy="842356"/>
              </a:xfrm>
              <a:prstGeom prst="rect">
                <a:avLst/>
              </a:prstGeom>
              <a:noFill/>
              <a:ln w="539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ight Arrow 2"/>
              <p:cNvSpPr/>
              <p:nvPr/>
            </p:nvSpPr>
            <p:spPr>
              <a:xfrm>
                <a:off x="4144736" y="2889933"/>
                <a:ext cx="588198" cy="252028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4788024" y="3125335"/>
              <a:ext cx="3652165" cy="0"/>
            </a:xfrm>
            <a:prstGeom prst="lin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39552" y="3394113"/>
            <a:ext cx="7900637" cy="2075661"/>
            <a:chOff x="539552" y="3394113"/>
            <a:chExt cx="7900637" cy="2075661"/>
          </a:xfrm>
        </p:grpSpPr>
        <p:grpSp>
          <p:nvGrpSpPr>
            <p:cNvPr id="17" name="Group 16"/>
            <p:cNvGrpSpPr/>
            <p:nvPr/>
          </p:nvGrpSpPr>
          <p:grpSpPr>
            <a:xfrm>
              <a:off x="539552" y="3470317"/>
              <a:ext cx="4270933" cy="1999457"/>
              <a:chOff x="539552" y="3470317"/>
              <a:chExt cx="4270933" cy="199945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9552" y="3781597"/>
                <a:ext cx="3594100" cy="1688177"/>
              </a:xfrm>
              <a:prstGeom prst="rect">
                <a:avLst/>
              </a:prstGeom>
              <a:noFill/>
              <a:ln w="539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9435966">
                <a:off x="3994301" y="3470317"/>
                <a:ext cx="816184" cy="252028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4785253" y="3394113"/>
              <a:ext cx="3654936" cy="0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9552" y="2513706"/>
            <a:ext cx="7900637" cy="421381"/>
            <a:chOff x="539552" y="2513706"/>
            <a:chExt cx="7900637" cy="4213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785254" y="2873183"/>
              <a:ext cx="3654935" cy="8562"/>
            </a:xfrm>
            <a:prstGeom prst="line">
              <a:avLst/>
            </a:prstGeom>
            <a:ln w="349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39552" y="2513706"/>
              <a:ext cx="3594100" cy="421381"/>
            </a:xfrm>
            <a:prstGeom prst="rect">
              <a:avLst/>
            </a:prstGeom>
            <a:noFill/>
            <a:ln w="539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150277" y="2641467"/>
              <a:ext cx="588198" cy="25202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35614" y="2098964"/>
            <a:ext cx="7910117" cy="522067"/>
            <a:chOff x="535614" y="2098964"/>
            <a:chExt cx="7910117" cy="522067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4782483" y="2610196"/>
              <a:ext cx="3663248" cy="10835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35614" y="2098964"/>
              <a:ext cx="3594100" cy="412666"/>
            </a:xfrm>
            <a:prstGeom prst="rect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 rot="1111135">
              <a:off x="4107484" y="2334194"/>
              <a:ext cx="619484" cy="252028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8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1020</Words>
  <Application>Microsoft Macintosh PowerPoint</Application>
  <PresentationFormat>On-screen Show (4:3)</PresentationFormat>
  <Paragraphs>329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Office Theme</vt:lpstr>
      <vt:lpstr>VISIO</vt:lpstr>
      <vt:lpstr>CS 1520 COMPUTER ARCHITECTURE</vt:lpstr>
      <vt:lpstr>Logic Circuits</vt:lpstr>
      <vt:lpstr>From Logic to Gates</vt:lpstr>
      <vt:lpstr>Circuit Schematic Rules</vt:lpstr>
      <vt:lpstr>Example</vt:lpstr>
      <vt:lpstr>Don’t Cares &amp; Karnaugh Maps</vt:lpstr>
      <vt:lpstr>Multiple Output Circuits</vt:lpstr>
      <vt:lpstr>Priority Circuit</vt:lpstr>
      <vt:lpstr>Don’t Cares !</vt:lpstr>
      <vt:lpstr>X’s &amp; Z’s</vt:lpstr>
      <vt:lpstr>Contention (X)</vt:lpstr>
      <vt:lpstr>Karnaugh Maps (K-Maps)</vt:lpstr>
      <vt:lpstr>K-Map Example</vt:lpstr>
      <vt:lpstr>K-Map</vt:lpstr>
      <vt:lpstr>K-Map Definitions</vt:lpstr>
      <vt:lpstr>K-Map Rules</vt:lpstr>
      <vt:lpstr>4-Input K-Map Example</vt:lpstr>
      <vt:lpstr>4-Input K-Map Example</vt:lpstr>
      <vt:lpstr>4-Input K-Map Example</vt:lpstr>
      <vt:lpstr>4-Input K-Map Example</vt:lpstr>
      <vt:lpstr>K-Maps with Don’t Cares</vt:lpstr>
      <vt:lpstr>K-Maps with Don’t Cares</vt:lpstr>
      <vt:lpstr>K-Maps with Don’t Cares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684</cp:revision>
  <dcterms:created xsi:type="dcterms:W3CDTF">2013-01-08T22:49:27Z</dcterms:created>
  <dcterms:modified xsi:type="dcterms:W3CDTF">2016-02-23T10:34:45Z</dcterms:modified>
</cp:coreProperties>
</file>