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95" r:id="rId2"/>
    <p:sldId id="418" r:id="rId3"/>
    <p:sldId id="408" r:id="rId4"/>
    <p:sldId id="429" r:id="rId5"/>
    <p:sldId id="428" r:id="rId6"/>
    <p:sldId id="409" r:id="rId7"/>
    <p:sldId id="397" r:id="rId8"/>
    <p:sldId id="398" r:id="rId9"/>
    <p:sldId id="399" r:id="rId10"/>
    <p:sldId id="400" r:id="rId11"/>
    <p:sldId id="401" r:id="rId12"/>
    <p:sldId id="402" r:id="rId13"/>
    <p:sldId id="419" r:id="rId14"/>
    <p:sldId id="445" r:id="rId15"/>
    <p:sldId id="446" r:id="rId16"/>
    <p:sldId id="431" r:id="rId17"/>
    <p:sldId id="449" r:id="rId18"/>
    <p:sldId id="451" r:id="rId19"/>
    <p:sldId id="450" r:id="rId20"/>
    <p:sldId id="452" r:id="rId21"/>
    <p:sldId id="453" r:id="rId22"/>
    <p:sldId id="454" r:id="rId23"/>
    <p:sldId id="45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FA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57"/>
    <p:restoredTop sz="50000" autoAdjust="0"/>
  </p:normalViewPr>
  <p:slideViewPr>
    <p:cSldViewPr>
      <p:cViewPr>
        <p:scale>
          <a:sx n="133" d="100"/>
          <a:sy n="133" d="100"/>
        </p:scale>
        <p:origin x="-120" y="-504"/>
      </p:cViewPr>
      <p:guideLst>
        <p:guide orient="horz" pos="2160"/>
        <p:guide pos="2880"/>
      </p:guideLst>
    </p:cSldViewPr>
  </p:slideViewPr>
  <p:notesTextViewPr>
    <p:cViewPr>
      <p:scale>
        <a:sx n="95" d="100"/>
        <a:sy n="9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D03F4-4B45-4A88-A9A9-D0ED4C3B3FF6}" type="datetimeFigureOut">
              <a:rPr lang="en-US" smtClean="0"/>
              <a:pPr/>
              <a:t>2/25/16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44108-62E0-4557-8015-915678557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9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FB4058-E4F2-4ED7-8F8F-E7579859B63F}" type="slidenum">
              <a:rPr lang="en-US"/>
              <a:pPr/>
              <a:t>1</a:t>
            </a:fld>
            <a:endParaRPr lang="en-US"/>
          </a:p>
        </p:txBody>
      </p:sp>
      <p:sp>
        <p:nvSpPr>
          <p:cNvPr id="675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Some</a:t>
            </a:r>
            <a:r>
              <a:rPr lang="en-US" baseline="0" dirty="0" smtClean="0"/>
              <a:t> slides in this set adapted from: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1" dirty="0" smtClean="0"/>
              <a:t>Digital Design and Computer Architecture</a:t>
            </a:r>
            <a:r>
              <a:rPr lang="en-US" sz="1200" b="1" dirty="0" smtClean="0"/>
              <a:t>, 2</a:t>
            </a:r>
            <a:r>
              <a:rPr lang="en-US" sz="1200" b="1" baseline="30000" dirty="0" smtClean="0"/>
              <a:t>nd</a:t>
            </a:r>
            <a:r>
              <a:rPr lang="en-US" sz="1200" b="1" dirty="0" smtClean="0"/>
              <a:t> Edition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David Money Harris and Sarah L. Harris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548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electronic multiplexer can be considered as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multiiple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-input, single-output switch.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log2(4)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2; log2(8) = 3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is-I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95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schematic symbol for a multiplexer is an isosceles trapezoid with the longer parallel side containing the input pins and the short parallel side containing the output pin.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schematic on the slideshows a 2-to-1 multiplexer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28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2B9439-7BAE-B24E-BF82-6FAB97F6C595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7595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6C9F2F-E3AD-EE46-A739-CA077BADDA46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03972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D3B893-19DC-5743-B9D7-DD9F7BA2ECD3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56891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9F0F1C-0243-8E43-8FE5-7236B9709689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45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06604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859E87-BB69-2A48-913F-25D55D0043E7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4618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Other types of combinational circuits:</a:t>
            </a:r>
          </a:p>
          <a:p>
            <a:pPr>
              <a:defRPr/>
            </a:pPr>
            <a:endParaRPr lang="en-US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>
                <a:latin typeface="Arial" charset="0"/>
              </a:rPr>
              <a:t>decoders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>
                <a:latin typeface="Arial" charset="0"/>
              </a:rPr>
              <a:t>multiplexers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4479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D3514B-8F1E-894C-AE6B-9ED700C00763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NB </a:t>
            </a:r>
            <a:r>
              <a:rPr lang="en-US" altLang="en-US" sz="1200" b="0" baseline="0" dirty="0" smtClean="0">
                <a:solidFill>
                  <a:srgbClr val="CC3300"/>
                </a:solidFill>
              </a:rPr>
              <a:t>Today’s systems employ more efficient adders.   </a:t>
            </a:r>
            <a:endParaRPr lang="en-US" altLang="en-US" b="0" baseline="0" dirty="0" smtClean="0"/>
          </a:p>
          <a:p>
            <a:pPr>
              <a:defRPr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90490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combinational logic circuit that converts a binary integer value to an associated pattern of output bits. They are used in a wide variety of applications, including seven segment displays, and  memory address decoding.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21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Arial" charset="0"/>
              </a:rPr>
              <a:t>One-hot output: only one output HIGH at once</a:t>
            </a:r>
            <a:endParaRPr lang="en-US" sz="1200" dirty="0" smtClean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85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tif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tif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tif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tif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tif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0" y="273629"/>
            <a:ext cx="8225280" cy="1142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6880" cy="469489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7681" y="6247376"/>
            <a:ext cx="2895840" cy="469489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6321" y="6247376"/>
            <a:ext cx="2126880" cy="469489"/>
          </a:xfrm>
        </p:spPr>
        <p:txBody>
          <a:bodyPr/>
          <a:lstStyle>
            <a:lvl1pPr>
              <a:defRPr/>
            </a:lvl1pPr>
          </a:lstStyle>
          <a:p>
            <a:fld id="{07AF94A5-4CA8-4700-AD16-B93B1F001F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560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440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074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95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194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0817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92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image60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304" y="6126014"/>
            <a:ext cx="1728192" cy="6873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39" y="6165304"/>
            <a:ext cx="7165727" cy="707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85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7" descr="image60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304" y="6126014"/>
            <a:ext cx="1728192" cy="6873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39" y="6165304"/>
            <a:ext cx="7165727" cy="7079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" name="Picture 9" descr="image60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304" y="6126014"/>
            <a:ext cx="1728192" cy="6873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39" y="6165304"/>
            <a:ext cx="7165727" cy="7079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5" descr="image60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304" y="6126014"/>
            <a:ext cx="1728192" cy="6873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39" y="6165304"/>
            <a:ext cx="7165727" cy="707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60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304" y="6126014"/>
            <a:ext cx="1728192" cy="6873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39" y="6165304"/>
            <a:ext cx="7165727" cy="707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3CF46-92DA-4690-B1A3-82DE05029739}" type="datetimeFigureOut">
              <a:rPr lang="en-US" smtClean="0"/>
              <a:pPr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78" r:id="rId15"/>
    <p:sldLayoutId id="2147483679" r:id="rId16"/>
    <p:sldLayoutId id="2147483680" r:id="rId17"/>
    <p:sldLayoutId id="2147483683" r:id="rId18"/>
    <p:sldLayoutId id="2147483684" r:id="rId19"/>
    <p:sldLayoutId id="2147483696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9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tags" Target="../tags/tag6.xml"/><Relationship Id="rId6" Type="http://schemas.openxmlformats.org/officeDocument/2006/relationships/tags" Target="../tags/tag7.xml"/><Relationship Id="rId7" Type="http://schemas.openxmlformats.org/officeDocument/2006/relationships/slideLayout" Target="../slideLayouts/slideLayout4.xml"/><Relationship Id="rId8" Type="http://schemas.openxmlformats.org/officeDocument/2006/relationships/oleObject" Target="../embeddings/oleObject3.bin"/><Relationship Id="rId9" Type="http://schemas.openxmlformats.org/officeDocument/2006/relationships/image" Target="../media/image7.wmf"/><Relationship Id="rId1" Type="http://schemas.openxmlformats.org/officeDocument/2006/relationships/vmlDrawing" Target="../drawings/vmlDrawing3.vml"/><Relationship Id="rId2" Type="http://schemas.openxmlformats.org/officeDocument/2006/relationships/tags" Target="../tags/tag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7" Type="http://schemas.openxmlformats.org/officeDocument/2006/relationships/image" Target="../media/image9.jpeg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49120" y="836712"/>
            <a:ext cx="8436960" cy="2363283"/>
          </a:xfrm>
          <a:ln/>
        </p:spPr>
        <p:txBody>
          <a:bodyPr tIns="43105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4900" b="1" dirty="0"/>
              <a:t>CS </a:t>
            </a:r>
            <a:r>
              <a:rPr lang="en-US" sz="4900" b="1" dirty="0" smtClean="0"/>
              <a:t>1520</a:t>
            </a:r>
            <a:r>
              <a:rPr lang="en-US" sz="4900" b="1" dirty="0"/>
              <a:t/>
            </a:r>
            <a:br>
              <a:rPr lang="en-US" sz="4900" b="1" dirty="0"/>
            </a:br>
            <a:r>
              <a:rPr lang="en-US" sz="4900" b="1" dirty="0"/>
              <a:t>COMPUTER ARCHITECTURE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456481" y="2636912"/>
            <a:ext cx="8228160" cy="3143852"/>
          </a:xfrm>
          <a:ln/>
        </p:spPr>
        <p:txBody>
          <a:bodyPr tIns="43105" anchor="ctr">
            <a:normAutofit/>
          </a:bodyPr>
          <a:lstStyle/>
          <a:p>
            <a:pPr indent="-309605" algn="ctr">
              <a:spcAft>
                <a:spcPct val="0"/>
              </a:spcAft>
              <a:buNone/>
              <a:tabLst>
                <a:tab pos="311045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endParaRPr lang="en-US" sz="4900" dirty="0"/>
          </a:p>
          <a:p>
            <a:pPr indent="-309605" algn="ctr">
              <a:spcAft>
                <a:spcPct val="0"/>
              </a:spcAft>
              <a:buNone/>
              <a:tabLst>
                <a:tab pos="311045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US" dirty="0" smtClean="0"/>
              <a:t>Prof. Peter Edwards </a:t>
            </a:r>
          </a:p>
          <a:p>
            <a:pPr indent="-309605" algn="ctr">
              <a:spcAft>
                <a:spcPct val="0"/>
              </a:spcAft>
              <a:buNone/>
              <a:tabLst>
                <a:tab pos="311045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US" dirty="0"/>
              <a:t>p.edwards@</a:t>
            </a:r>
            <a:r>
              <a:rPr lang="en-US" dirty="0" smtClean="0"/>
              <a:t>abdn.ac.uk</a:t>
            </a:r>
          </a:p>
          <a:p>
            <a:pPr indent="-309605" algn="ctr">
              <a:spcAft>
                <a:spcPct val="0"/>
              </a:spcAft>
              <a:buNone/>
              <a:tabLst>
                <a:tab pos="311045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US" dirty="0" smtClean="0"/>
              <a:t/>
            </a:r>
            <a:br>
              <a:rPr lang="en-US" dirty="0" smtClean="0"/>
            </a:br>
            <a:endParaRPr lang="en-US" b="1" dirty="0"/>
          </a:p>
        </p:txBody>
      </p:sp>
      <p:pic>
        <p:nvPicPr>
          <p:cNvPr id="4" name="Picture 3" descr="image60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2240" y="157359"/>
            <a:ext cx="2251190" cy="89537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39" y="5793160"/>
            <a:ext cx="9144000" cy="108012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400" dirty="0" smtClean="0">
                <a:latin typeface="Arial" charset="0"/>
              </a:rPr>
              <a:t>Full Adder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sz="half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  <a:defRPr/>
            </a:pPr>
            <a:r>
              <a:rPr lang="en-US" altLang="en-US" sz="2600" dirty="0" smtClean="0">
                <a:latin typeface="Arial" charset="0"/>
              </a:rPr>
              <a:t>How can we change the </a:t>
            </a:r>
            <a:r>
              <a:rPr lang="en-US" altLang="en-US" sz="2600" i="1" dirty="0" smtClean="0">
                <a:latin typeface="Arial" charset="0"/>
              </a:rPr>
              <a:t>half adder </a:t>
            </a:r>
            <a:r>
              <a:rPr lang="en-US" altLang="en-US" sz="2600" dirty="0" smtClean="0">
                <a:latin typeface="Arial" charset="0"/>
              </a:rPr>
              <a:t>shown below to make it a </a:t>
            </a:r>
            <a:r>
              <a:rPr lang="en-US" altLang="en-US" sz="2600" i="1" dirty="0" smtClean="0">
                <a:latin typeface="Arial" charset="0"/>
              </a:rPr>
              <a:t>full adder</a:t>
            </a:r>
            <a:r>
              <a:rPr lang="en-US" altLang="en-US" sz="2600" dirty="0" smtClean="0">
                <a:latin typeface="Arial" charset="0"/>
              </a:rPr>
              <a:t>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>
              <a:defRPr/>
            </a:pPr>
            <a:fld id="{91C7F920-AF98-3E45-AE94-92AFE85B9466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4654352" y="1762758"/>
            <a:ext cx="4032448" cy="42484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8737585"/>
              </p:ext>
            </p:extLst>
          </p:nvPr>
        </p:nvGraphicFramePr>
        <p:xfrm>
          <a:off x="4918996" y="2193486"/>
          <a:ext cx="3503160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807720"/>
                <a:gridCol w="807720"/>
                <a:gridCol w="8077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Carry </a:t>
                      </a:r>
                    </a:p>
                    <a:p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Carry</a:t>
                      </a:r>
                    </a:p>
                    <a:p>
                      <a:r>
                        <a:rPr lang="en-US" dirty="0" smtClean="0"/>
                        <a:t>Out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2103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130828" y="1762758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Inputs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075044" y="1762758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Outputs</a:t>
            </a:r>
            <a:endParaRPr lang="en-US" sz="2000" b="1" dirty="0"/>
          </a:p>
        </p:txBody>
      </p:sp>
      <p:grpSp>
        <p:nvGrpSpPr>
          <p:cNvPr id="60" name="Group 59"/>
          <p:cNvGrpSpPr/>
          <p:nvPr/>
        </p:nvGrpSpPr>
        <p:grpSpPr>
          <a:xfrm>
            <a:off x="814892" y="3476381"/>
            <a:ext cx="4837228" cy="2350809"/>
            <a:chOff x="4886527" y="3476381"/>
            <a:chExt cx="4837228" cy="2350809"/>
          </a:xfrm>
        </p:grpSpPr>
        <p:sp>
          <p:nvSpPr>
            <p:cNvPr id="61" name="TextBox 60"/>
            <p:cNvSpPr txBox="1"/>
            <p:nvPr/>
          </p:nvSpPr>
          <p:spPr>
            <a:xfrm>
              <a:off x="7923555" y="3476381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</a:rPr>
                <a:t>Sum</a:t>
              </a: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4886527" y="3564286"/>
              <a:ext cx="3347999" cy="2262904"/>
              <a:chOff x="4886527" y="3564286"/>
              <a:chExt cx="3347999" cy="2262904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5261152" y="3625644"/>
                <a:ext cx="2973374" cy="2098303"/>
                <a:chOff x="-919658" y="3850977"/>
                <a:chExt cx="1819000" cy="1283664"/>
              </a:xfrm>
            </p:grpSpPr>
            <p:grpSp>
              <p:nvGrpSpPr>
                <p:cNvPr id="67" name="Group 113"/>
                <p:cNvGrpSpPr>
                  <a:grpSpLocks noChangeAspect="1"/>
                </p:cNvGrpSpPr>
                <p:nvPr/>
              </p:nvGrpSpPr>
              <p:grpSpPr bwMode="auto">
                <a:xfrm rot="5400000">
                  <a:off x="-800902" y="4505198"/>
                  <a:ext cx="898525" cy="360362"/>
                  <a:chOff x="1082675" y="1079500"/>
                  <a:chExt cx="1798638" cy="720725"/>
                </a:xfrm>
              </p:grpSpPr>
              <p:sp>
                <p:nvSpPr>
                  <p:cNvPr id="80" name="Freeform 11"/>
                  <p:cNvSpPr>
                    <a:spLocks noChangeArrowheads="1"/>
                  </p:cNvSpPr>
                  <p:nvPr/>
                </p:nvSpPr>
                <p:spPr bwMode="auto">
                  <a:xfrm>
                    <a:off x="1441450" y="1079500"/>
                    <a:ext cx="1079500" cy="720725"/>
                  </a:xfrm>
                  <a:custGeom>
                    <a:avLst/>
                    <a:gdLst>
                      <a:gd name="T0" fmla="*/ 2147483647 w 2998"/>
                      <a:gd name="T1" fmla="*/ 2147483647 h 2002"/>
                      <a:gd name="T2" fmla="*/ 2147483647 w 2998"/>
                      <a:gd name="T3" fmla="*/ 2147483647 h 2002"/>
                      <a:gd name="T4" fmla="*/ 2147483647 w 2998"/>
                      <a:gd name="T5" fmla="*/ 2147483647 h 2002"/>
                      <a:gd name="T6" fmla="*/ 0 w 2998"/>
                      <a:gd name="T7" fmla="*/ 2147483647 h 2002"/>
                      <a:gd name="T8" fmla="*/ 0 w 2998"/>
                      <a:gd name="T9" fmla="*/ 2147483647 h 2002"/>
                      <a:gd name="T10" fmla="*/ 2147483647 w 2998"/>
                      <a:gd name="T11" fmla="*/ 2147483647 h 200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998"/>
                      <a:gd name="T19" fmla="*/ 0 h 2002"/>
                      <a:gd name="T20" fmla="*/ 2998 w 2998"/>
                      <a:gd name="T21" fmla="*/ 2002 h 200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998" h="2002">
                        <a:moveTo>
                          <a:pt x="1998" y="4"/>
                        </a:moveTo>
                        <a:cubicBezTo>
                          <a:pt x="2597" y="4"/>
                          <a:pt x="2997" y="403"/>
                          <a:pt x="2996" y="1002"/>
                        </a:cubicBezTo>
                        <a:cubicBezTo>
                          <a:pt x="2995" y="1601"/>
                          <a:pt x="2564" y="2001"/>
                          <a:pt x="1997" y="2001"/>
                        </a:cubicBezTo>
                        <a:cubicBezTo>
                          <a:pt x="1698" y="2001"/>
                          <a:pt x="333" y="2001"/>
                          <a:pt x="0" y="2001"/>
                        </a:cubicBezTo>
                        <a:lnTo>
                          <a:pt x="0" y="4"/>
                        </a:lnTo>
                        <a:cubicBezTo>
                          <a:pt x="333" y="4"/>
                          <a:pt x="1726" y="0"/>
                          <a:pt x="1998" y="4"/>
                        </a:cubicBezTo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" name="Freeform 12"/>
                  <p:cNvSpPr>
                    <a:spLocks noChangeArrowheads="1"/>
                  </p:cNvSpPr>
                  <p:nvPr/>
                </p:nvSpPr>
                <p:spPr bwMode="auto">
                  <a:xfrm>
                    <a:off x="1441450" y="1081088"/>
                    <a:ext cx="1588" cy="1587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  <a:gd name="T4" fmla="*/ 0 60000 65536"/>
                      <a:gd name="T5" fmla="*/ 0 60000 65536"/>
                      <a:gd name="T6" fmla="*/ 0 w 1"/>
                      <a:gd name="T7" fmla="*/ 0 h 1"/>
                      <a:gd name="T8" fmla="*/ 1 w 1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2" name="Freeform 13"/>
                  <p:cNvSpPr>
                    <a:spLocks noChangeArrowheads="1"/>
                  </p:cNvSpPr>
                  <p:nvPr/>
                </p:nvSpPr>
                <p:spPr bwMode="auto">
                  <a:xfrm>
                    <a:off x="1082675" y="1258888"/>
                    <a:ext cx="360363" cy="1587"/>
                  </a:xfrm>
                  <a:custGeom>
                    <a:avLst/>
                    <a:gdLst>
                      <a:gd name="T0" fmla="*/ 2147483647 w 1000"/>
                      <a:gd name="T1" fmla="*/ 0 h 1"/>
                      <a:gd name="T2" fmla="*/ 0 w 1000"/>
                      <a:gd name="T3" fmla="*/ 0 h 1"/>
                      <a:gd name="T4" fmla="*/ 2147483647 w 1000"/>
                      <a:gd name="T5" fmla="*/ 0 h 1"/>
                      <a:gd name="T6" fmla="*/ 0 60000 65536"/>
                      <a:gd name="T7" fmla="*/ 0 60000 65536"/>
                      <a:gd name="T8" fmla="*/ 0 60000 65536"/>
                      <a:gd name="T9" fmla="*/ 0 w 1000"/>
                      <a:gd name="T10" fmla="*/ 0 h 1"/>
                      <a:gd name="T11" fmla="*/ 1000 w 1000"/>
                      <a:gd name="T12" fmla="*/ 1 h 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000" h="1">
                        <a:moveTo>
                          <a:pt x="999" y="0"/>
                        </a:moveTo>
                        <a:lnTo>
                          <a:pt x="0" y="0"/>
                        </a:lnTo>
                        <a:lnTo>
                          <a:pt x="999" y="0"/>
                        </a:lnTo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" name="Freeform 14"/>
                  <p:cNvSpPr>
                    <a:spLocks noChangeArrowheads="1"/>
                  </p:cNvSpPr>
                  <p:nvPr/>
                </p:nvSpPr>
                <p:spPr bwMode="auto">
                  <a:xfrm>
                    <a:off x="1082675" y="1619250"/>
                    <a:ext cx="360363" cy="1588"/>
                  </a:xfrm>
                  <a:custGeom>
                    <a:avLst/>
                    <a:gdLst>
                      <a:gd name="T0" fmla="*/ 2147483647 w 1000"/>
                      <a:gd name="T1" fmla="*/ 0 h 1"/>
                      <a:gd name="T2" fmla="*/ 0 w 1000"/>
                      <a:gd name="T3" fmla="*/ 0 h 1"/>
                      <a:gd name="T4" fmla="*/ 2147483647 w 1000"/>
                      <a:gd name="T5" fmla="*/ 0 h 1"/>
                      <a:gd name="T6" fmla="*/ 0 60000 65536"/>
                      <a:gd name="T7" fmla="*/ 0 60000 65536"/>
                      <a:gd name="T8" fmla="*/ 0 60000 65536"/>
                      <a:gd name="T9" fmla="*/ 0 w 1000"/>
                      <a:gd name="T10" fmla="*/ 0 h 1"/>
                      <a:gd name="T11" fmla="*/ 1000 w 1000"/>
                      <a:gd name="T12" fmla="*/ 1 h 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000" h="1">
                        <a:moveTo>
                          <a:pt x="999" y="0"/>
                        </a:moveTo>
                        <a:lnTo>
                          <a:pt x="0" y="0"/>
                        </a:lnTo>
                        <a:lnTo>
                          <a:pt x="999" y="0"/>
                        </a:lnTo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4" name="Freeform 15"/>
                  <p:cNvSpPr>
                    <a:spLocks noChangeArrowheads="1"/>
                  </p:cNvSpPr>
                  <p:nvPr/>
                </p:nvSpPr>
                <p:spPr bwMode="auto">
                  <a:xfrm>
                    <a:off x="2520950" y="1439863"/>
                    <a:ext cx="360363" cy="1587"/>
                  </a:xfrm>
                  <a:custGeom>
                    <a:avLst/>
                    <a:gdLst>
                      <a:gd name="T0" fmla="*/ 2147483647 w 1000"/>
                      <a:gd name="T1" fmla="*/ 0 h 1"/>
                      <a:gd name="T2" fmla="*/ 0 w 1000"/>
                      <a:gd name="T3" fmla="*/ 0 h 1"/>
                      <a:gd name="T4" fmla="*/ 2147483647 w 1000"/>
                      <a:gd name="T5" fmla="*/ 0 h 1"/>
                      <a:gd name="T6" fmla="*/ 0 60000 65536"/>
                      <a:gd name="T7" fmla="*/ 0 60000 65536"/>
                      <a:gd name="T8" fmla="*/ 0 60000 65536"/>
                      <a:gd name="T9" fmla="*/ 0 w 1000"/>
                      <a:gd name="T10" fmla="*/ 0 h 1"/>
                      <a:gd name="T11" fmla="*/ 1000 w 1000"/>
                      <a:gd name="T12" fmla="*/ 1 h 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000" h="1">
                        <a:moveTo>
                          <a:pt x="999" y="0"/>
                        </a:moveTo>
                        <a:lnTo>
                          <a:pt x="0" y="0"/>
                        </a:lnTo>
                        <a:lnTo>
                          <a:pt x="999" y="0"/>
                        </a:lnTo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8" name="Freeform 75"/>
                <p:cNvSpPr>
                  <a:spLocks noChangeArrowheads="1"/>
                </p:cNvSpPr>
                <p:nvPr/>
              </p:nvSpPr>
              <p:spPr bwMode="auto">
                <a:xfrm>
                  <a:off x="179253" y="3850977"/>
                  <a:ext cx="793" cy="796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60000 65536"/>
                    <a:gd name="T5" fmla="*/ 0 60000 65536"/>
                    <a:gd name="T6" fmla="*/ 0 w 1"/>
                    <a:gd name="T7" fmla="*/ 0 h 1"/>
                    <a:gd name="T8" fmla="*/ 1 w 1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76"/>
                <p:cNvSpPr>
                  <a:spLocks noChangeArrowheads="1"/>
                </p:cNvSpPr>
                <p:nvPr/>
              </p:nvSpPr>
              <p:spPr bwMode="auto">
                <a:xfrm>
                  <a:off x="125325" y="3850977"/>
                  <a:ext cx="176057" cy="361154"/>
                </a:xfrm>
                <a:custGeom>
                  <a:avLst/>
                  <a:gdLst>
                    <a:gd name="T0" fmla="*/ 0 w 977"/>
                    <a:gd name="T1" fmla="*/ 0 h 2003"/>
                    <a:gd name="T2" fmla="*/ 0 w 977"/>
                    <a:gd name="T3" fmla="*/ 2147483647 h 2003"/>
                    <a:gd name="T4" fmla="*/ 0 w 977"/>
                    <a:gd name="T5" fmla="*/ 0 h 2003"/>
                    <a:gd name="T6" fmla="*/ 0 60000 65536"/>
                    <a:gd name="T7" fmla="*/ 0 60000 65536"/>
                    <a:gd name="T8" fmla="*/ 0 60000 65536"/>
                    <a:gd name="T9" fmla="*/ 0 w 977"/>
                    <a:gd name="T10" fmla="*/ 0 h 2003"/>
                    <a:gd name="T11" fmla="*/ 977 w 977"/>
                    <a:gd name="T12" fmla="*/ 2003 h 200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77" h="2003">
                      <a:moveTo>
                        <a:pt x="0" y="0"/>
                      </a:moveTo>
                      <a:cubicBezTo>
                        <a:pt x="976" y="400"/>
                        <a:pt x="976" y="1602"/>
                        <a:pt x="0" y="2002"/>
                      </a:cubicBezTo>
                      <a:cubicBezTo>
                        <a:pt x="976" y="1602"/>
                        <a:pt x="976" y="40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77"/>
                <p:cNvSpPr>
                  <a:spLocks noChangeArrowheads="1"/>
                </p:cNvSpPr>
                <p:nvPr/>
              </p:nvSpPr>
              <p:spPr bwMode="auto">
                <a:xfrm>
                  <a:off x="-770" y="3940868"/>
                  <a:ext cx="233950" cy="795"/>
                </a:xfrm>
                <a:custGeom>
                  <a:avLst/>
                  <a:gdLst>
                    <a:gd name="T0" fmla="*/ 2147483647 w 1302"/>
                    <a:gd name="T1" fmla="*/ 0 h 1"/>
                    <a:gd name="T2" fmla="*/ 0 w 1302"/>
                    <a:gd name="T3" fmla="*/ 0 h 1"/>
                    <a:gd name="T4" fmla="*/ 2147483647 w 1302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1302"/>
                    <a:gd name="T10" fmla="*/ 0 h 1"/>
                    <a:gd name="T11" fmla="*/ 1302 w 1302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02" h="1">
                      <a:moveTo>
                        <a:pt x="1301" y="0"/>
                      </a:moveTo>
                      <a:lnTo>
                        <a:pt x="0" y="0"/>
                      </a:lnTo>
                      <a:lnTo>
                        <a:pt x="1301" y="0"/>
                      </a:lnTo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78"/>
                <p:cNvSpPr>
                  <a:spLocks noChangeArrowheads="1"/>
                </p:cNvSpPr>
                <p:nvPr/>
              </p:nvSpPr>
              <p:spPr bwMode="auto">
                <a:xfrm>
                  <a:off x="-770" y="4121445"/>
                  <a:ext cx="233950" cy="796"/>
                </a:xfrm>
                <a:custGeom>
                  <a:avLst/>
                  <a:gdLst>
                    <a:gd name="T0" fmla="*/ 2147483647 w 1302"/>
                    <a:gd name="T1" fmla="*/ 0 h 1"/>
                    <a:gd name="T2" fmla="*/ 0 w 1302"/>
                    <a:gd name="T3" fmla="*/ 0 h 1"/>
                    <a:gd name="T4" fmla="*/ 2147483647 w 1302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1302"/>
                    <a:gd name="T10" fmla="*/ 0 h 1"/>
                    <a:gd name="T11" fmla="*/ 1302 w 1302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02" h="1">
                      <a:moveTo>
                        <a:pt x="1301" y="0"/>
                      </a:moveTo>
                      <a:lnTo>
                        <a:pt x="0" y="0"/>
                      </a:lnTo>
                      <a:lnTo>
                        <a:pt x="1301" y="0"/>
                      </a:lnTo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Freeform 79"/>
                <p:cNvSpPr>
                  <a:spLocks noChangeArrowheads="1"/>
                </p:cNvSpPr>
                <p:nvPr/>
              </p:nvSpPr>
              <p:spPr bwMode="auto">
                <a:xfrm>
                  <a:off x="719319" y="4031554"/>
                  <a:ext cx="180023" cy="795"/>
                </a:xfrm>
                <a:custGeom>
                  <a:avLst/>
                  <a:gdLst>
                    <a:gd name="T0" fmla="*/ 2147483647 w 1002"/>
                    <a:gd name="T1" fmla="*/ 0 h 1"/>
                    <a:gd name="T2" fmla="*/ 0 w 1002"/>
                    <a:gd name="T3" fmla="*/ 0 h 1"/>
                    <a:gd name="T4" fmla="*/ 2147483647 w 1002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1002"/>
                    <a:gd name="T10" fmla="*/ 0 h 1"/>
                    <a:gd name="T11" fmla="*/ 1002 w 1002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02" h="1">
                      <a:moveTo>
                        <a:pt x="1001" y="0"/>
                      </a:moveTo>
                      <a:lnTo>
                        <a:pt x="0" y="0"/>
                      </a:lnTo>
                      <a:lnTo>
                        <a:pt x="1001" y="0"/>
                      </a:lnTo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80"/>
                <p:cNvSpPr>
                  <a:spLocks noChangeArrowheads="1"/>
                </p:cNvSpPr>
                <p:nvPr/>
              </p:nvSpPr>
              <p:spPr bwMode="auto">
                <a:xfrm>
                  <a:off x="181632" y="3850977"/>
                  <a:ext cx="539274" cy="361950"/>
                </a:xfrm>
                <a:custGeom>
                  <a:avLst/>
                  <a:gdLst>
                    <a:gd name="T0" fmla="*/ 2147483647 w 2997"/>
                    <a:gd name="T1" fmla="*/ 2147483647 h 2006"/>
                    <a:gd name="T2" fmla="*/ 2147483647 w 2997"/>
                    <a:gd name="T3" fmla="*/ 2147483647 h 2006"/>
                    <a:gd name="T4" fmla="*/ 2147483647 w 2997"/>
                    <a:gd name="T5" fmla="*/ 2147483647 h 2006"/>
                    <a:gd name="T6" fmla="*/ 0 w 2997"/>
                    <a:gd name="T7" fmla="*/ 2147483647 h 2006"/>
                    <a:gd name="T8" fmla="*/ 2147483647 w 2997"/>
                    <a:gd name="T9" fmla="*/ 2147483647 h 2006"/>
                    <a:gd name="T10" fmla="*/ 0 w 2997"/>
                    <a:gd name="T11" fmla="*/ 2147483647 h 2006"/>
                    <a:gd name="T12" fmla="*/ 2147483647 w 2997"/>
                    <a:gd name="T13" fmla="*/ 2147483647 h 200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997"/>
                    <a:gd name="T22" fmla="*/ 0 h 2006"/>
                    <a:gd name="T23" fmla="*/ 2997 w 2997"/>
                    <a:gd name="T24" fmla="*/ 2006 h 200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997" h="2006">
                      <a:moveTo>
                        <a:pt x="989" y="4"/>
                      </a:moveTo>
                      <a:cubicBezTo>
                        <a:pt x="1989" y="4"/>
                        <a:pt x="2789" y="604"/>
                        <a:pt x="2996" y="1004"/>
                      </a:cubicBezTo>
                      <a:cubicBezTo>
                        <a:pt x="2789" y="1404"/>
                        <a:pt x="1989" y="2004"/>
                        <a:pt x="989" y="2004"/>
                      </a:cubicBezTo>
                      <a:cubicBezTo>
                        <a:pt x="690" y="2005"/>
                        <a:pt x="666" y="2004"/>
                        <a:pt x="0" y="2004"/>
                      </a:cubicBezTo>
                      <a:cubicBezTo>
                        <a:pt x="199" y="1902"/>
                        <a:pt x="599" y="1602"/>
                        <a:pt x="599" y="1003"/>
                      </a:cubicBezTo>
                      <a:cubicBezTo>
                        <a:pt x="599" y="404"/>
                        <a:pt x="199" y="104"/>
                        <a:pt x="0" y="6"/>
                      </a:cubicBezTo>
                      <a:cubicBezTo>
                        <a:pt x="666" y="6"/>
                        <a:pt x="718" y="0"/>
                        <a:pt x="989" y="4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-916629" y="3940868"/>
                  <a:ext cx="112998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-919658" y="4121445"/>
                  <a:ext cx="112998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-442127" y="3940868"/>
                  <a:ext cx="0" cy="47409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-261946" y="4121445"/>
                  <a:ext cx="3060" cy="2935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Oval 77"/>
                <p:cNvSpPr/>
                <p:nvPr/>
              </p:nvSpPr>
              <p:spPr>
                <a:xfrm>
                  <a:off x="-462210" y="391591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-283269" y="409371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4" name="TextBox 63"/>
              <p:cNvSpPr txBox="1"/>
              <p:nvPr/>
            </p:nvSpPr>
            <p:spPr>
              <a:xfrm>
                <a:off x="6245504" y="5457858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smtClean="0">
                    <a:solidFill>
                      <a:schemeClr val="tx2"/>
                    </a:solidFill>
                  </a:rPr>
                  <a:t>Carry</a:t>
                </a:r>
                <a:endParaRPr lang="en-US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886527" y="3564286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2"/>
                    </a:solidFill>
                  </a:rPr>
                  <a:t>X</a:t>
                </a:r>
                <a:endParaRPr lang="en-US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898373" y="3906996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</a:rPr>
                  <a:t>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382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 smtClean="0"/>
              <a:t>Full Adder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sz="half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  <a:defRPr/>
            </a:pPr>
            <a:r>
              <a:rPr lang="en-US" altLang="en-US" sz="2600" dirty="0" smtClean="0"/>
              <a:t>A completed</a:t>
            </a:r>
            <a:br>
              <a:rPr lang="en-US" altLang="en-US" sz="2600" dirty="0" smtClean="0"/>
            </a:br>
            <a:r>
              <a:rPr lang="en-US" altLang="en-US" sz="2600" i="1" dirty="0" smtClean="0"/>
              <a:t>full adder</a:t>
            </a:r>
            <a:r>
              <a:rPr lang="en-US" altLang="en-US" sz="2600" dirty="0" smtClean="0"/>
              <a:t>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54352" y="1762758"/>
            <a:ext cx="4032448" cy="42484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2646036"/>
              </p:ext>
            </p:extLst>
          </p:nvPr>
        </p:nvGraphicFramePr>
        <p:xfrm>
          <a:off x="4918996" y="2193486"/>
          <a:ext cx="3503160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807720"/>
                <a:gridCol w="807720"/>
                <a:gridCol w="8077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Carry </a:t>
                      </a:r>
                    </a:p>
                    <a:p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Carry</a:t>
                      </a:r>
                    </a:p>
                    <a:p>
                      <a:r>
                        <a:rPr lang="en-US" dirty="0" smtClean="0"/>
                        <a:t>Out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2103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130828" y="1762758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Inputs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075044" y="1762758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Outputs</a:t>
            </a:r>
            <a:endParaRPr lang="en-US" sz="2000" b="1" dirty="0"/>
          </a:p>
        </p:txBody>
      </p:sp>
      <p:grpSp>
        <p:nvGrpSpPr>
          <p:cNvPr id="460805" name="Group 460804"/>
          <p:cNvGrpSpPr/>
          <p:nvPr/>
        </p:nvGrpSpPr>
        <p:grpSpPr>
          <a:xfrm>
            <a:off x="457200" y="2515465"/>
            <a:ext cx="4677635" cy="3422218"/>
            <a:chOff x="179512" y="2762650"/>
            <a:chExt cx="4677635" cy="3422218"/>
          </a:xfrm>
        </p:grpSpPr>
        <p:sp>
          <p:nvSpPr>
            <p:cNvPr id="13" name="TextBox 12"/>
            <p:cNvSpPr txBox="1"/>
            <p:nvPr/>
          </p:nvSpPr>
          <p:spPr>
            <a:xfrm>
              <a:off x="3730535" y="3217966"/>
              <a:ext cx="1126612" cy="299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</a:rPr>
                <a:t>Sum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413962" y="3478781"/>
              <a:ext cx="1860815" cy="1702381"/>
              <a:chOff x="-919658" y="3850977"/>
              <a:chExt cx="1819000" cy="1283664"/>
            </a:xfrm>
          </p:grpSpPr>
          <p:grpSp>
            <p:nvGrpSpPr>
              <p:cNvPr id="19" name="Group 113"/>
              <p:cNvGrpSpPr>
                <a:grpSpLocks noChangeAspect="1"/>
              </p:cNvGrpSpPr>
              <p:nvPr/>
            </p:nvGrpSpPr>
            <p:grpSpPr bwMode="auto">
              <a:xfrm rot="5400000">
                <a:off x="-800902" y="4505198"/>
                <a:ext cx="898525" cy="360362"/>
                <a:chOff x="1082675" y="1079500"/>
                <a:chExt cx="1798638" cy="720725"/>
              </a:xfrm>
            </p:grpSpPr>
            <p:sp>
              <p:nvSpPr>
                <p:cNvPr id="32" name="Freeform 11"/>
                <p:cNvSpPr>
                  <a:spLocks noChangeArrowheads="1"/>
                </p:cNvSpPr>
                <p:nvPr/>
              </p:nvSpPr>
              <p:spPr bwMode="auto">
                <a:xfrm>
                  <a:off x="1441450" y="1079500"/>
                  <a:ext cx="1079500" cy="720725"/>
                </a:xfrm>
                <a:custGeom>
                  <a:avLst/>
                  <a:gdLst>
                    <a:gd name="T0" fmla="*/ 2147483647 w 2998"/>
                    <a:gd name="T1" fmla="*/ 2147483647 h 2002"/>
                    <a:gd name="T2" fmla="*/ 2147483647 w 2998"/>
                    <a:gd name="T3" fmla="*/ 2147483647 h 2002"/>
                    <a:gd name="T4" fmla="*/ 2147483647 w 2998"/>
                    <a:gd name="T5" fmla="*/ 2147483647 h 2002"/>
                    <a:gd name="T6" fmla="*/ 0 w 2998"/>
                    <a:gd name="T7" fmla="*/ 2147483647 h 2002"/>
                    <a:gd name="T8" fmla="*/ 0 w 2998"/>
                    <a:gd name="T9" fmla="*/ 2147483647 h 2002"/>
                    <a:gd name="T10" fmla="*/ 2147483647 w 2998"/>
                    <a:gd name="T11" fmla="*/ 2147483647 h 200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998"/>
                    <a:gd name="T19" fmla="*/ 0 h 2002"/>
                    <a:gd name="T20" fmla="*/ 2998 w 2998"/>
                    <a:gd name="T21" fmla="*/ 2002 h 200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998" h="2002">
                      <a:moveTo>
                        <a:pt x="1998" y="4"/>
                      </a:moveTo>
                      <a:cubicBezTo>
                        <a:pt x="2597" y="4"/>
                        <a:pt x="2997" y="403"/>
                        <a:pt x="2996" y="1002"/>
                      </a:cubicBezTo>
                      <a:cubicBezTo>
                        <a:pt x="2995" y="1601"/>
                        <a:pt x="2564" y="2001"/>
                        <a:pt x="1997" y="2001"/>
                      </a:cubicBezTo>
                      <a:cubicBezTo>
                        <a:pt x="1698" y="2001"/>
                        <a:pt x="333" y="2001"/>
                        <a:pt x="0" y="2001"/>
                      </a:cubicBezTo>
                      <a:lnTo>
                        <a:pt x="0" y="4"/>
                      </a:lnTo>
                      <a:cubicBezTo>
                        <a:pt x="333" y="4"/>
                        <a:pt x="1726" y="0"/>
                        <a:pt x="1998" y="4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Freeform 12"/>
                <p:cNvSpPr>
                  <a:spLocks noChangeArrowheads="1"/>
                </p:cNvSpPr>
                <p:nvPr/>
              </p:nvSpPr>
              <p:spPr bwMode="auto">
                <a:xfrm>
                  <a:off x="1441450" y="1081088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60000 65536"/>
                    <a:gd name="T5" fmla="*/ 0 60000 65536"/>
                    <a:gd name="T6" fmla="*/ 0 w 1"/>
                    <a:gd name="T7" fmla="*/ 0 h 1"/>
                    <a:gd name="T8" fmla="*/ 1 w 1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Freeform 13"/>
                <p:cNvSpPr>
                  <a:spLocks noChangeArrowheads="1"/>
                </p:cNvSpPr>
                <p:nvPr/>
              </p:nvSpPr>
              <p:spPr bwMode="auto">
                <a:xfrm>
                  <a:off x="1082675" y="1258888"/>
                  <a:ext cx="360363" cy="1587"/>
                </a:xfrm>
                <a:custGeom>
                  <a:avLst/>
                  <a:gdLst>
                    <a:gd name="T0" fmla="*/ 2147483647 w 1000"/>
                    <a:gd name="T1" fmla="*/ 0 h 1"/>
                    <a:gd name="T2" fmla="*/ 0 w 1000"/>
                    <a:gd name="T3" fmla="*/ 0 h 1"/>
                    <a:gd name="T4" fmla="*/ 2147483647 w 1000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1000"/>
                    <a:gd name="T10" fmla="*/ 0 h 1"/>
                    <a:gd name="T11" fmla="*/ 1000 w 1000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00" h="1">
                      <a:moveTo>
                        <a:pt x="999" y="0"/>
                      </a:moveTo>
                      <a:lnTo>
                        <a:pt x="0" y="0"/>
                      </a:lnTo>
                      <a:lnTo>
                        <a:pt x="999" y="0"/>
                      </a:lnTo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Freeform 14"/>
                <p:cNvSpPr>
                  <a:spLocks noChangeArrowheads="1"/>
                </p:cNvSpPr>
                <p:nvPr/>
              </p:nvSpPr>
              <p:spPr bwMode="auto">
                <a:xfrm>
                  <a:off x="1082675" y="1619250"/>
                  <a:ext cx="360363" cy="1588"/>
                </a:xfrm>
                <a:custGeom>
                  <a:avLst/>
                  <a:gdLst>
                    <a:gd name="T0" fmla="*/ 2147483647 w 1000"/>
                    <a:gd name="T1" fmla="*/ 0 h 1"/>
                    <a:gd name="T2" fmla="*/ 0 w 1000"/>
                    <a:gd name="T3" fmla="*/ 0 h 1"/>
                    <a:gd name="T4" fmla="*/ 2147483647 w 1000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1000"/>
                    <a:gd name="T10" fmla="*/ 0 h 1"/>
                    <a:gd name="T11" fmla="*/ 1000 w 1000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00" h="1">
                      <a:moveTo>
                        <a:pt x="999" y="0"/>
                      </a:moveTo>
                      <a:lnTo>
                        <a:pt x="0" y="0"/>
                      </a:lnTo>
                      <a:lnTo>
                        <a:pt x="999" y="0"/>
                      </a:lnTo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Freeform 15"/>
                <p:cNvSpPr>
                  <a:spLocks noChangeArrowheads="1"/>
                </p:cNvSpPr>
                <p:nvPr/>
              </p:nvSpPr>
              <p:spPr bwMode="auto">
                <a:xfrm>
                  <a:off x="2520950" y="1439863"/>
                  <a:ext cx="360363" cy="1587"/>
                </a:xfrm>
                <a:custGeom>
                  <a:avLst/>
                  <a:gdLst>
                    <a:gd name="T0" fmla="*/ 2147483647 w 1000"/>
                    <a:gd name="T1" fmla="*/ 0 h 1"/>
                    <a:gd name="T2" fmla="*/ 0 w 1000"/>
                    <a:gd name="T3" fmla="*/ 0 h 1"/>
                    <a:gd name="T4" fmla="*/ 2147483647 w 1000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1000"/>
                    <a:gd name="T10" fmla="*/ 0 h 1"/>
                    <a:gd name="T11" fmla="*/ 1000 w 1000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00" h="1">
                      <a:moveTo>
                        <a:pt x="999" y="0"/>
                      </a:moveTo>
                      <a:lnTo>
                        <a:pt x="0" y="0"/>
                      </a:lnTo>
                      <a:lnTo>
                        <a:pt x="999" y="0"/>
                      </a:lnTo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" name="Freeform 75"/>
              <p:cNvSpPr>
                <a:spLocks noChangeArrowheads="1"/>
              </p:cNvSpPr>
              <p:nvPr/>
            </p:nvSpPr>
            <p:spPr bwMode="auto">
              <a:xfrm>
                <a:off x="179253" y="3850977"/>
                <a:ext cx="793" cy="796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60000 65536"/>
                  <a:gd name="T5" fmla="*/ 0 60000 65536"/>
                  <a:gd name="T6" fmla="*/ 0 w 1"/>
                  <a:gd name="T7" fmla="*/ 0 h 1"/>
                  <a:gd name="T8" fmla="*/ 1 w 1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76"/>
              <p:cNvSpPr>
                <a:spLocks noChangeArrowheads="1"/>
              </p:cNvSpPr>
              <p:nvPr/>
            </p:nvSpPr>
            <p:spPr bwMode="auto">
              <a:xfrm>
                <a:off x="125325" y="3850977"/>
                <a:ext cx="176057" cy="361154"/>
              </a:xfrm>
              <a:custGeom>
                <a:avLst/>
                <a:gdLst>
                  <a:gd name="T0" fmla="*/ 0 w 977"/>
                  <a:gd name="T1" fmla="*/ 0 h 2003"/>
                  <a:gd name="T2" fmla="*/ 0 w 977"/>
                  <a:gd name="T3" fmla="*/ 2147483647 h 2003"/>
                  <a:gd name="T4" fmla="*/ 0 w 977"/>
                  <a:gd name="T5" fmla="*/ 0 h 2003"/>
                  <a:gd name="T6" fmla="*/ 0 60000 65536"/>
                  <a:gd name="T7" fmla="*/ 0 60000 65536"/>
                  <a:gd name="T8" fmla="*/ 0 60000 65536"/>
                  <a:gd name="T9" fmla="*/ 0 w 977"/>
                  <a:gd name="T10" fmla="*/ 0 h 2003"/>
                  <a:gd name="T11" fmla="*/ 977 w 977"/>
                  <a:gd name="T12" fmla="*/ 2003 h 200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77" h="2003">
                    <a:moveTo>
                      <a:pt x="0" y="0"/>
                    </a:moveTo>
                    <a:cubicBezTo>
                      <a:pt x="976" y="400"/>
                      <a:pt x="976" y="1602"/>
                      <a:pt x="0" y="2002"/>
                    </a:cubicBezTo>
                    <a:cubicBezTo>
                      <a:pt x="976" y="1602"/>
                      <a:pt x="976" y="40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77"/>
              <p:cNvSpPr>
                <a:spLocks noChangeArrowheads="1"/>
              </p:cNvSpPr>
              <p:nvPr/>
            </p:nvSpPr>
            <p:spPr bwMode="auto">
              <a:xfrm>
                <a:off x="-770" y="3940868"/>
                <a:ext cx="233950" cy="795"/>
              </a:xfrm>
              <a:custGeom>
                <a:avLst/>
                <a:gdLst>
                  <a:gd name="T0" fmla="*/ 2147483647 w 1302"/>
                  <a:gd name="T1" fmla="*/ 0 h 1"/>
                  <a:gd name="T2" fmla="*/ 0 w 1302"/>
                  <a:gd name="T3" fmla="*/ 0 h 1"/>
                  <a:gd name="T4" fmla="*/ 2147483647 w 1302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302"/>
                  <a:gd name="T10" fmla="*/ 0 h 1"/>
                  <a:gd name="T11" fmla="*/ 1302 w 1302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02" h="1">
                    <a:moveTo>
                      <a:pt x="1301" y="0"/>
                    </a:moveTo>
                    <a:lnTo>
                      <a:pt x="0" y="0"/>
                    </a:lnTo>
                    <a:lnTo>
                      <a:pt x="1301" y="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78"/>
              <p:cNvSpPr>
                <a:spLocks noChangeArrowheads="1"/>
              </p:cNvSpPr>
              <p:nvPr/>
            </p:nvSpPr>
            <p:spPr bwMode="auto">
              <a:xfrm>
                <a:off x="-770" y="4121445"/>
                <a:ext cx="233950" cy="796"/>
              </a:xfrm>
              <a:custGeom>
                <a:avLst/>
                <a:gdLst>
                  <a:gd name="T0" fmla="*/ 2147483647 w 1302"/>
                  <a:gd name="T1" fmla="*/ 0 h 1"/>
                  <a:gd name="T2" fmla="*/ 0 w 1302"/>
                  <a:gd name="T3" fmla="*/ 0 h 1"/>
                  <a:gd name="T4" fmla="*/ 2147483647 w 1302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302"/>
                  <a:gd name="T10" fmla="*/ 0 h 1"/>
                  <a:gd name="T11" fmla="*/ 1302 w 1302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02" h="1">
                    <a:moveTo>
                      <a:pt x="1301" y="0"/>
                    </a:moveTo>
                    <a:lnTo>
                      <a:pt x="0" y="0"/>
                    </a:lnTo>
                    <a:lnTo>
                      <a:pt x="1301" y="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79"/>
              <p:cNvSpPr>
                <a:spLocks noChangeArrowheads="1"/>
              </p:cNvSpPr>
              <p:nvPr/>
            </p:nvSpPr>
            <p:spPr bwMode="auto">
              <a:xfrm>
                <a:off x="719319" y="4031554"/>
                <a:ext cx="180023" cy="795"/>
              </a:xfrm>
              <a:custGeom>
                <a:avLst/>
                <a:gdLst>
                  <a:gd name="T0" fmla="*/ 2147483647 w 1002"/>
                  <a:gd name="T1" fmla="*/ 0 h 1"/>
                  <a:gd name="T2" fmla="*/ 0 w 1002"/>
                  <a:gd name="T3" fmla="*/ 0 h 1"/>
                  <a:gd name="T4" fmla="*/ 2147483647 w 1002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002"/>
                  <a:gd name="T10" fmla="*/ 0 h 1"/>
                  <a:gd name="T11" fmla="*/ 1002 w 1002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02" h="1">
                    <a:moveTo>
                      <a:pt x="1001" y="0"/>
                    </a:moveTo>
                    <a:lnTo>
                      <a:pt x="0" y="0"/>
                    </a:lnTo>
                    <a:lnTo>
                      <a:pt x="1001" y="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80"/>
              <p:cNvSpPr>
                <a:spLocks noChangeArrowheads="1"/>
              </p:cNvSpPr>
              <p:nvPr/>
            </p:nvSpPr>
            <p:spPr bwMode="auto">
              <a:xfrm>
                <a:off x="181632" y="3850977"/>
                <a:ext cx="539274" cy="361950"/>
              </a:xfrm>
              <a:custGeom>
                <a:avLst/>
                <a:gdLst>
                  <a:gd name="T0" fmla="*/ 2147483647 w 2997"/>
                  <a:gd name="T1" fmla="*/ 2147483647 h 2006"/>
                  <a:gd name="T2" fmla="*/ 2147483647 w 2997"/>
                  <a:gd name="T3" fmla="*/ 2147483647 h 2006"/>
                  <a:gd name="T4" fmla="*/ 2147483647 w 2997"/>
                  <a:gd name="T5" fmla="*/ 2147483647 h 2006"/>
                  <a:gd name="T6" fmla="*/ 0 w 2997"/>
                  <a:gd name="T7" fmla="*/ 2147483647 h 2006"/>
                  <a:gd name="T8" fmla="*/ 2147483647 w 2997"/>
                  <a:gd name="T9" fmla="*/ 2147483647 h 2006"/>
                  <a:gd name="T10" fmla="*/ 0 w 2997"/>
                  <a:gd name="T11" fmla="*/ 2147483647 h 2006"/>
                  <a:gd name="T12" fmla="*/ 2147483647 w 2997"/>
                  <a:gd name="T13" fmla="*/ 2147483647 h 200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997"/>
                  <a:gd name="T22" fmla="*/ 0 h 2006"/>
                  <a:gd name="T23" fmla="*/ 2997 w 2997"/>
                  <a:gd name="T24" fmla="*/ 2006 h 200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997" h="2006">
                    <a:moveTo>
                      <a:pt x="989" y="4"/>
                    </a:moveTo>
                    <a:cubicBezTo>
                      <a:pt x="1989" y="4"/>
                      <a:pt x="2789" y="604"/>
                      <a:pt x="2996" y="1004"/>
                    </a:cubicBezTo>
                    <a:cubicBezTo>
                      <a:pt x="2789" y="1404"/>
                      <a:pt x="1989" y="2004"/>
                      <a:pt x="989" y="2004"/>
                    </a:cubicBezTo>
                    <a:cubicBezTo>
                      <a:pt x="690" y="2005"/>
                      <a:pt x="666" y="2004"/>
                      <a:pt x="0" y="2004"/>
                    </a:cubicBezTo>
                    <a:cubicBezTo>
                      <a:pt x="199" y="1902"/>
                      <a:pt x="599" y="1602"/>
                      <a:pt x="599" y="1003"/>
                    </a:cubicBezTo>
                    <a:cubicBezTo>
                      <a:pt x="599" y="404"/>
                      <a:pt x="199" y="104"/>
                      <a:pt x="0" y="6"/>
                    </a:cubicBezTo>
                    <a:cubicBezTo>
                      <a:pt x="666" y="6"/>
                      <a:pt x="718" y="0"/>
                      <a:pt x="989" y="4"/>
                    </a:cubicBez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-916629" y="3940868"/>
                <a:ext cx="112998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-919658" y="4121445"/>
                <a:ext cx="112998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-442127" y="3940868"/>
                <a:ext cx="0" cy="4740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-261946" y="4121445"/>
                <a:ext cx="3060" cy="2935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-462210" y="391591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-283269" y="409371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674667" y="2762650"/>
              <a:ext cx="1126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Carry In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9512" y="3429000"/>
              <a:ext cx="1126612" cy="299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X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6926" y="3707045"/>
              <a:ext cx="1126612" cy="299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</a:rPr>
                <a:t>Y</a:t>
              </a:r>
            </a:p>
          </p:txBody>
        </p:sp>
        <p:grpSp>
          <p:nvGrpSpPr>
            <p:cNvPr id="38" name="Group 113"/>
            <p:cNvGrpSpPr>
              <a:grpSpLocks noChangeAspect="1"/>
            </p:cNvGrpSpPr>
            <p:nvPr/>
          </p:nvGrpSpPr>
          <p:grpSpPr bwMode="auto">
            <a:xfrm rot="5400000">
              <a:off x="2095478" y="4281662"/>
              <a:ext cx="1191614" cy="368646"/>
              <a:chOff x="1082675" y="1079500"/>
              <a:chExt cx="1798638" cy="720725"/>
            </a:xfrm>
          </p:grpSpPr>
          <p:sp>
            <p:nvSpPr>
              <p:cNvPr id="51" name="Freeform 11"/>
              <p:cNvSpPr>
                <a:spLocks noChangeArrowheads="1"/>
              </p:cNvSpPr>
              <p:nvPr/>
            </p:nvSpPr>
            <p:spPr bwMode="auto">
              <a:xfrm>
                <a:off x="1441450" y="1079500"/>
                <a:ext cx="1079500" cy="720725"/>
              </a:xfrm>
              <a:custGeom>
                <a:avLst/>
                <a:gdLst>
                  <a:gd name="T0" fmla="*/ 2147483647 w 2998"/>
                  <a:gd name="T1" fmla="*/ 2147483647 h 2002"/>
                  <a:gd name="T2" fmla="*/ 2147483647 w 2998"/>
                  <a:gd name="T3" fmla="*/ 2147483647 h 2002"/>
                  <a:gd name="T4" fmla="*/ 2147483647 w 2998"/>
                  <a:gd name="T5" fmla="*/ 2147483647 h 2002"/>
                  <a:gd name="T6" fmla="*/ 0 w 2998"/>
                  <a:gd name="T7" fmla="*/ 2147483647 h 2002"/>
                  <a:gd name="T8" fmla="*/ 0 w 2998"/>
                  <a:gd name="T9" fmla="*/ 2147483647 h 2002"/>
                  <a:gd name="T10" fmla="*/ 2147483647 w 2998"/>
                  <a:gd name="T11" fmla="*/ 2147483647 h 200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98"/>
                  <a:gd name="T19" fmla="*/ 0 h 2002"/>
                  <a:gd name="T20" fmla="*/ 2998 w 2998"/>
                  <a:gd name="T21" fmla="*/ 2002 h 200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98" h="2002">
                    <a:moveTo>
                      <a:pt x="1998" y="4"/>
                    </a:moveTo>
                    <a:cubicBezTo>
                      <a:pt x="2597" y="4"/>
                      <a:pt x="2997" y="403"/>
                      <a:pt x="2996" y="1002"/>
                    </a:cubicBezTo>
                    <a:cubicBezTo>
                      <a:pt x="2995" y="1601"/>
                      <a:pt x="2564" y="2001"/>
                      <a:pt x="1997" y="2001"/>
                    </a:cubicBezTo>
                    <a:cubicBezTo>
                      <a:pt x="1698" y="2001"/>
                      <a:pt x="333" y="2001"/>
                      <a:pt x="0" y="2001"/>
                    </a:cubicBezTo>
                    <a:lnTo>
                      <a:pt x="0" y="4"/>
                    </a:lnTo>
                    <a:cubicBezTo>
                      <a:pt x="333" y="4"/>
                      <a:pt x="1726" y="0"/>
                      <a:pt x="1998" y="4"/>
                    </a:cubicBez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Freeform 12"/>
              <p:cNvSpPr>
                <a:spLocks noChangeArrowheads="1"/>
              </p:cNvSpPr>
              <p:nvPr/>
            </p:nvSpPr>
            <p:spPr bwMode="auto">
              <a:xfrm>
                <a:off x="1441450" y="1081088"/>
                <a:ext cx="1588" cy="158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60000 65536"/>
                  <a:gd name="T5" fmla="*/ 0 60000 65536"/>
                  <a:gd name="T6" fmla="*/ 0 w 1"/>
                  <a:gd name="T7" fmla="*/ 0 h 1"/>
                  <a:gd name="T8" fmla="*/ 1 w 1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Freeform 13"/>
              <p:cNvSpPr>
                <a:spLocks noChangeArrowheads="1"/>
              </p:cNvSpPr>
              <p:nvPr/>
            </p:nvSpPr>
            <p:spPr bwMode="auto">
              <a:xfrm>
                <a:off x="1082675" y="1258888"/>
                <a:ext cx="360363" cy="1587"/>
              </a:xfrm>
              <a:custGeom>
                <a:avLst/>
                <a:gdLst>
                  <a:gd name="T0" fmla="*/ 2147483647 w 1000"/>
                  <a:gd name="T1" fmla="*/ 0 h 1"/>
                  <a:gd name="T2" fmla="*/ 0 w 1000"/>
                  <a:gd name="T3" fmla="*/ 0 h 1"/>
                  <a:gd name="T4" fmla="*/ 2147483647 w 1000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000"/>
                  <a:gd name="T10" fmla="*/ 0 h 1"/>
                  <a:gd name="T11" fmla="*/ 1000 w 1000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00" h="1">
                    <a:moveTo>
                      <a:pt x="999" y="0"/>
                    </a:moveTo>
                    <a:lnTo>
                      <a:pt x="0" y="0"/>
                    </a:lnTo>
                    <a:lnTo>
                      <a:pt x="999" y="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Freeform 14"/>
              <p:cNvSpPr>
                <a:spLocks noChangeArrowheads="1"/>
              </p:cNvSpPr>
              <p:nvPr/>
            </p:nvSpPr>
            <p:spPr bwMode="auto">
              <a:xfrm>
                <a:off x="1082675" y="1619250"/>
                <a:ext cx="360363" cy="1588"/>
              </a:xfrm>
              <a:custGeom>
                <a:avLst/>
                <a:gdLst>
                  <a:gd name="T0" fmla="*/ 2147483647 w 1000"/>
                  <a:gd name="T1" fmla="*/ 0 h 1"/>
                  <a:gd name="T2" fmla="*/ 0 w 1000"/>
                  <a:gd name="T3" fmla="*/ 0 h 1"/>
                  <a:gd name="T4" fmla="*/ 2147483647 w 1000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000"/>
                  <a:gd name="T10" fmla="*/ 0 h 1"/>
                  <a:gd name="T11" fmla="*/ 1000 w 1000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00" h="1">
                    <a:moveTo>
                      <a:pt x="999" y="0"/>
                    </a:moveTo>
                    <a:lnTo>
                      <a:pt x="0" y="0"/>
                    </a:lnTo>
                    <a:lnTo>
                      <a:pt x="999" y="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Freeform 15"/>
              <p:cNvSpPr>
                <a:spLocks noChangeArrowheads="1"/>
              </p:cNvSpPr>
              <p:nvPr/>
            </p:nvSpPr>
            <p:spPr bwMode="auto">
              <a:xfrm>
                <a:off x="2520950" y="1439863"/>
                <a:ext cx="360363" cy="1587"/>
              </a:xfrm>
              <a:custGeom>
                <a:avLst/>
                <a:gdLst>
                  <a:gd name="T0" fmla="*/ 2147483647 w 1000"/>
                  <a:gd name="T1" fmla="*/ 0 h 1"/>
                  <a:gd name="T2" fmla="*/ 0 w 1000"/>
                  <a:gd name="T3" fmla="*/ 0 h 1"/>
                  <a:gd name="T4" fmla="*/ 2147483647 w 1000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000"/>
                  <a:gd name="T10" fmla="*/ 0 h 1"/>
                  <a:gd name="T11" fmla="*/ 1000 w 1000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00" h="1">
                    <a:moveTo>
                      <a:pt x="999" y="0"/>
                    </a:moveTo>
                    <a:lnTo>
                      <a:pt x="0" y="0"/>
                    </a:lnTo>
                    <a:lnTo>
                      <a:pt x="999" y="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" name="Freeform 75"/>
            <p:cNvSpPr>
              <a:spLocks noChangeArrowheads="1"/>
            </p:cNvSpPr>
            <p:nvPr/>
          </p:nvSpPr>
          <p:spPr bwMode="auto">
            <a:xfrm>
              <a:off x="3234382" y="3359410"/>
              <a:ext cx="811" cy="1056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60000 65536"/>
                <a:gd name="T5" fmla="*/ 0 60000 65536"/>
                <a:gd name="T6" fmla="*/ 0 w 1"/>
                <a:gd name="T7" fmla="*/ 0 h 1"/>
                <a:gd name="T8" fmla="*/ 1 w 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76"/>
            <p:cNvSpPr>
              <a:spLocks noChangeArrowheads="1"/>
            </p:cNvSpPr>
            <p:nvPr/>
          </p:nvSpPr>
          <p:spPr bwMode="auto">
            <a:xfrm>
              <a:off x="3179214" y="3359410"/>
              <a:ext cx="180104" cy="478958"/>
            </a:xfrm>
            <a:custGeom>
              <a:avLst/>
              <a:gdLst>
                <a:gd name="T0" fmla="*/ 0 w 977"/>
                <a:gd name="T1" fmla="*/ 0 h 2003"/>
                <a:gd name="T2" fmla="*/ 0 w 977"/>
                <a:gd name="T3" fmla="*/ 2147483647 h 2003"/>
                <a:gd name="T4" fmla="*/ 0 w 977"/>
                <a:gd name="T5" fmla="*/ 0 h 2003"/>
                <a:gd name="T6" fmla="*/ 0 60000 65536"/>
                <a:gd name="T7" fmla="*/ 0 60000 65536"/>
                <a:gd name="T8" fmla="*/ 0 60000 65536"/>
                <a:gd name="T9" fmla="*/ 0 w 977"/>
                <a:gd name="T10" fmla="*/ 0 h 2003"/>
                <a:gd name="T11" fmla="*/ 977 w 977"/>
                <a:gd name="T12" fmla="*/ 2003 h 20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7" h="2003">
                  <a:moveTo>
                    <a:pt x="0" y="0"/>
                  </a:moveTo>
                  <a:cubicBezTo>
                    <a:pt x="976" y="400"/>
                    <a:pt x="976" y="1602"/>
                    <a:pt x="0" y="2002"/>
                  </a:cubicBezTo>
                  <a:cubicBezTo>
                    <a:pt x="976" y="1602"/>
                    <a:pt x="976" y="40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77"/>
            <p:cNvSpPr>
              <a:spLocks noChangeArrowheads="1"/>
            </p:cNvSpPr>
            <p:nvPr/>
          </p:nvSpPr>
          <p:spPr bwMode="auto">
            <a:xfrm>
              <a:off x="3050220" y="3478622"/>
              <a:ext cx="239328" cy="1054"/>
            </a:xfrm>
            <a:custGeom>
              <a:avLst/>
              <a:gdLst>
                <a:gd name="T0" fmla="*/ 2147483647 w 1302"/>
                <a:gd name="T1" fmla="*/ 0 h 1"/>
                <a:gd name="T2" fmla="*/ 0 w 1302"/>
                <a:gd name="T3" fmla="*/ 0 h 1"/>
                <a:gd name="T4" fmla="*/ 2147483647 w 1302"/>
                <a:gd name="T5" fmla="*/ 0 h 1"/>
                <a:gd name="T6" fmla="*/ 0 60000 65536"/>
                <a:gd name="T7" fmla="*/ 0 60000 65536"/>
                <a:gd name="T8" fmla="*/ 0 60000 65536"/>
                <a:gd name="T9" fmla="*/ 0 w 1302"/>
                <a:gd name="T10" fmla="*/ 0 h 1"/>
                <a:gd name="T11" fmla="*/ 1302 w 1302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02" h="1">
                  <a:moveTo>
                    <a:pt x="1301" y="0"/>
                  </a:moveTo>
                  <a:lnTo>
                    <a:pt x="0" y="0"/>
                  </a:lnTo>
                  <a:lnTo>
                    <a:pt x="1301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78"/>
            <p:cNvSpPr>
              <a:spLocks noChangeArrowheads="1"/>
            </p:cNvSpPr>
            <p:nvPr/>
          </p:nvSpPr>
          <p:spPr bwMode="auto">
            <a:xfrm>
              <a:off x="3050220" y="3718102"/>
              <a:ext cx="239328" cy="1056"/>
            </a:xfrm>
            <a:custGeom>
              <a:avLst/>
              <a:gdLst>
                <a:gd name="T0" fmla="*/ 2147483647 w 1302"/>
                <a:gd name="T1" fmla="*/ 0 h 1"/>
                <a:gd name="T2" fmla="*/ 0 w 1302"/>
                <a:gd name="T3" fmla="*/ 0 h 1"/>
                <a:gd name="T4" fmla="*/ 2147483647 w 1302"/>
                <a:gd name="T5" fmla="*/ 0 h 1"/>
                <a:gd name="T6" fmla="*/ 0 60000 65536"/>
                <a:gd name="T7" fmla="*/ 0 60000 65536"/>
                <a:gd name="T8" fmla="*/ 0 60000 65536"/>
                <a:gd name="T9" fmla="*/ 0 w 1302"/>
                <a:gd name="T10" fmla="*/ 0 h 1"/>
                <a:gd name="T11" fmla="*/ 1302 w 1302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02" h="1">
                  <a:moveTo>
                    <a:pt x="1301" y="0"/>
                  </a:moveTo>
                  <a:lnTo>
                    <a:pt x="0" y="0"/>
                  </a:lnTo>
                  <a:lnTo>
                    <a:pt x="1301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79"/>
            <p:cNvSpPr>
              <a:spLocks noChangeArrowheads="1"/>
            </p:cNvSpPr>
            <p:nvPr/>
          </p:nvSpPr>
          <p:spPr bwMode="auto">
            <a:xfrm>
              <a:off x="3786863" y="3598889"/>
              <a:ext cx="184161" cy="1054"/>
            </a:xfrm>
            <a:custGeom>
              <a:avLst/>
              <a:gdLst>
                <a:gd name="T0" fmla="*/ 2147483647 w 1002"/>
                <a:gd name="T1" fmla="*/ 0 h 1"/>
                <a:gd name="T2" fmla="*/ 0 w 1002"/>
                <a:gd name="T3" fmla="*/ 0 h 1"/>
                <a:gd name="T4" fmla="*/ 2147483647 w 1002"/>
                <a:gd name="T5" fmla="*/ 0 h 1"/>
                <a:gd name="T6" fmla="*/ 0 60000 65536"/>
                <a:gd name="T7" fmla="*/ 0 60000 65536"/>
                <a:gd name="T8" fmla="*/ 0 60000 65536"/>
                <a:gd name="T9" fmla="*/ 0 w 1002"/>
                <a:gd name="T10" fmla="*/ 0 h 1"/>
                <a:gd name="T11" fmla="*/ 1002 w 1002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2" h="1">
                  <a:moveTo>
                    <a:pt x="1001" y="0"/>
                  </a:moveTo>
                  <a:lnTo>
                    <a:pt x="0" y="0"/>
                  </a:lnTo>
                  <a:lnTo>
                    <a:pt x="1001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80"/>
            <p:cNvSpPr>
              <a:spLocks noChangeArrowheads="1"/>
            </p:cNvSpPr>
            <p:nvPr/>
          </p:nvSpPr>
          <p:spPr bwMode="auto">
            <a:xfrm>
              <a:off x="3236815" y="3359410"/>
              <a:ext cx="551671" cy="480014"/>
            </a:xfrm>
            <a:custGeom>
              <a:avLst/>
              <a:gdLst>
                <a:gd name="T0" fmla="*/ 2147483647 w 2997"/>
                <a:gd name="T1" fmla="*/ 2147483647 h 2006"/>
                <a:gd name="T2" fmla="*/ 2147483647 w 2997"/>
                <a:gd name="T3" fmla="*/ 2147483647 h 2006"/>
                <a:gd name="T4" fmla="*/ 2147483647 w 2997"/>
                <a:gd name="T5" fmla="*/ 2147483647 h 2006"/>
                <a:gd name="T6" fmla="*/ 0 w 2997"/>
                <a:gd name="T7" fmla="*/ 2147483647 h 2006"/>
                <a:gd name="T8" fmla="*/ 2147483647 w 2997"/>
                <a:gd name="T9" fmla="*/ 2147483647 h 2006"/>
                <a:gd name="T10" fmla="*/ 0 w 2997"/>
                <a:gd name="T11" fmla="*/ 2147483647 h 2006"/>
                <a:gd name="T12" fmla="*/ 2147483647 w 2997"/>
                <a:gd name="T13" fmla="*/ 2147483647 h 20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997"/>
                <a:gd name="T22" fmla="*/ 0 h 2006"/>
                <a:gd name="T23" fmla="*/ 2997 w 2997"/>
                <a:gd name="T24" fmla="*/ 2006 h 20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997" h="2006">
                  <a:moveTo>
                    <a:pt x="989" y="4"/>
                  </a:moveTo>
                  <a:cubicBezTo>
                    <a:pt x="1989" y="4"/>
                    <a:pt x="2789" y="604"/>
                    <a:pt x="2996" y="1004"/>
                  </a:cubicBezTo>
                  <a:cubicBezTo>
                    <a:pt x="2789" y="1404"/>
                    <a:pt x="1989" y="2004"/>
                    <a:pt x="989" y="2004"/>
                  </a:cubicBezTo>
                  <a:cubicBezTo>
                    <a:pt x="690" y="2005"/>
                    <a:pt x="666" y="2004"/>
                    <a:pt x="0" y="2004"/>
                  </a:cubicBezTo>
                  <a:cubicBezTo>
                    <a:pt x="199" y="1902"/>
                    <a:pt x="599" y="1602"/>
                    <a:pt x="599" y="1003"/>
                  </a:cubicBezTo>
                  <a:cubicBezTo>
                    <a:pt x="599" y="404"/>
                    <a:pt x="199" y="104"/>
                    <a:pt x="0" y="6"/>
                  </a:cubicBezTo>
                  <a:cubicBezTo>
                    <a:pt x="666" y="6"/>
                    <a:pt x="718" y="0"/>
                    <a:pt x="989" y="4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2113308" y="3478622"/>
              <a:ext cx="11559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110209" y="3718102"/>
              <a:ext cx="11559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2598717" y="3478622"/>
              <a:ext cx="0" cy="6287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783040" y="3718102"/>
              <a:ext cx="3130" cy="38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2578173" y="3445526"/>
              <a:ext cx="46770" cy="606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761227" y="3681322"/>
              <a:ext cx="46770" cy="606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/>
            <p:nvPr/>
          </p:nvCxnSpPr>
          <p:spPr>
            <a:xfrm flipH="1">
              <a:off x="2120290" y="3091018"/>
              <a:ext cx="6833" cy="384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119"/>
            <p:cNvGrpSpPr>
              <a:grpSpLocks noChangeAspect="1"/>
            </p:cNvGrpSpPr>
            <p:nvPr/>
          </p:nvGrpSpPr>
          <p:grpSpPr bwMode="auto">
            <a:xfrm rot="5400000">
              <a:off x="1410835" y="5449451"/>
              <a:ext cx="898525" cy="361950"/>
              <a:chOff x="1084263" y="2517775"/>
              <a:chExt cx="1797050" cy="722313"/>
            </a:xfrm>
          </p:grpSpPr>
          <p:sp>
            <p:nvSpPr>
              <p:cNvPr id="62" name="Freeform 16"/>
              <p:cNvSpPr>
                <a:spLocks noChangeArrowheads="1"/>
              </p:cNvSpPr>
              <p:nvPr/>
            </p:nvSpPr>
            <p:spPr bwMode="auto">
              <a:xfrm>
                <a:off x="1444625" y="2517775"/>
                <a:ext cx="1079500" cy="722313"/>
              </a:xfrm>
              <a:custGeom>
                <a:avLst/>
                <a:gdLst>
                  <a:gd name="T0" fmla="*/ 2147483647 w 2997"/>
                  <a:gd name="T1" fmla="*/ 2147483647 h 2006"/>
                  <a:gd name="T2" fmla="*/ 2147483647 w 2997"/>
                  <a:gd name="T3" fmla="*/ 2147483647 h 2006"/>
                  <a:gd name="T4" fmla="*/ 2147483647 w 2997"/>
                  <a:gd name="T5" fmla="*/ 2147483647 h 2006"/>
                  <a:gd name="T6" fmla="*/ 0 w 2997"/>
                  <a:gd name="T7" fmla="*/ 2147483647 h 2006"/>
                  <a:gd name="T8" fmla="*/ 2147483647 w 2997"/>
                  <a:gd name="T9" fmla="*/ 2147483647 h 2006"/>
                  <a:gd name="T10" fmla="*/ 0 w 2997"/>
                  <a:gd name="T11" fmla="*/ 2147483647 h 2006"/>
                  <a:gd name="T12" fmla="*/ 2147483647 w 2997"/>
                  <a:gd name="T13" fmla="*/ 2147483647 h 200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997"/>
                  <a:gd name="T22" fmla="*/ 0 h 2006"/>
                  <a:gd name="T23" fmla="*/ 2997 w 2997"/>
                  <a:gd name="T24" fmla="*/ 2006 h 200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997" h="2006">
                    <a:moveTo>
                      <a:pt x="989" y="4"/>
                    </a:moveTo>
                    <a:cubicBezTo>
                      <a:pt x="1989" y="4"/>
                      <a:pt x="2789" y="604"/>
                      <a:pt x="2996" y="1004"/>
                    </a:cubicBezTo>
                    <a:cubicBezTo>
                      <a:pt x="2789" y="1404"/>
                      <a:pt x="1989" y="2004"/>
                      <a:pt x="989" y="2004"/>
                    </a:cubicBezTo>
                    <a:cubicBezTo>
                      <a:pt x="690" y="2005"/>
                      <a:pt x="666" y="2004"/>
                      <a:pt x="0" y="2004"/>
                    </a:cubicBezTo>
                    <a:cubicBezTo>
                      <a:pt x="199" y="1902"/>
                      <a:pt x="599" y="1602"/>
                      <a:pt x="599" y="1003"/>
                    </a:cubicBezTo>
                    <a:cubicBezTo>
                      <a:pt x="599" y="404"/>
                      <a:pt x="199" y="104"/>
                      <a:pt x="0" y="6"/>
                    </a:cubicBezTo>
                    <a:cubicBezTo>
                      <a:pt x="666" y="6"/>
                      <a:pt x="718" y="0"/>
                      <a:pt x="989" y="4"/>
                    </a:cubicBez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17"/>
              <p:cNvSpPr>
                <a:spLocks noChangeArrowheads="1"/>
              </p:cNvSpPr>
              <p:nvPr/>
            </p:nvSpPr>
            <p:spPr bwMode="auto">
              <a:xfrm>
                <a:off x="1444625" y="2520950"/>
                <a:ext cx="1588" cy="158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60000 65536"/>
                  <a:gd name="T5" fmla="*/ 0 60000 65536"/>
                  <a:gd name="T6" fmla="*/ 0 w 1"/>
                  <a:gd name="T7" fmla="*/ 0 h 1"/>
                  <a:gd name="T8" fmla="*/ 1 w 1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18"/>
              <p:cNvSpPr>
                <a:spLocks noChangeArrowheads="1"/>
              </p:cNvSpPr>
              <p:nvPr/>
            </p:nvSpPr>
            <p:spPr bwMode="auto">
              <a:xfrm>
                <a:off x="1084263" y="2700338"/>
                <a:ext cx="539750" cy="1587"/>
              </a:xfrm>
              <a:custGeom>
                <a:avLst/>
                <a:gdLst>
                  <a:gd name="T0" fmla="*/ 2147483647 w 1499"/>
                  <a:gd name="T1" fmla="*/ 0 h 1"/>
                  <a:gd name="T2" fmla="*/ 0 w 1499"/>
                  <a:gd name="T3" fmla="*/ 0 h 1"/>
                  <a:gd name="T4" fmla="*/ 2147483647 w 1499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499"/>
                  <a:gd name="T10" fmla="*/ 0 h 1"/>
                  <a:gd name="T11" fmla="*/ 1499 w 1499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99" h="1">
                    <a:moveTo>
                      <a:pt x="1498" y="0"/>
                    </a:moveTo>
                    <a:lnTo>
                      <a:pt x="0" y="0"/>
                    </a:lnTo>
                    <a:lnTo>
                      <a:pt x="1498" y="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19"/>
              <p:cNvSpPr>
                <a:spLocks noChangeArrowheads="1"/>
              </p:cNvSpPr>
              <p:nvPr/>
            </p:nvSpPr>
            <p:spPr bwMode="auto">
              <a:xfrm>
                <a:off x="1084263" y="3059113"/>
                <a:ext cx="539750" cy="1587"/>
              </a:xfrm>
              <a:custGeom>
                <a:avLst/>
                <a:gdLst>
                  <a:gd name="T0" fmla="*/ 2147483647 w 1499"/>
                  <a:gd name="T1" fmla="*/ 0 h 1"/>
                  <a:gd name="T2" fmla="*/ 0 w 1499"/>
                  <a:gd name="T3" fmla="*/ 0 h 1"/>
                  <a:gd name="T4" fmla="*/ 2147483647 w 1499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499"/>
                  <a:gd name="T10" fmla="*/ 0 h 1"/>
                  <a:gd name="T11" fmla="*/ 1499 w 1499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99" h="1">
                    <a:moveTo>
                      <a:pt x="1498" y="0"/>
                    </a:moveTo>
                    <a:lnTo>
                      <a:pt x="0" y="0"/>
                    </a:lnTo>
                    <a:lnTo>
                      <a:pt x="1498" y="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20"/>
              <p:cNvSpPr>
                <a:spLocks noChangeArrowheads="1"/>
              </p:cNvSpPr>
              <p:nvPr/>
            </p:nvSpPr>
            <p:spPr bwMode="auto">
              <a:xfrm>
                <a:off x="2522538" y="2879725"/>
                <a:ext cx="358775" cy="1588"/>
              </a:xfrm>
              <a:custGeom>
                <a:avLst/>
                <a:gdLst>
                  <a:gd name="T0" fmla="*/ 2147483647 w 998"/>
                  <a:gd name="T1" fmla="*/ 0 h 2"/>
                  <a:gd name="T2" fmla="*/ 0 w 998"/>
                  <a:gd name="T3" fmla="*/ 2147483647 h 2"/>
                  <a:gd name="T4" fmla="*/ 2147483647 w 998"/>
                  <a:gd name="T5" fmla="*/ 0 h 2"/>
                  <a:gd name="T6" fmla="*/ 0 60000 65536"/>
                  <a:gd name="T7" fmla="*/ 0 60000 65536"/>
                  <a:gd name="T8" fmla="*/ 0 60000 65536"/>
                  <a:gd name="T9" fmla="*/ 0 w 998"/>
                  <a:gd name="T10" fmla="*/ 0 h 2"/>
                  <a:gd name="T11" fmla="*/ 998 w 998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98" h="2">
                    <a:moveTo>
                      <a:pt x="997" y="0"/>
                    </a:moveTo>
                    <a:lnTo>
                      <a:pt x="0" y="1"/>
                    </a:lnTo>
                    <a:lnTo>
                      <a:pt x="997" y="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67" name="Straight Connector 66"/>
            <p:cNvCxnSpPr/>
            <p:nvPr/>
          </p:nvCxnSpPr>
          <p:spPr>
            <a:xfrm flipV="1">
              <a:off x="995783" y="5180107"/>
              <a:ext cx="777073" cy="1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948795" y="5180635"/>
              <a:ext cx="739393" cy="1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2687680" y="4926980"/>
              <a:ext cx="0" cy="2522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865852" y="5815536"/>
              <a:ext cx="1126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Carry Out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623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 smtClean="0"/>
              <a:t>Ripple-Carry Adder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>
            <a:normAutofit/>
          </a:bodyPr>
          <a:lstStyle/>
          <a:p>
            <a:pPr>
              <a:spcBef>
                <a:spcPct val="40000"/>
              </a:spcBef>
              <a:defRPr/>
            </a:pPr>
            <a:r>
              <a:rPr lang="en-US" altLang="en-US" sz="2800" dirty="0" smtClean="0"/>
              <a:t>Just as we combined half adders to make a full adder, full adders can connected in series.</a:t>
            </a:r>
          </a:p>
          <a:p>
            <a:pPr>
              <a:spcBef>
                <a:spcPct val="40000"/>
              </a:spcBef>
              <a:defRPr/>
            </a:pPr>
            <a:r>
              <a:rPr lang="en-US" altLang="en-US" sz="2800" dirty="0" smtClean="0"/>
              <a:t>The carry bit “ripples” from one adder to the next; hence, this configuration is called a </a:t>
            </a:r>
            <a:r>
              <a:rPr lang="en-US" altLang="en-US" sz="2800" i="1" dirty="0" smtClean="0"/>
              <a:t>ripple-carry</a:t>
            </a:r>
            <a:r>
              <a:rPr lang="en-US" altLang="en-US" sz="2800" dirty="0" smtClean="0"/>
              <a:t> </a:t>
            </a:r>
            <a:r>
              <a:rPr lang="en-US" altLang="en-US" sz="2800" i="1" dirty="0" smtClean="0"/>
              <a:t>adder</a:t>
            </a:r>
            <a:r>
              <a:rPr lang="en-US" altLang="en-US" sz="2800" dirty="0" smtClean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68C7BA-6773-DE48-A469-D64B85A4091C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32773" name="Picture 7" descr="C:\idraw20\31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4375" y="4293096"/>
            <a:ext cx="7715250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87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sz="2400" b="1" dirty="0">
                <a:solidFill>
                  <a:schemeClr val="tx2"/>
                </a:solidFill>
              </a:rPr>
              <a:t>Decoders</a:t>
            </a:r>
            <a:r>
              <a:rPr lang="en-US" altLang="en-US" sz="2400" dirty="0"/>
              <a:t> are another important type of combinational circuit.</a:t>
            </a:r>
          </a:p>
          <a:p>
            <a:pPr>
              <a:defRPr/>
            </a:pPr>
            <a:r>
              <a:rPr lang="en-US" altLang="en-US" sz="2400" dirty="0"/>
              <a:t>Among other things, they are useful in selecting a memory location according </a:t>
            </a:r>
            <a:r>
              <a:rPr lang="en-US" altLang="en-US" sz="2400" dirty="0" smtClean="0"/>
              <a:t>to a </a:t>
            </a:r>
            <a:r>
              <a:rPr lang="en-US" altLang="en-US" sz="2400" dirty="0"/>
              <a:t>binary value placed on the address lines of a memory bus.</a:t>
            </a:r>
          </a:p>
          <a:p>
            <a:pPr>
              <a:defRPr/>
            </a:pPr>
            <a:r>
              <a:rPr lang="en-US" altLang="en-US" sz="2400" dirty="0"/>
              <a:t>Address decoders with </a:t>
            </a:r>
            <a:r>
              <a:rPr lang="en-US" altLang="en-US" sz="2400" i="1" dirty="0" smtClean="0"/>
              <a:t>n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inputs can select any of </a:t>
            </a:r>
            <a:r>
              <a:rPr lang="en-US" altLang="en-US" sz="2400" dirty="0" smtClean="0"/>
              <a:t>2</a:t>
            </a:r>
            <a:r>
              <a:rPr lang="en-US" altLang="en-US" sz="2400" i="1" baseline="40000" dirty="0" smtClean="0"/>
              <a:t>n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locations. 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3635896" y="3573016"/>
            <a:ext cx="5849582" cy="1368152"/>
            <a:chOff x="8294719" y="4077072"/>
            <a:chExt cx="5849582" cy="1368152"/>
          </a:xfrm>
        </p:grpSpPr>
        <p:sp>
          <p:nvSpPr>
            <p:cNvPr id="5" name="Rectangle 4"/>
            <p:cNvSpPr/>
            <p:nvPr/>
          </p:nvSpPr>
          <p:spPr>
            <a:xfrm>
              <a:off x="10044608" y="4077072"/>
              <a:ext cx="2232248" cy="13681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224628" y="4576482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Decoder</a:t>
              </a:r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2276856" y="4293096"/>
              <a:ext cx="576064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2276856" y="4675729"/>
              <a:ext cx="576064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2276856" y="5301208"/>
              <a:ext cx="576064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392259" y="4654877"/>
              <a:ext cx="3452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accent1">
                      <a:lumMod val="75000"/>
                    </a:schemeClr>
                  </a:solidFill>
                </a:rPr>
                <a:t>•</a:t>
              </a:r>
            </a:p>
            <a:p>
              <a:r>
                <a:rPr lang="en-US" sz="1200" dirty="0" smtClean="0">
                  <a:solidFill>
                    <a:schemeClr val="accent1">
                      <a:lumMod val="75000"/>
                    </a:schemeClr>
                  </a:solidFill>
                </a:rPr>
                <a:t>•</a:t>
              </a:r>
            </a:p>
            <a:p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•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2272093" y="4470941"/>
              <a:ext cx="576064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9473307" y="4293096"/>
              <a:ext cx="576064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9473307" y="4675729"/>
              <a:ext cx="576064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9473307" y="5301208"/>
              <a:ext cx="576064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9588710" y="4654877"/>
              <a:ext cx="3452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accent1">
                      <a:lumMod val="75000"/>
                    </a:schemeClr>
                  </a:solidFill>
                </a:rPr>
                <a:t>•</a:t>
              </a:r>
            </a:p>
            <a:p>
              <a:r>
                <a:rPr lang="en-US" sz="1200" dirty="0" smtClean="0">
                  <a:solidFill>
                    <a:schemeClr val="accent1">
                      <a:lumMod val="75000"/>
                    </a:schemeClr>
                  </a:solidFill>
                </a:rPr>
                <a:t>•</a:t>
              </a:r>
            </a:p>
            <a:p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•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9468544" y="4470941"/>
              <a:ext cx="576064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2272093" y="4787861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r>
                <a:rPr lang="en-US" baseline="30000" dirty="0" smtClean="0"/>
                <a:t>N</a:t>
              </a:r>
              <a:r>
                <a:rPr lang="en-US" dirty="0" smtClean="0"/>
                <a:t> outputs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94719" y="4787861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 inputs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105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2:4 Decoder</a:t>
            </a:r>
            <a:endParaRPr lang="en-US" dirty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2059186"/>
              </p:ext>
            </p:extLst>
          </p:nvPr>
        </p:nvGraphicFramePr>
        <p:xfrm>
          <a:off x="2908300" y="1881981"/>
          <a:ext cx="33274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6" name="VISIO" r:id="rId5" imgW="1422000" imgH="1693800" progId="Visio.Drawing.6">
                  <p:embed/>
                </p:oleObj>
              </mc:Choice>
              <mc:Fallback>
                <p:oleObj name="VISIO" r:id="rId5" imgW="1422000" imgH="1693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1881981"/>
                        <a:ext cx="3327400" cy="396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059832" y="4900613"/>
            <a:ext cx="3126656" cy="228600"/>
          </a:xfrm>
          <a:prstGeom prst="rect">
            <a:avLst/>
          </a:prstGeom>
          <a:noFill/>
          <a:ln w="666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5752703" y="3099247"/>
            <a:ext cx="1008112" cy="360040"/>
          </a:xfrm>
          <a:prstGeom prst="lef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6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2:4 Decoder Implementation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/>
              <a:t>Implement a 2:4 decoder with </a:t>
            </a:r>
            <a:r>
              <a:rPr lang="en-US" sz="2600" dirty="0">
                <a:solidFill>
                  <a:schemeClr val="tx2"/>
                </a:solidFill>
              </a:rPr>
              <a:t>AND</a:t>
            </a:r>
            <a:r>
              <a:rPr lang="en-US" sz="2600" dirty="0"/>
              <a:t>, </a:t>
            </a:r>
            <a:r>
              <a:rPr lang="en-US" sz="2600" dirty="0">
                <a:solidFill>
                  <a:schemeClr val="tx2"/>
                </a:solidFill>
              </a:rPr>
              <a:t>OR</a:t>
            </a:r>
            <a:r>
              <a:rPr lang="en-US" sz="2600" dirty="0"/>
              <a:t>, and </a:t>
            </a:r>
            <a:r>
              <a:rPr lang="en-US" sz="2600" dirty="0">
                <a:solidFill>
                  <a:schemeClr val="tx2"/>
                </a:solidFill>
              </a:rPr>
              <a:t>NOT</a:t>
            </a:r>
            <a:r>
              <a:rPr lang="en-US" sz="2600" dirty="0"/>
              <a:t> </a:t>
            </a:r>
            <a:r>
              <a:rPr lang="en-US" sz="2600" dirty="0" smtClean="0"/>
              <a:t>gates.</a:t>
            </a:r>
            <a:endParaRPr lang="en-US" sz="2600" dirty="0"/>
          </a:p>
          <a:p>
            <a:r>
              <a:rPr lang="en-US" sz="2600" dirty="0"/>
              <a:t>In general, an N:2</a:t>
            </a:r>
            <a:r>
              <a:rPr lang="en-US" sz="2600" baseline="30000" dirty="0"/>
              <a:t>N</a:t>
            </a:r>
            <a:r>
              <a:rPr lang="en-US" sz="2600" dirty="0"/>
              <a:t> decoder can be constructed from 2</a:t>
            </a:r>
            <a:r>
              <a:rPr lang="en-US" sz="2600" baseline="30000" dirty="0"/>
              <a:t>N</a:t>
            </a:r>
            <a:r>
              <a:rPr lang="en-US" sz="2600" dirty="0"/>
              <a:t> N-input AND gates that accept the various combinations of true or complementary </a:t>
            </a:r>
            <a:r>
              <a:rPr lang="en-US" sz="2600" dirty="0" smtClean="0"/>
              <a:t>inputs.</a:t>
            </a:r>
          </a:p>
          <a:p>
            <a:r>
              <a:rPr lang="en-US" sz="2600" dirty="0" smtClean="0"/>
              <a:t>Each </a:t>
            </a:r>
            <a:r>
              <a:rPr lang="en-US" sz="2600" dirty="0"/>
              <a:t>output in a decoder represents a single </a:t>
            </a:r>
            <a:r>
              <a:rPr lang="en-US" sz="2600" i="1" dirty="0" err="1"/>
              <a:t>minterm</a:t>
            </a:r>
            <a:r>
              <a:rPr lang="en-US" sz="2600" dirty="0"/>
              <a:t>.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01013860"/>
              </p:ext>
            </p:extLst>
          </p:nvPr>
        </p:nvGraphicFramePr>
        <p:xfrm>
          <a:off x="4724400" y="1772816"/>
          <a:ext cx="3757321" cy="4037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8" name="VISIO" r:id="rId8" imgW="1872000" imgH="2011680" progId="Visio.Drawing.6">
                  <p:embed/>
                </p:oleObj>
              </mc:Choice>
              <mc:Fallback>
                <p:oleObj name="VISIO" r:id="rId8" imgW="1872000" imgH="2011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772816"/>
                        <a:ext cx="3757321" cy="40377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8481721" y="3266038"/>
            <a:ext cx="615603" cy="2404502"/>
            <a:chOff x="8481721" y="3266038"/>
            <a:chExt cx="615603" cy="2404502"/>
          </a:xfrm>
        </p:grpSpPr>
        <p:sp>
          <p:nvSpPr>
            <p:cNvPr id="7" name="Rectangle 6"/>
            <p:cNvSpPr/>
            <p:nvPr/>
          </p:nvSpPr>
          <p:spPr>
            <a:xfrm>
              <a:off x="8481721" y="5301208"/>
              <a:ext cx="6078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A</a:t>
              </a:r>
              <a:r>
                <a:rPr lang="en-US" baseline="-25000" dirty="0">
                  <a:solidFill>
                    <a:schemeClr val="tx2"/>
                  </a:solidFill>
                </a:rPr>
                <a:t>1</a:t>
              </a:r>
              <a:r>
                <a:rPr lang="en-US" dirty="0">
                  <a:solidFill>
                    <a:schemeClr val="tx2"/>
                  </a:solidFill>
                </a:rPr>
                <a:t>A</a:t>
              </a:r>
              <a:r>
                <a:rPr lang="en-US" baseline="-25000" dirty="0">
                  <a:solidFill>
                    <a:schemeClr val="tx2"/>
                  </a:solidFill>
                </a:rPr>
                <a:t>0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8579954" y="5379677"/>
              <a:ext cx="114418" cy="113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5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8793395" y="5379677"/>
              <a:ext cx="114418" cy="113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489465" y="3266038"/>
              <a:ext cx="6078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A</a:t>
              </a:r>
              <a:r>
                <a:rPr lang="en-US" baseline="-25000" dirty="0">
                  <a:solidFill>
                    <a:schemeClr val="tx2"/>
                  </a:solidFill>
                </a:rPr>
                <a:t>1</a:t>
              </a:r>
              <a:r>
                <a:rPr lang="en-US" dirty="0">
                  <a:solidFill>
                    <a:schemeClr val="tx2"/>
                  </a:solidFill>
                </a:rPr>
                <a:t>A</a:t>
              </a:r>
              <a:r>
                <a:rPr lang="en-US" baseline="-25000" dirty="0">
                  <a:solidFill>
                    <a:schemeClr val="tx2"/>
                  </a:solidFill>
                </a:rPr>
                <a:t>0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489465" y="3914291"/>
              <a:ext cx="6078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A</a:t>
              </a:r>
              <a:r>
                <a:rPr lang="en-US" baseline="-25000" dirty="0">
                  <a:solidFill>
                    <a:schemeClr val="tx2"/>
                  </a:solidFill>
                </a:rPr>
                <a:t>1</a:t>
              </a:r>
              <a:r>
                <a:rPr lang="en-US" dirty="0">
                  <a:solidFill>
                    <a:schemeClr val="tx2"/>
                  </a:solidFill>
                </a:rPr>
                <a:t>A</a:t>
              </a:r>
              <a:r>
                <a:rPr lang="en-US" baseline="-25000" dirty="0">
                  <a:solidFill>
                    <a:schemeClr val="tx2"/>
                  </a:solidFill>
                </a:rPr>
                <a:t>0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5" name="Line 5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8801139" y="3992760"/>
              <a:ext cx="114418" cy="113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489465" y="4607749"/>
              <a:ext cx="6078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A</a:t>
              </a:r>
              <a:r>
                <a:rPr lang="en-US" baseline="-25000" dirty="0">
                  <a:solidFill>
                    <a:schemeClr val="tx2"/>
                  </a:solidFill>
                </a:rPr>
                <a:t>1</a:t>
              </a:r>
              <a:r>
                <a:rPr lang="en-US" dirty="0">
                  <a:solidFill>
                    <a:schemeClr val="tx2"/>
                  </a:solidFill>
                </a:rPr>
                <a:t>A</a:t>
              </a:r>
              <a:r>
                <a:rPr lang="en-US" baseline="-25000" dirty="0">
                  <a:solidFill>
                    <a:schemeClr val="tx2"/>
                  </a:solidFill>
                </a:rPr>
                <a:t>0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7" name="Line 5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8587698" y="4686218"/>
              <a:ext cx="114418" cy="113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40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spcBef>
                <a:spcPct val="10000"/>
              </a:spcBef>
              <a:defRPr/>
            </a:pPr>
            <a:r>
              <a:rPr lang="en-US" altLang="en-US" sz="2400" dirty="0"/>
              <a:t>A </a:t>
            </a:r>
            <a:r>
              <a:rPr lang="en-US" altLang="en-US" sz="2400" b="1" dirty="0">
                <a:solidFill>
                  <a:schemeClr val="tx2"/>
                </a:solidFill>
              </a:rPr>
              <a:t>multiplexer</a:t>
            </a:r>
            <a:r>
              <a:rPr lang="en-US" altLang="en-US" sz="2400" dirty="0"/>
              <a:t> does just the opposite of a </a:t>
            </a:r>
            <a:r>
              <a:rPr lang="en-US" altLang="en-US" sz="2400" i="1" dirty="0"/>
              <a:t>decoder</a:t>
            </a:r>
            <a:r>
              <a:rPr lang="en-US" altLang="en-US" sz="2400" dirty="0"/>
              <a:t>.</a:t>
            </a:r>
          </a:p>
          <a:p>
            <a:pPr>
              <a:spcBef>
                <a:spcPct val="10000"/>
              </a:spcBef>
              <a:defRPr/>
            </a:pPr>
            <a:r>
              <a:rPr lang="en-US" altLang="en-US" sz="2400" dirty="0"/>
              <a:t>It selects a single output from several inputs.</a:t>
            </a:r>
          </a:p>
          <a:p>
            <a:pPr>
              <a:spcBef>
                <a:spcPct val="10000"/>
              </a:spcBef>
              <a:defRPr/>
            </a:pPr>
            <a:r>
              <a:rPr lang="en-US" altLang="en-US" sz="2400" dirty="0"/>
              <a:t>The particular input chosen for output is determined by the value of the multiplexer’s control lines.</a:t>
            </a:r>
          </a:p>
          <a:p>
            <a:pPr>
              <a:spcBef>
                <a:spcPct val="10000"/>
              </a:spcBef>
              <a:defRPr/>
            </a:pPr>
            <a:r>
              <a:rPr lang="en-US" altLang="en-US" sz="2400" dirty="0"/>
              <a:t>To be able to select among </a:t>
            </a:r>
            <a:r>
              <a:rPr lang="en-US" altLang="en-US" sz="2400" i="1" dirty="0"/>
              <a:t>n</a:t>
            </a:r>
            <a:r>
              <a:rPr lang="en-US" altLang="en-US" sz="2400" dirty="0"/>
              <a:t> inputs, log</a:t>
            </a:r>
            <a:r>
              <a:rPr lang="en-US" altLang="en-US" sz="2400" baseline="-25000" dirty="0"/>
              <a:t>2</a:t>
            </a:r>
            <a:r>
              <a:rPr lang="en-US" altLang="en-US" sz="2400" i="1" dirty="0"/>
              <a:t>n</a:t>
            </a:r>
            <a:r>
              <a:rPr lang="en-US" altLang="en-US" sz="2400" dirty="0"/>
              <a:t> control lines are needed.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477739" y="3140968"/>
            <a:ext cx="5232819" cy="2774073"/>
            <a:chOff x="10394772" y="3352090"/>
            <a:chExt cx="5232819" cy="2774073"/>
          </a:xfrm>
        </p:grpSpPr>
        <p:sp>
          <p:nvSpPr>
            <p:cNvPr id="8" name="Rectangle 7"/>
            <p:cNvSpPr/>
            <p:nvPr/>
          </p:nvSpPr>
          <p:spPr>
            <a:xfrm>
              <a:off x="11506465" y="3429000"/>
              <a:ext cx="2232248" cy="13681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659584" y="3789910"/>
              <a:ext cx="1872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Multiplexer</a:t>
              </a:r>
              <a:br>
                <a:rPr lang="en-US" dirty="0" smtClean="0"/>
              </a:br>
              <a:r>
                <a:rPr lang="en-US" dirty="0" smtClean="0"/>
                <a:t>(MUX)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3738713" y="4027657"/>
              <a:ext cx="576064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0935164" y="3645024"/>
              <a:ext cx="576064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0945899" y="4311666"/>
              <a:ext cx="576064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0935164" y="4653136"/>
              <a:ext cx="576064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0951907" y="3999108"/>
              <a:ext cx="576064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3755383" y="3814442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Output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658203" y="5756831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Control lines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rot="16200000">
              <a:off x="12060832" y="5085184"/>
              <a:ext cx="576064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6200000">
              <a:off x="12492880" y="5085184"/>
              <a:ext cx="576064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1412760" y="5380357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S</a:t>
              </a:r>
              <a:r>
                <a:rPr lang="en-US" baseline="-25000" dirty="0" smtClean="0">
                  <a:solidFill>
                    <a:schemeClr val="tx2"/>
                  </a:solidFill>
                </a:rPr>
                <a:t>1</a:t>
              </a:r>
              <a:endParaRPr lang="en-US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970350" y="5387498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S</a:t>
              </a:r>
              <a:r>
                <a:rPr lang="en-US" baseline="-25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394772" y="3352090"/>
              <a:ext cx="678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I</a:t>
              </a:r>
              <a:r>
                <a:rPr lang="en-US" baseline="-25000" dirty="0" smtClean="0">
                  <a:solidFill>
                    <a:schemeClr val="tx2"/>
                  </a:solidFill>
                </a:rPr>
                <a:t>0</a:t>
              </a:r>
              <a:endParaRPr lang="en-US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476308" y="3709843"/>
              <a:ext cx="5373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chemeClr val="tx2"/>
                  </a:solidFill>
                </a:rPr>
                <a:t>I</a:t>
              </a:r>
              <a:r>
                <a:rPr lang="en-US" baseline="-25000">
                  <a:solidFill>
                    <a:schemeClr val="tx2"/>
                  </a:solidFill>
                </a:rPr>
                <a:t>1</a:t>
              </a:r>
              <a:endParaRPr lang="en-US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441393" y="4064827"/>
              <a:ext cx="5857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I</a:t>
              </a:r>
              <a:r>
                <a:rPr lang="en-US" baseline="-25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441002" y="4434159"/>
              <a:ext cx="5857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chemeClr val="tx2"/>
                  </a:solidFill>
                </a:rPr>
                <a:t>I</a:t>
              </a:r>
              <a:r>
                <a:rPr lang="en-US" baseline="-25000" smtClean="0">
                  <a:solidFill>
                    <a:schemeClr val="tx2"/>
                  </a:solidFill>
                </a:rPr>
                <a:t>3</a:t>
              </a:r>
              <a:endParaRPr lang="en-US" baseline="-250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182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Multiplexer (Mux)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Choose an output from among several possible inputs based on the value of a </a:t>
            </a:r>
            <a:r>
              <a:rPr lang="en-US" sz="2600" i="1" dirty="0"/>
              <a:t>select</a:t>
            </a:r>
            <a:r>
              <a:rPr lang="en-US" sz="2600" dirty="0"/>
              <a:t> </a:t>
            </a:r>
            <a:r>
              <a:rPr lang="en-US" sz="2600" dirty="0" smtClean="0"/>
              <a:t>signal.</a:t>
            </a:r>
          </a:p>
          <a:p>
            <a:r>
              <a:rPr lang="en-US" sz="2600" dirty="0" smtClean="0"/>
              <a:t>Note the multiplexer symbol - a trapezoid showing inputs </a:t>
            </a:r>
            <a:r>
              <a:rPr lang="en-US" sz="2600" dirty="0" smtClean="0">
                <a:solidFill>
                  <a:schemeClr val="tx2"/>
                </a:solidFill>
              </a:rPr>
              <a:t>D</a:t>
            </a:r>
            <a:r>
              <a:rPr lang="en-US" sz="2600" baseline="-25000" dirty="0" smtClean="0">
                <a:solidFill>
                  <a:schemeClr val="tx2"/>
                </a:solidFill>
              </a:rPr>
              <a:t>0</a:t>
            </a:r>
            <a:r>
              <a:rPr lang="en-US" sz="2600" dirty="0" smtClean="0">
                <a:solidFill>
                  <a:schemeClr val="tx2"/>
                </a:solidFill>
              </a:rPr>
              <a:t>, D</a:t>
            </a:r>
            <a:r>
              <a:rPr lang="en-US" sz="2600" baseline="-25000" dirty="0" smtClean="0">
                <a:solidFill>
                  <a:schemeClr val="tx2"/>
                </a:solidFill>
              </a:rPr>
              <a:t>1</a:t>
            </a:r>
            <a:r>
              <a:rPr lang="en-US" sz="2600" dirty="0" smtClean="0">
                <a:solidFill>
                  <a:schemeClr val="tx2"/>
                </a:solidFill>
              </a:rPr>
              <a:t> </a:t>
            </a:r>
            <a:r>
              <a:rPr lang="en-US" sz="2600" dirty="0" smtClean="0"/>
              <a:t>(left), output </a:t>
            </a:r>
            <a:r>
              <a:rPr lang="en-US" sz="2600" dirty="0" smtClean="0">
                <a:solidFill>
                  <a:schemeClr val="tx2"/>
                </a:solidFill>
              </a:rPr>
              <a:t>Y</a:t>
            </a:r>
            <a:r>
              <a:rPr lang="en-US" sz="2600" dirty="0" smtClean="0"/>
              <a:t> (right) and control </a:t>
            </a:r>
            <a:r>
              <a:rPr lang="en-US" sz="2600" dirty="0" smtClean="0">
                <a:solidFill>
                  <a:schemeClr val="tx2"/>
                </a:solidFill>
              </a:rPr>
              <a:t>S</a:t>
            </a:r>
            <a:endParaRPr lang="en-US" sz="2600" dirty="0">
              <a:solidFill>
                <a:schemeClr val="tx2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45087575"/>
              </p:ext>
            </p:extLst>
          </p:nvPr>
        </p:nvGraphicFramePr>
        <p:xfrm>
          <a:off x="7380312" y="1772816"/>
          <a:ext cx="1008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4000"/>
                <a:gridCol w="50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S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Y</a:t>
                      </a:r>
                      <a:endParaRPr 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D</a:t>
                      </a:r>
                      <a:r>
                        <a:rPr lang="en-US" sz="1300" baseline="-25000" dirty="0" smtClean="0"/>
                        <a:t>0</a:t>
                      </a:r>
                      <a:endParaRPr lang="en-US" sz="1300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D</a:t>
                      </a:r>
                      <a:r>
                        <a:rPr lang="en-US" sz="1300" baseline="-25000" dirty="0" smtClean="0"/>
                        <a:t>1</a:t>
                      </a:r>
                      <a:endParaRPr lang="en-US" sz="1300" baseline="-25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76244" y="5373216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2:1 </a:t>
            </a:r>
            <a:r>
              <a:rPr lang="en-US" sz="2400" b="1" dirty="0" smtClean="0">
                <a:solidFill>
                  <a:schemeClr val="tx2"/>
                </a:solidFill>
              </a:rPr>
              <a:t>Mux</a:t>
            </a:r>
            <a:endParaRPr lang="en-US" sz="2400" b="1" dirty="0">
              <a:solidFill>
                <a:schemeClr val="tx2"/>
              </a:solidFill>
            </a:endParaRP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4526495"/>
              </p:ext>
            </p:extLst>
          </p:nvPr>
        </p:nvGraphicFramePr>
        <p:xfrm>
          <a:off x="4931928" y="1765888"/>
          <a:ext cx="2016000" cy="24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/>
                <a:gridCol w="504000"/>
                <a:gridCol w="504000"/>
                <a:gridCol w="504000"/>
              </a:tblGrid>
              <a:tr h="27640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S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D</a:t>
                      </a:r>
                      <a:r>
                        <a:rPr lang="en-US" sz="1300" baseline="-25000" dirty="0" smtClean="0"/>
                        <a:t>0</a:t>
                      </a:r>
                      <a:endParaRPr lang="en-US" sz="1300" baseline="-25000" dirty="0"/>
                    </a:p>
                  </a:txBody>
                  <a:tcPr marL="78271" marR="78271" marT="39135" marB="3913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D</a:t>
                      </a:r>
                      <a:r>
                        <a:rPr lang="en-US" sz="1300" baseline="-25000" dirty="0" smtClean="0"/>
                        <a:t>1</a:t>
                      </a:r>
                      <a:endParaRPr lang="en-US" sz="1300" baseline="-25000" dirty="0"/>
                    </a:p>
                  </a:txBody>
                  <a:tcPr marL="78271" marR="78271" marT="39135" marB="3913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Y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</a:tr>
              <a:tr h="27640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</a:tr>
              <a:tr h="27640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</a:tr>
              <a:tr h="27640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</a:tr>
              <a:tr h="27640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</a:tr>
              <a:tr h="27640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</a:tr>
              <a:tr h="27640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</a:tr>
              <a:tr h="27640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</a:tr>
              <a:tr h="27640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6207963" y="3722681"/>
            <a:ext cx="2808773" cy="2112200"/>
            <a:chOff x="5233317" y="1047120"/>
            <a:chExt cx="2808773" cy="2112200"/>
          </a:xfrm>
        </p:grpSpPr>
        <p:sp>
          <p:nvSpPr>
            <p:cNvPr id="9" name="Trapezoid 8"/>
            <p:cNvSpPr/>
            <p:nvPr/>
          </p:nvSpPr>
          <p:spPr>
            <a:xfrm rot="5400000">
              <a:off x="5649158" y="2148246"/>
              <a:ext cx="1446084" cy="576064"/>
            </a:xfrm>
            <a:prstGeom prst="trapezoid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5652120" y="2132856"/>
              <a:ext cx="418803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5652119" y="2636912"/>
              <a:ext cx="418803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6660232" y="2396531"/>
              <a:ext cx="418803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6162799" y="1565845"/>
              <a:ext cx="418803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233317" y="1935115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r>
                <a:rPr lang="en-US" baseline="-25000" dirty="0" smtClean="0"/>
                <a:t>0</a:t>
              </a:r>
              <a:endParaRPr lang="en-US" baseline="-25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33317" y="243627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77994" y="2211865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28184" y="1047120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S</a:t>
              </a:r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55017" y="193294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baseline="-25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55017" y="2430283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740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A multiplexer can be built from </a:t>
            </a:r>
            <a:r>
              <a:rPr lang="en-US" sz="2400" i="1" dirty="0" smtClean="0"/>
              <a:t>SOP</a:t>
            </a:r>
            <a:r>
              <a:rPr lang="en-US" sz="2400" dirty="0" smtClean="0"/>
              <a:t> (sum-of-products) logic.</a:t>
            </a:r>
            <a:endParaRPr lang="en-US" sz="2400" dirty="0"/>
          </a:p>
          <a:p>
            <a:r>
              <a:rPr lang="en-US" sz="2400" dirty="0"/>
              <a:t>The Boolean equation may be derived with a </a:t>
            </a:r>
            <a:r>
              <a:rPr lang="en-US" sz="2400" i="1" dirty="0" smtClean="0"/>
              <a:t>K-map</a:t>
            </a:r>
            <a:r>
              <a:rPr lang="is-IS" sz="2400" dirty="0" smtClean="0"/>
              <a:t>…</a:t>
            </a:r>
            <a:endParaRPr lang="en-US" sz="2400" dirty="0"/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87080387"/>
              </p:ext>
            </p:extLst>
          </p:nvPr>
        </p:nvGraphicFramePr>
        <p:xfrm>
          <a:off x="1187848" y="3605696"/>
          <a:ext cx="2016000" cy="24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/>
                <a:gridCol w="504000"/>
                <a:gridCol w="504000"/>
                <a:gridCol w="504000"/>
              </a:tblGrid>
              <a:tr h="27640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S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D</a:t>
                      </a:r>
                      <a:r>
                        <a:rPr lang="en-US" sz="1300" baseline="-25000" dirty="0" smtClean="0"/>
                        <a:t>0</a:t>
                      </a:r>
                      <a:endParaRPr lang="en-US" sz="1300" baseline="-25000" dirty="0"/>
                    </a:p>
                  </a:txBody>
                  <a:tcPr marL="78271" marR="78271" marT="39135" marB="3913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D</a:t>
                      </a:r>
                      <a:r>
                        <a:rPr lang="en-US" sz="1300" baseline="-25000" dirty="0" smtClean="0"/>
                        <a:t>1</a:t>
                      </a:r>
                      <a:endParaRPr lang="en-US" sz="1300" baseline="-25000" dirty="0"/>
                    </a:p>
                  </a:txBody>
                  <a:tcPr marL="78271" marR="78271" marT="39135" marB="3913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Y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</a:tr>
              <a:tr h="27640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</a:tr>
              <a:tr h="27640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</a:tr>
              <a:tr h="27640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</a:tr>
              <a:tr h="27640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</a:tr>
              <a:tr h="27640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</a:tr>
              <a:tr h="27640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</a:tr>
              <a:tr h="27640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</a:tr>
              <a:tr h="27640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78271" marR="78271" marT="39135" marB="39135"/>
                </a:tc>
              </a:tr>
            </a:tbl>
          </a:graphicData>
        </a:graphic>
      </p:graphicFrame>
      <p:grpSp>
        <p:nvGrpSpPr>
          <p:cNvPr id="58" name="Group 57"/>
          <p:cNvGrpSpPr/>
          <p:nvPr/>
        </p:nvGrpSpPr>
        <p:grpSpPr>
          <a:xfrm>
            <a:off x="5574114" y="4586862"/>
            <a:ext cx="2411467" cy="1107678"/>
            <a:chOff x="5574114" y="4586862"/>
            <a:chExt cx="2411467" cy="1107678"/>
          </a:xfrm>
        </p:grpSpPr>
        <p:sp>
          <p:nvSpPr>
            <p:cNvPr id="47" name="TextBox 46"/>
            <p:cNvSpPr txBox="1"/>
            <p:nvPr/>
          </p:nvSpPr>
          <p:spPr>
            <a:xfrm>
              <a:off x="5574114" y="4586862"/>
              <a:ext cx="304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08381" y="4595772"/>
              <a:ext cx="304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946165" y="4595772"/>
              <a:ext cx="304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680031" y="4638258"/>
              <a:ext cx="304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246138" y="5305780"/>
              <a:ext cx="304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957552" y="5325208"/>
              <a:ext cx="304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574114" y="5313608"/>
              <a:ext cx="304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681346" y="5305780"/>
              <a:ext cx="304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482100" y="3717032"/>
            <a:ext cx="5055586" cy="2152882"/>
            <a:chOff x="3482100" y="3717032"/>
            <a:chExt cx="5055586" cy="2152882"/>
          </a:xfrm>
        </p:grpSpPr>
        <p:grpSp>
          <p:nvGrpSpPr>
            <p:cNvPr id="6" name="Group 5"/>
            <p:cNvGrpSpPr/>
            <p:nvPr/>
          </p:nvGrpSpPr>
          <p:grpSpPr>
            <a:xfrm>
              <a:off x="4797313" y="3717032"/>
              <a:ext cx="3740373" cy="2152882"/>
              <a:chOff x="4539952" y="3356992"/>
              <a:chExt cx="3740373" cy="2152882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7344221" y="369700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10</a:t>
                </a:r>
                <a:endParaRPr lang="en-US" dirty="0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4539952" y="3356992"/>
                <a:ext cx="3450398" cy="2152882"/>
                <a:chOff x="5514090" y="1104622"/>
                <a:chExt cx="3450398" cy="2152882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5724128" y="1462038"/>
                  <a:ext cx="3240360" cy="1795466"/>
                  <a:chOff x="5724128" y="1462038"/>
                  <a:chExt cx="3240360" cy="1795466"/>
                </a:xfrm>
              </p:grpSpPr>
              <p:sp>
                <p:nvSpPr>
                  <p:cNvPr id="38" name="Rectangle 37"/>
                  <p:cNvSpPr/>
                  <p:nvPr/>
                </p:nvSpPr>
                <p:spPr>
                  <a:xfrm>
                    <a:off x="6804248" y="1817216"/>
                    <a:ext cx="720080" cy="7200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>
                    <a:off x="6084168" y="1817216"/>
                    <a:ext cx="720080" cy="7200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8244408" y="1817216"/>
                    <a:ext cx="720080" cy="7200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7524328" y="1817216"/>
                    <a:ext cx="720080" cy="7200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6801849" y="2537424"/>
                    <a:ext cx="720080" cy="7200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6081769" y="2537424"/>
                    <a:ext cx="720080" cy="7200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8242009" y="2537424"/>
                    <a:ext cx="720080" cy="7200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>
                    <a:off x="7521929" y="2537424"/>
                    <a:ext cx="720080" cy="7200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6" name="Straight Connector 45"/>
                  <p:cNvCxnSpPr/>
                  <p:nvPr/>
                </p:nvCxnSpPr>
                <p:spPr>
                  <a:xfrm flipH="1" flipV="1">
                    <a:off x="5724128" y="1462038"/>
                    <a:ext cx="360040" cy="355178"/>
                  </a:xfrm>
                  <a:prstGeom prst="line">
                    <a:avLst/>
                  </a:prstGeom>
                  <a:ln w="254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" name="TextBox 29"/>
                <p:cNvSpPr txBox="1"/>
                <p:nvPr/>
              </p:nvSpPr>
              <p:spPr>
                <a:xfrm>
                  <a:off x="6226985" y="1476476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mtClean="0"/>
                    <a:t>00</a:t>
                  </a:r>
                  <a:endParaRPr lang="en-US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913459" y="1481454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mtClean="0"/>
                    <a:t>01</a:t>
                  </a:r>
                  <a:endParaRPr lang="en-US" dirty="0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7631885" y="1473954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mtClean="0"/>
                    <a:t>11</a:t>
                  </a:r>
                  <a:endParaRPr lang="en-US" dirty="0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5670722" y="1983362"/>
                  <a:ext cx="3042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0</a:t>
                  </a:r>
                  <a:endParaRPr lang="en-US" dirty="0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5670722" y="2693370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515074" y="1468079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</a:t>
                  </a:r>
                  <a:endParaRPr lang="en-US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5514090" y="1104622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mtClean="0"/>
                    <a:t>Y</a:t>
                  </a:r>
                  <a:endParaRPr lang="en-US" dirty="0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5790566" y="1256735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D</a:t>
                  </a:r>
                  <a:r>
                    <a:rPr lang="en-US" baseline="-25000" dirty="0" smtClean="0"/>
                    <a:t>0</a:t>
                  </a:r>
                  <a:r>
                    <a:rPr lang="en-US" dirty="0" smtClean="0"/>
                    <a:t>D</a:t>
                  </a:r>
                  <a:r>
                    <a:rPr lang="en-US" baseline="-25000" dirty="0" smtClean="0"/>
                    <a:t>1</a:t>
                  </a:r>
                  <a:endParaRPr lang="en-US" baseline="-25000" dirty="0"/>
                </a:p>
              </p:txBody>
            </p:sp>
          </p:grpSp>
        </p:grpSp>
        <p:sp>
          <p:nvSpPr>
            <p:cNvPr id="60" name="Right Arrow 59"/>
            <p:cNvSpPr/>
            <p:nvPr/>
          </p:nvSpPr>
          <p:spPr>
            <a:xfrm>
              <a:off x="3482100" y="4638258"/>
              <a:ext cx="863084" cy="511448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046620" y="4470696"/>
            <a:ext cx="2187586" cy="1346308"/>
            <a:chOff x="6046620" y="4470696"/>
            <a:chExt cx="2187586" cy="1346308"/>
          </a:xfrm>
        </p:grpSpPr>
        <p:sp>
          <p:nvSpPr>
            <p:cNvPr id="4" name="Donut 3"/>
            <p:cNvSpPr/>
            <p:nvPr/>
          </p:nvSpPr>
          <p:spPr>
            <a:xfrm>
              <a:off x="6873855" y="4470696"/>
              <a:ext cx="1360351" cy="648072"/>
            </a:xfrm>
            <a:prstGeom prst="donut">
              <a:avLst>
                <a:gd name="adj" fmla="val 9374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Donut 52"/>
            <p:cNvSpPr/>
            <p:nvPr/>
          </p:nvSpPr>
          <p:spPr>
            <a:xfrm>
              <a:off x="6046620" y="5168932"/>
              <a:ext cx="1368169" cy="648072"/>
            </a:xfrm>
            <a:prstGeom prst="donut">
              <a:avLst>
                <a:gd name="adj" fmla="val 9374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95535" y="3298067"/>
            <a:ext cx="2105917" cy="849787"/>
            <a:chOff x="5995535" y="3298067"/>
            <a:chExt cx="2105917" cy="849787"/>
          </a:xfrm>
        </p:grpSpPr>
        <p:sp>
          <p:nvSpPr>
            <p:cNvPr id="62" name="Up Arrow 61"/>
            <p:cNvSpPr/>
            <p:nvPr/>
          </p:nvSpPr>
          <p:spPr>
            <a:xfrm>
              <a:off x="6594572" y="3645024"/>
              <a:ext cx="351593" cy="502830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995535" y="3298067"/>
              <a:ext cx="2105917" cy="369332"/>
              <a:chOff x="5574114" y="2564904"/>
              <a:chExt cx="2105917" cy="36933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574114" y="2564904"/>
                <a:ext cx="21059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Y = D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S + D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S</a:t>
                </a:r>
                <a:endParaRPr lang="en-US" dirty="0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6196246" y="2636912"/>
                <a:ext cx="10955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Up Arrow 54"/>
          <p:cNvSpPr/>
          <p:nvPr/>
        </p:nvSpPr>
        <p:spPr>
          <a:xfrm>
            <a:off x="6576651" y="2787737"/>
            <a:ext cx="351593" cy="50283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6512616" y="1296156"/>
            <a:ext cx="2214459" cy="2192948"/>
            <a:chOff x="2657249" y="3580926"/>
            <a:chExt cx="2214459" cy="2192948"/>
          </a:xfrm>
        </p:grpSpPr>
        <p:grpSp>
          <p:nvGrpSpPr>
            <p:cNvPr id="66" name="Group 113"/>
            <p:cNvGrpSpPr>
              <a:grpSpLocks noChangeAspect="1"/>
            </p:cNvGrpSpPr>
            <p:nvPr/>
          </p:nvGrpSpPr>
          <p:grpSpPr bwMode="auto">
            <a:xfrm>
              <a:off x="3131841" y="3691172"/>
              <a:ext cx="774366" cy="310567"/>
              <a:chOff x="1082675" y="1079500"/>
              <a:chExt cx="1798638" cy="720725"/>
            </a:xfrm>
          </p:grpSpPr>
          <p:sp>
            <p:nvSpPr>
              <p:cNvPr id="97" name="Freeform 11"/>
              <p:cNvSpPr>
                <a:spLocks noChangeArrowheads="1"/>
              </p:cNvSpPr>
              <p:nvPr/>
            </p:nvSpPr>
            <p:spPr bwMode="auto">
              <a:xfrm>
                <a:off x="1441450" y="1079500"/>
                <a:ext cx="1079500" cy="720725"/>
              </a:xfrm>
              <a:custGeom>
                <a:avLst/>
                <a:gdLst>
                  <a:gd name="T0" fmla="*/ 2147483647 w 2998"/>
                  <a:gd name="T1" fmla="*/ 2147483647 h 2002"/>
                  <a:gd name="T2" fmla="*/ 2147483647 w 2998"/>
                  <a:gd name="T3" fmla="*/ 2147483647 h 2002"/>
                  <a:gd name="T4" fmla="*/ 2147483647 w 2998"/>
                  <a:gd name="T5" fmla="*/ 2147483647 h 2002"/>
                  <a:gd name="T6" fmla="*/ 0 w 2998"/>
                  <a:gd name="T7" fmla="*/ 2147483647 h 2002"/>
                  <a:gd name="T8" fmla="*/ 0 w 2998"/>
                  <a:gd name="T9" fmla="*/ 2147483647 h 2002"/>
                  <a:gd name="T10" fmla="*/ 2147483647 w 2998"/>
                  <a:gd name="T11" fmla="*/ 2147483647 h 200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98"/>
                  <a:gd name="T19" fmla="*/ 0 h 2002"/>
                  <a:gd name="T20" fmla="*/ 2998 w 2998"/>
                  <a:gd name="T21" fmla="*/ 2002 h 200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98" h="2002">
                    <a:moveTo>
                      <a:pt x="1998" y="4"/>
                    </a:moveTo>
                    <a:cubicBezTo>
                      <a:pt x="2597" y="4"/>
                      <a:pt x="2997" y="403"/>
                      <a:pt x="2996" y="1002"/>
                    </a:cubicBezTo>
                    <a:cubicBezTo>
                      <a:pt x="2995" y="1601"/>
                      <a:pt x="2564" y="2001"/>
                      <a:pt x="1997" y="2001"/>
                    </a:cubicBezTo>
                    <a:cubicBezTo>
                      <a:pt x="1698" y="2001"/>
                      <a:pt x="333" y="2001"/>
                      <a:pt x="0" y="2001"/>
                    </a:cubicBezTo>
                    <a:lnTo>
                      <a:pt x="0" y="4"/>
                    </a:lnTo>
                    <a:cubicBezTo>
                      <a:pt x="333" y="4"/>
                      <a:pt x="1726" y="0"/>
                      <a:pt x="1998" y="4"/>
                    </a:cubicBez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Freeform 12"/>
              <p:cNvSpPr>
                <a:spLocks noChangeArrowheads="1"/>
              </p:cNvSpPr>
              <p:nvPr/>
            </p:nvSpPr>
            <p:spPr bwMode="auto">
              <a:xfrm>
                <a:off x="1441450" y="1081088"/>
                <a:ext cx="1588" cy="158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60000 65536"/>
                  <a:gd name="T5" fmla="*/ 0 60000 65536"/>
                  <a:gd name="T6" fmla="*/ 0 w 1"/>
                  <a:gd name="T7" fmla="*/ 0 h 1"/>
                  <a:gd name="T8" fmla="*/ 1 w 1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13"/>
              <p:cNvSpPr>
                <a:spLocks noChangeArrowheads="1"/>
              </p:cNvSpPr>
              <p:nvPr/>
            </p:nvSpPr>
            <p:spPr bwMode="auto">
              <a:xfrm>
                <a:off x="1082675" y="1258888"/>
                <a:ext cx="360363" cy="1587"/>
              </a:xfrm>
              <a:custGeom>
                <a:avLst/>
                <a:gdLst>
                  <a:gd name="T0" fmla="*/ 2147483647 w 1000"/>
                  <a:gd name="T1" fmla="*/ 0 h 1"/>
                  <a:gd name="T2" fmla="*/ 0 w 1000"/>
                  <a:gd name="T3" fmla="*/ 0 h 1"/>
                  <a:gd name="T4" fmla="*/ 2147483647 w 1000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000"/>
                  <a:gd name="T10" fmla="*/ 0 h 1"/>
                  <a:gd name="T11" fmla="*/ 1000 w 1000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00" h="1">
                    <a:moveTo>
                      <a:pt x="999" y="0"/>
                    </a:moveTo>
                    <a:lnTo>
                      <a:pt x="0" y="0"/>
                    </a:lnTo>
                    <a:lnTo>
                      <a:pt x="999" y="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Freeform 14"/>
              <p:cNvSpPr>
                <a:spLocks noChangeArrowheads="1"/>
              </p:cNvSpPr>
              <p:nvPr/>
            </p:nvSpPr>
            <p:spPr bwMode="auto">
              <a:xfrm>
                <a:off x="1082675" y="1619250"/>
                <a:ext cx="360363" cy="1588"/>
              </a:xfrm>
              <a:custGeom>
                <a:avLst/>
                <a:gdLst>
                  <a:gd name="T0" fmla="*/ 2147483647 w 1000"/>
                  <a:gd name="T1" fmla="*/ 0 h 1"/>
                  <a:gd name="T2" fmla="*/ 0 w 1000"/>
                  <a:gd name="T3" fmla="*/ 0 h 1"/>
                  <a:gd name="T4" fmla="*/ 2147483647 w 1000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000"/>
                  <a:gd name="T10" fmla="*/ 0 h 1"/>
                  <a:gd name="T11" fmla="*/ 1000 w 1000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00" h="1">
                    <a:moveTo>
                      <a:pt x="999" y="0"/>
                    </a:moveTo>
                    <a:lnTo>
                      <a:pt x="0" y="0"/>
                    </a:lnTo>
                    <a:lnTo>
                      <a:pt x="999" y="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Freeform 15"/>
              <p:cNvSpPr>
                <a:spLocks noChangeArrowheads="1"/>
              </p:cNvSpPr>
              <p:nvPr/>
            </p:nvSpPr>
            <p:spPr bwMode="auto">
              <a:xfrm>
                <a:off x="2520950" y="1439863"/>
                <a:ext cx="360363" cy="1587"/>
              </a:xfrm>
              <a:custGeom>
                <a:avLst/>
                <a:gdLst>
                  <a:gd name="T0" fmla="*/ 2147483647 w 1000"/>
                  <a:gd name="T1" fmla="*/ 0 h 1"/>
                  <a:gd name="T2" fmla="*/ 0 w 1000"/>
                  <a:gd name="T3" fmla="*/ 0 h 1"/>
                  <a:gd name="T4" fmla="*/ 2147483647 w 1000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000"/>
                  <a:gd name="T10" fmla="*/ 0 h 1"/>
                  <a:gd name="T11" fmla="*/ 1000 w 1000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00" h="1">
                    <a:moveTo>
                      <a:pt x="999" y="0"/>
                    </a:moveTo>
                    <a:lnTo>
                      <a:pt x="0" y="0"/>
                    </a:lnTo>
                    <a:lnTo>
                      <a:pt x="999" y="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113"/>
            <p:cNvGrpSpPr>
              <a:grpSpLocks noChangeAspect="1"/>
            </p:cNvGrpSpPr>
            <p:nvPr/>
          </p:nvGrpSpPr>
          <p:grpSpPr bwMode="auto">
            <a:xfrm>
              <a:off x="3131841" y="4581128"/>
              <a:ext cx="774366" cy="310567"/>
              <a:chOff x="1082675" y="1079500"/>
              <a:chExt cx="1798638" cy="720725"/>
            </a:xfrm>
          </p:grpSpPr>
          <p:sp>
            <p:nvSpPr>
              <p:cNvPr id="92" name="Freeform 11"/>
              <p:cNvSpPr>
                <a:spLocks noChangeArrowheads="1"/>
              </p:cNvSpPr>
              <p:nvPr/>
            </p:nvSpPr>
            <p:spPr bwMode="auto">
              <a:xfrm>
                <a:off x="1441450" y="1079500"/>
                <a:ext cx="1079500" cy="720725"/>
              </a:xfrm>
              <a:custGeom>
                <a:avLst/>
                <a:gdLst>
                  <a:gd name="T0" fmla="*/ 2147483647 w 2998"/>
                  <a:gd name="T1" fmla="*/ 2147483647 h 2002"/>
                  <a:gd name="T2" fmla="*/ 2147483647 w 2998"/>
                  <a:gd name="T3" fmla="*/ 2147483647 h 2002"/>
                  <a:gd name="T4" fmla="*/ 2147483647 w 2998"/>
                  <a:gd name="T5" fmla="*/ 2147483647 h 2002"/>
                  <a:gd name="T6" fmla="*/ 0 w 2998"/>
                  <a:gd name="T7" fmla="*/ 2147483647 h 2002"/>
                  <a:gd name="T8" fmla="*/ 0 w 2998"/>
                  <a:gd name="T9" fmla="*/ 2147483647 h 2002"/>
                  <a:gd name="T10" fmla="*/ 2147483647 w 2998"/>
                  <a:gd name="T11" fmla="*/ 2147483647 h 200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98"/>
                  <a:gd name="T19" fmla="*/ 0 h 2002"/>
                  <a:gd name="T20" fmla="*/ 2998 w 2998"/>
                  <a:gd name="T21" fmla="*/ 2002 h 200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98" h="2002">
                    <a:moveTo>
                      <a:pt x="1998" y="4"/>
                    </a:moveTo>
                    <a:cubicBezTo>
                      <a:pt x="2597" y="4"/>
                      <a:pt x="2997" y="403"/>
                      <a:pt x="2996" y="1002"/>
                    </a:cubicBezTo>
                    <a:cubicBezTo>
                      <a:pt x="2995" y="1601"/>
                      <a:pt x="2564" y="2001"/>
                      <a:pt x="1997" y="2001"/>
                    </a:cubicBezTo>
                    <a:cubicBezTo>
                      <a:pt x="1698" y="2001"/>
                      <a:pt x="333" y="2001"/>
                      <a:pt x="0" y="2001"/>
                    </a:cubicBezTo>
                    <a:lnTo>
                      <a:pt x="0" y="4"/>
                    </a:lnTo>
                    <a:cubicBezTo>
                      <a:pt x="333" y="4"/>
                      <a:pt x="1726" y="0"/>
                      <a:pt x="1998" y="4"/>
                    </a:cubicBez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Freeform 12"/>
              <p:cNvSpPr>
                <a:spLocks noChangeArrowheads="1"/>
              </p:cNvSpPr>
              <p:nvPr/>
            </p:nvSpPr>
            <p:spPr bwMode="auto">
              <a:xfrm>
                <a:off x="1441450" y="1081088"/>
                <a:ext cx="1588" cy="158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60000 65536"/>
                  <a:gd name="T5" fmla="*/ 0 60000 65536"/>
                  <a:gd name="T6" fmla="*/ 0 w 1"/>
                  <a:gd name="T7" fmla="*/ 0 h 1"/>
                  <a:gd name="T8" fmla="*/ 1 w 1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Freeform 13"/>
              <p:cNvSpPr>
                <a:spLocks noChangeArrowheads="1"/>
              </p:cNvSpPr>
              <p:nvPr/>
            </p:nvSpPr>
            <p:spPr bwMode="auto">
              <a:xfrm>
                <a:off x="1082675" y="1258888"/>
                <a:ext cx="360363" cy="1587"/>
              </a:xfrm>
              <a:custGeom>
                <a:avLst/>
                <a:gdLst>
                  <a:gd name="T0" fmla="*/ 2147483647 w 1000"/>
                  <a:gd name="T1" fmla="*/ 0 h 1"/>
                  <a:gd name="T2" fmla="*/ 0 w 1000"/>
                  <a:gd name="T3" fmla="*/ 0 h 1"/>
                  <a:gd name="T4" fmla="*/ 2147483647 w 1000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000"/>
                  <a:gd name="T10" fmla="*/ 0 h 1"/>
                  <a:gd name="T11" fmla="*/ 1000 w 1000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00" h="1">
                    <a:moveTo>
                      <a:pt x="999" y="0"/>
                    </a:moveTo>
                    <a:lnTo>
                      <a:pt x="0" y="0"/>
                    </a:lnTo>
                    <a:lnTo>
                      <a:pt x="999" y="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14"/>
              <p:cNvSpPr>
                <a:spLocks noChangeArrowheads="1"/>
              </p:cNvSpPr>
              <p:nvPr/>
            </p:nvSpPr>
            <p:spPr bwMode="auto">
              <a:xfrm>
                <a:off x="1082675" y="1619250"/>
                <a:ext cx="360363" cy="1588"/>
              </a:xfrm>
              <a:custGeom>
                <a:avLst/>
                <a:gdLst>
                  <a:gd name="T0" fmla="*/ 2147483647 w 1000"/>
                  <a:gd name="T1" fmla="*/ 0 h 1"/>
                  <a:gd name="T2" fmla="*/ 0 w 1000"/>
                  <a:gd name="T3" fmla="*/ 0 h 1"/>
                  <a:gd name="T4" fmla="*/ 2147483647 w 1000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000"/>
                  <a:gd name="T10" fmla="*/ 0 h 1"/>
                  <a:gd name="T11" fmla="*/ 1000 w 1000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00" h="1">
                    <a:moveTo>
                      <a:pt x="999" y="0"/>
                    </a:moveTo>
                    <a:lnTo>
                      <a:pt x="0" y="0"/>
                    </a:lnTo>
                    <a:lnTo>
                      <a:pt x="999" y="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Freeform 15"/>
              <p:cNvSpPr>
                <a:spLocks noChangeArrowheads="1"/>
              </p:cNvSpPr>
              <p:nvPr/>
            </p:nvSpPr>
            <p:spPr bwMode="auto">
              <a:xfrm>
                <a:off x="2520950" y="1439863"/>
                <a:ext cx="360363" cy="1587"/>
              </a:xfrm>
              <a:custGeom>
                <a:avLst/>
                <a:gdLst>
                  <a:gd name="T0" fmla="*/ 2147483647 w 1000"/>
                  <a:gd name="T1" fmla="*/ 0 h 1"/>
                  <a:gd name="T2" fmla="*/ 0 w 1000"/>
                  <a:gd name="T3" fmla="*/ 0 h 1"/>
                  <a:gd name="T4" fmla="*/ 2147483647 w 1000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000"/>
                  <a:gd name="T10" fmla="*/ 0 h 1"/>
                  <a:gd name="T11" fmla="*/ 1000 w 1000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00" h="1">
                    <a:moveTo>
                      <a:pt x="999" y="0"/>
                    </a:moveTo>
                    <a:lnTo>
                      <a:pt x="0" y="0"/>
                    </a:lnTo>
                    <a:lnTo>
                      <a:pt x="999" y="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" name="Group 169"/>
            <p:cNvGrpSpPr>
              <a:grpSpLocks noChangeAspect="1"/>
            </p:cNvGrpSpPr>
            <p:nvPr/>
          </p:nvGrpSpPr>
          <p:grpSpPr bwMode="auto">
            <a:xfrm rot="16200000">
              <a:off x="2685541" y="4152358"/>
              <a:ext cx="731348" cy="280791"/>
              <a:chOff x="3419475" y="5400675"/>
              <a:chExt cx="1800225" cy="717550"/>
            </a:xfrm>
          </p:grpSpPr>
          <p:sp>
            <p:nvSpPr>
              <p:cNvPr id="88" name="Freeform 57"/>
              <p:cNvSpPr>
                <a:spLocks noChangeArrowheads="1"/>
              </p:cNvSpPr>
              <p:nvPr/>
            </p:nvSpPr>
            <p:spPr bwMode="auto">
              <a:xfrm>
                <a:off x="3962400" y="5400675"/>
                <a:ext cx="717550" cy="717550"/>
              </a:xfrm>
              <a:custGeom>
                <a:avLst/>
                <a:gdLst>
                  <a:gd name="T0" fmla="*/ 2147483647 w 1993"/>
                  <a:gd name="T1" fmla="*/ 2147483647 h 1993"/>
                  <a:gd name="T2" fmla="*/ 0 w 1993"/>
                  <a:gd name="T3" fmla="*/ 2147483647 h 1993"/>
                  <a:gd name="T4" fmla="*/ 0 w 1993"/>
                  <a:gd name="T5" fmla="*/ 0 h 1993"/>
                  <a:gd name="T6" fmla="*/ 2147483647 w 1993"/>
                  <a:gd name="T7" fmla="*/ 2147483647 h 19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93"/>
                  <a:gd name="T13" fmla="*/ 0 h 1993"/>
                  <a:gd name="T14" fmla="*/ 1993 w 1993"/>
                  <a:gd name="T15" fmla="*/ 1993 h 19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93" h="1993">
                    <a:moveTo>
                      <a:pt x="1992" y="996"/>
                    </a:moveTo>
                    <a:lnTo>
                      <a:pt x="0" y="1992"/>
                    </a:lnTo>
                    <a:lnTo>
                      <a:pt x="0" y="0"/>
                    </a:lnTo>
                    <a:lnTo>
                      <a:pt x="1992" y="996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Freeform 58"/>
              <p:cNvSpPr>
                <a:spLocks noChangeArrowheads="1"/>
              </p:cNvSpPr>
              <p:nvPr/>
            </p:nvSpPr>
            <p:spPr bwMode="auto">
              <a:xfrm>
                <a:off x="3419475" y="5759450"/>
                <a:ext cx="539750" cy="1588"/>
              </a:xfrm>
              <a:custGeom>
                <a:avLst/>
                <a:gdLst>
                  <a:gd name="T0" fmla="*/ 2147483647 w 1501"/>
                  <a:gd name="T1" fmla="*/ 0 h 1"/>
                  <a:gd name="T2" fmla="*/ 0 w 1501"/>
                  <a:gd name="T3" fmla="*/ 0 h 1"/>
                  <a:gd name="T4" fmla="*/ 2147483647 w 150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501"/>
                  <a:gd name="T10" fmla="*/ 0 h 1"/>
                  <a:gd name="T11" fmla="*/ 1501 w 150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01" h="1">
                    <a:moveTo>
                      <a:pt x="1500" y="0"/>
                    </a:moveTo>
                    <a:lnTo>
                      <a:pt x="0" y="0"/>
                    </a:lnTo>
                    <a:lnTo>
                      <a:pt x="1500" y="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Freeform 59"/>
              <p:cNvSpPr>
                <a:spLocks noChangeArrowheads="1"/>
              </p:cNvSpPr>
              <p:nvPr/>
            </p:nvSpPr>
            <p:spPr bwMode="auto">
              <a:xfrm>
                <a:off x="4787900" y="5759450"/>
                <a:ext cx="431800" cy="1588"/>
              </a:xfrm>
              <a:custGeom>
                <a:avLst/>
                <a:gdLst>
                  <a:gd name="T0" fmla="*/ 2147483647 w 1200"/>
                  <a:gd name="T1" fmla="*/ 0 h 1"/>
                  <a:gd name="T2" fmla="*/ 0 w 1200"/>
                  <a:gd name="T3" fmla="*/ 0 h 1"/>
                  <a:gd name="T4" fmla="*/ 2147483647 w 1200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200"/>
                  <a:gd name="T10" fmla="*/ 0 h 1"/>
                  <a:gd name="T11" fmla="*/ 1200 w 1200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00" h="1">
                    <a:moveTo>
                      <a:pt x="1199" y="0"/>
                    </a:moveTo>
                    <a:lnTo>
                      <a:pt x="0" y="0"/>
                    </a:lnTo>
                    <a:lnTo>
                      <a:pt x="1199" y="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Freeform 60"/>
              <p:cNvSpPr>
                <a:spLocks noChangeArrowheads="1"/>
              </p:cNvSpPr>
              <p:nvPr/>
            </p:nvSpPr>
            <p:spPr bwMode="auto">
              <a:xfrm>
                <a:off x="4679950" y="5707063"/>
                <a:ext cx="107950" cy="107950"/>
              </a:xfrm>
              <a:custGeom>
                <a:avLst/>
                <a:gdLst>
                  <a:gd name="T0" fmla="*/ 2147483647 w 300"/>
                  <a:gd name="T1" fmla="*/ 0 h 300"/>
                  <a:gd name="T2" fmla="*/ 2147483647 w 300"/>
                  <a:gd name="T3" fmla="*/ 2147483647 h 300"/>
                  <a:gd name="T4" fmla="*/ 2147483647 w 300"/>
                  <a:gd name="T5" fmla="*/ 2147483647 h 300"/>
                  <a:gd name="T6" fmla="*/ 0 w 300"/>
                  <a:gd name="T7" fmla="*/ 2147483647 h 300"/>
                  <a:gd name="T8" fmla="*/ 2147483647 w 300"/>
                  <a:gd name="T9" fmla="*/ 0 h 3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0"/>
                  <a:gd name="T16" fmla="*/ 0 h 300"/>
                  <a:gd name="T17" fmla="*/ 300 w 300"/>
                  <a:gd name="T18" fmla="*/ 300 h 3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0" h="300">
                    <a:moveTo>
                      <a:pt x="149" y="0"/>
                    </a:moveTo>
                    <a:cubicBezTo>
                      <a:pt x="234" y="0"/>
                      <a:pt x="299" y="64"/>
                      <a:pt x="299" y="149"/>
                    </a:cubicBezTo>
                    <a:cubicBezTo>
                      <a:pt x="299" y="234"/>
                      <a:pt x="234" y="299"/>
                      <a:pt x="149" y="299"/>
                    </a:cubicBezTo>
                    <a:cubicBezTo>
                      <a:pt x="64" y="299"/>
                      <a:pt x="0" y="234"/>
                      <a:pt x="0" y="149"/>
                    </a:cubicBezTo>
                    <a:cubicBezTo>
                      <a:pt x="0" y="64"/>
                      <a:pt x="64" y="0"/>
                      <a:pt x="1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69" name="Straight Connector 68"/>
            <p:cNvCxnSpPr/>
            <p:nvPr/>
          </p:nvCxnSpPr>
          <p:spPr>
            <a:xfrm flipH="1">
              <a:off x="3046759" y="3925134"/>
              <a:ext cx="1390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3046759" y="4658427"/>
              <a:ext cx="1390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2910819" y="4658427"/>
              <a:ext cx="1390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3003448" y="3768472"/>
              <a:ext cx="1390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2999704" y="4813711"/>
              <a:ext cx="1390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2910819" y="4813711"/>
              <a:ext cx="1390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119"/>
            <p:cNvGrpSpPr>
              <a:grpSpLocks noChangeAspect="1"/>
            </p:cNvGrpSpPr>
            <p:nvPr/>
          </p:nvGrpSpPr>
          <p:grpSpPr bwMode="auto">
            <a:xfrm rot="5400000">
              <a:off x="3627420" y="4966901"/>
              <a:ext cx="751961" cy="302910"/>
              <a:chOff x="1084263" y="2517775"/>
              <a:chExt cx="1797050" cy="722313"/>
            </a:xfrm>
          </p:grpSpPr>
          <p:sp>
            <p:nvSpPr>
              <p:cNvPr id="83" name="Freeform 16"/>
              <p:cNvSpPr>
                <a:spLocks noChangeArrowheads="1"/>
              </p:cNvSpPr>
              <p:nvPr/>
            </p:nvSpPr>
            <p:spPr bwMode="auto">
              <a:xfrm>
                <a:off x="1444625" y="2517775"/>
                <a:ext cx="1079500" cy="722313"/>
              </a:xfrm>
              <a:custGeom>
                <a:avLst/>
                <a:gdLst>
                  <a:gd name="T0" fmla="*/ 2147483647 w 2997"/>
                  <a:gd name="T1" fmla="*/ 2147483647 h 2006"/>
                  <a:gd name="T2" fmla="*/ 2147483647 w 2997"/>
                  <a:gd name="T3" fmla="*/ 2147483647 h 2006"/>
                  <a:gd name="T4" fmla="*/ 2147483647 w 2997"/>
                  <a:gd name="T5" fmla="*/ 2147483647 h 2006"/>
                  <a:gd name="T6" fmla="*/ 0 w 2997"/>
                  <a:gd name="T7" fmla="*/ 2147483647 h 2006"/>
                  <a:gd name="T8" fmla="*/ 2147483647 w 2997"/>
                  <a:gd name="T9" fmla="*/ 2147483647 h 2006"/>
                  <a:gd name="T10" fmla="*/ 0 w 2997"/>
                  <a:gd name="T11" fmla="*/ 2147483647 h 2006"/>
                  <a:gd name="T12" fmla="*/ 2147483647 w 2997"/>
                  <a:gd name="T13" fmla="*/ 2147483647 h 200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997"/>
                  <a:gd name="T22" fmla="*/ 0 h 2006"/>
                  <a:gd name="T23" fmla="*/ 2997 w 2997"/>
                  <a:gd name="T24" fmla="*/ 2006 h 200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997" h="2006">
                    <a:moveTo>
                      <a:pt x="989" y="4"/>
                    </a:moveTo>
                    <a:cubicBezTo>
                      <a:pt x="1989" y="4"/>
                      <a:pt x="2789" y="604"/>
                      <a:pt x="2996" y="1004"/>
                    </a:cubicBezTo>
                    <a:cubicBezTo>
                      <a:pt x="2789" y="1404"/>
                      <a:pt x="1989" y="2004"/>
                      <a:pt x="989" y="2004"/>
                    </a:cubicBezTo>
                    <a:cubicBezTo>
                      <a:pt x="690" y="2005"/>
                      <a:pt x="666" y="2004"/>
                      <a:pt x="0" y="2004"/>
                    </a:cubicBezTo>
                    <a:cubicBezTo>
                      <a:pt x="199" y="1902"/>
                      <a:pt x="599" y="1602"/>
                      <a:pt x="599" y="1003"/>
                    </a:cubicBezTo>
                    <a:cubicBezTo>
                      <a:pt x="599" y="404"/>
                      <a:pt x="199" y="104"/>
                      <a:pt x="0" y="6"/>
                    </a:cubicBezTo>
                    <a:cubicBezTo>
                      <a:pt x="666" y="6"/>
                      <a:pt x="718" y="0"/>
                      <a:pt x="989" y="4"/>
                    </a:cubicBez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Freeform 17"/>
              <p:cNvSpPr>
                <a:spLocks noChangeArrowheads="1"/>
              </p:cNvSpPr>
              <p:nvPr/>
            </p:nvSpPr>
            <p:spPr bwMode="auto">
              <a:xfrm>
                <a:off x="1444625" y="2520950"/>
                <a:ext cx="1588" cy="158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60000 65536"/>
                  <a:gd name="T5" fmla="*/ 0 60000 65536"/>
                  <a:gd name="T6" fmla="*/ 0 w 1"/>
                  <a:gd name="T7" fmla="*/ 0 h 1"/>
                  <a:gd name="T8" fmla="*/ 1 w 1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Freeform 18"/>
              <p:cNvSpPr>
                <a:spLocks noChangeArrowheads="1"/>
              </p:cNvSpPr>
              <p:nvPr/>
            </p:nvSpPr>
            <p:spPr bwMode="auto">
              <a:xfrm>
                <a:off x="1084263" y="2700338"/>
                <a:ext cx="539750" cy="1587"/>
              </a:xfrm>
              <a:custGeom>
                <a:avLst/>
                <a:gdLst>
                  <a:gd name="T0" fmla="*/ 2147483647 w 1499"/>
                  <a:gd name="T1" fmla="*/ 0 h 1"/>
                  <a:gd name="T2" fmla="*/ 0 w 1499"/>
                  <a:gd name="T3" fmla="*/ 0 h 1"/>
                  <a:gd name="T4" fmla="*/ 2147483647 w 1499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499"/>
                  <a:gd name="T10" fmla="*/ 0 h 1"/>
                  <a:gd name="T11" fmla="*/ 1499 w 1499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99" h="1">
                    <a:moveTo>
                      <a:pt x="1498" y="0"/>
                    </a:moveTo>
                    <a:lnTo>
                      <a:pt x="0" y="0"/>
                    </a:lnTo>
                    <a:lnTo>
                      <a:pt x="1498" y="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Freeform 19"/>
              <p:cNvSpPr>
                <a:spLocks noChangeArrowheads="1"/>
              </p:cNvSpPr>
              <p:nvPr/>
            </p:nvSpPr>
            <p:spPr bwMode="auto">
              <a:xfrm>
                <a:off x="1084263" y="3059113"/>
                <a:ext cx="539750" cy="1587"/>
              </a:xfrm>
              <a:custGeom>
                <a:avLst/>
                <a:gdLst>
                  <a:gd name="T0" fmla="*/ 2147483647 w 1499"/>
                  <a:gd name="T1" fmla="*/ 0 h 1"/>
                  <a:gd name="T2" fmla="*/ 0 w 1499"/>
                  <a:gd name="T3" fmla="*/ 0 h 1"/>
                  <a:gd name="T4" fmla="*/ 2147483647 w 1499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499"/>
                  <a:gd name="T10" fmla="*/ 0 h 1"/>
                  <a:gd name="T11" fmla="*/ 1499 w 1499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99" h="1">
                    <a:moveTo>
                      <a:pt x="1498" y="0"/>
                    </a:moveTo>
                    <a:lnTo>
                      <a:pt x="0" y="0"/>
                    </a:lnTo>
                    <a:lnTo>
                      <a:pt x="1498" y="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Freeform 20"/>
              <p:cNvSpPr>
                <a:spLocks noChangeArrowheads="1"/>
              </p:cNvSpPr>
              <p:nvPr/>
            </p:nvSpPr>
            <p:spPr bwMode="auto">
              <a:xfrm>
                <a:off x="2522538" y="2879725"/>
                <a:ext cx="358775" cy="1588"/>
              </a:xfrm>
              <a:custGeom>
                <a:avLst/>
                <a:gdLst>
                  <a:gd name="T0" fmla="*/ 2147483647 w 998"/>
                  <a:gd name="T1" fmla="*/ 0 h 2"/>
                  <a:gd name="T2" fmla="*/ 0 w 998"/>
                  <a:gd name="T3" fmla="*/ 2147483647 h 2"/>
                  <a:gd name="T4" fmla="*/ 2147483647 w 998"/>
                  <a:gd name="T5" fmla="*/ 0 h 2"/>
                  <a:gd name="T6" fmla="*/ 0 60000 65536"/>
                  <a:gd name="T7" fmla="*/ 0 60000 65536"/>
                  <a:gd name="T8" fmla="*/ 0 60000 65536"/>
                  <a:gd name="T9" fmla="*/ 0 w 998"/>
                  <a:gd name="T10" fmla="*/ 0 h 2"/>
                  <a:gd name="T11" fmla="*/ 998 w 998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98" h="2">
                    <a:moveTo>
                      <a:pt x="997" y="0"/>
                    </a:moveTo>
                    <a:lnTo>
                      <a:pt x="0" y="1"/>
                    </a:lnTo>
                    <a:lnTo>
                      <a:pt x="997" y="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76" name="Straight Connector 75"/>
            <p:cNvCxnSpPr/>
            <p:nvPr/>
          </p:nvCxnSpPr>
          <p:spPr>
            <a:xfrm flipH="1">
              <a:off x="3906207" y="3846455"/>
              <a:ext cx="1390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 flipV="1">
              <a:off x="3894492" y="4733355"/>
              <a:ext cx="321324" cy="4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3926758" y="3846455"/>
              <a:ext cx="12664" cy="9127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2709304" y="3580926"/>
              <a:ext cx="1014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</a:t>
              </a:r>
              <a:r>
                <a:rPr lang="en-US" sz="1400" baseline="-25000" dirty="0" smtClean="0"/>
                <a:t>0</a:t>
              </a:r>
              <a:endParaRPr lang="en-US" sz="1400" baseline="-250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657249" y="4681889"/>
              <a:ext cx="1014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D</a:t>
              </a:r>
              <a:r>
                <a:rPr lang="en-US" sz="1400" baseline="-25000" dirty="0"/>
                <a:t>1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856713" y="5466097"/>
              <a:ext cx="1014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</a:t>
              </a:r>
              <a:endParaRPr lang="en-US" sz="1400" baseline="-250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677412" y="4455553"/>
              <a:ext cx="1014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S</a:t>
              </a:r>
              <a:endParaRPr lang="en-US" sz="1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830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4:1 Multiplexer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/>
              <a:t>A </a:t>
            </a:r>
            <a:r>
              <a:rPr lang="en-US" sz="2600" b="1" dirty="0">
                <a:solidFill>
                  <a:schemeClr val="tx2"/>
                </a:solidFill>
              </a:rPr>
              <a:t>4:1 multiplexer </a:t>
            </a:r>
            <a:r>
              <a:rPr lang="en-US" sz="2600" dirty="0"/>
              <a:t>has 4 data inputs and one output. Two select signals are needed to choose among the 4 data inputs. </a:t>
            </a:r>
          </a:p>
          <a:p>
            <a:r>
              <a:rPr lang="en-US" sz="2600" dirty="0"/>
              <a:t>Wider </a:t>
            </a:r>
            <a:r>
              <a:rPr lang="en-US" sz="2600" dirty="0" smtClean="0"/>
              <a:t>multiplexers, </a:t>
            </a:r>
            <a:r>
              <a:rPr lang="en-US" sz="2600" dirty="0"/>
              <a:t>such as 8:1 and 16:1 </a:t>
            </a:r>
            <a:r>
              <a:rPr lang="en-US" sz="2600" dirty="0" smtClean="0"/>
              <a:t>can </a:t>
            </a:r>
            <a:r>
              <a:rPr lang="en-US" sz="2600" dirty="0"/>
              <a:t>be built by expanding </a:t>
            </a:r>
            <a:r>
              <a:rPr lang="en-US" sz="2600" dirty="0" smtClean="0"/>
              <a:t>the model shown to the right.</a:t>
            </a:r>
            <a:endParaRPr lang="en-US" sz="2600" dirty="0"/>
          </a:p>
          <a:p>
            <a:r>
              <a:rPr lang="en-US" sz="2600" dirty="0"/>
              <a:t>In general an N:1 multiplexer needs log</a:t>
            </a:r>
            <a:r>
              <a:rPr lang="en-US" sz="2600" baseline="-25000" dirty="0"/>
              <a:t>2</a:t>
            </a:r>
            <a:r>
              <a:rPr lang="en-US" sz="2600" dirty="0"/>
              <a:t>N select </a:t>
            </a:r>
            <a:r>
              <a:rPr lang="en-US" sz="2600" dirty="0" smtClean="0"/>
              <a:t>lines.</a:t>
            </a:r>
            <a:endParaRPr lang="en-US" sz="2600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74914" y="2209672"/>
            <a:ext cx="2552996" cy="3895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601992" y="3263652"/>
            <a:ext cx="1048816" cy="1925130"/>
            <a:chOff x="8388424" y="3560164"/>
            <a:chExt cx="1048816" cy="1925130"/>
          </a:xfrm>
        </p:grpSpPr>
        <p:sp>
          <p:nvSpPr>
            <p:cNvPr id="7" name="TextBox 6"/>
            <p:cNvSpPr txBox="1"/>
            <p:nvPr/>
          </p:nvSpPr>
          <p:spPr>
            <a:xfrm>
              <a:off x="8388424" y="5085184"/>
              <a:ext cx="10488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</a:rPr>
                <a:t>S</a:t>
              </a:r>
              <a:r>
                <a:rPr lang="en-US" sz="2000" baseline="-25000" dirty="0" smtClean="0">
                  <a:solidFill>
                    <a:schemeClr val="tx2"/>
                  </a:solidFill>
                </a:rPr>
                <a:t>0</a:t>
              </a:r>
              <a:r>
                <a:rPr lang="en-US" sz="2000" dirty="0" smtClean="0">
                  <a:solidFill>
                    <a:schemeClr val="tx2"/>
                  </a:solidFill>
                </a:rPr>
                <a:t>S</a:t>
              </a:r>
              <a:r>
                <a:rPr lang="en-US" sz="2000" baseline="-25000" dirty="0" smtClean="0">
                  <a:solidFill>
                    <a:schemeClr val="tx2"/>
                  </a:solidFill>
                </a:rPr>
                <a:t>1</a:t>
              </a:r>
              <a:r>
                <a:rPr lang="en-US" sz="2000" dirty="0" smtClean="0">
                  <a:solidFill>
                    <a:schemeClr val="tx2"/>
                  </a:solidFill>
                </a:rPr>
                <a:t>D</a:t>
              </a:r>
              <a:r>
                <a:rPr lang="en-US" sz="2400" baseline="-25000" dirty="0" smtClean="0">
                  <a:solidFill>
                    <a:schemeClr val="tx2"/>
                  </a:solidFill>
                </a:rPr>
                <a:t>3</a:t>
              </a:r>
              <a:endParaRPr lang="en-US" sz="2400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88424" y="4608874"/>
              <a:ext cx="10488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</a:rPr>
                <a:t>S</a:t>
              </a:r>
              <a:r>
                <a:rPr lang="en-US" sz="2000" baseline="-25000" dirty="0" smtClean="0">
                  <a:solidFill>
                    <a:schemeClr val="tx2"/>
                  </a:solidFill>
                </a:rPr>
                <a:t>0</a:t>
              </a:r>
              <a:r>
                <a:rPr lang="en-US" sz="2000" dirty="0" smtClean="0">
                  <a:solidFill>
                    <a:schemeClr val="tx2"/>
                  </a:solidFill>
                </a:rPr>
                <a:t>S</a:t>
              </a:r>
              <a:r>
                <a:rPr lang="en-US" sz="2000" baseline="-25000" dirty="0" smtClean="0">
                  <a:solidFill>
                    <a:schemeClr val="tx2"/>
                  </a:solidFill>
                </a:rPr>
                <a:t>1</a:t>
              </a:r>
              <a:r>
                <a:rPr lang="en-US" sz="2000" dirty="0" smtClean="0">
                  <a:solidFill>
                    <a:schemeClr val="tx2"/>
                  </a:solidFill>
                </a:rPr>
                <a:t>D</a:t>
              </a:r>
              <a:r>
                <a:rPr lang="en-US" sz="2400" baseline="-25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88424" y="4084519"/>
              <a:ext cx="10488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</a:rPr>
                <a:t>S</a:t>
              </a:r>
              <a:r>
                <a:rPr lang="en-US" sz="2000" baseline="-25000" dirty="0" smtClean="0">
                  <a:solidFill>
                    <a:schemeClr val="tx2"/>
                  </a:solidFill>
                </a:rPr>
                <a:t>0</a:t>
              </a:r>
              <a:r>
                <a:rPr lang="en-US" sz="2000" dirty="0" smtClean="0">
                  <a:solidFill>
                    <a:schemeClr val="tx2"/>
                  </a:solidFill>
                </a:rPr>
                <a:t>S</a:t>
              </a:r>
              <a:r>
                <a:rPr lang="en-US" sz="2000" baseline="-25000" dirty="0" smtClean="0">
                  <a:solidFill>
                    <a:schemeClr val="tx2"/>
                  </a:solidFill>
                </a:rPr>
                <a:t>1</a:t>
              </a:r>
              <a:r>
                <a:rPr lang="en-US" sz="2000" dirty="0" smtClean="0">
                  <a:solidFill>
                    <a:schemeClr val="tx2"/>
                  </a:solidFill>
                </a:rPr>
                <a:t>D</a:t>
              </a:r>
              <a:r>
                <a:rPr lang="en-US" sz="2400" baseline="-250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8424" y="3560164"/>
              <a:ext cx="10488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</a:rPr>
                <a:t>S</a:t>
              </a:r>
              <a:r>
                <a:rPr lang="en-US" sz="2000" baseline="-25000" dirty="0" smtClean="0">
                  <a:solidFill>
                    <a:schemeClr val="tx2"/>
                  </a:solidFill>
                </a:rPr>
                <a:t>0</a:t>
              </a:r>
              <a:r>
                <a:rPr lang="en-US" sz="2000" dirty="0" smtClean="0">
                  <a:solidFill>
                    <a:schemeClr val="tx2"/>
                  </a:solidFill>
                </a:rPr>
                <a:t>S</a:t>
              </a:r>
              <a:r>
                <a:rPr lang="en-US" sz="2000" baseline="-25000" dirty="0" smtClean="0">
                  <a:solidFill>
                    <a:schemeClr val="tx2"/>
                  </a:solidFill>
                </a:rPr>
                <a:t>1</a:t>
              </a:r>
              <a:r>
                <a:rPr lang="en-US" sz="2000" dirty="0" smtClean="0">
                  <a:solidFill>
                    <a:schemeClr val="tx2"/>
                  </a:solidFill>
                </a:rPr>
                <a:t>D</a:t>
              </a:r>
              <a:r>
                <a:rPr lang="en-US" sz="2400" baseline="-25000" dirty="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11" name="Line 5"/>
            <p:cNvSpPr>
              <a:spLocks noChangeShapeType="1"/>
            </p:cNvSpPr>
            <p:nvPr>
              <p:custDataLst>
                <p:tags r:id="rId1"/>
              </p:custDataLst>
            </p:nvPr>
          </p:nvSpPr>
          <p:spPr bwMode="auto">
            <a:xfrm>
              <a:off x="8467382" y="4686218"/>
              <a:ext cx="114418" cy="113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5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8679940" y="4176881"/>
              <a:ext cx="114418" cy="113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5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8467382" y="3635929"/>
              <a:ext cx="114418" cy="113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5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8660758" y="3635929"/>
              <a:ext cx="114418" cy="113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5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31758" y="1602371"/>
            <a:ext cx="129838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895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772816"/>
            <a:ext cx="8229600" cy="2151112"/>
          </a:xfrm>
        </p:spPr>
        <p:txBody>
          <a:bodyPr>
            <a:normAutofit/>
          </a:bodyPr>
          <a:lstStyle/>
          <a:p>
            <a:r>
              <a:rPr lang="en-GB" b="1" dirty="0" smtClean="0"/>
              <a:t>Combinational vs Sequential Logic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3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Using Multiplexers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Char char="•"/>
            </a:pPr>
            <a:r>
              <a:rPr lang="en-US" sz="2600" dirty="0">
                <a:cs typeface="Arial" charset="0"/>
              </a:rPr>
              <a:t>Multiplexers can be used as </a:t>
            </a:r>
            <a:r>
              <a:rPr lang="en-US" sz="2600" dirty="0" smtClean="0">
                <a:cs typeface="Arial" charset="0"/>
              </a:rPr>
              <a:t>a lookup </a:t>
            </a:r>
            <a:r>
              <a:rPr lang="en-US" sz="2600" dirty="0">
                <a:cs typeface="Arial" charset="0"/>
              </a:rPr>
              <a:t>table to perform </a:t>
            </a:r>
            <a:r>
              <a:rPr lang="en-US" sz="2600" dirty="0" smtClean="0">
                <a:cs typeface="Arial" charset="0"/>
              </a:rPr>
              <a:t>a logic </a:t>
            </a:r>
            <a:r>
              <a:rPr lang="en-US" sz="2600" dirty="0">
                <a:cs typeface="Arial" charset="0"/>
              </a:rPr>
              <a:t>function.</a:t>
            </a:r>
            <a:endParaRPr lang="en-US" sz="2600" dirty="0">
              <a:solidFill>
                <a:schemeClr val="accent2"/>
              </a:solidFill>
              <a:cs typeface="Arial" charset="0"/>
            </a:endParaRPr>
          </a:p>
          <a:p>
            <a:pPr>
              <a:buFontTx/>
              <a:buChar char="•"/>
            </a:pPr>
            <a:r>
              <a:rPr lang="en-US" sz="2600" dirty="0">
                <a:cs typeface="Arial" charset="0"/>
              </a:rPr>
              <a:t>The </a:t>
            </a:r>
            <a:r>
              <a:rPr lang="en-US" sz="2600" dirty="0" smtClean="0">
                <a:cs typeface="Arial" charset="0"/>
              </a:rPr>
              <a:t>4:1 </a:t>
            </a:r>
            <a:r>
              <a:rPr lang="en-US" sz="2600" dirty="0">
                <a:cs typeface="Arial" charset="0"/>
              </a:rPr>
              <a:t>multiplexer </a:t>
            </a:r>
            <a:r>
              <a:rPr lang="en-US" sz="2600" dirty="0" smtClean="0">
                <a:cs typeface="Arial" charset="0"/>
              </a:rPr>
              <a:t>shown to the right can be used </a:t>
            </a:r>
            <a:r>
              <a:rPr lang="en-US" sz="2600" dirty="0">
                <a:cs typeface="Arial" charset="0"/>
              </a:rPr>
              <a:t>to implement a 2-input </a:t>
            </a:r>
            <a:r>
              <a:rPr lang="en-US" sz="2600" dirty="0">
                <a:solidFill>
                  <a:schemeClr val="tx2"/>
                </a:solidFill>
                <a:cs typeface="Arial" charset="0"/>
              </a:rPr>
              <a:t>AND</a:t>
            </a:r>
            <a:r>
              <a:rPr lang="en-US" sz="2600" dirty="0">
                <a:cs typeface="Arial" charset="0"/>
              </a:rPr>
              <a:t> </a:t>
            </a:r>
            <a:r>
              <a:rPr lang="en-US" sz="2600" dirty="0" smtClean="0">
                <a:cs typeface="Arial" charset="0"/>
              </a:rPr>
              <a:t>gate.</a:t>
            </a:r>
            <a:endParaRPr lang="en-US" sz="2600" dirty="0">
              <a:cs typeface="Arial" charset="0"/>
            </a:endParaRPr>
          </a:p>
          <a:p>
            <a:pPr lvl="1">
              <a:buFontTx/>
              <a:buChar char="•"/>
            </a:pPr>
            <a:r>
              <a:rPr lang="en-US" sz="2400" dirty="0">
                <a:cs typeface="Arial" charset="0"/>
              </a:rPr>
              <a:t>In general, a 2</a:t>
            </a:r>
            <a:r>
              <a:rPr lang="en-US" sz="2400" baseline="30000" dirty="0">
                <a:cs typeface="Arial" charset="0"/>
              </a:rPr>
              <a:t>N</a:t>
            </a:r>
            <a:r>
              <a:rPr lang="en-US" sz="2400" dirty="0">
                <a:cs typeface="Arial" charset="0"/>
              </a:rPr>
              <a:t> input multiplexer can be programmed to perform any N-input logic function by applying 0’s and 1’s to the appropriate data </a:t>
            </a:r>
            <a:r>
              <a:rPr lang="en-US" sz="2400" dirty="0" smtClean="0">
                <a:cs typeface="Arial" charset="0"/>
              </a:rPr>
              <a:t>inputs.</a:t>
            </a:r>
            <a:endParaRPr lang="en-US" sz="2400" dirty="0">
              <a:cs typeface="Arial" charset="0"/>
            </a:endParaRPr>
          </a:p>
          <a:p>
            <a:endParaRPr lang="en-US" sz="2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881134"/>
              </p:ext>
            </p:extLst>
          </p:nvPr>
        </p:nvGraphicFramePr>
        <p:xfrm>
          <a:off x="7020440" y="1916832"/>
          <a:ext cx="15120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/>
                <a:gridCol w="504000"/>
                <a:gridCol w="504000"/>
              </a:tblGrid>
              <a:tr h="28944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A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B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Y</a:t>
                      </a:r>
                      <a:endParaRPr lang="en-US" sz="13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8944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8944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8944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8944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13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756576" y="73332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9756576" y="123448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7765325" y="3391230"/>
            <a:ext cx="119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 = AB</a:t>
            </a:r>
            <a:endParaRPr lang="en-US" b="1" dirty="0"/>
          </a:p>
        </p:txBody>
      </p:sp>
      <p:grpSp>
        <p:nvGrpSpPr>
          <p:cNvPr id="38" name="Group 37"/>
          <p:cNvGrpSpPr/>
          <p:nvPr/>
        </p:nvGrpSpPr>
        <p:grpSpPr>
          <a:xfrm>
            <a:off x="5280553" y="2807081"/>
            <a:ext cx="2675823" cy="2112200"/>
            <a:chOff x="5280553" y="2807081"/>
            <a:chExt cx="2675823" cy="2112200"/>
          </a:xfrm>
        </p:grpSpPr>
        <p:sp>
          <p:nvSpPr>
            <p:cNvPr id="11" name="Trapezoid 10"/>
            <p:cNvSpPr/>
            <p:nvPr/>
          </p:nvSpPr>
          <p:spPr>
            <a:xfrm rot="5400000">
              <a:off x="5678954" y="3908207"/>
              <a:ext cx="1446084" cy="576064"/>
            </a:xfrm>
            <a:prstGeom prst="trapezoid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6690028" y="4156492"/>
              <a:ext cx="418803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 flipH="1">
              <a:off x="6192595" y="3325806"/>
              <a:ext cx="418803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092280" y="3971826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57980" y="2807081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 B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67844" y="3592694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00</a:t>
              </a:r>
              <a:endParaRPr lang="en-US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67844" y="4515287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baseline="-25000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 rot="16200000" flipH="1">
              <a:off x="6344995" y="3367542"/>
              <a:ext cx="418803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5389140" y="4365104"/>
              <a:ext cx="720000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5690417" y="4725144"/>
              <a:ext cx="418803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053880" y="4197587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baseline="-25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67844" y="3906813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r>
                <a:rPr lang="en-US" dirty="0" smtClean="0"/>
                <a:t>1</a:t>
              </a:r>
              <a:endParaRPr lang="en-US" baseline="-25000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 flipH="1">
              <a:off x="5388565" y="4091479"/>
              <a:ext cx="720000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5388565" y="3777360"/>
              <a:ext cx="720000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388565" y="3766825"/>
              <a:ext cx="0" cy="814303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riangle 32"/>
            <p:cNvSpPr/>
            <p:nvPr/>
          </p:nvSpPr>
          <p:spPr>
            <a:xfrm flipV="1">
              <a:off x="5280553" y="4568269"/>
              <a:ext cx="216024" cy="16590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5696680" y="4559241"/>
              <a:ext cx="0" cy="16590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>
              <a:off x="5696680" y="4473297"/>
              <a:ext cx="0" cy="16590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Arrow 38"/>
          <p:cNvSpPr/>
          <p:nvPr/>
        </p:nvSpPr>
        <p:spPr>
          <a:xfrm>
            <a:off x="4631355" y="2806256"/>
            <a:ext cx="852569" cy="4814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8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Using Multiplexers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25578"/>
              </p:ext>
            </p:extLst>
          </p:nvPr>
        </p:nvGraphicFramePr>
        <p:xfrm>
          <a:off x="2354616" y="1700808"/>
          <a:ext cx="15120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/>
                <a:gridCol w="504000"/>
                <a:gridCol w="504000"/>
              </a:tblGrid>
              <a:tr h="28944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A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B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Y</a:t>
                      </a:r>
                      <a:endParaRPr lang="en-US" sz="13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8944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dirty="0" smtClean="0"/>
                        <a:t>0</a:t>
                      </a:r>
                      <a:endParaRPr lang="en-US" sz="1300" b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8944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dirty="0" smtClean="0"/>
                        <a:t>0</a:t>
                      </a:r>
                      <a:endParaRPr lang="en-US" sz="1300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8944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dirty="0" smtClean="0"/>
                        <a:t>0</a:t>
                      </a:r>
                      <a:endParaRPr lang="en-US" sz="1300" b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8944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99501" y="3175206"/>
            <a:ext cx="119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 = AB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378834"/>
              </p:ext>
            </p:extLst>
          </p:nvPr>
        </p:nvGraphicFramePr>
        <p:xfrm>
          <a:off x="2385153" y="3933581"/>
          <a:ext cx="15120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/>
                <a:gridCol w="504000"/>
                <a:gridCol w="504000"/>
              </a:tblGrid>
              <a:tr h="28944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A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B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Y</a:t>
                      </a:r>
                      <a:endParaRPr lang="en-US" sz="13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8944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dirty="0" smtClean="0"/>
                        <a:t>0</a:t>
                      </a:r>
                      <a:endParaRPr lang="en-US" sz="1300" b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8944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dirty="0" smtClean="0"/>
                        <a:t>1</a:t>
                      </a:r>
                      <a:endParaRPr lang="en-US" sz="1300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8944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dirty="0" smtClean="0"/>
                        <a:t>1</a:t>
                      </a:r>
                      <a:endParaRPr lang="en-US" sz="1300" b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8944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961217" y="5356117"/>
            <a:ext cx="1194340" cy="369332"/>
            <a:chOff x="2292549" y="5328704"/>
            <a:chExt cx="1194340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2292549" y="5328704"/>
              <a:ext cx="1194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Y = A + B</a:t>
              </a:r>
              <a:endParaRPr lang="en-US" b="1" dirty="0"/>
            </a:p>
          </p:txBody>
        </p:sp>
        <p:sp>
          <p:nvSpPr>
            <p:cNvPr id="11" name="Donut 10"/>
            <p:cNvSpPr/>
            <p:nvPr/>
          </p:nvSpPr>
          <p:spPr>
            <a:xfrm>
              <a:off x="2898960" y="5454550"/>
              <a:ext cx="143118" cy="143118"/>
            </a:xfrm>
            <a:prstGeom prst="donut">
              <a:avLst>
                <a:gd name="adj" fmla="val 738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55576" y="1700808"/>
            <a:ext cx="1599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AND gate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00977" y="3868315"/>
            <a:ext cx="1561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XOR gate</a:t>
            </a:r>
            <a:endParaRPr lang="en-US" sz="28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390434" y="2040012"/>
            <a:ext cx="1296144" cy="487556"/>
          </a:xfrm>
          <a:prstGeom prst="round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390103" y="2607568"/>
            <a:ext cx="1296144" cy="487556"/>
          </a:xfrm>
          <a:prstGeom prst="round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420640" y="4271934"/>
            <a:ext cx="1296144" cy="487556"/>
          </a:xfrm>
          <a:prstGeom prst="round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2420640" y="4850003"/>
            <a:ext cx="1296144" cy="487556"/>
          </a:xfrm>
          <a:prstGeom prst="round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28179"/>
              </p:ext>
            </p:extLst>
          </p:nvPr>
        </p:nvGraphicFramePr>
        <p:xfrm>
          <a:off x="4726001" y="1956440"/>
          <a:ext cx="1008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4000"/>
                <a:gridCol w="50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A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Y</a:t>
                      </a:r>
                      <a:endParaRPr 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B</a:t>
                      </a:r>
                      <a:endParaRPr lang="en-US" sz="13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371778"/>
              </p:ext>
            </p:extLst>
          </p:nvPr>
        </p:nvGraphicFramePr>
        <p:xfrm>
          <a:off x="4756426" y="4195955"/>
          <a:ext cx="1008112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4112"/>
                <a:gridCol w="50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A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Y</a:t>
                      </a:r>
                      <a:endParaRPr 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B</a:t>
                      </a:r>
                      <a:endParaRPr 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B</a:t>
                      </a:r>
                      <a:endParaRPr lang="en-US" sz="13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>
            <a:off x="5354715" y="5014093"/>
            <a:ext cx="720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4765894" y="4566712"/>
            <a:ext cx="936104" cy="306000"/>
          </a:xfrm>
          <a:prstGeom prst="round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4772770" y="4923221"/>
            <a:ext cx="936104" cy="306000"/>
          </a:xfrm>
          <a:prstGeom prst="round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4746755" y="2326689"/>
            <a:ext cx="936104" cy="306000"/>
          </a:xfrm>
          <a:prstGeom prst="round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4753631" y="2683198"/>
            <a:ext cx="936104" cy="306000"/>
          </a:xfrm>
          <a:prstGeom prst="round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745534" y="2254410"/>
            <a:ext cx="844836" cy="2027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3759678" y="2831138"/>
            <a:ext cx="858312" cy="10813"/>
          </a:xfrm>
          <a:prstGeom prst="straightConnector1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3795553" y="4513519"/>
            <a:ext cx="852974" cy="218133"/>
          </a:xfrm>
          <a:prstGeom prst="straightConnector1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810927" y="5090342"/>
            <a:ext cx="889835" cy="1825"/>
          </a:xfrm>
          <a:prstGeom prst="straightConnector1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6037229" y="1185695"/>
            <a:ext cx="2692374" cy="2112200"/>
            <a:chOff x="7538758" y="1184056"/>
            <a:chExt cx="2692374" cy="2112200"/>
          </a:xfrm>
        </p:grpSpPr>
        <p:sp>
          <p:nvSpPr>
            <p:cNvPr id="24" name="Trapezoid 23"/>
            <p:cNvSpPr/>
            <p:nvPr/>
          </p:nvSpPr>
          <p:spPr>
            <a:xfrm rot="5400000">
              <a:off x="7937159" y="2285182"/>
              <a:ext cx="1446084" cy="576064"/>
            </a:xfrm>
            <a:prstGeom prst="trapezoid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8948233" y="2533467"/>
              <a:ext cx="418803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8450800" y="1702781"/>
              <a:ext cx="418803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9367036" y="2342902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16185" y="1184056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326049" y="1969669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26049" y="2636912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baseline="-25000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 flipH="1">
              <a:off x="7948622" y="2846769"/>
              <a:ext cx="418803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7646770" y="2154335"/>
              <a:ext cx="720000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endCxn id="40" idx="3"/>
            </p:cNvCxnSpPr>
            <p:nvPr/>
          </p:nvCxnSpPr>
          <p:spPr>
            <a:xfrm>
              <a:off x="7646770" y="2143800"/>
              <a:ext cx="0" cy="230423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riangle 39"/>
            <p:cNvSpPr/>
            <p:nvPr/>
          </p:nvSpPr>
          <p:spPr>
            <a:xfrm flipV="1">
              <a:off x="7538758" y="2374223"/>
              <a:ext cx="216024" cy="16590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694450" y="264401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067766" y="3621056"/>
            <a:ext cx="2536682" cy="2112200"/>
            <a:chOff x="7567602" y="3571935"/>
            <a:chExt cx="2536682" cy="2112200"/>
          </a:xfrm>
        </p:grpSpPr>
        <p:sp>
          <p:nvSpPr>
            <p:cNvPr id="80" name="Trapezoid 79"/>
            <p:cNvSpPr/>
            <p:nvPr/>
          </p:nvSpPr>
          <p:spPr>
            <a:xfrm rot="5400000">
              <a:off x="7810311" y="4673061"/>
              <a:ext cx="1446084" cy="576064"/>
            </a:xfrm>
            <a:prstGeom prst="trapezoid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/>
            <p:nvPr/>
          </p:nvCxnSpPr>
          <p:spPr>
            <a:xfrm flipH="1">
              <a:off x="8821385" y="4921346"/>
              <a:ext cx="418803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16200000" flipH="1">
              <a:off x="8323952" y="4090660"/>
              <a:ext cx="418803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9240188" y="4730781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89337" y="3571935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199201" y="435754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baseline="-250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8199201" y="5024791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baseline="-25000" dirty="0"/>
            </a:p>
          </p:txBody>
        </p:sp>
        <p:cxnSp>
          <p:nvCxnSpPr>
            <p:cNvPr id="87" name="Straight Connector 86"/>
            <p:cNvCxnSpPr/>
            <p:nvPr/>
          </p:nvCxnSpPr>
          <p:spPr>
            <a:xfrm flipH="1">
              <a:off x="7821774" y="5234648"/>
              <a:ext cx="418803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7567602" y="5031897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/>
            </a:p>
          </p:txBody>
        </p:sp>
        <p:cxnSp>
          <p:nvCxnSpPr>
            <p:cNvPr id="92" name="Straight Connector 91"/>
            <p:cNvCxnSpPr/>
            <p:nvPr/>
          </p:nvCxnSpPr>
          <p:spPr>
            <a:xfrm flipH="1">
              <a:off x="7825533" y="4563852"/>
              <a:ext cx="418803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7571361" y="4361101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7646770" y="5109417"/>
              <a:ext cx="144016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646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 animBg="1"/>
      <p:bldP spid="19" grpId="0" animBg="1"/>
      <p:bldP spid="62" grpId="0" animBg="1"/>
      <p:bldP spid="6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Logic with Mux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need </a:t>
            </a:r>
            <a:r>
              <a:rPr lang="en-US" dirty="0"/>
              <a:t>to implement the </a:t>
            </a:r>
            <a:r>
              <a:rPr lang="en-US" dirty="0" smtClean="0"/>
              <a:t>following function:</a:t>
            </a:r>
          </a:p>
          <a:p>
            <a:pPr marL="457200" lvl="1" indent="0">
              <a:buNone/>
            </a:pPr>
            <a:r>
              <a:rPr lang="en-US" dirty="0" smtClean="0"/>
              <a:t>Y </a:t>
            </a:r>
            <a:r>
              <a:rPr lang="en-US" dirty="0"/>
              <a:t>= AB + BC + </a:t>
            </a:r>
            <a:r>
              <a:rPr lang="en-US" dirty="0" smtClean="0"/>
              <a:t>ABC</a:t>
            </a:r>
          </a:p>
          <a:p>
            <a:pPr lvl="1"/>
            <a:r>
              <a:rPr lang="en-US" dirty="0" smtClean="0"/>
              <a:t>We have a 4:1 </a:t>
            </a:r>
            <a:r>
              <a:rPr lang="en-US" dirty="0"/>
              <a:t>multiplexer and an inverter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How do we implement </a:t>
            </a:r>
            <a:r>
              <a:rPr lang="en-US" dirty="0"/>
              <a:t>the function?</a:t>
            </a:r>
          </a:p>
          <a:p>
            <a:endParaRPr lang="en-US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99473175"/>
              </p:ext>
            </p:extLst>
          </p:nvPr>
        </p:nvGraphicFramePr>
        <p:xfrm>
          <a:off x="5148288" y="1953968"/>
          <a:ext cx="2016000" cy="262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/>
                <a:gridCol w="504000"/>
                <a:gridCol w="504000"/>
                <a:gridCol w="504000"/>
              </a:tblGrid>
              <a:tr h="28960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A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B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C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Y</a:t>
                      </a:r>
                      <a:endParaRPr lang="en-US" sz="1300" dirty="0"/>
                    </a:p>
                  </a:txBody>
                  <a:tcPr/>
                </a:tc>
              </a:tr>
              <a:tr h="28960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13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28960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/>
                </a:tc>
              </a:tr>
              <a:tr h="28960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/>
                </a:tc>
              </a:tr>
              <a:tr h="31036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13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28960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13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28960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13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28960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/>
                </a:tc>
              </a:tr>
              <a:tr h="28960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1619672" y="263691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075574" y="2632936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53126" y="2630286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699792" y="2630286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70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Logic with Mux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Solution:</a:t>
            </a:r>
          </a:p>
          <a:p>
            <a:pPr lvl="1"/>
            <a:r>
              <a:rPr lang="en-US" sz="2400" dirty="0"/>
              <a:t>We </a:t>
            </a:r>
            <a:r>
              <a:rPr lang="en-US" sz="2400" dirty="0" smtClean="0"/>
              <a:t>reduce </a:t>
            </a:r>
            <a:r>
              <a:rPr lang="en-US" sz="2400" dirty="0"/>
              <a:t>the truth table to 4 rows by letting the output depend on </a:t>
            </a:r>
            <a:r>
              <a:rPr lang="en-US" sz="2400" dirty="0" smtClean="0"/>
              <a:t>C.</a:t>
            </a:r>
          </a:p>
          <a:p>
            <a:pPr lvl="2"/>
            <a:r>
              <a:rPr lang="en-US" sz="1600" i="1" dirty="0" smtClean="0"/>
              <a:t>We can </a:t>
            </a:r>
            <a:r>
              <a:rPr lang="en-US" sz="1600" i="1" dirty="0"/>
              <a:t>also choose to rearrange the columns of the truth table to let the output depend on A or B</a:t>
            </a:r>
            <a:r>
              <a:rPr lang="en-US" sz="1600" i="1" dirty="0" smtClean="0"/>
              <a:t>.</a:t>
            </a:r>
            <a:endParaRPr lang="en-US" sz="1600" i="1" dirty="0"/>
          </a:p>
          <a:p>
            <a:pPr lvl="1"/>
            <a:endParaRPr lang="en-US" dirty="0"/>
          </a:p>
        </p:txBody>
      </p:sp>
      <p:graphicFrame>
        <p:nvGraphicFramePr>
          <p:cNvPr id="8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6123246"/>
              </p:ext>
            </p:extLst>
          </p:nvPr>
        </p:nvGraphicFramePr>
        <p:xfrm>
          <a:off x="971824" y="3466136"/>
          <a:ext cx="2016000" cy="262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/>
                <a:gridCol w="504000"/>
                <a:gridCol w="504000"/>
                <a:gridCol w="504000"/>
              </a:tblGrid>
              <a:tr h="28960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A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B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C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Y</a:t>
                      </a:r>
                      <a:endParaRPr lang="en-US" sz="1300" dirty="0"/>
                    </a:p>
                  </a:txBody>
                  <a:tcPr/>
                </a:tc>
              </a:tr>
              <a:tr h="28960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13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28960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/>
                </a:tc>
              </a:tr>
              <a:tr h="28960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/>
                </a:tc>
              </a:tr>
              <a:tr h="31036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13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28960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13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28960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13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28960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/>
                </a:tc>
              </a:tr>
              <a:tr h="28960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5" name="Group 34"/>
          <p:cNvGrpSpPr/>
          <p:nvPr/>
        </p:nvGrpSpPr>
        <p:grpSpPr>
          <a:xfrm>
            <a:off x="998104" y="3793976"/>
            <a:ext cx="1872208" cy="2240564"/>
            <a:chOff x="998104" y="3793976"/>
            <a:chExt cx="1872208" cy="2240564"/>
          </a:xfrm>
        </p:grpSpPr>
        <p:sp>
          <p:nvSpPr>
            <p:cNvPr id="10" name="Rounded Rectangle 9"/>
            <p:cNvSpPr/>
            <p:nvPr/>
          </p:nvSpPr>
          <p:spPr>
            <a:xfrm>
              <a:off x="998104" y="3793976"/>
              <a:ext cx="1872000" cy="487556"/>
            </a:xfrm>
            <a:prstGeom prst="roundRect">
              <a:avLst/>
            </a:prstGeom>
            <a:noFill/>
            <a:ln w="349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998104" y="4400604"/>
              <a:ext cx="1872000" cy="487556"/>
            </a:xfrm>
            <a:prstGeom prst="roundRect">
              <a:avLst/>
            </a:prstGeom>
            <a:noFill/>
            <a:ln w="349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998312" y="4970920"/>
              <a:ext cx="1872000" cy="487556"/>
            </a:xfrm>
            <a:prstGeom prst="roundRect">
              <a:avLst/>
            </a:prstGeom>
            <a:noFill/>
            <a:ln w="349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98104" y="5546984"/>
              <a:ext cx="1872000" cy="487556"/>
            </a:xfrm>
            <a:prstGeom prst="roundRect">
              <a:avLst/>
            </a:prstGeom>
            <a:noFill/>
            <a:ln w="349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49040"/>
              </p:ext>
            </p:extLst>
          </p:nvPr>
        </p:nvGraphicFramePr>
        <p:xfrm>
          <a:off x="3996104" y="4069432"/>
          <a:ext cx="1512000" cy="1447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4000"/>
                <a:gridCol w="504000"/>
                <a:gridCol w="504000"/>
              </a:tblGrid>
              <a:tr h="28944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A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B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Y</a:t>
                      </a:r>
                      <a:endParaRPr lang="en-US" sz="1300" dirty="0"/>
                    </a:p>
                  </a:txBody>
                  <a:tcPr/>
                </a:tc>
              </a:tr>
              <a:tr h="28944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C</a:t>
                      </a:r>
                      <a:endParaRPr lang="en-US" sz="1300" dirty="0"/>
                    </a:p>
                  </a:txBody>
                  <a:tcPr/>
                </a:tc>
              </a:tr>
              <a:tr h="28944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C</a:t>
                      </a:r>
                      <a:endParaRPr lang="en-US" sz="1300" dirty="0"/>
                    </a:p>
                  </a:txBody>
                  <a:tcPr/>
                </a:tc>
              </a:tr>
              <a:tr h="28944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</a:tr>
              <a:tr h="28944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2979910" y="4069432"/>
            <a:ext cx="898306" cy="3775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953446" y="4630674"/>
            <a:ext cx="924770" cy="1490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970635" y="5383840"/>
            <a:ext cx="907581" cy="416324"/>
          </a:xfrm>
          <a:prstGeom prst="straightConnector1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953446" y="5084953"/>
            <a:ext cx="924770" cy="149017"/>
          </a:xfrm>
          <a:prstGeom prst="straightConnector1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995936" y="4370064"/>
            <a:ext cx="1296000" cy="251999"/>
          </a:xfrm>
          <a:prstGeom prst="round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5102690" y="4432673"/>
            <a:ext cx="7200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3996080" y="4660069"/>
            <a:ext cx="1296000" cy="251999"/>
          </a:xfrm>
          <a:prstGeom prst="round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996080" y="4958954"/>
            <a:ext cx="1296000" cy="251999"/>
          </a:xfrm>
          <a:prstGeom prst="round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3995936" y="5257841"/>
            <a:ext cx="1296000" cy="251999"/>
          </a:xfrm>
          <a:prstGeom prst="round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10590027" y="2996952"/>
            <a:ext cx="72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5956620" y="3717032"/>
            <a:ext cx="3223584" cy="2303274"/>
            <a:chOff x="5956620" y="3717032"/>
            <a:chExt cx="3223584" cy="2303274"/>
          </a:xfrm>
        </p:grpSpPr>
        <p:sp>
          <p:nvSpPr>
            <p:cNvPr id="37" name="Trapezoid 36"/>
            <p:cNvSpPr/>
            <p:nvPr/>
          </p:nvSpPr>
          <p:spPr>
            <a:xfrm rot="5400000">
              <a:off x="6914617" y="4818158"/>
              <a:ext cx="1446084" cy="576064"/>
            </a:xfrm>
            <a:prstGeom prst="trapezoid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H="1">
              <a:off x="7925691" y="5066443"/>
              <a:ext cx="418803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7428258" y="4235757"/>
              <a:ext cx="418803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8316108" y="486463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493643" y="3717032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 B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303507" y="4502645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00</a:t>
              </a:r>
              <a:endParaRPr lang="en-US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303507" y="542523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baseline="-25000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 rot="16200000" flipH="1">
              <a:off x="7580658" y="4277493"/>
              <a:ext cx="418803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6930941" y="5594731"/>
              <a:ext cx="413287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6926080" y="5292595"/>
              <a:ext cx="418803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289543" y="510753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baseline="-25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303507" y="4816764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r>
                <a:rPr lang="en-US" dirty="0" smtClean="0"/>
                <a:t>1</a:t>
              </a:r>
              <a:endParaRPr lang="en-US" baseline="-25000" dirty="0"/>
            </a:p>
          </p:txBody>
        </p:sp>
        <p:cxnSp>
          <p:nvCxnSpPr>
            <p:cNvPr id="49" name="Straight Connector 48"/>
            <p:cNvCxnSpPr/>
            <p:nvPr/>
          </p:nvCxnSpPr>
          <p:spPr>
            <a:xfrm flipH="1">
              <a:off x="6228184" y="5001430"/>
              <a:ext cx="1116044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937306" y="5588989"/>
              <a:ext cx="0" cy="265414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riangle 51"/>
            <p:cNvSpPr/>
            <p:nvPr/>
          </p:nvSpPr>
          <p:spPr>
            <a:xfrm flipV="1">
              <a:off x="6829294" y="5854403"/>
              <a:ext cx="216024" cy="165903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6932343" y="5126692"/>
              <a:ext cx="0" cy="165903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>
              <a:off x="6932343" y="5040748"/>
              <a:ext cx="0" cy="165903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169"/>
            <p:cNvGrpSpPr>
              <a:grpSpLocks noChangeAspect="1"/>
            </p:cNvGrpSpPr>
            <p:nvPr/>
          </p:nvGrpSpPr>
          <p:grpSpPr bwMode="auto">
            <a:xfrm>
              <a:off x="6514840" y="4551565"/>
              <a:ext cx="594279" cy="236873"/>
              <a:chOff x="3419475" y="5400675"/>
              <a:chExt cx="1800225" cy="717550"/>
            </a:xfrm>
          </p:grpSpPr>
          <p:sp>
            <p:nvSpPr>
              <p:cNvPr id="61" name="Freeform 57"/>
              <p:cNvSpPr>
                <a:spLocks noChangeArrowheads="1"/>
              </p:cNvSpPr>
              <p:nvPr/>
            </p:nvSpPr>
            <p:spPr bwMode="auto">
              <a:xfrm>
                <a:off x="3962400" y="5400675"/>
                <a:ext cx="717550" cy="717550"/>
              </a:xfrm>
              <a:custGeom>
                <a:avLst/>
                <a:gdLst>
                  <a:gd name="T0" fmla="*/ 2147483647 w 1993"/>
                  <a:gd name="T1" fmla="*/ 2147483647 h 1993"/>
                  <a:gd name="T2" fmla="*/ 0 w 1993"/>
                  <a:gd name="T3" fmla="*/ 2147483647 h 1993"/>
                  <a:gd name="T4" fmla="*/ 0 w 1993"/>
                  <a:gd name="T5" fmla="*/ 0 h 1993"/>
                  <a:gd name="T6" fmla="*/ 2147483647 w 1993"/>
                  <a:gd name="T7" fmla="*/ 2147483647 h 19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93"/>
                  <a:gd name="T13" fmla="*/ 0 h 1993"/>
                  <a:gd name="T14" fmla="*/ 1993 w 1993"/>
                  <a:gd name="T15" fmla="*/ 1993 h 19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93" h="1993">
                    <a:moveTo>
                      <a:pt x="1992" y="996"/>
                    </a:moveTo>
                    <a:lnTo>
                      <a:pt x="0" y="1992"/>
                    </a:lnTo>
                    <a:lnTo>
                      <a:pt x="0" y="0"/>
                    </a:lnTo>
                    <a:lnTo>
                      <a:pt x="1992" y="996"/>
                    </a:lnTo>
                  </a:path>
                </a:pathLst>
              </a:custGeom>
              <a:solidFill>
                <a:srgbClr val="FFFFFF"/>
              </a:solidFill>
              <a:ln w="254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Freeform 58"/>
              <p:cNvSpPr>
                <a:spLocks noChangeArrowheads="1"/>
              </p:cNvSpPr>
              <p:nvPr/>
            </p:nvSpPr>
            <p:spPr bwMode="auto">
              <a:xfrm>
                <a:off x="3419475" y="5759450"/>
                <a:ext cx="539750" cy="1588"/>
              </a:xfrm>
              <a:custGeom>
                <a:avLst/>
                <a:gdLst>
                  <a:gd name="T0" fmla="*/ 2147483647 w 1501"/>
                  <a:gd name="T1" fmla="*/ 0 h 1"/>
                  <a:gd name="T2" fmla="*/ 0 w 1501"/>
                  <a:gd name="T3" fmla="*/ 0 h 1"/>
                  <a:gd name="T4" fmla="*/ 2147483647 w 150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501"/>
                  <a:gd name="T10" fmla="*/ 0 h 1"/>
                  <a:gd name="T11" fmla="*/ 1501 w 150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01" h="1">
                    <a:moveTo>
                      <a:pt x="1500" y="0"/>
                    </a:moveTo>
                    <a:lnTo>
                      <a:pt x="0" y="0"/>
                    </a:lnTo>
                    <a:lnTo>
                      <a:pt x="1500" y="0"/>
                    </a:lnTo>
                  </a:path>
                </a:pathLst>
              </a:custGeom>
              <a:solidFill>
                <a:srgbClr val="FFFFFF"/>
              </a:solidFill>
              <a:ln w="254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59"/>
              <p:cNvSpPr>
                <a:spLocks noChangeArrowheads="1"/>
              </p:cNvSpPr>
              <p:nvPr/>
            </p:nvSpPr>
            <p:spPr bwMode="auto">
              <a:xfrm>
                <a:off x="4787900" y="5759450"/>
                <a:ext cx="431800" cy="1588"/>
              </a:xfrm>
              <a:custGeom>
                <a:avLst/>
                <a:gdLst>
                  <a:gd name="T0" fmla="*/ 2147483647 w 1200"/>
                  <a:gd name="T1" fmla="*/ 0 h 1"/>
                  <a:gd name="T2" fmla="*/ 0 w 1200"/>
                  <a:gd name="T3" fmla="*/ 0 h 1"/>
                  <a:gd name="T4" fmla="*/ 2147483647 w 1200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200"/>
                  <a:gd name="T10" fmla="*/ 0 h 1"/>
                  <a:gd name="T11" fmla="*/ 1200 w 1200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00" h="1">
                    <a:moveTo>
                      <a:pt x="1199" y="0"/>
                    </a:moveTo>
                    <a:lnTo>
                      <a:pt x="0" y="0"/>
                    </a:lnTo>
                    <a:lnTo>
                      <a:pt x="1199" y="0"/>
                    </a:lnTo>
                  </a:path>
                </a:pathLst>
              </a:custGeom>
              <a:solidFill>
                <a:srgbClr val="FFFFFF"/>
              </a:solidFill>
              <a:ln w="254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60"/>
              <p:cNvSpPr>
                <a:spLocks noChangeArrowheads="1"/>
              </p:cNvSpPr>
              <p:nvPr/>
            </p:nvSpPr>
            <p:spPr bwMode="auto">
              <a:xfrm>
                <a:off x="4679950" y="5707063"/>
                <a:ext cx="107950" cy="107950"/>
              </a:xfrm>
              <a:custGeom>
                <a:avLst/>
                <a:gdLst>
                  <a:gd name="T0" fmla="*/ 2147483647 w 300"/>
                  <a:gd name="T1" fmla="*/ 0 h 300"/>
                  <a:gd name="T2" fmla="*/ 2147483647 w 300"/>
                  <a:gd name="T3" fmla="*/ 2147483647 h 300"/>
                  <a:gd name="T4" fmla="*/ 2147483647 w 300"/>
                  <a:gd name="T5" fmla="*/ 2147483647 h 300"/>
                  <a:gd name="T6" fmla="*/ 0 w 300"/>
                  <a:gd name="T7" fmla="*/ 2147483647 h 300"/>
                  <a:gd name="T8" fmla="*/ 2147483647 w 300"/>
                  <a:gd name="T9" fmla="*/ 0 h 3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0"/>
                  <a:gd name="T16" fmla="*/ 0 h 300"/>
                  <a:gd name="T17" fmla="*/ 300 w 300"/>
                  <a:gd name="T18" fmla="*/ 300 h 3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0" h="300">
                    <a:moveTo>
                      <a:pt x="149" y="0"/>
                    </a:moveTo>
                    <a:cubicBezTo>
                      <a:pt x="234" y="0"/>
                      <a:pt x="299" y="64"/>
                      <a:pt x="299" y="149"/>
                    </a:cubicBezTo>
                    <a:cubicBezTo>
                      <a:pt x="299" y="234"/>
                      <a:pt x="234" y="299"/>
                      <a:pt x="149" y="299"/>
                    </a:cubicBezTo>
                    <a:cubicBezTo>
                      <a:pt x="64" y="299"/>
                      <a:pt x="0" y="234"/>
                      <a:pt x="0" y="149"/>
                    </a:cubicBezTo>
                    <a:cubicBezTo>
                      <a:pt x="0" y="64"/>
                      <a:pt x="64" y="0"/>
                      <a:pt x="149" y="0"/>
                    </a:cubicBezTo>
                  </a:path>
                </a:pathLst>
              </a:custGeom>
              <a:solidFill>
                <a:srgbClr val="FFFFFF"/>
              </a:solidFill>
              <a:ln w="254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74" name="Straight Connector 73"/>
            <p:cNvCxnSpPr/>
            <p:nvPr/>
          </p:nvCxnSpPr>
          <p:spPr>
            <a:xfrm flipH="1">
              <a:off x="7088244" y="4668239"/>
              <a:ext cx="254668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6514840" y="4658734"/>
              <a:ext cx="0" cy="342696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5956620" y="4793332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0917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8" grpId="0" animBg="1"/>
      <p:bldP spid="29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Logic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Combinational Logic</a:t>
            </a:r>
          </a:p>
          <a:p>
            <a:pPr lvl="1"/>
            <a:r>
              <a:rPr lang="en-US" sz="2400" dirty="0" smtClean="0"/>
              <a:t>Outputs determined by values of inputs</a:t>
            </a:r>
          </a:p>
          <a:p>
            <a:pPr lvl="1"/>
            <a:r>
              <a:rPr lang="en-US" sz="2400" dirty="0" smtClean="0"/>
              <a:t>No memory</a:t>
            </a:r>
          </a:p>
          <a:p>
            <a:pPr lvl="1"/>
            <a:r>
              <a:rPr lang="en-US" sz="2400" dirty="0" smtClean="0"/>
              <a:t>Lots of examples in last few lectures!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Sequential Logic</a:t>
            </a:r>
          </a:p>
          <a:p>
            <a:pPr lvl="1"/>
            <a:r>
              <a:rPr lang="en-US" sz="2400" dirty="0"/>
              <a:t>Outputs depend on current </a:t>
            </a:r>
            <a:r>
              <a:rPr lang="en-US" sz="2400" i="1" dirty="0"/>
              <a:t>and</a:t>
            </a:r>
            <a:r>
              <a:rPr lang="en-US" sz="2400" dirty="0"/>
              <a:t> prior input </a:t>
            </a:r>
            <a:r>
              <a:rPr lang="en-US" sz="2400" dirty="0" smtClean="0"/>
              <a:t>values</a:t>
            </a:r>
          </a:p>
          <a:p>
            <a:pPr lvl="1"/>
            <a:r>
              <a:rPr lang="en-US" sz="2400" dirty="0" smtClean="0"/>
              <a:t>Has </a:t>
            </a:r>
            <a:r>
              <a:rPr lang="en-US" sz="2400" b="1" dirty="0" smtClean="0"/>
              <a:t>memory</a:t>
            </a:r>
            <a:r>
              <a:rPr lang="en-US" sz="2400" dirty="0" smtClean="0"/>
              <a:t> (short-term)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474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Outputs of sequential logic depend on current </a:t>
            </a:r>
            <a:r>
              <a:rPr lang="en-US" sz="2800" i="1" dirty="0"/>
              <a:t>and</a:t>
            </a:r>
            <a:r>
              <a:rPr lang="en-US" sz="2800" dirty="0"/>
              <a:t> prior input values – it has </a:t>
            </a:r>
            <a:r>
              <a:rPr lang="en-US" sz="2800" b="1" i="1" dirty="0"/>
              <a:t>memory</a:t>
            </a:r>
            <a:r>
              <a:rPr lang="en-US" sz="2800" dirty="0"/>
              <a:t>.</a:t>
            </a:r>
          </a:p>
          <a:p>
            <a:r>
              <a:rPr lang="en-US" sz="2800" dirty="0"/>
              <a:t>Some definitions: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State</a:t>
            </a:r>
            <a:r>
              <a:rPr lang="en-US" b="1" dirty="0">
                <a:solidFill>
                  <a:schemeClr val="accent1"/>
                </a:solidFill>
              </a:rPr>
              <a:t>: </a:t>
            </a:r>
            <a:r>
              <a:rPr lang="en-US" dirty="0"/>
              <a:t>all the information about a circuit necessary to explain its future </a:t>
            </a:r>
            <a:r>
              <a:rPr lang="en-US" dirty="0" err="1" smtClean="0"/>
              <a:t>behaviour</a:t>
            </a:r>
            <a:endParaRPr lang="en-US" dirty="0"/>
          </a:p>
          <a:p>
            <a:pPr lvl="1"/>
            <a:r>
              <a:rPr lang="en-US" b="1" dirty="0">
                <a:solidFill>
                  <a:schemeClr val="tx2"/>
                </a:solidFill>
              </a:rPr>
              <a:t>Latches and flip-flops: </a:t>
            </a:r>
            <a:r>
              <a:rPr lang="en-US" dirty="0"/>
              <a:t>state elements that store one bit of state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Synchronous sequential circuits: </a:t>
            </a:r>
            <a:r>
              <a:rPr lang="en-US" dirty="0"/>
              <a:t>combinational logic followed by a bank of flip-flops</a:t>
            </a:r>
            <a:endParaRPr lang="en-GB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286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772816"/>
            <a:ext cx="8229600" cy="2151112"/>
          </a:xfrm>
        </p:spPr>
        <p:txBody>
          <a:bodyPr>
            <a:normAutofit/>
          </a:bodyPr>
          <a:lstStyle/>
          <a:p>
            <a:r>
              <a:rPr lang="en-GB" b="1" dirty="0" smtClean="0"/>
              <a:t>Combinational Logic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4029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Rules for combinational composition</a:t>
            </a:r>
          </a:p>
          <a:p>
            <a:pPr lvl="1"/>
            <a:r>
              <a:rPr lang="en-US" sz="2400" dirty="0" smtClean="0"/>
              <a:t>Every element in combinational</a:t>
            </a:r>
          </a:p>
          <a:p>
            <a:pPr lvl="1"/>
            <a:r>
              <a:rPr lang="en-US" sz="2400" dirty="0" smtClean="0"/>
              <a:t>Every node is either an input or connects</a:t>
            </a:r>
            <a:br>
              <a:rPr lang="en-US" sz="2400" dirty="0" smtClean="0"/>
            </a:br>
            <a:r>
              <a:rPr lang="en-US" sz="2400" dirty="0" smtClean="0"/>
              <a:t>to exactly one output.</a:t>
            </a:r>
          </a:p>
          <a:p>
            <a:pPr lvl="1"/>
            <a:r>
              <a:rPr lang="en-US" sz="2400" dirty="0" smtClean="0"/>
              <a:t>The circuit contains no cyclic paths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Example</a:t>
            </a:r>
            <a:endParaRPr lang="en-US" sz="2800" dirty="0">
              <a:solidFill>
                <a:schemeClr val="tx2"/>
              </a:solidFill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02024627"/>
              </p:ext>
            </p:extLst>
          </p:nvPr>
        </p:nvGraphicFramePr>
        <p:xfrm>
          <a:off x="2771800" y="4005064"/>
          <a:ext cx="3084513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" name="VISIO" r:id="rId4" imgW="834840" imgH="549000" progId="Visio.Drawing.6">
                  <p:embed/>
                </p:oleObj>
              </mc:Choice>
              <mc:Fallback>
                <p:oleObj name="VISIO" r:id="rId4" imgW="834840" imgH="549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4005064"/>
                        <a:ext cx="3084513" cy="202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637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76056" y="2868379"/>
            <a:ext cx="3168352" cy="26488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 smtClean="0"/>
              <a:t>Combinational Circuits: </a:t>
            </a:r>
            <a:r>
              <a:rPr lang="en-US" altLang="en-US" i="1" dirty="0" smtClean="0"/>
              <a:t>Half Adder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sz="half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2400" dirty="0" smtClean="0"/>
              <a:t>Combinational logic circuits give us many useful devices.</a:t>
            </a:r>
          </a:p>
          <a:p>
            <a:pPr>
              <a:defRPr/>
            </a:pPr>
            <a:r>
              <a:rPr lang="en-US" altLang="en-US" sz="2400" dirty="0" smtClean="0"/>
              <a:t>One of the simplest is the </a:t>
            </a:r>
            <a:r>
              <a:rPr lang="en-US" altLang="en-US" sz="2400" i="1" dirty="0" smtClean="0"/>
              <a:t>half adder</a:t>
            </a:r>
            <a:r>
              <a:rPr lang="en-US" altLang="en-US" sz="2400" dirty="0" smtClean="0"/>
              <a:t>, which finds the sum of two bits.</a:t>
            </a:r>
          </a:p>
          <a:p>
            <a:pPr>
              <a:defRPr/>
            </a:pPr>
            <a:r>
              <a:rPr lang="en-US" altLang="en-US" sz="2400" dirty="0" smtClean="0"/>
              <a:t>Consider the</a:t>
            </a:r>
            <a:br>
              <a:rPr lang="en-US" altLang="en-US" sz="2400" dirty="0" smtClean="0"/>
            </a:br>
            <a:r>
              <a:rPr lang="en-US" altLang="en-US" sz="2400" dirty="0" smtClean="0"/>
              <a:t>truth table</a:t>
            </a:r>
          </a:p>
          <a:p>
            <a:pPr lvl="1">
              <a:defRPr/>
            </a:pPr>
            <a:r>
              <a:rPr lang="en-US" altLang="en-US" dirty="0" smtClean="0"/>
              <a:t>How might we build this?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57716283"/>
              </p:ext>
            </p:extLst>
          </p:nvPr>
        </p:nvGraphicFramePr>
        <p:xfrm>
          <a:off x="5364088" y="3343835"/>
          <a:ext cx="2474767" cy="186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99167"/>
                <a:gridCol w="7956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Carry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8292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>
              <a:defRPr/>
            </a:pPr>
            <a:fld id="{564B5958-B365-C54F-B660-58E919DD118A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3" name="Right Arrow 2"/>
          <p:cNvSpPr/>
          <p:nvPr/>
        </p:nvSpPr>
        <p:spPr>
          <a:xfrm>
            <a:off x="3177135" y="3661519"/>
            <a:ext cx="1310555" cy="57606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92080" y="2972325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Inputs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516216" y="2972325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Outputs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3177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1" name="Rectangle 3"/>
          <p:cNvSpPr>
            <a:spLocks noGrp="1" noChangeArrowheads="1"/>
          </p:cNvSpPr>
          <p:nvPr>
            <p:ph sz="half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en-US" sz="2500" dirty="0"/>
              <a:t>T</a:t>
            </a:r>
            <a:r>
              <a:rPr lang="en-US" altLang="en-US" sz="2500" dirty="0" smtClean="0"/>
              <a:t>he sum can be found using the </a:t>
            </a:r>
            <a:r>
              <a:rPr lang="en-US" altLang="en-US" sz="2500" b="1" dirty="0" smtClean="0">
                <a:solidFill>
                  <a:schemeClr val="tx2"/>
                </a:solidFill>
              </a:rPr>
              <a:t>XOR</a:t>
            </a:r>
            <a:r>
              <a:rPr lang="en-US" altLang="en-US" sz="2500" dirty="0" smtClean="0"/>
              <a:t> operation and the carry using the </a:t>
            </a:r>
            <a:r>
              <a:rPr lang="en-US" altLang="en-US" sz="2500" b="1" dirty="0" smtClean="0">
                <a:solidFill>
                  <a:schemeClr val="tx2"/>
                </a:solidFill>
              </a:rPr>
              <a:t>AND</a:t>
            </a:r>
            <a:r>
              <a:rPr lang="en-US" altLang="en-US" sz="2500" dirty="0" smtClean="0">
                <a:solidFill>
                  <a:schemeClr val="tx2"/>
                </a:solidFill>
              </a:rPr>
              <a:t> </a:t>
            </a:r>
            <a:r>
              <a:rPr lang="en-US" altLang="en-US" sz="2500" dirty="0" smtClean="0"/>
              <a:t>operation.</a:t>
            </a:r>
          </a:p>
        </p:txBody>
      </p:sp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i="1" dirty="0" smtClean="0"/>
              <a:t>Half Adder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>
              <a:defRPr/>
            </a:pPr>
            <a:fld id="{3E8BCA85-1E3A-6946-9DBC-F7F58E212E2B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4886527" y="3476381"/>
            <a:ext cx="4837228" cy="2350809"/>
            <a:chOff x="4886527" y="3476381"/>
            <a:chExt cx="4837228" cy="2350809"/>
          </a:xfrm>
        </p:grpSpPr>
        <p:sp>
          <p:nvSpPr>
            <p:cNvPr id="30" name="TextBox 29"/>
            <p:cNvSpPr txBox="1"/>
            <p:nvPr/>
          </p:nvSpPr>
          <p:spPr>
            <a:xfrm>
              <a:off x="7923555" y="3476381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</a:rPr>
                <a:t>Sum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886527" y="3564286"/>
              <a:ext cx="3347999" cy="2262904"/>
              <a:chOff x="4886527" y="3564286"/>
              <a:chExt cx="3347999" cy="2262904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5261152" y="3625644"/>
                <a:ext cx="2973374" cy="2098303"/>
                <a:chOff x="-919658" y="3850977"/>
                <a:chExt cx="1819000" cy="1283664"/>
              </a:xfrm>
            </p:grpSpPr>
            <p:grpSp>
              <p:nvGrpSpPr>
                <p:cNvPr id="8" name="Group 113"/>
                <p:cNvGrpSpPr>
                  <a:grpSpLocks noChangeAspect="1"/>
                </p:cNvGrpSpPr>
                <p:nvPr/>
              </p:nvGrpSpPr>
              <p:grpSpPr bwMode="auto">
                <a:xfrm rot="5400000">
                  <a:off x="-800902" y="4505198"/>
                  <a:ext cx="898525" cy="360362"/>
                  <a:chOff x="1082675" y="1079500"/>
                  <a:chExt cx="1798638" cy="720725"/>
                </a:xfrm>
              </p:grpSpPr>
              <p:sp>
                <p:nvSpPr>
                  <p:cNvPr id="9" name="Freeform 11"/>
                  <p:cNvSpPr>
                    <a:spLocks noChangeArrowheads="1"/>
                  </p:cNvSpPr>
                  <p:nvPr/>
                </p:nvSpPr>
                <p:spPr bwMode="auto">
                  <a:xfrm>
                    <a:off x="1441450" y="1079500"/>
                    <a:ext cx="1079500" cy="720725"/>
                  </a:xfrm>
                  <a:custGeom>
                    <a:avLst/>
                    <a:gdLst>
                      <a:gd name="T0" fmla="*/ 2147483647 w 2998"/>
                      <a:gd name="T1" fmla="*/ 2147483647 h 2002"/>
                      <a:gd name="T2" fmla="*/ 2147483647 w 2998"/>
                      <a:gd name="T3" fmla="*/ 2147483647 h 2002"/>
                      <a:gd name="T4" fmla="*/ 2147483647 w 2998"/>
                      <a:gd name="T5" fmla="*/ 2147483647 h 2002"/>
                      <a:gd name="T6" fmla="*/ 0 w 2998"/>
                      <a:gd name="T7" fmla="*/ 2147483647 h 2002"/>
                      <a:gd name="T8" fmla="*/ 0 w 2998"/>
                      <a:gd name="T9" fmla="*/ 2147483647 h 2002"/>
                      <a:gd name="T10" fmla="*/ 2147483647 w 2998"/>
                      <a:gd name="T11" fmla="*/ 2147483647 h 200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998"/>
                      <a:gd name="T19" fmla="*/ 0 h 2002"/>
                      <a:gd name="T20" fmla="*/ 2998 w 2998"/>
                      <a:gd name="T21" fmla="*/ 2002 h 200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998" h="2002">
                        <a:moveTo>
                          <a:pt x="1998" y="4"/>
                        </a:moveTo>
                        <a:cubicBezTo>
                          <a:pt x="2597" y="4"/>
                          <a:pt x="2997" y="403"/>
                          <a:pt x="2996" y="1002"/>
                        </a:cubicBezTo>
                        <a:cubicBezTo>
                          <a:pt x="2995" y="1601"/>
                          <a:pt x="2564" y="2001"/>
                          <a:pt x="1997" y="2001"/>
                        </a:cubicBezTo>
                        <a:cubicBezTo>
                          <a:pt x="1698" y="2001"/>
                          <a:pt x="333" y="2001"/>
                          <a:pt x="0" y="2001"/>
                        </a:cubicBezTo>
                        <a:lnTo>
                          <a:pt x="0" y="4"/>
                        </a:lnTo>
                        <a:cubicBezTo>
                          <a:pt x="333" y="4"/>
                          <a:pt x="1726" y="0"/>
                          <a:pt x="1998" y="4"/>
                        </a:cubicBezTo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" name="Freeform 12"/>
                  <p:cNvSpPr>
                    <a:spLocks noChangeArrowheads="1"/>
                  </p:cNvSpPr>
                  <p:nvPr/>
                </p:nvSpPr>
                <p:spPr bwMode="auto">
                  <a:xfrm>
                    <a:off x="1441450" y="1081088"/>
                    <a:ext cx="1588" cy="1587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  <a:gd name="T4" fmla="*/ 0 60000 65536"/>
                      <a:gd name="T5" fmla="*/ 0 60000 65536"/>
                      <a:gd name="T6" fmla="*/ 0 w 1"/>
                      <a:gd name="T7" fmla="*/ 0 h 1"/>
                      <a:gd name="T8" fmla="*/ 1 w 1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" name="Freeform 13"/>
                  <p:cNvSpPr>
                    <a:spLocks noChangeArrowheads="1"/>
                  </p:cNvSpPr>
                  <p:nvPr/>
                </p:nvSpPr>
                <p:spPr bwMode="auto">
                  <a:xfrm>
                    <a:off x="1082675" y="1258888"/>
                    <a:ext cx="360363" cy="1587"/>
                  </a:xfrm>
                  <a:custGeom>
                    <a:avLst/>
                    <a:gdLst>
                      <a:gd name="T0" fmla="*/ 2147483647 w 1000"/>
                      <a:gd name="T1" fmla="*/ 0 h 1"/>
                      <a:gd name="T2" fmla="*/ 0 w 1000"/>
                      <a:gd name="T3" fmla="*/ 0 h 1"/>
                      <a:gd name="T4" fmla="*/ 2147483647 w 1000"/>
                      <a:gd name="T5" fmla="*/ 0 h 1"/>
                      <a:gd name="T6" fmla="*/ 0 60000 65536"/>
                      <a:gd name="T7" fmla="*/ 0 60000 65536"/>
                      <a:gd name="T8" fmla="*/ 0 60000 65536"/>
                      <a:gd name="T9" fmla="*/ 0 w 1000"/>
                      <a:gd name="T10" fmla="*/ 0 h 1"/>
                      <a:gd name="T11" fmla="*/ 1000 w 1000"/>
                      <a:gd name="T12" fmla="*/ 1 h 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000" h="1">
                        <a:moveTo>
                          <a:pt x="999" y="0"/>
                        </a:moveTo>
                        <a:lnTo>
                          <a:pt x="0" y="0"/>
                        </a:lnTo>
                        <a:lnTo>
                          <a:pt x="999" y="0"/>
                        </a:lnTo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" name="Freeform 14"/>
                  <p:cNvSpPr>
                    <a:spLocks noChangeArrowheads="1"/>
                  </p:cNvSpPr>
                  <p:nvPr/>
                </p:nvSpPr>
                <p:spPr bwMode="auto">
                  <a:xfrm>
                    <a:off x="1082675" y="1619250"/>
                    <a:ext cx="360363" cy="1588"/>
                  </a:xfrm>
                  <a:custGeom>
                    <a:avLst/>
                    <a:gdLst>
                      <a:gd name="T0" fmla="*/ 2147483647 w 1000"/>
                      <a:gd name="T1" fmla="*/ 0 h 1"/>
                      <a:gd name="T2" fmla="*/ 0 w 1000"/>
                      <a:gd name="T3" fmla="*/ 0 h 1"/>
                      <a:gd name="T4" fmla="*/ 2147483647 w 1000"/>
                      <a:gd name="T5" fmla="*/ 0 h 1"/>
                      <a:gd name="T6" fmla="*/ 0 60000 65536"/>
                      <a:gd name="T7" fmla="*/ 0 60000 65536"/>
                      <a:gd name="T8" fmla="*/ 0 60000 65536"/>
                      <a:gd name="T9" fmla="*/ 0 w 1000"/>
                      <a:gd name="T10" fmla="*/ 0 h 1"/>
                      <a:gd name="T11" fmla="*/ 1000 w 1000"/>
                      <a:gd name="T12" fmla="*/ 1 h 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000" h="1">
                        <a:moveTo>
                          <a:pt x="999" y="0"/>
                        </a:moveTo>
                        <a:lnTo>
                          <a:pt x="0" y="0"/>
                        </a:lnTo>
                        <a:lnTo>
                          <a:pt x="999" y="0"/>
                        </a:lnTo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" name="Freeform 15"/>
                  <p:cNvSpPr>
                    <a:spLocks noChangeArrowheads="1"/>
                  </p:cNvSpPr>
                  <p:nvPr/>
                </p:nvSpPr>
                <p:spPr bwMode="auto">
                  <a:xfrm>
                    <a:off x="2520950" y="1439863"/>
                    <a:ext cx="360363" cy="1587"/>
                  </a:xfrm>
                  <a:custGeom>
                    <a:avLst/>
                    <a:gdLst>
                      <a:gd name="T0" fmla="*/ 2147483647 w 1000"/>
                      <a:gd name="T1" fmla="*/ 0 h 1"/>
                      <a:gd name="T2" fmla="*/ 0 w 1000"/>
                      <a:gd name="T3" fmla="*/ 0 h 1"/>
                      <a:gd name="T4" fmla="*/ 2147483647 w 1000"/>
                      <a:gd name="T5" fmla="*/ 0 h 1"/>
                      <a:gd name="T6" fmla="*/ 0 60000 65536"/>
                      <a:gd name="T7" fmla="*/ 0 60000 65536"/>
                      <a:gd name="T8" fmla="*/ 0 60000 65536"/>
                      <a:gd name="T9" fmla="*/ 0 w 1000"/>
                      <a:gd name="T10" fmla="*/ 0 h 1"/>
                      <a:gd name="T11" fmla="*/ 1000 w 1000"/>
                      <a:gd name="T12" fmla="*/ 1 h 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000" h="1">
                        <a:moveTo>
                          <a:pt x="999" y="0"/>
                        </a:moveTo>
                        <a:lnTo>
                          <a:pt x="0" y="0"/>
                        </a:lnTo>
                        <a:lnTo>
                          <a:pt x="999" y="0"/>
                        </a:lnTo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5" name="Freeform 75"/>
                <p:cNvSpPr>
                  <a:spLocks noChangeArrowheads="1"/>
                </p:cNvSpPr>
                <p:nvPr/>
              </p:nvSpPr>
              <p:spPr bwMode="auto">
                <a:xfrm>
                  <a:off x="179253" y="3850977"/>
                  <a:ext cx="793" cy="796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60000 65536"/>
                    <a:gd name="T5" fmla="*/ 0 60000 65536"/>
                    <a:gd name="T6" fmla="*/ 0 w 1"/>
                    <a:gd name="T7" fmla="*/ 0 h 1"/>
                    <a:gd name="T8" fmla="*/ 1 w 1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Freeform 76"/>
                <p:cNvSpPr>
                  <a:spLocks noChangeArrowheads="1"/>
                </p:cNvSpPr>
                <p:nvPr/>
              </p:nvSpPr>
              <p:spPr bwMode="auto">
                <a:xfrm>
                  <a:off x="125325" y="3850977"/>
                  <a:ext cx="176057" cy="361154"/>
                </a:xfrm>
                <a:custGeom>
                  <a:avLst/>
                  <a:gdLst>
                    <a:gd name="T0" fmla="*/ 0 w 977"/>
                    <a:gd name="T1" fmla="*/ 0 h 2003"/>
                    <a:gd name="T2" fmla="*/ 0 w 977"/>
                    <a:gd name="T3" fmla="*/ 2147483647 h 2003"/>
                    <a:gd name="T4" fmla="*/ 0 w 977"/>
                    <a:gd name="T5" fmla="*/ 0 h 2003"/>
                    <a:gd name="T6" fmla="*/ 0 60000 65536"/>
                    <a:gd name="T7" fmla="*/ 0 60000 65536"/>
                    <a:gd name="T8" fmla="*/ 0 60000 65536"/>
                    <a:gd name="T9" fmla="*/ 0 w 977"/>
                    <a:gd name="T10" fmla="*/ 0 h 2003"/>
                    <a:gd name="T11" fmla="*/ 977 w 977"/>
                    <a:gd name="T12" fmla="*/ 2003 h 200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77" h="2003">
                      <a:moveTo>
                        <a:pt x="0" y="0"/>
                      </a:moveTo>
                      <a:cubicBezTo>
                        <a:pt x="976" y="400"/>
                        <a:pt x="976" y="1602"/>
                        <a:pt x="0" y="2002"/>
                      </a:cubicBezTo>
                      <a:cubicBezTo>
                        <a:pt x="976" y="1602"/>
                        <a:pt x="976" y="40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Freeform 77"/>
                <p:cNvSpPr>
                  <a:spLocks noChangeArrowheads="1"/>
                </p:cNvSpPr>
                <p:nvPr/>
              </p:nvSpPr>
              <p:spPr bwMode="auto">
                <a:xfrm>
                  <a:off x="-770" y="3940868"/>
                  <a:ext cx="233950" cy="795"/>
                </a:xfrm>
                <a:custGeom>
                  <a:avLst/>
                  <a:gdLst>
                    <a:gd name="T0" fmla="*/ 2147483647 w 1302"/>
                    <a:gd name="T1" fmla="*/ 0 h 1"/>
                    <a:gd name="T2" fmla="*/ 0 w 1302"/>
                    <a:gd name="T3" fmla="*/ 0 h 1"/>
                    <a:gd name="T4" fmla="*/ 2147483647 w 1302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1302"/>
                    <a:gd name="T10" fmla="*/ 0 h 1"/>
                    <a:gd name="T11" fmla="*/ 1302 w 1302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02" h="1">
                      <a:moveTo>
                        <a:pt x="1301" y="0"/>
                      </a:moveTo>
                      <a:lnTo>
                        <a:pt x="0" y="0"/>
                      </a:lnTo>
                      <a:lnTo>
                        <a:pt x="1301" y="0"/>
                      </a:lnTo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Freeform 78"/>
                <p:cNvSpPr>
                  <a:spLocks noChangeArrowheads="1"/>
                </p:cNvSpPr>
                <p:nvPr/>
              </p:nvSpPr>
              <p:spPr bwMode="auto">
                <a:xfrm>
                  <a:off x="-770" y="4121445"/>
                  <a:ext cx="233950" cy="796"/>
                </a:xfrm>
                <a:custGeom>
                  <a:avLst/>
                  <a:gdLst>
                    <a:gd name="T0" fmla="*/ 2147483647 w 1302"/>
                    <a:gd name="T1" fmla="*/ 0 h 1"/>
                    <a:gd name="T2" fmla="*/ 0 w 1302"/>
                    <a:gd name="T3" fmla="*/ 0 h 1"/>
                    <a:gd name="T4" fmla="*/ 2147483647 w 1302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1302"/>
                    <a:gd name="T10" fmla="*/ 0 h 1"/>
                    <a:gd name="T11" fmla="*/ 1302 w 1302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02" h="1">
                      <a:moveTo>
                        <a:pt x="1301" y="0"/>
                      </a:moveTo>
                      <a:lnTo>
                        <a:pt x="0" y="0"/>
                      </a:lnTo>
                      <a:lnTo>
                        <a:pt x="1301" y="0"/>
                      </a:lnTo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Freeform 79"/>
                <p:cNvSpPr>
                  <a:spLocks noChangeArrowheads="1"/>
                </p:cNvSpPr>
                <p:nvPr/>
              </p:nvSpPr>
              <p:spPr bwMode="auto">
                <a:xfrm>
                  <a:off x="719319" y="4031554"/>
                  <a:ext cx="180023" cy="795"/>
                </a:xfrm>
                <a:custGeom>
                  <a:avLst/>
                  <a:gdLst>
                    <a:gd name="T0" fmla="*/ 2147483647 w 1002"/>
                    <a:gd name="T1" fmla="*/ 0 h 1"/>
                    <a:gd name="T2" fmla="*/ 0 w 1002"/>
                    <a:gd name="T3" fmla="*/ 0 h 1"/>
                    <a:gd name="T4" fmla="*/ 2147483647 w 1002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1002"/>
                    <a:gd name="T10" fmla="*/ 0 h 1"/>
                    <a:gd name="T11" fmla="*/ 1002 w 1002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02" h="1">
                      <a:moveTo>
                        <a:pt x="1001" y="0"/>
                      </a:moveTo>
                      <a:lnTo>
                        <a:pt x="0" y="0"/>
                      </a:lnTo>
                      <a:lnTo>
                        <a:pt x="1001" y="0"/>
                      </a:lnTo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Freeform 80"/>
                <p:cNvSpPr>
                  <a:spLocks noChangeArrowheads="1"/>
                </p:cNvSpPr>
                <p:nvPr/>
              </p:nvSpPr>
              <p:spPr bwMode="auto">
                <a:xfrm>
                  <a:off x="181632" y="3850977"/>
                  <a:ext cx="539274" cy="361950"/>
                </a:xfrm>
                <a:custGeom>
                  <a:avLst/>
                  <a:gdLst>
                    <a:gd name="T0" fmla="*/ 2147483647 w 2997"/>
                    <a:gd name="T1" fmla="*/ 2147483647 h 2006"/>
                    <a:gd name="T2" fmla="*/ 2147483647 w 2997"/>
                    <a:gd name="T3" fmla="*/ 2147483647 h 2006"/>
                    <a:gd name="T4" fmla="*/ 2147483647 w 2997"/>
                    <a:gd name="T5" fmla="*/ 2147483647 h 2006"/>
                    <a:gd name="T6" fmla="*/ 0 w 2997"/>
                    <a:gd name="T7" fmla="*/ 2147483647 h 2006"/>
                    <a:gd name="T8" fmla="*/ 2147483647 w 2997"/>
                    <a:gd name="T9" fmla="*/ 2147483647 h 2006"/>
                    <a:gd name="T10" fmla="*/ 0 w 2997"/>
                    <a:gd name="T11" fmla="*/ 2147483647 h 2006"/>
                    <a:gd name="T12" fmla="*/ 2147483647 w 2997"/>
                    <a:gd name="T13" fmla="*/ 2147483647 h 200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997"/>
                    <a:gd name="T22" fmla="*/ 0 h 2006"/>
                    <a:gd name="T23" fmla="*/ 2997 w 2997"/>
                    <a:gd name="T24" fmla="*/ 2006 h 200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997" h="2006">
                      <a:moveTo>
                        <a:pt x="989" y="4"/>
                      </a:moveTo>
                      <a:cubicBezTo>
                        <a:pt x="1989" y="4"/>
                        <a:pt x="2789" y="604"/>
                        <a:pt x="2996" y="1004"/>
                      </a:cubicBezTo>
                      <a:cubicBezTo>
                        <a:pt x="2789" y="1404"/>
                        <a:pt x="1989" y="2004"/>
                        <a:pt x="989" y="2004"/>
                      </a:cubicBezTo>
                      <a:cubicBezTo>
                        <a:pt x="690" y="2005"/>
                        <a:pt x="666" y="2004"/>
                        <a:pt x="0" y="2004"/>
                      </a:cubicBezTo>
                      <a:cubicBezTo>
                        <a:pt x="199" y="1902"/>
                        <a:pt x="599" y="1602"/>
                        <a:pt x="599" y="1003"/>
                      </a:cubicBezTo>
                      <a:cubicBezTo>
                        <a:pt x="599" y="404"/>
                        <a:pt x="199" y="104"/>
                        <a:pt x="0" y="6"/>
                      </a:cubicBezTo>
                      <a:cubicBezTo>
                        <a:pt x="666" y="6"/>
                        <a:pt x="718" y="0"/>
                        <a:pt x="989" y="4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-916629" y="3940868"/>
                  <a:ext cx="112998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-919658" y="4121445"/>
                  <a:ext cx="112998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-442127" y="3940868"/>
                  <a:ext cx="0" cy="47409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-261946" y="4121445"/>
                  <a:ext cx="3060" cy="2935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Oval 24"/>
                <p:cNvSpPr/>
                <p:nvPr/>
              </p:nvSpPr>
              <p:spPr>
                <a:xfrm>
                  <a:off x="-462210" y="391591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-283269" y="409371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6245504" y="5457858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smtClean="0">
                    <a:solidFill>
                      <a:schemeClr val="tx2"/>
                    </a:solidFill>
                  </a:rPr>
                  <a:t>Carry</a:t>
                </a:r>
                <a:endParaRPr lang="en-US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886527" y="3564286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2"/>
                    </a:solidFill>
                  </a:rPr>
                  <a:t>X</a:t>
                </a:r>
                <a:endParaRPr lang="en-US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898373" y="3906996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</a:rPr>
                  <a:t>Y</a:t>
                </a:r>
              </a:p>
            </p:txBody>
          </p:sp>
        </p:grpSp>
      </p:grpSp>
      <p:sp>
        <p:nvSpPr>
          <p:cNvPr id="36" name="Rectangle 35"/>
          <p:cNvSpPr/>
          <p:nvPr/>
        </p:nvSpPr>
        <p:spPr>
          <a:xfrm>
            <a:off x="899592" y="3372435"/>
            <a:ext cx="3168352" cy="26488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9463068"/>
              </p:ext>
            </p:extLst>
          </p:nvPr>
        </p:nvGraphicFramePr>
        <p:xfrm>
          <a:off x="1187624" y="3847891"/>
          <a:ext cx="2474767" cy="186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99167"/>
                <a:gridCol w="7956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Carry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8292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115616" y="3476381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Inputs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339752" y="3476381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Outputs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544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54352" y="1762758"/>
            <a:ext cx="4032448" cy="42484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 smtClean="0"/>
              <a:t>Combinational Circuits: </a:t>
            </a:r>
            <a:r>
              <a:rPr lang="en-US" altLang="en-US" i="1" dirty="0" smtClean="0"/>
              <a:t>Full Adder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sz="half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  <a:defRPr/>
            </a:pPr>
            <a:r>
              <a:rPr lang="en-US" altLang="en-US" sz="2600" dirty="0" smtClean="0"/>
              <a:t>We can change our half adder into to a </a:t>
            </a:r>
            <a:r>
              <a:rPr lang="en-US" altLang="en-US" sz="2600" i="1" dirty="0" smtClean="0"/>
              <a:t>full adder</a:t>
            </a:r>
            <a:r>
              <a:rPr lang="en-US" altLang="en-US" sz="2600" dirty="0" smtClean="0"/>
              <a:t> by including gates for processing the carry bit.</a:t>
            </a:r>
          </a:p>
          <a:p>
            <a:pPr>
              <a:spcBef>
                <a:spcPct val="40000"/>
              </a:spcBef>
              <a:defRPr/>
            </a:pPr>
            <a:r>
              <a:rPr lang="en-US" altLang="en-US" sz="2600" dirty="0"/>
              <a:t>T</a:t>
            </a:r>
            <a:r>
              <a:rPr lang="en-US" altLang="en-US" sz="2600" dirty="0" smtClean="0"/>
              <a:t>ruth table for a</a:t>
            </a:r>
            <a:br>
              <a:rPr lang="en-US" altLang="en-US" sz="2600" dirty="0" smtClean="0"/>
            </a:br>
            <a:r>
              <a:rPr lang="en-US" altLang="en-US" sz="2600" i="1" dirty="0" smtClean="0">
                <a:solidFill>
                  <a:schemeClr val="tx2"/>
                </a:solidFill>
              </a:rPr>
              <a:t>full adder</a:t>
            </a:r>
            <a:endParaRPr lang="en-US" altLang="en-US" sz="2500" i="1" dirty="0" smtClean="0">
              <a:solidFill>
                <a:schemeClr val="tx2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53070457"/>
              </p:ext>
            </p:extLst>
          </p:nvPr>
        </p:nvGraphicFramePr>
        <p:xfrm>
          <a:off x="4918996" y="2193486"/>
          <a:ext cx="3503160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807720"/>
                <a:gridCol w="807720"/>
                <a:gridCol w="8077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Carry </a:t>
                      </a:r>
                    </a:p>
                    <a:p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Carry</a:t>
                      </a:r>
                    </a:p>
                    <a:p>
                      <a:r>
                        <a:rPr lang="en-US" dirty="0" smtClean="0"/>
                        <a:t>Out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2103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>
              <a:defRPr/>
            </a:pPr>
            <a:fld id="{1E59942C-FC13-7345-A5F7-58E28EA90A48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7" name="Right Arrow 6"/>
          <p:cNvSpPr/>
          <p:nvPr/>
        </p:nvSpPr>
        <p:spPr>
          <a:xfrm>
            <a:off x="3185245" y="3649067"/>
            <a:ext cx="1310555" cy="57606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30828" y="1762758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Inputs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075044" y="1762758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Outputs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4716016" y="3544401"/>
            <a:ext cx="3816424" cy="4280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16016" y="3937099"/>
            <a:ext cx="3816424" cy="42800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6913</TotalTime>
  <Words>1353</Words>
  <Application>Microsoft Macintosh PowerPoint</Application>
  <PresentationFormat>On-screen Show (4:3)</PresentationFormat>
  <Paragraphs>624</Paragraphs>
  <Slides>23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Times New Roman</vt:lpstr>
      <vt:lpstr>Arial</vt:lpstr>
      <vt:lpstr>Office Theme</vt:lpstr>
      <vt:lpstr>VISIO</vt:lpstr>
      <vt:lpstr>CS 1520 COMPUTER ARCHITECTURE</vt:lpstr>
      <vt:lpstr>Combinational vs Sequential Logic</vt:lpstr>
      <vt:lpstr>Types of Logic Circuit</vt:lpstr>
      <vt:lpstr>Sequential Logic</vt:lpstr>
      <vt:lpstr>Combinational Logic</vt:lpstr>
      <vt:lpstr>Combinational Logic</vt:lpstr>
      <vt:lpstr>Combinational Circuits: Half Adder</vt:lpstr>
      <vt:lpstr>Half Adder</vt:lpstr>
      <vt:lpstr>Combinational Circuits: Full Adder</vt:lpstr>
      <vt:lpstr>Full Adder</vt:lpstr>
      <vt:lpstr>Full Adder</vt:lpstr>
      <vt:lpstr>Ripple-Carry Adder</vt:lpstr>
      <vt:lpstr>Decoders</vt:lpstr>
      <vt:lpstr>2:4 Decoder</vt:lpstr>
      <vt:lpstr>2:4 Decoder Implementation</vt:lpstr>
      <vt:lpstr>Multiplexers</vt:lpstr>
      <vt:lpstr>Multiplexer (Mux)</vt:lpstr>
      <vt:lpstr>Multiplexer Implementation</vt:lpstr>
      <vt:lpstr>4:1 Multiplexer</vt:lpstr>
      <vt:lpstr>Logic Using Multiplexers</vt:lpstr>
      <vt:lpstr>Logic Using Multiplexers</vt:lpstr>
      <vt:lpstr>Example – Logic with Mux</vt:lpstr>
      <vt:lpstr>Example – Logic with Mux</vt:lpstr>
    </vt:vector>
  </TitlesOfParts>
  <Company>University of Aberdeen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frank</dc:creator>
  <cp:lastModifiedBy>Microsoft Office User</cp:lastModifiedBy>
  <cp:revision>732</cp:revision>
  <dcterms:created xsi:type="dcterms:W3CDTF">2013-01-08T22:49:27Z</dcterms:created>
  <dcterms:modified xsi:type="dcterms:W3CDTF">2016-02-26T00:36:39Z</dcterms:modified>
</cp:coreProperties>
</file>