
<file path=[Content_Types].xml><?xml version="1.0" encoding="utf-8"?>
<Types xmlns="http://schemas.openxmlformats.org/package/2006/content-types">
  <Default Extension="xml" ContentType="application/xml"/>
  <Default Extension="png" ContentType="image/png"/>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wmf" ContentType="image/x-wmf"/>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95" r:id="rId2"/>
    <p:sldId id="428" r:id="rId3"/>
    <p:sldId id="447" r:id="rId4"/>
    <p:sldId id="448" r:id="rId5"/>
    <p:sldId id="449" r:id="rId6"/>
    <p:sldId id="450" r:id="rId7"/>
    <p:sldId id="433" r:id="rId8"/>
    <p:sldId id="434" r:id="rId9"/>
    <p:sldId id="471" r:id="rId10"/>
    <p:sldId id="472" r:id="rId11"/>
    <p:sldId id="438" r:id="rId12"/>
    <p:sldId id="451" r:id="rId13"/>
    <p:sldId id="452" r:id="rId14"/>
    <p:sldId id="454" r:id="rId15"/>
    <p:sldId id="455" r:id="rId16"/>
    <p:sldId id="456" r:id="rId17"/>
    <p:sldId id="457" r:id="rId18"/>
    <p:sldId id="458" r:id="rId19"/>
    <p:sldId id="459" r:id="rId20"/>
    <p:sldId id="453" r:id="rId21"/>
    <p:sldId id="467" r:id="rId22"/>
    <p:sldId id="468" r:id="rId23"/>
    <p:sldId id="469" r:id="rId24"/>
    <p:sldId id="4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FA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57"/>
    <p:restoredTop sz="79888" autoAdjust="0"/>
  </p:normalViewPr>
  <p:slideViewPr>
    <p:cSldViewPr>
      <p:cViewPr>
        <p:scale>
          <a:sx n="90" d="100"/>
          <a:sy n="90" d="100"/>
        </p:scale>
        <p:origin x="1512" y="576"/>
      </p:cViewPr>
      <p:guideLst>
        <p:guide orient="horz" pos="2160"/>
        <p:guide pos="2880"/>
      </p:guideLst>
    </p:cSldViewPr>
  </p:slideViewPr>
  <p:notesTextViewPr>
    <p:cViewPr>
      <p:scale>
        <a:sx n="95" d="100"/>
        <a:sy n="9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2D03F4-4B45-4A88-A9A9-D0ED4C3B3FF6}" type="datetimeFigureOut">
              <a:rPr lang="en-US" smtClean="0"/>
              <a:pPr/>
              <a:t>2/29/16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044108-62E0-4557-8015-915678557AEB}" type="slidenum">
              <a:rPr lang="en-US" smtClean="0"/>
              <a:pPr/>
              <a:t>‹#›</a:t>
            </a:fld>
            <a:endParaRPr lang="en-US"/>
          </a:p>
        </p:txBody>
      </p:sp>
    </p:spTree>
    <p:extLst>
      <p:ext uri="{BB962C8B-B14F-4D97-AF65-F5344CB8AC3E}">
        <p14:creationId xmlns:p14="http://schemas.microsoft.com/office/powerpoint/2010/main" val="1132694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0FB4058-E4F2-4ED7-8F8F-E7579859B63F}" type="slidenum">
              <a:rPr lang="en-US"/>
              <a:pPr/>
              <a:t>1</a:t>
            </a:fld>
            <a:endParaRPr lang="en-US"/>
          </a:p>
        </p:txBody>
      </p:sp>
      <p:sp>
        <p:nvSpPr>
          <p:cNvPr id="6758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r>
              <a:rPr lang="en-US" dirty="0" smtClean="0"/>
              <a:t>Some</a:t>
            </a:r>
            <a:r>
              <a:rPr lang="en-US" baseline="0" dirty="0" smtClean="0"/>
              <a:t> slides in this set adapted from: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1" dirty="0" smtClean="0"/>
              <a:t>Digital Design and Computer Architecture</a:t>
            </a:r>
            <a:r>
              <a:rPr lang="en-US" sz="1200" b="1" dirty="0" smtClean="0"/>
              <a:t>, 2</a:t>
            </a:r>
            <a:r>
              <a:rPr lang="en-US" sz="1200" b="1" baseline="30000" dirty="0" smtClean="0"/>
              <a:t>nd</a:t>
            </a:r>
            <a:r>
              <a:rPr lang="en-US" sz="1200" b="1" dirty="0" smtClean="0"/>
              <a:t> Edition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David Money Harris and Sarah L. Harris</a:t>
            </a:r>
          </a:p>
          <a:p>
            <a:endParaRPr lang="en-US" dirty="0"/>
          </a:p>
        </p:txBody>
      </p:sp>
    </p:spTree>
    <p:extLst>
      <p:ext uri="{BB962C8B-B14F-4D97-AF65-F5344CB8AC3E}">
        <p14:creationId xmlns:p14="http://schemas.microsoft.com/office/powerpoint/2010/main" val="1066548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t>
            </a:r>
            <a:r>
              <a:rPr lang="en-US" dirty="0" err="1" smtClean="0"/>
              <a:t>Qprev</a:t>
            </a:r>
            <a:r>
              <a:rPr lang="en-US" dirty="0" smtClean="0"/>
              <a:t> at the start ? We don’t know – so plot shows Q=1 and Q=0 for the initial</a:t>
            </a:r>
            <a:r>
              <a:rPr lang="en-US" baseline="0" dirty="0" smtClean="0"/>
              <a:t> segment</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3044108-62E0-4557-8015-915678557AEB}" type="slidenum">
              <a:rPr lang="en-US" smtClean="0"/>
              <a:pPr/>
              <a:t>20</a:t>
            </a:fld>
            <a:endParaRPr lang="en-US"/>
          </a:p>
        </p:txBody>
      </p:sp>
    </p:spTree>
    <p:extLst>
      <p:ext uri="{BB962C8B-B14F-4D97-AF65-F5344CB8AC3E}">
        <p14:creationId xmlns:p14="http://schemas.microsoft.com/office/powerpoint/2010/main" val="1980691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disadvantage with the SR latch is that we need to ensure that the two inputs, S and R, are never set at the same time. This situation is prevented in the D latch by adding an inverter and replacing S and R with just one input D (for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dirty="0" smtClean="0"/>
              <a:t>CLK = clock</a:t>
            </a:r>
          </a:p>
          <a:p>
            <a:endParaRPr lang="en-US" dirty="0"/>
          </a:p>
        </p:txBody>
      </p:sp>
      <p:sp>
        <p:nvSpPr>
          <p:cNvPr id="4" name="Slide Number Placeholder 3"/>
          <p:cNvSpPr>
            <a:spLocks noGrp="1"/>
          </p:cNvSpPr>
          <p:nvPr>
            <p:ph type="sldNum" sz="quarter" idx="10"/>
          </p:nvPr>
        </p:nvSpPr>
        <p:spPr/>
        <p:txBody>
          <a:bodyPr/>
          <a:lstStyle/>
          <a:p>
            <a:fld id="{13044108-62E0-4557-8015-915678557AEB}" type="slidenum">
              <a:rPr lang="en-US" smtClean="0"/>
              <a:pPr/>
              <a:t>21</a:t>
            </a:fld>
            <a:endParaRPr lang="en-US"/>
          </a:p>
        </p:txBody>
      </p:sp>
    </p:spTree>
    <p:extLst>
      <p:ext uri="{BB962C8B-B14F-4D97-AF65-F5344CB8AC3E}">
        <p14:creationId xmlns:p14="http://schemas.microsoft.com/office/powerpoint/2010/main" val="81789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is for a buffer</a:t>
            </a:r>
          </a:p>
          <a:p>
            <a:endParaRPr lang="en-US" dirty="0"/>
          </a:p>
        </p:txBody>
      </p:sp>
      <p:sp>
        <p:nvSpPr>
          <p:cNvPr id="4" name="Slide Number Placeholder 3"/>
          <p:cNvSpPr>
            <a:spLocks noGrp="1"/>
          </p:cNvSpPr>
          <p:nvPr>
            <p:ph type="sldNum" sz="quarter" idx="10"/>
          </p:nvPr>
        </p:nvSpPr>
        <p:spPr/>
        <p:txBody>
          <a:bodyPr/>
          <a:lstStyle/>
          <a:p>
            <a:fld id="{13044108-62E0-4557-8015-915678557AEB}" type="slidenum">
              <a:rPr lang="en-US" smtClean="0"/>
              <a:pPr/>
              <a:t>4</a:t>
            </a:fld>
            <a:endParaRPr lang="en-US"/>
          </a:p>
        </p:txBody>
      </p:sp>
    </p:spTree>
    <p:extLst>
      <p:ext uri="{BB962C8B-B14F-4D97-AF65-F5344CB8AC3E}">
        <p14:creationId xmlns:p14="http://schemas.microsoft.com/office/powerpoint/2010/main" val="122929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pPr>
              <a:defRPr/>
            </a:pPr>
            <a:fld id="{40A6C3C9-5307-3E4C-94A3-930F31999285}" type="slidenum">
              <a:rPr lang="en-US" altLang="en-US"/>
              <a:pPr>
                <a:defRPr/>
              </a:pPr>
              <a:t>8</a:t>
            </a:fld>
            <a:endParaRPr lang="en-US" altLang="en-US"/>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pPr>
              <a:defRPr/>
            </a:pPr>
            <a:r>
              <a:rPr lang="en-US" sz="1200" b="0" i="0" kern="1200" dirty="0" smtClean="0">
                <a:solidFill>
                  <a:schemeClr val="tx1"/>
                </a:solidFill>
                <a:effectLst/>
                <a:latin typeface="+mn-lt"/>
                <a:ea typeface="+mn-ea"/>
                <a:cs typeface="+mn-cs"/>
              </a:rPr>
              <a:t>Sequential logic is used to construct finite state machines (FSMs) </a:t>
            </a:r>
            <a:r>
              <a:rPr lang="en-US" sz="1200" b="0" i="0" u="none" strike="noStrike"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basic building block in all digital circuitry, as well as memory circuits and other devices. Virtually all circuits in practical digital devices are a mixture of combinational and sequential logic</a:t>
            </a:r>
            <a:endParaRPr lang="en-US" altLang="en-US" dirty="0" smtClean="0"/>
          </a:p>
        </p:txBody>
      </p:sp>
    </p:spTree>
    <p:extLst>
      <p:ext uri="{BB962C8B-B14F-4D97-AF65-F5344CB8AC3E}">
        <p14:creationId xmlns:p14="http://schemas.microsoft.com/office/powerpoint/2010/main" val="1625514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pPr>
              <a:defRPr/>
            </a:pPr>
            <a:fld id="{B11CBF39-9EC4-0545-AB62-501C6A7E6AB8}" type="slidenum">
              <a:rPr lang="en-US" altLang="en-US"/>
              <a:pPr>
                <a:defRPr/>
              </a:pPr>
              <a:t>9</a:t>
            </a:fld>
            <a:endParaRPr lang="en-US" altLang="en-US"/>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pPr>
              <a:defRPr/>
            </a:pPr>
            <a:endParaRPr lang="en-US" altLang="en-US" smtClean="0"/>
          </a:p>
        </p:txBody>
      </p:sp>
    </p:spTree>
    <p:extLst>
      <p:ext uri="{BB962C8B-B14F-4D97-AF65-F5344CB8AC3E}">
        <p14:creationId xmlns:p14="http://schemas.microsoft.com/office/powerpoint/2010/main" val="1180595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pPr>
              <a:defRPr/>
            </a:pPr>
            <a:fld id="{7832599D-AA2B-E040-9301-4BF8F4248783}" type="slidenum">
              <a:rPr lang="en-US" altLang="en-US"/>
              <a:pPr>
                <a:defRPr/>
              </a:pPr>
              <a:t>10</a:t>
            </a:fld>
            <a:endParaRPr lang="en-US" altLang="en-US"/>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pPr>
              <a:spcBef>
                <a:spcPct val="40000"/>
              </a:spcBef>
              <a:defRPr/>
            </a:pPr>
            <a:r>
              <a:rPr lang="en-US" altLang="en-US" sz="1200" dirty="0" smtClean="0">
                <a:latin typeface="Arial" charset="0"/>
              </a:rPr>
              <a:t>Circuits that change state on the rising edge, or  falling edge of the clock pulse are called </a:t>
            </a:r>
            <a:r>
              <a:rPr lang="en-US" altLang="en-US" sz="1200" i="1" dirty="0" smtClean="0">
                <a:latin typeface="Arial" charset="0"/>
              </a:rPr>
              <a:t>edge-triggered.</a:t>
            </a:r>
            <a:endParaRPr lang="en-US" altLang="en-US" sz="1200" dirty="0" smtClean="0">
              <a:latin typeface="Arial" charset="0"/>
            </a:endParaRPr>
          </a:p>
          <a:p>
            <a:pPr>
              <a:spcBef>
                <a:spcPct val="40000"/>
              </a:spcBef>
              <a:defRPr/>
            </a:pPr>
            <a:r>
              <a:rPr lang="en-US" altLang="en-US" sz="1200" i="1" dirty="0" smtClean="0">
                <a:latin typeface="Arial" charset="0"/>
              </a:rPr>
              <a:t>Level-triggered circuits</a:t>
            </a:r>
            <a:r>
              <a:rPr lang="en-US" altLang="en-US" sz="1200" dirty="0" smtClean="0">
                <a:latin typeface="Arial" charset="0"/>
              </a:rPr>
              <a:t> change state when the clock voltage reaches its highest or lowest level.</a:t>
            </a:r>
          </a:p>
          <a:p>
            <a:pPr>
              <a:defRPr/>
            </a:pPr>
            <a:endParaRPr lang="en-US" altLang="en-US" dirty="0" smtClean="0"/>
          </a:p>
        </p:txBody>
      </p:sp>
    </p:spTree>
    <p:extLst>
      <p:ext uri="{BB962C8B-B14F-4D97-AF65-F5344CB8AC3E}">
        <p14:creationId xmlns:p14="http://schemas.microsoft.com/office/powerpoint/2010/main" val="720559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pPr>
              <a:defRPr/>
            </a:pPr>
            <a:fld id="{E0253A5E-2EF0-354B-ADC2-C16902174B2B}" type="slidenum">
              <a:rPr lang="en-US" altLang="en-US"/>
              <a:pPr>
                <a:defRPr/>
              </a:pPr>
              <a:t>11</a:t>
            </a:fld>
            <a:endParaRPr lang="en-US" altLang="en-US"/>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pPr>
              <a:defRPr/>
            </a:pPr>
            <a:endParaRPr lang="en-US" altLang="en-US" smtClean="0"/>
          </a:p>
        </p:txBody>
      </p:sp>
    </p:spTree>
    <p:extLst>
      <p:ext uri="{BB962C8B-B14F-4D97-AF65-F5344CB8AC3E}">
        <p14:creationId xmlns:p14="http://schemas.microsoft.com/office/powerpoint/2010/main" val="634643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Latches and flip-flops are the basic elements for storing information. One latch or flip-flop can store one bit of information. The main difference between latches and flip-flops is that for latches, their outputs are constantly affected by their inputs as long as the enable signal is asserted. In other words, when they are enabled, their content changes immediately when their inputs change. Flip-flops, on the other hand, have their content change only either at the rising or falling edge of the enable signal. This enable signal is usually the controlling clock signal. After the rising or falling edge of the clock, the flip-flop content remains constant even if the input changes.</a:t>
            </a:r>
            <a:endParaRPr lang="en-US" dirty="0"/>
          </a:p>
        </p:txBody>
      </p:sp>
      <p:sp>
        <p:nvSpPr>
          <p:cNvPr id="4" name="Slide Number Placeholder 3"/>
          <p:cNvSpPr>
            <a:spLocks noGrp="1"/>
          </p:cNvSpPr>
          <p:nvPr>
            <p:ph type="sldNum" sz="quarter" idx="10"/>
          </p:nvPr>
        </p:nvSpPr>
        <p:spPr/>
        <p:txBody>
          <a:bodyPr/>
          <a:lstStyle/>
          <a:p>
            <a:fld id="{13044108-62E0-4557-8015-915678557AEB}" type="slidenum">
              <a:rPr lang="en-US" smtClean="0"/>
              <a:pPr/>
              <a:t>13</a:t>
            </a:fld>
            <a:endParaRPr lang="en-US"/>
          </a:p>
        </p:txBody>
      </p:sp>
    </p:spTree>
    <p:extLst>
      <p:ext uri="{BB962C8B-B14F-4D97-AF65-F5344CB8AC3E}">
        <p14:creationId xmlns:p14="http://schemas.microsoft.com/office/powerpoint/2010/main" val="1539406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spcBef>
                <a:spcPct val="20000"/>
              </a:spcBef>
              <a:buFontTx/>
              <a:buChar char="•"/>
            </a:pPr>
            <a:r>
              <a:rPr lang="en-US" sz="3200" dirty="0" smtClean="0">
                <a:latin typeface="Times New Roman" pitchFamily="18" charset="0"/>
                <a:cs typeface="Arial" charset="0"/>
              </a:rPr>
              <a:t>Consider the four possible cases:</a:t>
            </a:r>
          </a:p>
          <a:p>
            <a:pPr marL="742950" lvl="1" indent="-285750">
              <a:spcBef>
                <a:spcPct val="20000"/>
              </a:spcBef>
              <a:buFontTx/>
              <a:buChar char="–"/>
            </a:pPr>
            <a:r>
              <a:rPr lang="en-US" sz="2600" b="1" i="1" dirty="0" smtClean="0">
                <a:solidFill>
                  <a:schemeClr val="accent1"/>
                </a:solidFill>
                <a:latin typeface="Times New Roman" pitchFamily="18" charset="0"/>
                <a:cs typeface="Arial" charset="0"/>
              </a:rPr>
              <a:t>S</a:t>
            </a:r>
            <a:r>
              <a:rPr lang="en-US" sz="2600" b="1" dirty="0" smtClean="0">
                <a:solidFill>
                  <a:schemeClr val="accent1"/>
                </a:solidFill>
                <a:latin typeface="Times New Roman" pitchFamily="18" charset="0"/>
                <a:cs typeface="Arial" charset="0"/>
              </a:rPr>
              <a:t> = 1, </a:t>
            </a:r>
            <a:r>
              <a:rPr lang="en-US" sz="2600" b="1" i="1" dirty="0" smtClean="0">
                <a:solidFill>
                  <a:schemeClr val="accent1"/>
                </a:solidFill>
                <a:latin typeface="Times New Roman" pitchFamily="18" charset="0"/>
                <a:cs typeface="Arial" charset="0"/>
              </a:rPr>
              <a:t>R</a:t>
            </a:r>
            <a:r>
              <a:rPr lang="en-US" sz="2600" b="1" dirty="0" smtClean="0">
                <a:solidFill>
                  <a:schemeClr val="accent1"/>
                </a:solidFill>
                <a:latin typeface="Times New Roman" pitchFamily="18" charset="0"/>
                <a:cs typeface="Arial" charset="0"/>
              </a:rPr>
              <a:t> = 0</a:t>
            </a:r>
          </a:p>
          <a:p>
            <a:pPr marL="742950" lvl="1" indent="-285750">
              <a:spcBef>
                <a:spcPct val="20000"/>
              </a:spcBef>
              <a:buFontTx/>
              <a:buChar char="–"/>
            </a:pPr>
            <a:r>
              <a:rPr lang="en-US" sz="2600" b="1" i="1" dirty="0" smtClean="0">
                <a:solidFill>
                  <a:schemeClr val="accent1"/>
                </a:solidFill>
                <a:latin typeface="Times New Roman" pitchFamily="18" charset="0"/>
                <a:cs typeface="Arial" charset="0"/>
              </a:rPr>
              <a:t>S</a:t>
            </a:r>
            <a:r>
              <a:rPr lang="en-US" sz="2600" b="1" dirty="0" smtClean="0">
                <a:solidFill>
                  <a:schemeClr val="accent1"/>
                </a:solidFill>
                <a:latin typeface="Times New Roman" pitchFamily="18" charset="0"/>
                <a:cs typeface="Arial" charset="0"/>
              </a:rPr>
              <a:t> = 0, </a:t>
            </a:r>
            <a:r>
              <a:rPr lang="en-US" sz="2600" b="1" i="1" dirty="0" smtClean="0">
                <a:solidFill>
                  <a:schemeClr val="accent1"/>
                </a:solidFill>
                <a:latin typeface="Times New Roman" pitchFamily="18" charset="0"/>
                <a:cs typeface="Arial" charset="0"/>
              </a:rPr>
              <a:t>R</a:t>
            </a:r>
            <a:r>
              <a:rPr lang="en-US" sz="2600" b="1" dirty="0" smtClean="0">
                <a:solidFill>
                  <a:schemeClr val="accent1"/>
                </a:solidFill>
                <a:latin typeface="Times New Roman" pitchFamily="18" charset="0"/>
                <a:cs typeface="Arial" charset="0"/>
              </a:rPr>
              <a:t> = 1</a:t>
            </a:r>
          </a:p>
          <a:p>
            <a:pPr marL="742950" lvl="1" indent="-285750">
              <a:spcBef>
                <a:spcPct val="20000"/>
              </a:spcBef>
              <a:buFontTx/>
              <a:buChar char="–"/>
            </a:pPr>
            <a:r>
              <a:rPr lang="en-US" sz="2600" b="1" i="1" dirty="0" smtClean="0">
                <a:solidFill>
                  <a:schemeClr val="accent1"/>
                </a:solidFill>
                <a:latin typeface="Times New Roman" pitchFamily="18" charset="0"/>
                <a:cs typeface="Arial" charset="0"/>
              </a:rPr>
              <a:t>S</a:t>
            </a:r>
            <a:r>
              <a:rPr lang="en-US" sz="2600" b="1" dirty="0" smtClean="0">
                <a:solidFill>
                  <a:schemeClr val="accent1"/>
                </a:solidFill>
                <a:latin typeface="Times New Roman" pitchFamily="18" charset="0"/>
                <a:cs typeface="Arial" charset="0"/>
              </a:rPr>
              <a:t> = 0, </a:t>
            </a:r>
            <a:r>
              <a:rPr lang="en-US" sz="2600" b="1" i="1" dirty="0" smtClean="0">
                <a:solidFill>
                  <a:schemeClr val="accent1"/>
                </a:solidFill>
                <a:latin typeface="Times New Roman" pitchFamily="18" charset="0"/>
                <a:cs typeface="Arial" charset="0"/>
              </a:rPr>
              <a:t>R</a:t>
            </a:r>
            <a:r>
              <a:rPr lang="en-US" sz="2600" b="1" dirty="0" smtClean="0">
                <a:solidFill>
                  <a:schemeClr val="accent1"/>
                </a:solidFill>
                <a:latin typeface="Times New Roman" pitchFamily="18" charset="0"/>
                <a:cs typeface="Arial" charset="0"/>
              </a:rPr>
              <a:t> = 0</a:t>
            </a:r>
          </a:p>
          <a:p>
            <a:pPr marL="742950" lvl="1" indent="-285750">
              <a:spcBef>
                <a:spcPct val="20000"/>
              </a:spcBef>
              <a:buFontTx/>
              <a:buChar char="–"/>
            </a:pPr>
            <a:r>
              <a:rPr lang="en-US" sz="2600" b="1" i="1" dirty="0" smtClean="0">
                <a:solidFill>
                  <a:schemeClr val="accent1"/>
                </a:solidFill>
                <a:latin typeface="Times New Roman" pitchFamily="18" charset="0"/>
                <a:cs typeface="Arial" charset="0"/>
              </a:rPr>
              <a:t>S</a:t>
            </a:r>
            <a:r>
              <a:rPr lang="en-US" sz="2600" b="1" dirty="0" smtClean="0">
                <a:solidFill>
                  <a:schemeClr val="accent1"/>
                </a:solidFill>
                <a:latin typeface="Times New Roman" pitchFamily="18" charset="0"/>
                <a:cs typeface="Arial" charset="0"/>
              </a:rPr>
              <a:t> = 1, </a:t>
            </a:r>
            <a:r>
              <a:rPr lang="en-US" sz="2600" b="1" i="1" dirty="0" smtClean="0">
                <a:solidFill>
                  <a:schemeClr val="accent1"/>
                </a:solidFill>
                <a:latin typeface="Times New Roman" pitchFamily="18" charset="0"/>
                <a:cs typeface="Arial" charset="0"/>
              </a:rPr>
              <a:t>R</a:t>
            </a:r>
            <a:r>
              <a:rPr lang="en-US" sz="2600" b="1" dirty="0" smtClean="0">
                <a:solidFill>
                  <a:schemeClr val="accent1"/>
                </a:solidFill>
                <a:latin typeface="Times New Roman" pitchFamily="18" charset="0"/>
                <a:cs typeface="Arial" charset="0"/>
              </a:rPr>
              <a:t> = 1</a:t>
            </a:r>
          </a:p>
          <a:p>
            <a:endParaRPr lang="en-US" dirty="0"/>
          </a:p>
        </p:txBody>
      </p:sp>
      <p:sp>
        <p:nvSpPr>
          <p:cNvPr id="4" name="Slide Number Placeholder 3"/>
          <p:cNvSpPr>
            <a:spLocks noGrp="1"/>
          </p:cNvSpPr>
          <p:nvPr>
            <p:ph type="sldNum" sz="quarter" idx="10"/>
          </p:nvPr>
        </p:nvSpPr>
        <p:spPr/>
        <p:txBody>
          <a:bodyPr/>
          <a:lstStyle/>
          <a:p>
            <a:fld id="{13044108-62E0-4557-8015-915678557AEB}" type="slidenum">
              <a:rPr lang="en-US" smtClean="0"/>
              <a:pPr/>
              <a:t>14</a:t>
            </a:fld>
            <a:endParaRPr lang="en-US"/>
          </a:p>
        </p:txBody>
      </p:sp>
    </p:spTree>
    <p:extLst>
      <p:ext uri="{BB962C8B-B14F-4D97-AF65-F5344CB8AC3E}">
        <p14:creationId xmlns:p14="http://schemas.microsoft.com/office/powerpoint/2010/main" val="96376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Asserting both S and R simultaneously doesn’t make much sense, because it means the latch should be set and reset at the same time, which is impossible</a:t>
            </a:r>
          </a:p>
          <a:p>
            <a:endParaRPr lang="en-US" dirty="0"/>
          </a:p>
        </p:txBody>
      </p:sp>
      <p:sp>
        <p:nvSpPr>
          <p:cNvPr id="4" name="Slide Number Placeholder 3"/>
          <p:cNvSpPr>
            <a:spLocks noGrp="1"/>
          </p:cNvSpPr>
          <p:nvPr>
            <p:ph type="sldNum" sz="quarter" idx="10"/>
          </p:nvPr>
        </p:nvSpPr>
        <p:spPr/>
        <p:txBody>
          <a:bodyPr/>
          <a:lstStyle/>
          <a:p>
            <a:fld id="{13044108-62E0-4557-8015-915678557AEB}" type="slidenum">
              <a:rPr lang="en-US" smtClean="0"/>
              <a:pPr/>
              <a:t>15</a:t>
            </a:fld>
            <a:endParaRPr lang="en-US"/>
          </a:p>
        </p:txBody>
      </p:sp>
    </p:spTree>
    <p:extLst>
      <p:ext uri="{BB962C8B-B14F-4D97-AF65-F5344CB8AC3E}">
        <p14:creationId xmlns:p14="http://schemas.microsoft.com/office/powerpoint/2010/main" val="82714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tif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tif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tif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tif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B3CF46-92DA-4690-B1A3-82DE05029739}" type="datetimeFigureOut">
              <a:rPr lang="en-US" smtClean="0"/>
              <a:pPr/>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D46EF-9F8E-4AFF-A347-371CC88072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3CF46-92DA-4690-B1A3-82DE05029739}" type="datetimeFigureOut">
              <a:rPr lang="en-US" smtClean="0"/>
              <a:pPr/>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D46EF-9F8E-4AFF-A347-371CC88072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3CF46-92DA-4690-B1A3-82DE05029739}" type="datetimeFigureOut">
              <a:rPr lang="en-US" smtClean="0"/>
              <a:pPr/>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D46EF-9F8E-4AFF-A347-371CC88072A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0" y="273629"/>
            <a:ext cx="8225280" cy="114204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6481" y="6247376"/>
            <a:ext cx="2126880" cy="469489"/>
          </a:xfrm>
        </p:spPr>
        <p:txBody>
          <a:bodyPr/>
          <a:lstStyle>
            <a:lvl1pPr>
              <a:defRPr/>
            </a:lvl1pPr>
          </a:lstStyle>
          <a:p>
            <a:endParaRPr lang="en-US"/>
          </a:p>
        </p:txBody>
      </p:sp>
      <p:sp>
        <p:nvSpPr>
          <p:cNvPr id="4" name="Footer Placeholder 3"/>
          <p:cNvSpPr>
            <a:spLocks noGrp="1"/>
          </p:cNvSpPr>
          <p:nvPr>
            <p:ph type="ftr" idx="11"/>
          </p:nvPr>
        </p:nvSpPr>
        <p:spPr>
          <a:xfrm>
            <a:off x="3127681" y="6247376"/>
            <a:ext cx="2895840" cy="469489"/>
          </a:xfrm>
        </p:spPr>
        <p:txBody>
          <a:bodyPr/>
          <a:lstStyle>
            <a:lvl1pPr>
              <a:defRPr/>
            </a:lvl1pPr>
          </a:lstStyle>
          <a:p>
            <a:endParaRPr lang="en-US"/>
          </a:p>
        </p:txBody>
      </p:sp>
      <p:sp>
        <p:nvSpPr>
          <p:cNvPr id="5" name="Slide Number Placeholder 4"/>
          <p:cNvSpPr>
            <a:spLocks noGrp="1"/>
          </p:cNvSpPr>
          <p:nvPr>
            <p:ph type="sldNum" idx="12"/>
          </p:nvPr>
        </p:nvSpPr>
        <p:spPr>
          <a:xfrm>
            <a:off x="6556321" y="6247376"/>
            <a:ext cx="2126880" cy="469489"/>
          </a:xfrm>
        </p:spPr>
        <p:txBody>
          <a:bodyPr/>
          <a:lstStyle>
            <a:lvl1pPr>
              <a:defRPr/>
            </a:lvl1pPr>
          </a:lstStyle>
          <a:p>
            <a:fld id="{07AF94A5-4CA8-4700-AD16-B93B1F001FB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7" name="Rectangle 6"/>
          <p:cNvSpPr/>
          <p:nvPr userDrawn="1"/>
        </p:nvSpPr>
        <p:spPr>
          <a:xfrm rot="16200000">
            <a:off x="-2703052" y="2935748"/>
            <a:ext cx="600677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From ZERO To ONE</a:t>
            </a:r>
            <a:endParaRPr lang="en-US" sz="5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1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val="1832560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Rectangle 6"/>
          <p:cNvSpPr/>
          <p:nvPr userDrawn="1"/>
        </p:nvSpPr>
        <p:spPr>
          <a:xfrm rot="16200000">
            <a:off x="-2703052" y="2935748"/>
            <a:ext cx="600677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From ZERO To ONE</a:t>
            </a:r>
            <a:endParaRPr lang="en-US" sz="5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1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val="899440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7" name="Rectangle 6"/>
          <p:cNvSpPr/>
          <p:nvPr userDrawn="1"/>
        </p:nvSpPr>
        <p:spPr>
          <a:xfrm rot="16200000">
            <a:off x="-2703052" y="2935748"/>
            <a:ext cx="600677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From ZERO To ONE</a:t>
            </a:r>
            <a:endParaRPr lang="en-US" sz="5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1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val="1311074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7" name="Rectangle 6"/>
          <p:cNvSpPr/>
          <p:nvPr userDrawn="1"/>
        </p:nvSpPr>
        <p:spPr>
          <a:xfrm rot="16200000">
            <a:off x="-2703052" y="2935748"/>
            <a:ext cx="600677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From ZERO To ONE</a:t>
            </a:r>
            <a:endParaRPr lang="en-US" sz="5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1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val="452955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7" name="Rectangle 6"/>
          <p:cNvSpPr/>
          <p:nvPr userDrawn="1"/>
        </p:nvSpPr>
        <p:spPr>
          <a:xfrm rot="16200000">
            <a:off x="-2703052" y="2935748"/>
            <a:ext cx="600677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From ZERO To ONE</a:t>
            </a:r>
            <a:endParaRPr lang="en-US" sz="5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1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val="6821941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7" name="Rectangle 6"/>
          <p:cNvSpPr/>
          <p:nvPr userDrawn="1"/>
        </p:nvSpPr>
        <p:spPr>
          <a:xfrm rot="16200000">
            <a:off x="-2703052" y="2935748"/>
            <a:ext cx="600677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From ZERO To ONE</a:t>
            </a:r>
            <a:endParaRPr lang="en-US" sz="5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1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val="989081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7" name="Rectangle 6"/>
          <p:cNvSpPr/>
          <p:nvPr userDrawn="1"/>
        </p:nvSpPr>
        <p:spPr>
          <a:xfrm rot="16200000">
            <a:off x="-2703052" y="2935748"/>
            <a:ext cx="600677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From ZERO To ONE</a:t>
            </a:r>
            <a:endParaRPr lang="en-US" sz="5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1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val="775921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3CF46-92DA-4690-B1A3-82DE05029739}" type="datetimeFigureOut">
              <a:rPr lang="en-US" smtClean="0"/>
              <a:pPr/>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D46EF-9F8E-4AFF-A347-371CC88072A8}" type="slidenum">
              <a:rPr lang="en-US" smtClean="0"/>
              <a:pPr/>
              <a:t>‹#›</a:t>
            </a:fld>
            <a:endParaRPr lang="en-US"/>
          </a:p>
        </p:txBody>
      </p:sp>
      <p:pic>
        <p:nvPicPr>
          <p:cNvPr id="7" name="Picture 6" descr="image60.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08304" y="6126014"/>
            <a:ext cx="1728192" cy="687362"/>
          </a:xfrm>
          <a:prstGeom prst="rect">
            <a:avLst/>
          </a:prstGeom>
        </p:spPr>
      </p:pic>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39" y="6165304"/>
            <a:ext cx="7165727" cy="707976"/>
          </a:xfrm>
          <a:prstGeom prst="rect">
            <a:avLst/>
          </a:prstGeom>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7" name="Rectangle 6"/>
          <p:cNvSpPr/>
          <p:nvPr userDrawn="1"/>
        </p:nvSpPr>
        <p:spPr>
          <a:xfrm rot="16200000">
            <a:off x="-2703052" y="2935748"/>
            <a:ext cx="600677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From ZERO To ONE</a:t>
            </a:r>
            <a:endParaRPr lang="en-US" sz="5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1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val="119385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3CF46-92DA-4690-B1A3-82DE05029739}" type="datetimeFigureOut">
              <a:rPr lang="en-US" smtClean="0"/>
              <a:pPr/>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D46EF-9F8E-4AFF-A347-371CC88072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image60.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08304" y="6126014"/>
            <a:ext cx="1728192" cy="687362"/>
          </a:xfrm>
          <a:prstGeom prst="rect">
            <a:avLst/>
          </a:prstGeom>
        </p:spPr>
      </p:pic>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39" y="6165304"/>
            <a:ext cx="7165727" cy="70797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 name="Picture 9" descr="image60.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08304" y="6126014"/>
            <a:ext cx="1728192" cy="687362"/>
          </a:xfrm>
          <a:prstGeom prst="rect">
            <a:avLst/>
          </a:prstGeom>
        </p:spPr>
      </p:pic>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39" y="6165304"/>
            <a:ext cx="7165727" cy="70797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5" descr="image60.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08304" y="6126014"/>
            <a:ext cx="1728192" cy="687362"/>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39" y="6165304"/>
            <a:ext cx="7165727" cy="707976"/>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image60.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08304" y="6126014"/>
            <a:ext cx="1728192" cy="687362"/>
          </a:xfrm>
          <a:prstGeom prst="rect">
            <a:avLst/>
          </a:prstGeom>
        </p:spPr>
      </p:pic>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39" y="6165304"/>
            <a:ext cx="7165727" cy="707976"/>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3CF46-92DA-4690-B1A3-82DE05029739}" type="datetimeFigureOut">
              <a:rPr lang="en-US" smtClean="0"/>
              <a:pPr/>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D46EF-9F8E-4AFF-A347-371CC88072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3CF46-92DA-4690-B1A3-82DE05029739}" type="datetimeFigureOut">
              <a:rPr lang="en-US" smtClean="0"/>
              <a:pPr/>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D46EF-9F8E-4AFF-A347-371CC88072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3CF46-92DA-4690-B1A3-82DE05029739}" type="datetimeFigureOut">
              <a:rPr lang="en-US" smtClean="0"/>
              <a:pPr/>
              <a:t>2/29/16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D46EF-9F8E-4AFF-A347-371CC88072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78" r:id="rId15"/>
    <p:sldLayoutId id="2147483679" r:id="rId16"/>
    <p:sldLayoutId id="2147483680" r:id="rId17"/>
    <p:sldLayoutId id="2147483683" r:id="rId18"/>
    <p:sldLayoutId id="2147483684" r:id="rId19"/>
    <p:sldLayoutId id="2147483696" r:id="rId2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3.tiff"/><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notesSlide" Target="../notesSlides/notesSlide6.xml"/><Relationship Id="rId5" Type="http://schemas.openxmlformats.org/officeDocument/2006/relationships/oleObject" Target="../embeddings/oleObject4.bin"/><Relationship Id="rId6" Type="http://schemas.openxmlformats.org/officeDocument/2006/relationships/image" Target="../media/image9.wmf"/><Relationship Id="rId1" Type="http://schemas.openxmlformats.org/officeDocument/2006/relationships/vmlDrawing" Target="../drawings/vmlDrawing4.vml"/><Relationship Id="rId2"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2.xml"/><Relationship Id="rId5" Type="http://schemas.openxmlformats.org/officeDocument/2006/relationships/oleObject" Target="../embeddings/oleObject5.bin"/><Relationship Id="rId6" Type="http://schemas.openxmlformats.org/officeDocument/2006/relationships/image" Target="../media/image10.wmf"/><Relationship Id="rId7" Type="http://schemas.openxmlformats.org/officeDocument/2006/relationships/oleObject" Target="../embeddings/oleObject6.bin"/><Relationship Id="rId8" Type="http://schemas.openxmlformats.org/officeDocument/2006/relationships/image" Target="../media/image11.wmf"/><Relationship Id="rId1" Type="http://schemas.openxmlformats.org/officeDocument/2006/relationships/vmlDrawing" Target="../drawings/vmlDrawing5.vml"/><Relationship Id="rId2"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7.xml"/><Relationship Id="rId5" Type="http://schemas.openxmlformats.org/officeDocument/2006/relationships/oleObject" Target="../embeddings/oleObject7.bin"/><Relationship Id="rId6" Type="http://schemas.openxmlformats.org/officeDocument/2006/relationships/image" Target="../media/image12.wmf"/><Relationship Id="rId1" Type="http://schemas.openxmlformats.org/officeDocument/2006/relationships/vmlDrawing" Target="../drawings/vmlDrawing6.vml"/><Relationship Id="rId2"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2.xml"/><Relationship Id="rId5" Type="http://schemas.openxmlformats.org/officeDocument/2006/relationships/notesSlide" Target="../notesSlides/notesSlide8.xml"/><Relationship Id="rId6" Type="http://schemas.openxmlformats.org/officeDocument/2006/relationships/oleObject" Target="../embeddings/oleObject8.bin"/><Relationship Id="rId7" Type="http://schemas.openxmlformats.org/officeDocument/2006/relationships/image" Target="../media/image13.wmf"/><Relationship Id="rId8" Type="http://schemas.openxmlformats.org/officeDocument/2006/relationships/oleObject" Target="../embeddings/oleObject9.bin"/><Relationship Id="rId9" Type="http://schemas.openxmlformats.org/officeDocument/2006/relationships/image" Target="../media/image14.wmf"/><Relationship Id="rId1" Type="http://schemas.openxmlformats.org/officeDocument/2006/relationships/vmlDrawing" Target="../drawings/vmlDrawing7.vml"/><Relationship Id="rId2" Type="http://schemas.openxmlformats.org/officeDocument/2006/relationships/tags" Target="../tags/tag8.xml"/></Relationships>
</file>

<file path=ppt/slides/_rels/slide15.xml.rels><?xml version="1.0" encoding="UTF-8" standalone="yes"?>
<Relationships xmlns="http://schemas.openxmlformats.org/package/2006/relationships"><Relationship Id="rId3" Type="http://schemas.openxmlformats.org/officeDocument/2006/relationships/tags" Target="../tags/tag11.xml"/><Relationship Id="rId4" Type="http://schemas.openxmlformats.org/officeDocument/2006/relationships/slideLayout" Target="../slideLayouts/slideLayout2.xml"/><Relationship Id="rId5" Type="http://schemas.openxmlformats.org/officeDocument/2006/relationships/notesSlide" Target="../notesSlides/notesSlide9.xml"/><Relationship Id="rId6" Type="http://schemas.openxmlformats.org/officeDocument/2006/relationships/oleObject" Target="../embeddings/oleObject10.bin"/><Relationship Id="rId7" Type="http://schemas.openxmlformats.org/officeDocument/2006/relationships/image" Target="../media/image15.emf"/><Relationship Id="rId8" Type="http://schemas.openxmlformats.org/officeDocument/2006/relationships/oleObject" Target="../embeddings/oleObject11.bin"/><Relationship Id="rId9" Type="http://schemas.openxmlformats.org/officeDocument/2006/relationships/image" Target="../media/image16.wmf"/><Relationship Id="rId1" Type="http://schemas.openxmlformats.org/officeDocument/2006/relationships/vmlDrawing" Target="../drawings/vmlDrawing8.vml"/><Relationship Id="rId2" Type="http://schemas.openxmlformats.org/officeDocument/2006/relationships/tags" Target="../tags/tag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oleObject" Target="../embeddings/oleObject12.bin"/><Relationship Id="rId5" Type="http://schemas.openxmlformats.org/officeDocument/2006/relationships/image" Target="../media/image17.wmf"/><Relationship Id="rId1" Type="http://schemas.openxmlformats.org/officeDocument/2006/relationships/vmlDrawing" Target="../drawings/vmlDrawing9.vml"/><Relationship Id="rId2" Type="http://schemas.openxmlformats.org/officeDocument/2006/relationships/tags" Target="../tags/tag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tags" Target="../tags/tag14.xml"/><Relationship Id="rId4" Type="http://schemas.openxmlformats.org/officeDocument/2006/relationships/slideLayout" Target="../slideLayouts/slideLayout4.xml"/><Relationship Id="rId5" Type="http://schemas.openxmlformats.org/officeDocument/2006/relationships/notesSlide" Target="../notesSlides/notesSlide11.xml"/><Relationship Id="rId6" Type="http://schemas.openxmlformats.org/officeDocument/2006/relationships/oleObject" Target="../embeddings/oleObject13.bin"/><Relationship Id="rId7" Type="http://schemas.openxmlformats.org/officeDocument/2006/relationships/image" Target="../media/image20.wmf"/><Relationship Id="rId8" Type="http://schemas.openxmlformats.org/officeDocument/2006/relationships/oleObject" Target="../embeddings/oleObject14.bin"/><Relationship Id="rId9" Type="http://schemas.openxmlformats.org/officeDocument/2006/relationships/image" Target="../media/image21.wmf"/><Relationship Id="rId1" Type="http://schemas.openxmlformats.org/officeDocument/2006/relationships/vmlDrawing" Target="../drawings/vmlDrawing10.vml"/><Relationship Id="rId2" Type="http://schemas.openxmlformats.org/officeDocument/2006/relationships/tags" Target="../tags/tag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1.bin"/><Relationship Id="rId5"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oleObject" Target="../embeddings/oleObject2.bin"/><Relationship Id="rId6"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3.bin"/><Relationship Id="rId5" Type="http://schemas.openxmlformats.org/officeDocument/2006/relationships/image" Target="../media/image6.wmf"/><Relationship Id="rId1" Type="http://schemas.openxmlformats.org/officeDocument/2006/relationships/vmlDrawing" Target="../drawings/vmlDrawing3.vml"/><Relationship Id="rId2"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249120" y="836712"/>
            <a:ext cx="8436960" cy="2363283"/>
          </a:xfrm>
          <a:ln/>
        </p:spPr>
        <p:txBody>
          <a:bodyPr tIns="43105"/>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4900" b="1" dirty="0"/>
              <a:t>CS </a:t>
            </a:r>
            <a:r>
              <a:rPr lang="en-US" sz="4900" b="1" dirty="0" smtClean="0"/>
              <a:t>1520</a:t>
            </a:r>
            <a:r>
              <a:rPr lang="en-US" sz="4900" b="1" dirty="0"/>
              <a:t/>
            </a:r>
            <a:br>
              <a:rPr lang="en-US" sz="4900" b="1" dirty="0"/>
            </a:br>
            <a:r>
              <a:rPr lang="en-US" sz="4900" b="1" dirty="0"/>
              <a:t>COMPUTER ARCHITECTURE</a:t>
            </a:r>
          </a:p>
        </p:txBody>
      </p:sp>
      <p:sp>
        <p:nvSpPr>
          <p:cNvPr id="4098" name="Rectangle 2"/>
          <p:cNvSpPr>
            <a:spLocks noGrp="1" noChangeArrowheads="1"/>
          </p:cNvSpPr>
          <p:nvPr>
            <p:ph type="subTitle" idx="4294967295"/>
          </p:nvPr>
        </p:nvSpPr>
        <p:spPr>
          <a:xfrm>
            <a:off x="456481" y="2636912"/>
            <a:ext cx="8228160" cy="3143852"/>
          </a:xfrm>
          <a:ln/>
        </p:spPr>
        <p:txBody>
          <a:bodyPr tIns="43105" anchor="ctr">
            <a:normAutofit/>
          </a:bodyPr>
          <a:lstStyle/>
          <a:p>
            <a:pPr indent="-309605" algn="ctr">
              <a:spcAft>
                <a:spcPct val="0"/>
              </a:spcAft>
              <a:buNone/>
              <a:tabLst>
                <a:tab pos="311045" algn="l"/>
                <a:tab pos="413287" algn="l"/>
                <a:tab pos="828013" algn="l"/>
                <a:tab pos="1242739" algn="l"/>
                <a:tab pos="1657465" algn="l"/>
                <a:tab pos="2072191" algn="l"/>
                <a:tab pos="2486917" algn="l"/>
                <a:tab pos="2901643" algn="l"/>
                <a:tab pos="3316369" algn="l"/>
                <a:tab pos="3731096" algn="l"/>
                <a:tab pos="4145822" algn="l"/>
                <a:tab pos="4560548" algn="l"/>
                <a:tab pos="4975274" algn="l"/>
                <a:tab pos="5390000" algn="l"/>
                <a:tab pos="5804726" algn="l"/>
                <a:tab pos="6219452" algn="l"/>
                <a:tab pos="6634178" algn="l"/>
                <a:tab pos="7048904" algn="l"/>
                <a:tab pos="7463631" algn="l"/>
                <a:tab pos="7878357" algn="l"/>
                <a:tab pos="8293083" algn="l"/>
              </a:tabLst>
            </a:pPr>
            <a:endParaRPr lang="en-US" sz="4900" dirty="0"/>
          </a:p>
          <a:p>
            <a:pPr indent="-309605" algn="ctr">
              <a:spcAft>
                <a:spcPct val="0"/>
              </a:spcAft>
              <a:buNone/>
              <a:tabLst>
                <a:tab pos="311045" algn="l"/>
                <a:tab pos="413287" algn="l"/>
                <a:tab pos="828013" algn="l"/>
                <a:tab pos="1242739" algn="l"/>
                <a:tab pos="1657465" algn="l"/>
                <a:tab pos="2072191" algn="l"/>
                <a:tab pos="2486917" algn="l"/>
                <a:tab pos="2901643" algn="l"/>
                <a:tab pos="3316369" algn="l"/>
                <a:tab pos="3731096" algn="l"/>
                <a:tab pos="4145822" algn="l"/>
                <a:tab pos="4560548" algn="l"/>
                <a:tab pos="4975274" algn="l"/>
                <a:tab pos="5390000" algn="l"/>
                <a:tab pos="5804726" algn="l"/>
                <a:tab pos="6219452" algn="l"/>
                <a:tab pos="6634178" algn="l"/>
                <a:tab pos="7048904" algn="l"/>
                <a:tab pos="7463631" algn="l"/>
                <a:tab pos="7878357" algn="l"/>
                <a:tab pos="8293083" algn="l"/>
              </a:tabLst>
            </a:pPr>
            <a:r>
              <a:rPr lang="en-US" dirty="0" smtClean="0"/>
              <a:t>Prof. Peter Edwards </a:t>
            </a:r>
          </a:p>
          <a:p>
            <a:pPr indent="-309605" algn="ctr">
              <a:spcAft>
                <a:spcPct val="0"/>
              </a:spcAft>
              <a:buNone/>
              <a:tabLst>
                <a:tab pos="311045" algn="l"/>
                <a:tab pos="413287" algn="l"/>
                <a:tab pos="828013" algn="l"/>
                <a:tab pos="1242739" algn="l"/>
                <a:tab pos="1657465" algn="l"/>
                <a:tab pos="2072191" algn="l"/>
                <a:tab pos="2486917" algn="l"/>
                <a:tab pos="2901643" algn="l"/>
                <a:tab pos="3316369" algn="l"/>
                <a:tab pos="3731096" algn="l"/>
                <a:tab pos="4145822" algn="l"/>
                <a:tab pos="4560548" algn="l"/>
                <a:tab pos="4975274" algn="l"/>
                <a:tab pos="5390000" algn="l"/>
                <a:tab pos="5804726" algn="l"/>
                <a:tab pos="6219452" algn="l"/>
                <a:tab pos="6634178" algn="l"/>
                <a:tab pos="7048904" algn="l"/>
                <a:tab pos="7463631" algn="l"/>
                <a:tab pos="7878357" algn="l"/>
                <a:tab pos="8293083" algn="l"/>
              </a:tabLst>
            </a:pPr>
            <a:r>
              <a:rPr lang="en-US" dirty="0"/>
              <a:t>p.edwards@</a:t>
            </a:r>
            <a:r>
              <a:rPr lang="en-US" dirty="0" smtClean="0"/>
              <a:t>abdn.ac.uk</a:t>
            </a:r>
          </a:p>
          <a:p>
            <a:pPr indent="-309605" algn="ctr">
              <a:spcAft>
                <a:spcPct val="0"/>
              </a:spcAft>
              <a:buNone/>
              <a:tabLst>
                <a:tab pos="311045" algn="l"/>
                <a:tab pos="413287" algn="l"/>
                <a:tab pos="828013" algn="l"/>
                <a:tab pos="1242739" algn="l"/>
                <a:tab pos="1657465" algn="l"/>
                <a:tab pos="2072191" algn="l"/>
                <a:tab pos="2486917" algn="l"/>
                <a:tab pos="2901643" algn="l"/>
                <a:tab pos="3316369" algn="l"/>
                <a:tab pos="3731096" algn="l"/>
                <a:tab pos="4145822" algn="l"/>
                <a:tab pos="4560548" algn="l"/>
                <a:tab pos="4975274" algn="l"/>
                <a:tab pos="5390000" algn="l"/>
                <a:tab pos="5804726" algn="l"/>
                <a:tab pos="6219452" algn="l"/>
                <a:tab pos="6634178" algn="l"/>
                <a:tab pos="7048904" algn="l"/>
                <a:tab pos="7463631" algn="l"/>
                <a:tab pos="7878357" algn="l"/>
                <a:tab pos="8293083" algn="l"/>
              </a:tabLst>
            </a:pPr>
            <a:r>
              <a:rPr lang="en-US" dirty="0" smtClean="0"/>
              <a:t/>
            </a:r>
            <a:br>
              <a:rPr lang="en-US" dirty="0" smtClean="0"/>
            </a:br>
            <a:endParaRPr lang="en-US" b="1" dirty="0"/>
          </a:p>
        </p:txBody>
      </p:sp>
      <p:pic>
        <p:nvPicPr>
          <p:cNvPr id="4" name="Picture 3" descr="image60.eps"/>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732240" y="157359"/>
            <a:ext cx="2251190" cy="895377"/>
          </a:xfrm>
          <a:prstGeom prst="rect">
            <a:avLst/>
          </a:prstGeom>
        </p:spPr>
      </p:pic>
      <p:pic>
        <p:nvPicPr>
          <p:cNvPr id="2" name="Picture 1"/>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439" y="5793160"/>
            <a:ext cx="9144000" cy="108012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normAutofit/>
          </a:bodyPr>
          <a:lstStyle/>
          <a:p>
            <a:pPr>
              <a:defRPr/>
            </a:pPr>
            <a:r>
              <a:rPr lang="en-US" altLang="en-US" dirty="0" smtClean="0"/>
              <a:t>Sequential </a:t>
            </a:r>
            <a:r>
              <a:rPr lang="en-US" altLang="en-US" dirty="0" smtClean="0"/>
              <a:t>Circuits</a:t>
            </a:r>
          </a:p>
        </p:txBody>
      </p:sp>
      <p:sp>
        <p:nvSpPr>
          <p:cNvPr id="477187" name="Rectangle 3"/>
          <p:cNvSpPr>
            <a:spLocks noGrp="1" noChangeArrowheads="1"/>
          </p:cNvSpPr>
          <p:nvPr>
            <p:ph idx="1"/>
          </p:nvPr>
        </p:nvSpPr>
        <p:spPr>
          <a:extLst>
            <a:ext uri="{909E8E84-426E-40DD-AFC4-6F175D3DCCD1}">
              <a14:hiddenFill xmlns:a14="http://schemas.microsoft.com/office/drawing/2010/main">
                <a:solidFill>
                  <a:srgbClr val="E4F5FF"/>
                </a:solidFill>
              </a14:hiddenFill>
            </a:ext>
          </a:extLst>
        </p:spPr>
        <p:txBody>
          <a:bodyPr>
            <a:normAutofit/>
          </a:bodyPr>
          <a:lstStyle/>
          <a:p>
            <a:pPr>
              <a:spcBef>
                <a:spcPct val="40000"/>
              </a:spcBef>
              <a:defRPr/>
            </a:pPr>
            <a:r>
              <a:rPr lang="en-US" altLang="en-US" sz="2800" dirty="0" smtClean="0"/>
              <a:t>State changes occur in sequential circuits only when the clock ticks. </a:t>
            </a:r>
          </a:p>
          <a:p>
            <a:pPr>
              <a:spcBef>
                <a:spcPct val="40000"/>
              </a:spcBef>
              <a:defRPr/>
            </a:pPr>
            <a:r>
              <a:rPr lang="en-US" altLang="en-US" sz="2800" dirty="0" smtClean="0"/>
              <a:t>Circuits can change state on the rising edge, falling edge, or when the clock pulse reaches its highest voltage.</a:t>
            </a:r>
          </a:p>
        </p:txBody>
      </p:sp>
      <p:sp>
        <p:nvSpPr>
          <p:cNvPr id="5" name="Slide Number Placeholder 5"/>
          <p:cNvSpPr>
            <a:spLocks noGrp="1"/>
          </p:cNvSpPr>
          <p:nvPr>
            <p:ph type="sldNum" sz="quarter" idx="12"/>
          </p:nvPr>
        </p:nvSpPr>
        <p:spPr/>
        <p:txBody>
          <a:bodyPr/>
          <a:lstStyle/>
          <a:p>
            <a:pPr>
              <a:defRPr/>
            </a:pPr>
            <a:fld id="{327193FD-E92C-994F-A418-F66F28F642CB}" type="slidenum">
              <a:rPr lang="en-US" altLang="en-US"/>
              <a:pPr>
                <a:defRPr/>
              </a:pPr>
              <a:t>10</a:t>
            </a:fld>
            <a:endParaRPr lang="en-US" altLang="en-US"/>
          </a:p>
        </p:txBody>
      </p:sp>
      <p:pic>
        <p:nvPicPr>
          <p:cNvPr id="20484" name="Picture 4" descr="C:\idraw20\32.TIF"/>
          <p:cNvPicPr>
            <a:picLocks noChangeAspect="1" noChangeArrowheads="1"/>
          </p:cNvPicPr>
          <p:nvPr/>
        </p:nvPicPr>
        <p:blipFill>
          <a:blip r:embed="rId3" cstate="print">
            <a:extLst>
              <a:ext uri="{28A0092B-C50C-407E-A947-70E740481C1C}">
                <a14:useLocalDpi xmlns:a14="http://schemas.microsoft.com/office/drawing/2010/main"/>
              </a:ext>
            </a:extLst>
          </a:blip>
          <a:srcRect t="4744" b="10391"/>
          <a:stretch>
            <a:fillRect/>
          </a:stretch>
        </p:blipFill>
        <p:spPr bwMode="auto">
          <a:xfrm>
            <a:off x="1455737" y="4077072"/>
            <a:ext cx="7231063"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9271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defRPr/>
            </a:pPr>
            <a:r>
              <a:rPr lang="en-US" altLang="en-US" dirty="0" smtClean="0"/>
              <a:t>Sequential Circuits</a:t>
            </a:r>
          </a:p>
        </p:txBody>
      </p:sp>
      <p:sp>
        <p:nvSpPr>
          <p:cNvPr id="481283" name="Rectangle 3"/>
          <p:cNvSpPr>
            <a:spLocks noGrp="1" noChangeArrowheads="1"/>
          </p:cNvSpPr>
          <p:nvPr>
            <p:ph sz="half" idx="1"/>
          </p:nvPr>
        </p:nvSpPr>
        <p:spPr>
          <a:extLst>
            <a:ext uri="{909E8E84-426E-40DD-AFC4-6F175D3DCCD1}">
              <a14:hiddenFill xmlns:a14="http://schemas.microsoft.com/office/drawing/2010/main">
                <a:solidFill>
                  <a:srgbClr val="E4F5FF"/>
                </a:solidFill>
              </a14:hiddenFill>
            </a:ext>
          </a:extLst>
        </p:spPr>
        <p:txBody>
          <a:bodyPr>
            <a:normAutofit fontScale="92500" lnSpcReduction="10000"/>
          </a:bodyPr>
          <a:lstStyle/>
          <a:p>
            <a:pPr>
              <a:spcBef>
                <a:spcPct val="40000"/>
              </a:spcBef>
              <a:defRPr/>
            </a:pPr>
            <a:r>
              <a:rPr lang="en-US" altLang="en-US" sz="2400" dirty="0" smtClean="0"/>
              <a:t>To retain their state values, sequential circuits rely on </a:t>
            </a:r>
            <a:r>
              <a:rPr lang="en-US" altLang="en-US" sz="2400" i="1" dirty="0" smtClean="0"/>
              <a:t>feedback.</a:t>
            </a:r>
            <a:endParaRPr lang="en-US" altLang="en-US" sz="2400" dirty="0" smtClean="0"/>
          </a:p>
          <a:p>
            <a:pPr>
              <a:spcBef>
                <a:spcPct val="40000"/>
              </a:spcBef>
              <a:defRPr/>
            </a:pPr>
            <a:r>
              <a:rPr lang="en-US" altLang="en-US" sz="2400" dirty="0" smtClean="0"/>
              <a:t>Feedback in digital circuits occurs when an output is looped back to the input.</a:t>
            </a:r>
          </a:p>
          <a:p>
            <a:pPr>
              <a:spcBef>
                <a:spcPct val="40000"/>
              </a:spcBef>
              <a:defRPr/>
            </a:pPr>
            <a:r>
              <a:rPr lang="en-US" altLang="en-US" sz="2400" dirty="0" smtClean="0"/>
              <a:t>A simple example of this concept is shown below.</a:t>
            </a:r>
          </a:p>
          <a:p>
            <a:pPr lvl="1">
              <a:spcBef>
                <a:spcPct val="40000"/>
              </a:spcBef>
              <a:defRPr/>
            </a:pPr>
            <a:r>
              <a:rPr lang="en-US" altLang="en-US" sz="2400" dirty="0" err="1" smtClean="0">
                <a:solidFill>
                  <a:schemeClr val="tx2"/>
                </a:solidFill>
              </a:rPr>
              <a:t>Bistable</a:t>
            </a:r>
            <a:r>
              <a:rPr lang="en-US" altLang="en-US" sz="2400" dirty="0" smtClean="0">
                <a:solidFill>
                  <a:schemeClr val="tx2"/>
                </a:solidFill>
              </a:rPr>
              <a:t> circuit </a:t>
            </a:r>
            <a:r>
              <a:rPr lang="en-US" altLang="en-US" sz="2400" dirty="0" smtClean="0"/>
              <a:t>- a fundamental building block.</a:t>
            </a:r>
          </a:p>
          <a:p>
            <a:pPr lvl="1">
              <a:spcBef>
                <a:spcPct val="40000"/>
              </a:spcBef>
              <a:defRPr/>
            </a:pPr>
            <a:r>
              <a:rPr lang="en-US" dirty="0">
                <a:cs typeface="Arial" charset="0"/>
              </a:rPr>
              <a:t>No inputs, 2 outputs: </a:t>
            </a:r>
            <a:r>
              <a:rPr lang="en-US" i="1" dirty="0">
                <a:cs typeface="Arial" charset="0"/>
              </a:rPr>
              <a:t>Q</a:t>
            </a:r>
            <a:r>
              <a:rPr lang="en-US" dirty="0">
                <a:cs typeface="Arial" charset="0"/>
              </a:rPr>
              <a:t>, </a:t>
            </a:r>
            <a:r>
              <a:rPr lang="en-US" i="1" dirty="0">
                <a:cs typeface="Arial" charset="0"/>
              </a:rPr>
              <a:t>Q</a:t>
            </a:r>
            <a:endParaRPr lang="en-US" dirty="0">
              <a:cs typeface="Arial" charset="0"/>
            </a:endParaRPr>
          </a:p>
          <a:p>
            <a:pPr lvl="1">
              <a:spcBef>
                <a:spcPct val="40000"/>
              </a:spcBef>
              <a:defRPr/>
            </a:pPr>
            <a:endParaRPr lang="en-US" altLang="en-US" sz="2400" dirty="0" smtClean="0"/>
          </a:p>
        </p:txBody>
      </p:sp>
      <p:sp>
        <p:nvSpPr>
          <p:cNvPr id="5" name="Slide Number Placeholder 5"/>
          <p:cNvSpPr>
            <a:spLocks noGrp="1"/>
          </p:cNvSpPr>
          <p:nvPr>
            <p:ph type="sldNum" sz="quarter" idx="4294967295"/>
          </p:nvPr>
        </p:nvSpPr>
        <p:spPr>
          <a:xfrm>
            <a:off x="7010400" y="6356350"/>
            <a:ext cx="2133600" cy="365125"/>
          </a:xfrm>
        </p:spPr>
        <p:txBody>
          <a:bodyPr/>
          <a:lstStyle/>
          <a:p>
            <a:pPr>
              <a:defRPr/>
            </a:pPr>
            <a:fld id="{B0E086DF-1A59-1B4C-9CDB-594523A3978D}" type="slidenum">
              <a:rPr lang="en-US" altLang="en-US"/>
              <a:pPr>
                <a:defRPr/>
              </a:pPr>
              <a:t>11</a:t>
            </a:fld>
            <a:endParaRPr lang="en-US" altLang="en-US"/>
          </a:p>
        </p:txBody>
      </p:sp>
      <p:graphicFrame>
        <p:nvGraphicFramePr>
          <p:cNvPr id="7" name="Object 6"/>
          <p:cNvGraphicFramePr>
            <a:graphicFrameLocks noChangeAspect="1"/>
          </p:cNvGraphicFramePr>
          <p:nvPr>
            <p:custDataLst>
              <p:tags r:id="rId2"/>
            </p:custDataLst>
            <p:extLst>
              <p:ext uri="{D42A27DB-BD31-4B8C-83A1-F6EECF244321}">
                <p14:modId xmlns:p14="http://schemas.microsoft.com/office/powerpoint/2010/main" val="1840264702"/>
              </p:ext>
            </p:extLst>
          </p:nvPr>
        </p:nvGraphicFramePr>
        <p:xfrm>
          <a:off x="4788024" y="3787299"/>
          <a:ext cx="3474306" cy="1214503"/>
        </p:xfrm>
        <a:graphic>
          <a:graphicData uri="http://schemas.openxmlformats.org/presentationml/2006/ole">
            <mc:AlternateContent xmlns:mc="http://schemas.openxmlformats.org/markup-compatibility/2006">
              <mc:Choice xmlns:v="urn:schemas-microsoft-com:vml" Requires="v">
                <p:oleObj spid="_x0000_s32837" name="VISIO" r:id="rId5" imgW="2060835" imgH="720529" progId="Visio.Drawing.6">
                  <p:embed/>
                </p:oleObj>
              </mc:Choice>
              <mc:Fallback>
                <p:oleObj name="VISIO" r:id="rId5" imgW="2060835" imgH="720529" progId="Visio.Drawing.6">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3787299"/>
                        <a:ext cx="3474306" cy="121450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5076056" y="5229200"/>
            <a:ext cx="3330290" cy="646331"/>
          </a:xfrm>
          <a:prstGeom prst="rect">
            <a:avLst/>
          </a:prstGeom>
          <a:noFill/>
        </p:spPr>
        <p:txBody>
          <a:bodyPr wrap="square" rtlCol="0">
            <a:spAutoFit/>
          </a:bodyPr>
          <a:lstStyle/>
          <a:p>
            <a:pPr marL="0" lvl="1"/>
            <a:r>
              <a:rPr lang="en-US" altLang="en-US" i="1" dirty="0"/>
              <a:t>If Q is 0 it will always be 0, if it is 1, it will always be 1.  Why</a:t>
            </a:r>
            <a:r>
              <a:rPr lang="en-US" altLang="en-US" i="1" dirty="0" smtClean="0"/>
              <a:t>?</a:t>
            </a:r>
            <a:endParaRPr lang="en-US" altLang="en-US" i="1" dirty="0"/>
          </a:p>
        </p:txBody>
      </p:sp>
      <p:cxnSp>
        <p:nvCxnSpPr>
          <p:cNvPr id="8" name="Straight Connector 7"/>
          <p:cNvCxnSpPr/>
          <p:nvPr/>
        </p:nvCxnSpPr>
        <p:spPr>
          <a:xfrm>
            <a:off x="4103408" y="5515206"/>
            <a:ext cx="1440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490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Bistable</a:t>
            </a:r>
            <a:r>
              <a:rPr lang="en-US" dirty="0" smtClean="0"/>
              <a:t> Circuit</a:t>
            </a:r>
            <a:endParaRPr lang="en-US" dirty="0"/>
          </a:p>
        </p:txBody>
      </p:sp>
      <p:sp>
        <p:nvSpPr>
          <p:cNvPr id="5" name="Content Placeholder 4"/>
          <p:cNvSpPr>
            <a:spLocks noGrp="1"/>
          </p:cNvSpPr>
          <p:nvPr>
            <p:ph idx="1"/>
          </p:nvPr>
        </p:nvSpPr>
        <p:spPr/>
        <p:txBody>
          <a:bodyPr>
            <a:normAutofit lnSpcReduction="10000"/>
          </a:bodyPr>
          <a:lstStyle/>
          <a:p>
            <a:pPr>
              <a:buFontTx/>
              <a:buChar char="•"/>
            </a:pPr>
            <a:r>
              <a:rPr lang="en-US" sz="2600" dirty="0">
                <a:cs typeface="Arial" charset="0"/>
              </a:rPr>
              <a:t>Consider the two possible </a:t>
            </a:r>
            <a:r>
              <a:rPr lang="en-US" sz="2600" dirty="0" smtClean="0">
                <a:cs typeface="Arial" charset="0"/>
              </a:rPr>
              <a:t>cases:</a:t>
            </a:r>
            <a:br>
              <a:rPr lang="en-US" sz="2600" dirty="0" smtClean="0">
                <a:cs typeface="Arial" charset="0"/>
              </a:rPr>
            </a:br>
            <a:r>
              <a:rPr lang="en-US" sz="2600" dirty="0" smtClean="0">
                <a:cs typeface="Arial" charset="0"/>
              </a:rPr>
              <a:t/>
            </a:r>
            <a:br>
              <a:rPr lang="en-US" sz="2600" dirty="0" smtClean="0">
                <a:cs typeface="Arial" charset="0"/>
              </a:rPr>
            </a:br>
            <a:r>
              <a:rPr lang="en-US" sz="2600" b="1" i="1" dirty="0" smtClean="0">
                <a:solidFill>
                  <a:schemeClr val="tx2"/>
                </a:solidFill>
                <a:cs typeface="Arial" charset="0"/>
              </a:rPr>
              <a:t>Q</a:t>
            </a:r>
            <a:r>
              <a:rPr lang="en-US" sz="2600" b="1" dirty="0" smtClean="0">
                <a:solidFill>
                  <a:schemeClr val="tx2"/>
                </a:solidFill>
                <a:cs typeface="Arial" charset="0"/>
              </a:rPr>
              <a:t> </a:t>
            </a:r>
            <a:r>
              <a:rPr lang="en-US" sz="2600" b="1" dirty="0">
                <a:solidFill>
                  <a:schemeClr val="tx2"/>
                </a:solidFill>
                <a:cs typeface="Arial" charset="0"/>
              </a:rPr>
              <a:t>= 0: </a:t>
            </a:r>
            <a:r>
              <a:rPr lang="en-US" sz="2600" b="1" dirty="0" smtClean="0">
                <a:solidFill>
                  <a:schemeClr val="tx2"/>
                </a:solidFill>
                <a:cs typeface="Arial" charset="0"/>
              </a:rPr>
              <a:t/>
            </a:r>
            <a:br>
              <a:rPr lang="en-US" sz="2600" b="1" dirty="0" smtClean="0">
                <a:solidFill>
                  <a:schemeClr val="tx2"/>
                </a:solidFill>
                <a:cs typeface="Arial" charset="0"/>
              </a:rPr>
            </a:br>
            <a:r>
              <a:rPr lang="en-US" sz="2600" dirty="0" smtClean="0">
                <a:cs typeface="Arial" charset="0"/>
              </a:rPr>
              <a:t>then </a:t>
            </a:r>
            <a:r>
              <a:rPr lang="en-US" sz="2600" i="1" dirty="0">
                <a:cs typeface="Arial" charset="0"/>
              </a:rPr>
              <a:t>Q</a:t>
            </a:r>
            <a:r>
              <a:rPr lang="en-US" sz="2600" dirty="0">
                <a:cs typeface="Arial" charset="0"/>
              </a:rPr>
              <a:t> = 1, </a:t>
            </a:r>
            <a:r>
              <a:rPr lang="en-US" sz="2600" i="1" dirty="0">
                <a:cs typeface="Arial" charset="0"/>
              </a:rPr>
              <a:t>Q</a:t>
            </a:r>
            <a:r>
              <a:rPr lang="en-US" sz="2600" dirty="0">
                <a:cs typeface="Arial" charset="0"/>
              </a:rPr>
              <a:t> = 0 (</a:t>
            </a:r>
            <a:r>
              <a:rPr lang="en-US" sz="2600" dirty="0" smtClean="0">
                <a:cs typeface="Arial" charset="0"/>
              </a:rPr>
              <a:t>consistent)</a:t>
            </a:r>
            <a:br>
              <a:rPr lang="en-US" sz="2600" dirty="0" smtClean="0">
                <a:cs typeface="Arial" charset="0"/>
              </a:rPr>
            </a:br>
            <a:r>
              <a:rPr lang="en-US" sz="2600" dirty="0" smtClean="0">
                <a:cs typeface="Arial" charset="0"/>
              </a:rPr>
              <a:t/>
            </a:r>
            <a:br>
              <a:rPr lang="en-US" sz="2600" dirty="0" smtClean="0">
                <a:cs typeface="Arial" charset="0"/>
              </a:rPr>
            </a:br>
            <a:r>
              <a:rPr lang="en-US" sz="2600" b="1" i="1" dirty="0" smtClean="0">
                <a:solidFill>
                  <a:schemeClr val="tx2"/>
                </a:solidFill>
                <a:cs typeface="Arial" charset="0"/>
              </a:rPr>
              <a:t>Q</a:t>
            </a:r>
            <a:r>
              <a:rPr lang="en-US" sz="2600" b="1" dirty="0" smtClean="0">
                <a:solidFill>
                  <a:schemeClr val="tx2"/>
                </a:solidFill>
                <a:cs typeface="Arial" charset="0"/>
              </a:rPr>
              <a:t> </a:t>
            </a:r>
            <a:r>
              <a:rPr lang="en-US" sz="2600" b="1" dirty="0">
                <a:solidFill>
                  <a:schemeClr val="tx2"/>
                </a:solidFill>
                <a:cs typeface="Arial" charset="0"/>
              </a:rPr>
              <a:t>= 1: </a:t>
            </a:r>
            <a:r>
              <a:rPr lang="en-US" sz="2600" b="1" dirty="0" smtClean="0">
                <a:solidFill>
                  <a:schemeClr val="accent1"/>
                </a:solidFill>
                <a:cs typeface="Arial" charset="0"/>
              </a:rPr>
              <a:t/>
            </a:r>
            <a:br>
              <a:rPr lang="en-US" sz="2600" b="1" dirty="0" smtClean="0">
                <a:solidFill>
                  <a:schemeClr val="accent1"/>
                </a:solidFill>
                <a:cs typeface="Arial" charset="0"/>
              </a:rPr>
            </a:br>
            <a:r>
              <a:rPr lang="en-US" sz="2600" dirty="0" smtClean="0">
                <a:cs typeface="Arial" charset="0"/>
              </a:rPr>
              <a:t>then </a:t>
            </a:r>
            <a:r>
              <a:rPr lang="en-US" sz="2600" i="1" dirty="0">
                <a:cs typeface="Arial" charset="0"/>
              </a:rPr>
              <a:t>Q</a:t>
            </a:r>
            <a:r>
              <a:rPr lang="en-US" sz="2600" dirty="0">
                <a:cs typeface="Arial" charset="0"/>
              </a:rPr>
              <a:t> = 0, </a:t>
            </a:r>
            <a:r>
              <a:rPr lang="en-US" sz="2600" i="1" dirty="0">
                <a:cs typeface="Arial" charset="0"/>
              </a:rPr>
              <a:t>Q</a:t>
            </a:r>
            <a:r>
              <a:rPr lang="en-US" sz="2600" dirty="0">
                <a:cs typeface="Arial" charset="0"/>
              </a:rPr>
              <a:t> = 1 (consistent)</a:t>
            </a:r>
          </a:p>
          <a:p>
            <a:pPr lvl="1"/>
            <a:endParaRPr lang="en-US" sz="2600" dirty="0">
              <a:solidFill>
                <a:srgbClr val="0000FF"/>
              </a:solidFill>
              <a:cs typeface="Arial" charset="0"/>
            </a:endParaRPr>
          </a:p>
          <a:p>
            <a:pPr lvl="1"/>
            <a:r>
              <a:rPr lang="en-US" sz="1800" dirty="0">
                <a:cs typeface="Arial" charset="0"/>
              </a:rPr>
              <a:t>Two stable states, Q=0 and Q=1, </a:t>
            </a:r>
          </a:p>
          <a:p>
            <a:pPr lvl="1"/>
            <a:r>
              <a:rPr lang="en-US" sz="1800" dirty="0">
                <a:cs typeface="Arial" charset="0"/>
              </a:rPr>
              <a:t>the circuit is said to be </a:t>
            </a:r>
            <a:r>
              <a:rPr lang="en-US" sz="1800" i="1" dirty="0" err="1">
                <a:cs typeface="Arial" charset="0"/>
              </a:rPr>
              <a:t>bistable</a:t>
            </a:r>
            <a:endParaRPr lang="en-US" sz="1800" i="1" dirty="0">
              <a:cs typeface="Arial" charset="0"/>
            </a:endParaRPr>
          </a:p>
          <a:p>
            <a:pPr>
              <a:buFontTx/>
              <a:buChar char="•"/>
            </a:pPr>
            <a:r>
              <a:rPr lang="en-US" sz="2600" dirty="0">
                <a:cs typeface="Arial" charset="0"/>
              </a:rPr>
              <a:t>Stores 1 bit of state in the state variable, Q (or Q)</a:t>
            </a:r>
          </a:p>
          <a:p>
            <a:pPr>
              <a:buFontTx/>
              <a:buChar char="•"/>
            </a:pPr>
            <a:r>
              <a:rPr lang="en-US" sz="2600" dirty="0">
                <a:cs typeface="Arial" charset="0"/>
              </a:rPr>
              <a:t>But there are </a:t>
            </a:r>
            <a:r>
              <a:rPr lang="en-US" sz="2600" dirty="0">
                <a:solidFill>
                  <a:schemeClr val="tx2"/>
                </a:solidFill>
                <a:cs typeface="Arial" charset="0"/>
              </a:rPr>
              <a:t>no inputs to control the state</a:t>
            </a:r>
          </a:p>
          <a:p>
            <a:endParaRPr lang="en-US" dirty="0"/>
          </a:p>
        </p:txBody>
      </p:sp>
      <p:cxnSp>
        <p:nvCxnSpPr>
          <p:cNvPr id="6" name="Straight Connector 5"/>
          <p:cNvCxnSpPr/>
          <p:nvPr/>
        </p:nvCxnSpPr>
        <p:spPr>
          <a:xfrm>
            <a:off x="1637566" y="2744089"/>
            <a:ext cx="1440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68679" y="3807591"/>
            <a:ext cx="1440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Object 11"/>
          <p:cNvGraphicFramePr>
            <a:graphicFrameLocks noChangeAspect="1"/>
          </p:cNvGraphicFramePr>
          <p:nvPr>
            <p:custDataLst>
              <p:tags r:id="rId2"/>
            </p:custDataLst>
            <p:extLst>
              <p:ext uri="{D42A27DB-BD31-4B8C-83A1-F6EECF244321}">
                <p14:modId xmlns:p14="http://schemas.microsoft.com/office/powerpoint/2010/main" val="814367248"/>
              </p:ext>
            </p:extLst>
          </p:nvPr>
        </p:nvGraphicFramePr>
        <p:xfrm>
          <a:off x="5240771" y="2001932"/>
          <a:ext cx="1752600" cy="1484313"/>
        </p:xfrm>
        <a:graphic>
          <a:graphicData uri="http://schemas.openxmlformats.org/presentationml/2006/ole">
            <mc:AlternateContent xmlns:mc="http://schemas.openxmlformats.org/markup-compatibility/2006">
              <mc:Choice xmlns:v="urn:schemas-microsoft-com:vml" Requires="v">
                <p:oleObj spid="_x0000_s33926" name="VISIO" r:id="rId5" imgW="914400" imgH="775484" progId="Visio.Drawing.6">
                  <p:embed/>
                </p:oleObj>
              </mc:Choice>
              <mc:Fallback>
                <p:oleObj name="VISIO" r:id="rId5" imgW="914400" imgH="775484" progId="Visio.Drawing.6">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0771" y="2001932"/>
                        <a:ext cx="1752600" cy="1484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 name="Object 13"/>
          <p:cNvGraphicFramePr>
            <a:graphicFrameLocks noChangeAspect="1"/>
          </p:cNvGraphicFramePr>
          <p:nvPr>
            <p:custDataLst>
              <p:tags r:id="rId3"/>
            </p:custDataLst>
            <p:extLst>
              <p:ext uri="{D42A27DB-BD31-4B8C-83A1-F6EECF244321}">
                <p14:modId xmlns:p14="http://schemas.microsoft.com/office/powerpoint/2010/main" val="1566237869"/>
              </p:ext>
            </p:extLst>
          </p:nvPr>
        </p:nvGraphicFramePr>
        <p:xfrm>
          <a:off x="6993371" y="3065434"/>
          <a:ext cx="1752600" cy="1484313"/>
        </p:xfrm>
        <a:graphic>
          <a:graphicData uri="http://schemas.openxmlformats.org/presentationml/2006/ole">
            <mc:AlternateContent xmlns:mc="http://schemas.openxmlformats.org/markup-compatibility/2006">
              <mc:Choice xmlns:v="urn:schemas-microsoft-com:vml" Requires="v">
                <p:oleObj spid="_x0000_s33927" name="VISIO" r:id="rId7" imgW="914400" imgH="775484" progId="Visio.Drawing.6">
                  <p:embed/>
                </p:oleObj>
              </mc:Choice>
              <mc:Fallback>
                <p:oleObj name="VISIO" r:id="rId7" imgW="914400" imgH="775484" progId="Visio.Drawing.6">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3371" y="3065434"/>
                        <a:ext cx="1752600" cy="1484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30411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SR</a:t>
            </a:r>
            <a:r>
              <a:rPr lang="en-US" dirty="0" smtClean="0"/>
              <a:t> (Set/Reset Latch)</a:t>
            </a:r>
            <a:endParaRPr lang="en-US" dirty="0"/>
          </a:p>
        </p:txBody>
      </p:sp>
      <p:sp>
        <p:nvSpPr>
          <p:cNvPr id="3" name="Content Placeholder 2"/>
          <p:cNvSpPr>
            <a:spLocks noGrp="1"/>
          </p:cNvSpPr>
          <p:nvPr>
            <p:ph idx="1"/>
          </p:nvPr>
        </p:nvSpPr>
        <p:spPr/>
        <p:txBody>
          <a:bodyPr/>
          <a:lstStyle/>
          <a:p>
            <a:pPr>
              <a:spcBef>
                <a:spcPct val="10000"/>
              </a:spcBef>
              <a:defRPr/>
            </a:pPr>
            <a:r>
              <a:rPr lang="en-US" altLang="en-US" sz="2400" dirty="0"/>
              <a:t>We can see how feedback works by examining the most basic sequential logic components, the </a:t>
            </a:r>
            <a:r>
              <a:rPr lang="en-US" altLang="en-US" sz="2400" dirty="0">
                <a:solidFill>
                  <a:schemeClr val="tx2"/>
                </a:solidFill>
              </a:rPr>
              <a:t>SR </a:t>
            </a:r>
            <a:r>
              <a:rPr lang="en-US" altLang="en-US" sz="2400" dirty="0" smtClean="0">
                <a:solidFill>
                  <a:schemeClr val="tx2"/>
                </a:solidFill>
              </a:rPr>
              <a:t>latch</a:t>
            </a:r>
            <a:endParaRPr lang="en-US" altLang="en-US" sz="2400" i="1" dirty="0"/>
          </a:p>
          <a:p>
            <a:pPr lvl="1">
              <a:spcBef>
                <a:spcPct val="10000"/>
              </a:spcBef>
              <a:defRPr/>
            </a:pPr>
            <a:r>
              <a:rPr lang="en-US" altLang="en-US" sz="2400" dirty="0" smtClean="0"/>
              <a:t>“</a:t>
            </a:r>
            <a:r>
              <a:rPr lang="en-US" altLang="en-US" sz="2400" dirty="0"/>
              <a:t>SR” stands for set/reset.</a:t>
            </a:r>
          </a:p>
          <a:p>
            <a:pPr>
              <a:defRPr/>
            </a:pPr>
            <a:r>
              <a:rPr lang="en-US" altLang="en-US" sz="2400" dirty="0"/>
              <a:t>The internals of an </a:t>
            </a:r>
            <a:r>
              <a:rPr lang="en-US" altLang="en-US" sz="2400" i="1" dirty="0"/>
              <a:t>SR </a:t>
            </a:r>
            <a:r>
              <a:rPr lang="en-US" altLang="en-US" sz="2400" i="1" dirty="0" smtClean="0"/>
              <a:t>latch </a:t>
            </a:r>
            <a:r>
              <a:rPr lang="en-US" altLang="en-US" sz="2400" dirty="0" smtClean="0"/>
              <a:t>are</a:t>
            </a:r>
            <a:br>
              <a:rPr lang="en-US" altLang="en-US" sz="2400" dirty="0" smtClean="0"/>
            </a:br>
            <a:r>
              <a:rPr lang="en-US" altLang="en-US" sz="2400" dirty="0" smtClean="0"/>
              <a:t>shown </a:t>
            </a:r>
            <a:r>
              <a:rPr lang="en-US" altLang="en-US" sz="2400" dirty="0"/>
              <a:t>below:</a:t>
            </a:r>
          </a:p>
          <a:p>
            <a:endParaRPr lang="en-US" dirty="0"/>
          </a:p>
        </p:txBody>
      </p:sp>
      <p:graphicFrame>
        <p:nvGraphicFramePr>
          <p:cNvPr id="4" name="Object 4"/>
          <p:cNvGraphicFramePr>
            <a:graphicFrameLocks noChangeAspect="1"/>
          </p:cNvGraphicFramePr>
          <p:nvPr>
            <p:custDataLst>
              <p:tags r:id="rId2"/>
            </p:custDataLst>
            <p:extLst>
              <p:ext uri="{D42A27DB-BD31-4B8C-83A1-F6EECF244321}">
                <p14:modId xmlns:p14="http://schemas.microsoft.com/office/powerpoint/2010/main" val="2073639290"/>
              </p:ext>
            </p:extLst>
          </p:nvPr>
        </p:nvGraphicFramePr>
        <p:xfrm>
          <a:off x="3059832" y="3573016"/>
          <a:ext cx="2584378" cy="2024201"/>
        </p:xfrm>
        <a:graphic>
          <a:graphicData uri="http://schemas.openxmlformats.org/presentationml/2006/ole">
            <mc:AlternateContent xmlns:mc="http://schemas.openxmlformats.org/markup-compatibility/2006">
              <mc:Choice xmlns:v="urn:schemas-microsoft-com:vml" Requires="v">
                <p:oleObj spid="_x0000_s34882" name="VISIO" r:id="rId5" imgW="1057895" imgH="828914" progId="Visio.Drawing.6">
                  <p:embed/>
                </p:oleObj>
              </mc:Choice>
              <mc:Fallback>
                <p:oleObj name="VISIO" r:id="rId5" imgW="1057895" imgH="828914" progId="Visio.Drawing.6">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3573016"/>
                        <a:ext cx="2584378" cy="20242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373975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 Latch Analysis</a:t>
            </a:r>
            <a:endParaRPr lang="en-US" dirty="0"/>
          </a:p>
        </p:txBody>
      </p:sp>
      <p:sp>
        <p:nvSpPr>
          <p:cNvPr id="3" name="Content Placeholder 2"/>
          <p:cNvSpPr>
            <a:spLocks noGrp="1"/>
          </p:cNvSpPr>
          <p:nvPr>
            <p:ph idx="1"/>
          </p:nvPr>
        </p:nvSpPr>
        <p:spPr>
          <a:xfrm>
            <a:off x="457200" y="1628800"/>
            <a:ext cx="8229600" cy="4525963"/>
          </a:xfrm>
        </p:spPr>
        <p:txBody>
          <a:bodyPr/>
          <a:lstStyle/>
          <a:p>
            <a:pPr marL="457200" lvl="1" indent="0">
              <a:buNone/>
            </a:pPr>
            <a:r>
              <a:rPr lang="en-US" sz="2600" b="1" i="1" dirty="0">
                <a:solidFill>
                  <a:schemeClr val="tx2"/>
                </a:solidFill>
                <a:cs typeface="Arial" charset="0"/>
              </a:rPr>
              <a:t>S</a:t>
            </a:r>
            <a:r>
              <a:rPr lang="en-US" sz="2600" b="1" dirty="0">
                <a:solidFill>
                  <a:schemeClr val="tx2"/>
                </a:solidFill>
                <a:cs typeface="Arial" charset="0"/>
              </a:rPr>
              <a:t> = 1, </a:t>
            </a:r>
            <a:r>
              <a:rPr lang="en-US" sz="2600" b="1" i="1" dirty="0">
                <a:solidFill>
                  <a:schemeClr val="tx2"/>
                </a:solidFill>
                <a:cs typeface="Arial" charset="0"/>
              </a:rPr>
              <a:t>R</a:t>
            </a:r>
            <a:r>
              <a:rPr lang="en-US" sz="2600" b="1" dirty="0">
                <a:solidFill>
                  <a:schemeClr val="tx2"/>
                </a:solidFill>
                <a:cs typeface="Arial" charset="0"/>
              </a:rPr>
              <a:t> = </a:t>
            </a:r>
            <a:r>
              <a:rPr lang="en-US" sz="2600" b="1" dirty="0" smtClean="0">
                <a:solidFill>
                  <a:schemeClr val="tx2"/>
                </a:solidFill>
                <a:cs typeface="Arial" charset="0"/>
              </a:rPr>
              <a:t>0:</a:t>
            </a:r>
            <a:r>
              <a:rPr lang="en-US" sz="2600" b="1" dirty="0" smtClean="0">
                <a:solidFill>
                  <a:schemeClr val="accent1"/>
                </a:solidFill>
                <a:cs typeface="Arial" charset="0"/>
              </a:rPr>
              <a:t/>
            </a:r>
            <a:br>
              <a:rPr lang="en-US" sz="2600" b="1" dirty="0" smtClean="0">
                <a:solidFill>
                  <a:schemeClr val="accent1"/>
                </a:solidFill>
                <a:cs typeface="Arial" charset="0"/>
              </a:rPr>
            </a:br>
            <a:r>
              <a:rPr lang="en-US" sz="2600" dirty="0" smtClean="0">
                <a:cs typeface="Arial" charset="0"/>
              </a:rPr>
              <a:t>then </a:t>
            </a:r>
            <a:r>
              <a:rPr lang="en-US" sz="2600" i="1" dirty="0">
                <a:cs typeface="Arial" charset="0"/>
              </a:rPr>
              <a:t>Q</a:t>
            </a:r>
            <a:r>
              <a:rPr lang="en-US" sz="2600" dirty="0">
                <a:cs typeface="Arial" charset="0"/>
              </a:rPr>
              <a:t> = 1 and </a:t>
            </a:r>
            <a:r>
              <a:rPr lang="en-US" sz="2600" i="1" dirty="0">
                <a:cs typeface="Arial" charset="0"/>
              </a:rPr>
              <a:t>Q</a:t>
            </a:r>
            <a:r>
              <a:rPr lang="en-US" sz="2600" dirty="0">
                <a:cs typeface="Arial" charset="0"/>
              </a:rPr>
              <a:t> = 0</a:t>
            </a:r>
          </a:p>
          <a:p>
            <a:pPr lvl="1">
              <a:buFontTx/>
              <a:buChar char="–"/>
            </a:pPr>
            <a:endParaRPr lang="en-US" sz="2600" dirty="0">
              <a:cs typeface="Arial" charset="0"/>
            </a:endParaRPr>
          </a:p>
          <a:p>
            <a:pPr lvl="1">
              <a:buFontTx/>
              <a:buChar char="–"/>
            </a:pPr>
            <a:endParaRPr lang="en-US" sz="2600" dirty="0">
              <a:cs typeface="Arial" charset="0"/>
            </a:endParaRPr>
          </a:p>
          <a:p>
            <a:pPr lvl="1"/>
            <a:endParaRPr lang="en-US" sz="2600" dirty="0">
              <a:cs typeface="Arial" charset="0"/>
            </a:endParaRPr>
          </a:p>
          <a:p>
            <a:pPr lvl="1">
              <a:buFontTx/>
              <a:buChar char="–"/>
            </a:pPr>
            <a:endParaRPr lang="en-US" sz="2600" dirty="0">
              <a:cs typeface="Arial" charset="0"/>
            </a:endParaRPr>
          </a:p>
          <a:p>
            <a:pPr marL="457200" lvl="1" indent="0">
              <a:buNone/>
            </a:pPr>
            <a:r>
              <a:rPr lang="en-US" sz="2600" b="1" i="1" dirty="0">
                <a:solidFill>
                  <a:schemeClr val="tx2"/>
                </a:solidFill>
                <a:cs typeface="Arial" charset="0"/>
              </a:rPr>
              <a:t>S</a:t>
            </a:r>
            <a:r>
              <a:rPr lang="en-US" sz="2600" b="1" dirty="0">
                <a:solidFill>
                  <a:schemeClr val="tx2"/>
                </a:solidFill>
                <a:cs typeface="Arial" charset="0"/>
              </a:rPr>
              <a:t> = 0, </a:t>
            </a:r>
            <a:r>
              <a:rPr lang="en-US" sz="2600" b="1" i="1" dirty="0">
                <a:solidFill>
                  <a:schemeClr val="tx2"/>
                </a:solidFill>
                <a:cs typeface="Arial" charset="0"/>
              </a:rPr>
              <a:t>R</a:t>
            </a:r>
            <a:r>
              <a:rPr lang="en-US" sz="2600" b="1" dirty="0">
                <a:solidFill>
                  <a:schemeClr val="tx2"/>
                </a:solidFill>
                <a:cs typeface="Arial" charset="0"/>
              </a:rPr>
              <a:t> = </a:t>
            </a:r>
            <a:r>
              <a:rPr lang="en-US" sz="2600" b="1" dirty="0" smtClean="0">
                <a:solidFill>
                  <a:schemeClr val="tx2"/>
                </a:solidFill>
                <a:cs typeface="Arial" charset="0"/>
              </a:rPr>
              <a:t>1:</a:t>
            </a:r>
            <a:r>
              <a:rPr lang="en-US" sz="2600" b="1" dirty="0" smtClean="0">
                <a:solidFill>
                  <a:schemeClr val="accent1"/>
                </a:solidFill>
                <a:cs typeface="Arial" charset="0"/>
              </a:rPr>
              <a:t/>
            </a:r>
            <a:br>
              <a:rPr lang="en-US" sz="2600" b="1" dirty="0" smtClean="0">
                <a:solidFill>
                  <a:schemeClr val="accent1"/>
                </a:solidFill>
                <a:cs typeface="Arial" charset="0"/>
              </a:rPr>
            </a:br>
            <a:r>
              <a:rPr lang="en-US" sz="2600" dirty="0" smtClean="0">
                <a:cs typeface="Arial" charset="0"/>
              </a:rPr>
              <a:t>then </a:t>
            </a:r>
            <a:r>
              <a:rPr lang="en-US" sz="2600" i="1" dirty="0">
                <a:cs typeface="Arial" charset="0"/>
              </a:rPr>
              <a:t>Q</a:t>
            </a:r>
            <a:r>
              <a:rPr lang="en-US" sz="2600" dirty="0">
                <a:cs typeface="Arial" charset="0"/>
              </a:rPr>
              <a:t> = 1 and </a:t>
            </a:r>
            <a:r>
              <a:rPr lang="en-US" sz="2600" i="1" dirty="0">
                <a:cs typeface="Arial" charset="0"/>
              </a:rPr>
              <a:t>Q</a:t>
            </a:r>
            <a:r>
              <a:rPr lang="en-US" sz="2600" dirty="0">
                <a:cs typeface="Arial" charset="0"/>
              </a:rPr>
              <a:t> = 0</a:t>
            </a:r>
          </a:p>
          <a:p>
            <a:endParaRPr lang="en-US" dirty="0"/>
          </a:p>
        </p:txBody>
      </p:sp>
      <p:cxnSp>
        <p:nvCxnSpPr>
          <p:cNvPr id="4" name="Straight Connector 3"/>
          <p:cNvCxnSpPr/>
          <p:nvPr/>
        </p:nvCxnSpPr>
        <p:spPr>
          <a:xfrm>
            <a:off x="3131840" y="2132856"/>
            <a:ext cx="1440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756496" y="4905096"/>
            <a:ext cx="1440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custDataLst>
              <p:tags r:id="rId2"/>
            </p:custDataLst>
            <p:extLst>
              <p:ext uri="{D42A27DB-BD31-4B8C-83A1-F6EECF244321}">
                <p14:modId xmlns:p14="http://schemas.microsoft.com/office/powerpoint/2010/main" val="288520482"/>
              </p:ext>
            </p:extLst>
          </p:nvPr>
        </p:nvGraphicFramePr>
        <p:xfrm>
          <a:off x="4401017" y="1268760"/>
          <a:ext cx="2438400" cy="2043112"/>
        </p:xfrm>
        <a:graphic>
          <a:graphicData uri="http://schemas.openxmlformats.org/presentationml/2006/ole">
            <mc:AlternateContent xmlns:mc="http://schemas.openxmlformats.org/markup-compatibility/2006">
              <mc:Choice xmlns:v="urn:schemas-microsoft-com:vml" Requires="v">
                <p:oleObj spid="_x0000_s35968" name="VISIO" r:id="rId6" imgW="1057895" imgH="885396" progId="Visio.Drawing.6">
                  <p:embed/>
                </p:oleObj>
              </mc:Choice>
              <mc:Fallback>
                <p:oleObj name="VISIO" r:id="rId6" imgW="1057895" imgH="885396"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1017" y="1268760"/>
                        <a:ext cx="2438400" cy="2043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 name="Object 6"/>
          <p:cNvGraphicFramePr>
            <a:graphicFrameLocks noChangeAspect="1"/>
          </p:cNvGraphicFramePr>
          <p:nvPr>
            <p:custDataLst>
              <p:tags r:id="rId3"/>
            </p:custDataLst>
            <p:extLst>
              <p:ext uri="{D42A27DB-BD31-4B8C-83A1-F6EECF244321}">
                <p14:modId xmlns:p14="http://schemas.microsoft.com/office/powerpoint/2010/main" val="77911156"/>
              </p:ext>
            </p:extLst>
          </p:nvPr>
        </p:nvGraphicFramePr>
        <p:xfrm>
          <a:off x="4401017" y="3711761"/>
          <a:ext cx="2438400" cy="2043112"/>
        </p:xfrm>
        <a:graphic>
          <a:graphicData uri="http://schemas.openxmlformats.org/presentationml/2006/ole">
            <mc:AlternateContent xmlns:mc="http://schemas.openxmlformats.org/markup-compatibility/2006">
              <mc:Choice xmlns:v="urn:schemas-microsoft-com:vml" Requires="v">
                <p:oleObj spid="_x0000_s35969" name="VISIO" r:id="rId8" imgW="1057895" imgH="885396" progId="Visio.Drawing.6">
                  <p:embed/>
                </p:oleObj>
              </mc:Choice>
              <mc:Fallback>
                <p:oleObj name="VISIO" r:id="rId8" imgW="1057895" imgH="885396"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1017" y="3711761"/>
                        <a:ext cx="2438400" cy="20431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1719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 Latch Analysis</a:t>
            </a:r>
            <a:endParaRPr lang="en-US" dirty="0"/>
          </a:p>
        </p:txBody>
      </p:sp>
      <p:sp>
        <p:nvSpPr>
          <p:cNvPr id="3" name="Content Placeholder 2"/>
          <p:cNvSpPr>
            <a:spLocks noGrp="1"/>
          </p:cNvSpPr>
          <p:nvPr>
            <p:ph idx="1"/>
          </p:nvPr>
        </p:nvSpPr>
        <p:spPr/>
        <p:txBody>
          <a:bodyPr/>
          <a:lstStyle/>
          <a:p>
            <a:pPr marL="457200" lvl="1" indent="0">
              <a:buNone/>
            </a:pPr>
            <a:r>
              <a:rPr lang="en-US" sz="2600" b="1" i="1" dirty="0">
                <a:solidFill>
                  <a:schemeClr val="tx2"/>
                </a:solidFill>
                <a:cs typeface="Arial" charset="0"/>
              </a:rPr>
              <a:t>S</a:t>
            </a:r>
            <a:r>
              <a:rPr lang="en-US" sz="2600" b="1" dirty="0">
                <a:solidFill>
                  <a:schemeClr val="tx2"/>
                </a:solidFill>
                <a:cs typeface="Arial" charset="0"/>
              </a:rPr>
              <a:t> = </a:t>
            </a:r>
            <a:r>
              <a:rPr lang="en-US" sz="2600" b="1" dirty="0" smtClean="0">
                <a:solidFill>
                  <a:schemeClr val="tx2"/>
                </a:solidFill>
                <a:cs typeface="Arial" charset="0"/>
              </a:rPr>
              <a:t>0, </a:t>
            </a:r>
            <a:r>
              <a:rPr lang="en-US" sz="2600" b="1" i="1" dirty="0">
                <a:solidFill>
                  <a:schemeClr val="tx2"/>
                </a:solidFill>
                <a:cs typeface="Arial" charset="0"/>
              </a:rPr>
              <a:t>R</a:t>
            </a:r>
            <a:r>
              <a:rPr lang="en-US" sz="2600" b="1" dirty="0">
                <a:solidFill>
                  <a:schemeClr val="tx2"/>
                </a:solidFill>
                <a:cs typeface="Arial" charset="0"/>
              </a:rPr>
              <a:t> = 0:</a:t>
            </a:r>
            <a:r>
              <a:rPr lang="en-US" sz="2600" b="1" dirty="0">
                <a:solidFill>
                  <a:schemeClr val="accent1"/>
                </a:solidFill>
                <a:cs typeface="Arial" charset="0"/>
              </a:rPr>
              <a:t/>
            </a:r>
            <a:br>
              <a:rPr lang="en-US" sz="2600" b="1" dirty="0">
                <a:solidFill>
                  <a:schemeClr val="accent1"/>
                </a:solidFill>
                <a:cs typeface="Arial" charset="0"/>
              </a:rPr>
            </a:br>
            <a:r>
              <a:rPr lang="en-US" sz="2600" dirty="0">
                <a:cs typeface="Arial" charset="0"/>
              </a:rPr>
              <a:t>then </a:t>
            </a:r>
            <a:r>
              <a:rPr lang="en-US" sz="2600" i="1" dirty="0">
                <a:cs typeface="Arial" charset="0"/>
              </a:rPr>
              <a:t>Q</a:t>
            </a:r>
            <a:r>
              <a:rPr lang="en-US" sz="2600" dirty="0">
                <a:cs typeface="Arial" charset="0"/>
              </a:rPr>
              <a:t> = </a:t>
            </a:r>
            <a:r>
              <a:rPr lang="en-US" sz="2600" dirty="0" err="1" smtClean="0">
                <a:cs typeface="Arial" charset="0"/>
              </a:rPr>
              <a:t>Q</a:t>
            </a:r>
            <a:r>
              <a:rPr lang="en-US" sz="2600" baseline="-25000" dirty="0" err="1" smtClean="0">
                <a:cs typeface="Arial" charset="0"/>
              </a:rPr>
              <a:t>prev</a:t>
            </a:r>
            <a:endParaRPr lang="en-US" sz="2600" baseline="-25000" dirty="0">
              <a:cs typeface="Arial" charset="0"/>
            </a:endParaRPr>
          </a:p>
          <a:p>
            <a:pPr lvl="1">
              <a:buFontTx/>
              <a:buChar char="–"/>
            </a:pPr>
            <a:endParaRPr lang="en-US" sz="2600" dirty="0">
              <a:cs typeface="Arial" charset="0"/>
            </a:endParaRPr>
          </a:p>
          <a:p>
            <a:pPr lvl="1">
              <a:buFontTx/>
              <a:buChar char="–"/>
            </a:pPr>
            <a:endParaRPr lang="en-US" sz="2600" dirty="0">
              <a:cs typeface="Arial" charset="0"/>
            </a:endParaRPr>
          </a:p>
          <a:p>
            <a:pPr lvl="1"/>
            <a:endParaRPr lang="en-US" sz="2600" dirty="0">
              <a:cs typeface="Arial" charset="0"/>
            </a:endParaRPr>
          </a:p>
          <a:p>
            <a:pPr lvl="1">
              <a:buFontTx/>
              <a:buChar char="–"/>
            </a:pPr>
            <a:endParaRPr lang="en-US" sz="2600" dirty="0">
              <a:cs typeface="Arial" charset="0"/>
            </a:endParaRPr>
          </a:p>
          <a:p>
            <a:pPr marL="457200" lvl="1" indent="0">
              <a:buNone/>
            </a:pPr>
            <a:r>
              <a:rPr lang="en-US" sz="2600" b="1" i="1" dirty="0">
                <a:solidFill>
                  <a:schemeClr val="tx2"/>
                </a:solidFill>
                <a:cs typeface="Arial" charset="0"/>
              </a:rPr>
              <a:t>S</a:t>
            </a:r>
            <a:r>
              <a:rPr lang="en-US" sz="2600" b="1" dirty="0">
                <a:solidFill>
                  <a:schemeClr val="tx2"/>
                </a:solidFill>
                <a:cs typeface="Arial" charset="0"/>
              </a:rPr>
              <a:t> = </a:t>
            </a:r>
            <a:r>
              <a:rPr lang="en-US" sz="2600" b="1" dirty="0" smtClean="0">
                <a:solidFill>
                  <a:schemeClr val="tx2"/>
                </a:solidFill>
                <a:cs typeface="Arial" charset="0"/>
              </a:rPr>
              <a:t>1, </a:t>
            </a:r>
            <a:r>
              <a:rPr lang="en-US" sz="2600" b="1" i="1" dirty="0">
                <a:solidFill>
                  <a:schemeClr val="tx2"/>
                </a:solidFill>
                <a:cs typeface="Arial" charset="0"/>
              </a:rPr>
              <a:t>R</a:t>
            </a:r>
            <a:r>
              <a:rPr lang="en-US" sz="2600" b="1" dirty="0">
                <a:solidFill>
                  <a:schemeClr val="tx2"/>
                </a:solidFill>
                <a:cs typeface="Arial" charset="0"/>
              </a:rPr>
              <a:t> = 1:</a:t>
            </a:r>
            <a:r>
              <a:rPr lang="en-US" sz="2600" b="1" dirty="0">
                <a:solidFill>
                  <a:schemeClr val="accent1"/>
                </a:solidFill>
                <a:cs typeface="Arial" charset="0"/>
              </a:rPr>
              <a:t/>
            </a:r>
            <a:br>
              <a:rPr lang="en-US" sz="2600" b="1" dirty="0">
                <a:solidFill>
                  <a:schemeClr val="accent1"/>
                </a:solidFill>
                <a:cs typeface="Arial" charset="0"/>
              </a:rPr>
            </a:br>
            <a:r>
              <a:rPr lang="en-US" sz="2600" dirty="0">
                <a:cs typeface="Arial" charset="0"/>
              </a:rPr>
              <a:t>then </a:t>
            </a:r>
            <a:r>
              <a:rPr lang="en-US" sz="2600" i="1" dirty="0">
                <a:cs typeface="Arial" charset="0"/>
              </a:rPr>
              <a:t>Q</a:t>
            </a:r>
            <a:r>
              <a:rPr lang="en-US" sz="2600" dirty="0">
                <a:cs typeface="Arial" charset="0"/>
              </a:rPr>
              <a:t> = </a:t>
            </a:r>
            <a:r>
              <a:rPr lang="en-US" sz="2600" dirty="0" smtClean="0">
                <a:cs typeface="Arial" charset="0"/>
              </a:rPr>
              <a:t>0 </a:t>
            </a:r>
            <a:r>
              <a:rPr lang="en-US" sz="2600" dirty="0">
                <a:cs typeface="Arial" charset="0"/>
              </a:rPr>
              <a:t>and </a:t>
            </a:r>
            <a:r>
              <a:rPr lang="en-US" sz="2600" i="1" dirty="0">
                <a:cs typeface="Arial" charset="0"/>
              </a:rPr>
              <a:t>Q</a:t>
            </a:r>
            <a:r>
              <a:rPr lang="en-US" sz="2600" dirty="0">
                <a:cs typeface="Arial" charset="0"/>
              </a:rPr>
              <a:t> = 0</a:t>
            </a:r>
          </a:p>
          <a:p>
            <a:endParaRPr lang="en-US" dirty="0"/>
          </a:p>
        </p:txBody>
      </p:sp>
      <p:cxnSp>
        <p:nvCxnSpPr>
          <p:cNvPr id="4" name="Straight Connector 3"/>
          <p:cNvCxnSpPr/>
          <p:nvPr/>
        </p:nvCxnSpPr>
        <p:spPr>
          <a:xfrm>
            <a:off x="3112331" y="4873565"/>
            <a:ext cx="1440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Object 13"/>
          <p:cNvGraphicFramePr>
            <a:graphicFrameLocks noChangeAspect="1"/>
          </p:cNvGraphicFramePr>
          <p:nvPr>
            <p:custDataLst>
              <p:tags r:id="rId2"/>
            </p:custDataLst>
            <p:extLst>
              <p:ext uri="{D42A27DB-BD31-4B8C-83A1-F6EECF244321}">
                <p14:modId xmlns:p14="http://schemas.microsoft.com/office/powerpoint/2010/main" val="149110670"/>
              </p:ext>
            </p:extLst>
          </p:nvPr>
        </p:nvGraphicFramePr>
        <p:xfrm>
          <a:off x="3851920" y="1560165"/>
          <a:ext cx="5089240" cy="2281808"/>
        </p:xfrm>
        <a:graphic>
          <a:graphicData uri="http://schemas.openxmlformats.org/presentationml/2006/ole">
            <mc:AlternateContent xmlns:mc="http://schemas.openxmlformats.org/markup-compatibility/2006">
              <mc:Choice xmlns:v="urn:schemas-microsoft-com:vml" Requires="v">
                <p:oleObj spid="_x0000_s36988" name="VISIO" r:id="rId6" imgW="2486160" imgH="1114560" progId="Visio.Drawing.6">
                  <p:embed/>
                </p:oleObj>
              </mc:Choice>
              <mc:Fallback>
                <p:oleObj name="VISIO" r:id="rId6" imgW="2486160" imgH="1114560" progId="Visio.Drawing.6">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920" y="1560165"/>
                        <a:ext cx="5089240" cy="228180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custDataLst>
              <p:tags r:id="rId3"/>
            </p:custDataLst>
            <p:extLst>
              <p:ext uri="{D42A27DB-BD31-4B8C-83A1-F6EECF244321}">
                <p14:modId xmlns:p14="http://schemas.microsoft.com/office/powerpoint/2010/main" val="1656988376"/>
              </p:ext>
            </p:extLst>
          </p:nvPr>
        </p:nvGraphicFramePr>
        <p:xfrm>
          <a:off x="5076056" y="4024535"/>
          <a:ext cx="2109231" cy="1766664"/>
        </p:xfrm>
        <a:graphic>
          <a:graphicData uri="http://schemas.openxmlformats.org/presentationml/2006/ole">
            <mc:AlternateContent xmlns:mc="http://schemas.openxmlformats.org/markup-compatibility/2006">
              <mc:Choice xmlns:v="urn:schemas-microsoft-com:vml" Requires="v">
                <p:oleObj spid="_x0000_s36989" name="VISIO" r:id="rId8" imgW="1057895" imgH="885396" progId="Visio.Drawing.6">
                  <p:embed/>
                </p:oleObj>
              </mc:Choice>
              <mc:Fallback>
                <p:oleObj name="VISIO" r:id="rId8" imgW="1057895" imgH="885396"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6056" y="4024535"/>
                        <a:ext cx="2109231" cy="176666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043608" y="2670981"/>
            <a:ext cx="1584176" cy="461665"/>
          </a:xfrm>
          <a:prstGeom prst="rect">
            <a:avLst/>
          </a:prstGeom>
          <a:solidFill>
            <a:schemeClr val="accent6">
              <a:lumMod val="60000"/>
              <a:lumOff val="40000"/>
            </a:schemeClr>
          </a:solidFill>
        </p:spPr>
        <p:txBody>
          <a:bodyPr wrap="square" rtlCol="0">
            <a:spAutoFit/>
          </a:bodyPr>
          <a:lstStyle/>
          <a:p>
            <a:pPr algn="ctr"/>
            <a:r>
              <a:rPr lang="en-US" sz="2400" b="1" dirty="0" smtClean="0">
                <a:solidFill>
                  <a:schemeClr val="accent2">
                    <a:lumMod val="50000"/>
                  </a:schemeClr>
                </a:solidFill>
              </a:rPr>
              <a:t>MEMORY!</a:t>
            </a:r>
            <a:endParaRPr lang="en-US" sz="2400" b="1" dirty="0">
              <a:solidFill>
                <a:schemeClr val="accent2">
                  <a:lumMod val="50000"/>
                </a:schemeClr>
              </a:solidFill>
            </a:endParaRPr>
          </a:p>
        </p:txBody>
      </p:sp>
      <p:grpSp>
        <p:nvGrpSpPr>
          <p:cNvPr id="10" name="Group 9"/>
          <p:cNvGrpSpPr/>
          <p:nvPr/>
        </p:nvGrpSpPr>
        <p:grpSpPr>
          <a:xfrm>
            <a:off x="909030" y="5301208"/>
            <a:ext cx="1853332" cy="646331"/>
            <a:chOff x="909030" y="3557096"/>
            <a:chExt cx="1853332" cy="646331"/>
          </a:xfrm>
        </p:grpSpPr>
        <p:sp>
          <p:nvSpPr>
            <p:cNvPr id="8" name="TextBox 7"/>
            <p:cNvSpPr txBox="1"/>
            <p:nvPr/>
          </p:nvSpPr>
          <p:spPr>
            <a:xfrm>
              <a:off x="909030" y="3557096"/>
              <a:ext cx="1853332" cy="646331"/>
            </a:xfrm>
            <a:prstGeom prst="rect">
              <a:avLst/>
            </a:prstGeom>
            <a:solidFill>
              <a:schemeClr val="accent6">
                <a:lumMod val="60000"/>
                <a:lumOff val="40000"/>
              </a:schemeClr>
            </a:solidFill>
          </p:spPr>
          <p:txBody>
            <a:bodyPr wrap="square" rtlCol="0">
              <a:spAutoFit/>
            </a:bodyPr>
            <a:lstStyle/>
            <a:p>
              <a:pPr algn="ctr"/>
              <a:r>
                <a:rPr lang="en-US" b="1" dirty="0" smtClean="0">
                  <a:solidFill>
                    <a:schemeClr val="accent2">
                      <a:lumMod val="50000"/>
                    </a:schemeClr>
                  </a:solidFill>
                </a:rPr>
                <a:t>Invalid State</a:t>
              </a:r>
            </a:p>
            <a:p>
              <a:pPr algn="ctr"/>
              <a:r>
                <a:rPr lang="en-US" b="1" dirty="0" smtClean="0">
                  <a:solidFill>
                    <a:schemeClr val="accent2">
                      <a:lumMod val="50000"/>
                    </a:schemeClr>
                  </a:solidFill>
                </a:rPr>
                <a:t>Q ≠ NOT Q</a:t>
              </a:r>
              <a:endParaRPr lang="en-US" b="1" dirty="0">
                <a:solidFill>
                  <a:schemeClr val="accent2">
                    <a:lumMod val="50000"/>
                  </a:schemeClr>
                </a:solidFill>
              </a:endParaRPr>
            </a:p>
          </p:txBody>
        </p:sp>
        <p:cxnSp>
          <p:nvCxnSpPr>
            <p:cNvPr id="9" name="Straight Connector 8"/>
            <p:cNvCxnSpPr/>
            <p:nvPr/>
          </p:nvCxnSpPr>
          <p:spPr>
            <a:xfrm>
              <a:off x="1347031" y="3920086"/>
              <a:ext cx="144016"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28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 Latch Analysis</a:t>
            </a:r>
            <a:endParaRPr lang="en-US" dirty="0"/>
          </a:p>
        </p:txBody>
      </p:sp>
      <p:sp>
        <p:nvSpPr>
          <p:cNvPr id="4" name="Content Placeholder 3"/>
          <p:cNvSpPr>
            <a:spLocks noGrp="1"/>
          </p:cNvSpPr>
          <p:nvPr>
            <p:ph sz="half" idx="1"/>
          </p:nvPr>
        </p:nvSpPr>
        <p:spPr/>
        <p:txBody>
          <a:bodyPr/>
          <a:lstStyle/>
          <a:p>
            <a:pPr>
              <a:spcBef>
                <a:spcPct val="40000"/>
              </a:spcBef>
              <a:defRPr/>
            </a:pPr>
            <a:r>
              <a:rPr lang="en-US" altLang="en-US" dirty="0"/>
              <a:t>The </a:t>
            </a:r>
            <a:r>
              <a:rPr lang="en-US" altLang="en-US" dirty="0" err="1" smtClean="0"/>
              <a:t>behaviour</a:t>
            </a:r>
            <a:r>
              <a:rPr lang="en-US" altLang="en-US" dirty="0" smtClean="0"/>
              <a:t> </a:t>
            </a:r>
            <a:r>
              <a:rPr lang="en-US" altLang="en-US" dirty="0"/>
              <a:t>of an </a:t>
            </a:r>
            <a:r>
              <a:rPr lang="en-US" altLang="en-US" i="1" dirty="0"/>
              <a:t>SR </a:t>
            </a:r>
            <a:r>
              <a:rPr lang="en-US" altLang="en-US" i="1" dirty="0" smtClean="0"/>
              <a:t>latch </a:t>
            </a:r>
            <a:r>
              <a:rPr lang="en-US" altLang="en-US" dirty="0" smtClean="0"/>
              <a:t>is </a:t>
            </a:r>
            <a:r>
              <a:rPr lang="en-US" altLang="en-US" dirty="0"/>
              <a:t>described by a characteristic table.</a:t>
            </a:r>
          </a:p>
          <a:p>
            <a:pPr lvl="1">
              <a:spcBef>
                <a:spcPct val="40000"/>
              </a:spcBef>
              <a:defRPr/>
            </a:pPr>
            <a:r>
              <a:rPr lang="en-US" altLang="en-US" i="1" dirty="0"/>
              <a:t>Q(t) </a:t>
            </a:r>
            <a:r>
              <a:rPr lang="en-US" altLang="en-US" dirty="0"/>
              <a:t>means the value of the output at time t.  </a:t>
            </a:r>
            <a:r>
              <a:rPr lang="en-US" altLang="en-US" i="1" dirty="0"/>
              <a:t>Q(t+1) </a:t>
            </a:r>
            <a:r>
              <a:rPr lang="en-US" altLang="en-US" dirty="0"/>
              <a:t>is the value of Q after the next clock pulse.</a:t>
            </a:r>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956034012"/>
              </p:ext>
            </p:extLst>
          </p:nvPr>
        </p:nvGraphicFramePr>
        <p:xfrm>
          <a:off x="4894348" y="1640235"/>
          <a:ext cx="3020144" cy="1854200"/>
        </p:xfrm>
        <a:graphic>
          <a:graphicData uri="http://schemas.openxmlformats.org/drawingml/2006/table">
            <a:tbl>
              <a:tblPr firstRow="1" bandRow="1">
                <a:tableStyleId>{5C22544A-7EE6-4342-B048-85BDC9FD1C3A}</a:tableStyleId>
              </a:tblPr>
              <a:tblGrid>
                <a:gridCol w="646569"/>
                <a:gridCol w="646569"/>
                <a:gridCol w="1727006"/>
              </a:tblGrid>
              <a:tr h="370840">
                <a:tc>
                  <a:txBody>
                    <a:bodyPr/>
                    <a:lstStyle/>
                    <a:p>
                      <a:r>
                        <a:rPr lang="en-US" dirty="0" smtClean="0"/>
                        <a:t>S</a:t>
                      </a:r>
                      <a:endParaRPr lang="en-US" dirty="0"/>
                    </a:p>
                  </a:txBody>
                  <a:tcPr/>
                </a:tc>
                <a:tc>
                  <a:txBody>
                    <a:bodyPr/>
                    <a:lstStyle/>
                    <a:p>
                      <a:r>
                        <a:rPr lang="en-US" dirty="0" smtClean="0"/>
                        <a:t>R</a:t>
                      </a:r>
                      <a:endParaRPr lang="en-US" dirty="0"/>
                    </a:p>
                  </a:txBody>
                  <a:tcPr/>
                </a:tc>
                <a:tc>
                  <a:txBody>
                    <a:bodyPr/>
                    <a:lstStyle/>
                    <a:p>
                      <a:r>
                        <a:rPr lang="en-US" i="1" dirty="0" smtClean="0"/>
                        <a:t>Q (t+1)</a:t>
                      </a:r>
                      <a:endParaRPr lang="en-US" i="1" dirty="0"/>
                    </a:p>
                  </a:txBody>
                  <a:tcPr>
                    <a:solidFill>
                      <a:schemeClr val="accent2"/>
                    </a:solidFill>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i="1" dirty="0" smtClean="0"/>
                        <a:t>Q(t) </a:t>
                      </a:r>
                      <a:endParaRPr lang="en-US" i="1" dirty="0"/>
                    </a:p>
                  </a:txBody>
                  <a:tcPr>
                    <a:solidFill>
                      <a:schemeClr val="accent2">
                        <a:lumMod val="60000"/>
                        <a:lumOff val="40000"/>
                      </a:schemeClr>
                    </a:solidFill>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     (</a:t>
                      </a:r>
                      <a:r>
                        <a:rPr lang="en-US" i="1" dirty="0" smtClean="0"/>
                        <a:t>reset to 0</a:t>
                      </a:r>
                      <a:r>
                        <a:rPr lang="en-US" dirty="0" smtClean="0"/>
                        <a:t>)</a:t>
                      </a:r>
                      <a:endParaRPr lang="en-US" dirty="0"/>
                    </a:p>
                  </a:txBody>
                  <a:tcPr>
                    <a:solidFill>
                      <a:schemeClr val="accent2">
                        <a:lumMod val="20000"/>
                        <a:lumOff val="80000"/>
                      </a:schemeClr>
                    </a:solidFill>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     (</a:t>
                      </a:r>
                      <a:r>
                        <a:rPr lang="en-US" i="1" dirty="0" smtClean="0"/>
                        <a:t>set to 1</a:t>
                      </a:r>
                      <a:r>
                        <a:rPr lang="en-US" dirty="0" smtClean="0"/>
                        <a:t>)</a:t>
                      </a:r>
                      <a:endParaRPr lang="en-US" dirty="0"/>
                    </a:p>
                  </a:txBody>
                  <a:tcPr>
                    <a:solidFill>
                      <a:schemeClr val="accent2">
                        <a:lumMod val="60000"/>
                        <a:lumOff val="40000"/>
                      </a:schemeClr>
                    </a:solidFill>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i="1" dirty="0" smtClean="0"/>
                        <a:t>undefined</a:t>
                      </a:r>
                      <a:endParaRPr lang="en-US" i="1" dirty="0"/>
                    </a:p>
                  </a:txBody>
                  <a:tcPr>
                    <a:solidFill>
                      <a:schemeClr val="accent2">
                        <a:lumMod val="20000"/>
                        <a:lumOff val="80000"/>
                      </a:schemeClr>
                    </a:solidFill>
                  </a:tcPr>
                </a:tc>
              </a:tr>
            </a:tbl>
          </a:graphicData>
        </a:graphic>
      </p:graphicFrame>
      <p:sp>
        <p:nvSpPr>
          <p:cNvPr id="8" name="TextBox 7"/>
          <p:cNvSpPr txBox="1"/>
          <p:nvPr/>
        </p:nvSpPr>
        <p:spPr>
          <a:xfrm>
            <a:off x="4860032" y="3717032"/>
            <a:ext cx="4067944" cy="2259080"/>
          </a:xfrm>
          <a:prstGeom prst="rect">
            <a:avLst/>
          </a:prstGeom>
          <a:solidFill>
            <a:schemeClr val="accent6">
              <a:lumMod val="60000"/>
              <a:lumOff val="40000"/>
            </a:schemeClr>
          </a:solidFill>
        </p:spPr>
        <p:txBody>
          <a:bodyPr wrap="square" rtlCol="0">
            <a:spAutoFit/>
          </a:bodyPr>
          <a:lstStyle/>
          <a:p>
            <a:pPr marL="342900" indent="-342900">
              <a:spcBef>
                <a:spcPct val="20000"/>
              </a:spcBef>
              <a:buFontTx/>
              <a:buChar char="•"/>
            </a:pPr>
            <a:r>
              <a:rPr lang="en-US" sz="1600" dirty="0" smtClean="0">
                <a:cs typeface="Arial" charset="0"/>
              </a:rPr>
              <a:t>Remember:  SR </a:t>
            </a:r>
            <a:r>
              <a:rPr lang="en-US" sz="1600" dirty="0">
                <a:cs typeface="Arial" charset="0"/>
              </a:rPr>
              <a:t>stands for Set/Reset Latch</a:t>
            </a:r>
          </a:p>
          <a:p>
            <a:pPr marL="742950" lvl="1" indent="-285750">
              <a:spcBef>
                <a:spcPct val="20000"/>
              </a:spcBef>
              <a:buFontTx/>
              <a:buChar char="–"/>
            </a:pPr>
            <a:r>
              <a:rPr lang="en-US" sz="1600" dirty="0">
                <a:cs typeface="Arial" charset="0"/>
              </a:rPr>
              <a:t>Stores one bit of state (</a:t>
            </a:r>
            <a:r>
              <a:rPr lang="en-US" sz="1600" i="1" dirty="0">
                <a:cs typeface="Arial" charset="0"/>
              </a:rPr>
              <a:t>Q</a:t>
            </a:r>
            <a:r>
              <a:rPr lang="en-US" sz="1600" dirty="0">
                <a:cs typeface="Arial" charset="0"/>
              </a:rPr>
              <a:t>)</a:t>
            </a:r>
          </a:p>
          <a:p>
            <a:pPr marL="342900" indent="-342900">
              <a:spcBef>
                <a:spcPct val="20000"/>
              </a:spcBef>
              <a:buFontTx/>
              <a:buChar char="•"/>
            </a:pPr>
            <a:r>
              <a:rPr lang="en-US" sz="1600" dirty="0">
                <a:cs typeface="Arial" charset="0"/>
              </a:rPr>
              <a:t>Control what value is being </a:t>
            </a:r>
            <a:r>
              <a:rPr lang="en-US" sz="1600" dirty="0" smtClean="0">
                <a:cs typeface="Arial" charset="0"/>
              </a:rPr>
              <a:t>stored</a:t>
            </a:r>
            <a:br>
              <a:rPr lang="en-US" sz="1600" dirty="0" smtClean="0">
                <a:cs typeface="Arial" charset="0"/>
              </a:rPr>
            </a:br>
            <a:r>
              <a:rPr lang="en-US" sz="1600" dirty="0" smtClean="0">
                <a:cs typeface="Arial" charset="0"/>
              </a:rPr>
              <a:t>with </a:t>
            </a:r>
            <a:r>
              <a:rPr lang="en-US" sz="1600" i="1" dirty="0">
                <a:cs typeface="Arial" charset="0"/>
              </a:rPr>
              <a:t>S</a:t>
            </a:r>
            <a:r>
              <a:rPr lang="en-US" sz="1600" dirty="0">
                <a:cs typeface="Arial" charset="0"/>
              </a:rPr>
              <a:t>, </a:t>
            </a:r>
            <a:r>
              <a:rPr lang="en-US" sz="1600" i="1" dirty="0">
                <a:cs typeface="Arial" charset="0"/>
              </a:rPr>
              <a:t>R</a:t>
            </a:r>
            <a:r>
              <a:rPr lang="en-US" sz="1600" dirty="0">
                <a:cs typeface="Arial" charset="0"/>
              </a:rPr>
              <a:t> </a:t>
            </a:r>
            <a:r>
              <a:rPr lang="en-US" sz="1600" dirty="0" smtClean="0">
                <a:cs typeface="Arial" charset="0"/>
              </a:rPr>
              <a:t>inputs</a:t>
            </a:r>
          </a:p>
          <a:p>
            <a:pPr marL="800100" lvl="1" indent="-342900">
              <a:spcBef>
                <a:spcPct val="20000"/>
              </a:spcBef>
              <a:buFontTx/>
              <a:buChar char="•"/>
            </a:pPr>
            <a:r>
              <a:rPr lang="en-US" sz="1600" b="1" dirty="0" smtClean="0">
                <a:solidFill>
                  <a:schemeClr val="tx2"/>
                </a:solidFill>
                <a:cs typeface="Arial" charset="0"/>
              </a:rPr>
              <a:t>Set</a:t>
            </a:r>
            <a:r>
              <a:rPr lang="en-US" sz="1600" b="1" dirty="0">
                <a:solidFill>
                  <a:schemeClr val="tx2"/>
                </a:solidFill>
                <a:cs typeface="Arial" charset="0"/>
              </a:rPr>
              <a:t>: </a:t>
            </a:r>
            <a:r>
              <a:rPr lang="en-US" sz="1600" dirty="0">
                <a:cs typeface="Arial" charset="0"/>
              </a:rPr>
              <a:t>Make the output </a:t>
            </a:r>
            <a:r>
              <a:rPr lang="en-US" sz="1600" dirty="0" smtClean="0">
                <a:cs typeface="Arial" charset="0"/>
              </a:rPr>
              <a:t>1</a:t>
            </a:r>
            <a:br>
              <a:rPr lang="en-US" sz="1600" dirty="0" smtClean="0">
                <a:cs typeface="Arial" charset="0"/>
              </a:rPr>
            </a:br>
            <a:r>
              <a:rPr lang="en-US" sz="1600" dirty="0" smtClean="0">
                <a:solidFill>
                  <a:schemeClr val="tx2"/>
                </a:solidFill>
                <a:cs typeface="Arial" charset="0"/>
              </a:rPr>
              <a:t>(</a:t>
            </a:r>
            <a:r>
              <a:rPr lang="en-US" sz="1600" i="1" dirty="0" smtClean="0">
                <a:solidFill>
                  <a:schemeClr val="tx2"/>
                </a:solidFill>
                <a:cs typeface="Arial" charset="0"/>
              </a:rPr>
              <a:t>S </a:t>
            </a:r>
            <a:r>
              <a:rPr lang="en-US" sz="1600" dirty="0">
                <a:solidFill>
                  <a:schemeClr val="tx2"/>
                </a:solidFill>
                <a:cs typeface="Arial" charset="0"/>
              </a:rPr>
              <a:t>= 1, </a:t>
            </a:r>
            <a:r>
              <a:rPr lang="en-US" sz="1600" i="1" dirty="0">
                <a:cs typeface="Arial" charset="0"/>
              </a:rPr>
              <a:t>R </a:t>
            </a:r>
            <a:r>
              <a:rPr lang="en-US" sz="1600" dirty="0">
                <a:cs typeface="Arial" charset="0"/>
              </a:rPr>
              <a:t>= 0, </a:t>
            </a:r>
            <a:r>
              <a:rPr lang="en-US" sz="1600" b="1" i="1" dirty="0">
                <a:solidFill>
                  <a:schemeClr val="tx2"/>
                </a:solidFill>
                <a:cs typeface="Arial" charset="0"/>
              </a:rPr>
              <a:t>Q</a:t>
            </a:r>
            <a:r>
              <a:rPr lang="en-US" sz="1600" b="1" dirty="0">
                <a:solidFill>
                  <a:schemeClr val="tx2"/>
                </a:solidFill>
                <a:cs typeface="Arial" charset="0"/>
              </a:rPr>
              <a:t> = </a:t>
            </a:r>
            <a:r>
              <a:rPr lang="en-US" sz="1600" b="1" dirty="0" smtClean="0">
                <a:solidFill>
                  <a:schemeClr val="tx2"/>
                </a:solidFill>
                <a:cs typeface="Arial" charset="0"/>
              </a:rPr>
              <a:t>1</a:t>
            </a:r>
            <a:r>
              <a:rPr lang="en-US" sz="1600" dirty="0" smtClean="0">
                <a:solidFill>
                  <a:schemeClr val="tx2"/>
                </a:solidFill>
                <a:cs typeface="Arial" charset="0"/>
              </a:rPr>
              <a:t>)</a:t>
            </a:r>
          </a:p>
          <a:p>
            <a:pPr marL="742950" lvl="1" indent="-285750">
              <a:spcBef>
                <a:spcPct val="20000"/>
              </a:spcBef>
              <a:buFont typeface="Arial" charset="0"/>
              <a:buChar char="•"/>
            </a:pPr>
            <a:r>
              <a:rPr lang="en-US" sz="1600" b="1" dirty="0" smtClean="0">
                <a:solidFill>
                  <a:schemeClr val="tx2"/>
                </a:solidFill>
                <a:cs typeface="Arial" charset="0"/>
              </a:rPr>
              <a:t>Reset</a:t>
            </a:r>
            <a:r>
              <a:rPr lang="en-US" sz="1600" b="1" dirty="0">
                <a:solidFill>
                  <a:schemeClr val="tx2"/>
                </a:solidFill>
                <a:cs typeface="Arial" charset="0"/>
              </a:rPr>
              <a:t>: </a:t>
            </a:r>
            <a:r>
              <a:rPr lang="en-US" sz="1600" dirty="0">
                <a:cs typeface="Arial" charset="0"/>
              </a:rPr>
              <a:t>Make the output </a:t>
            </a:r>
            <a:r>
              <a:rPr lang="en-US" sz="1600" dirty="0" smtClean="0">
                <a:cs typeface="Arial" charset="0"/>
              </a:rPr>
              <a:t>0</a:t>
            </a:r>
            <a:br>
              <a:rPr lang="en-US" sz="1600" dirty="0" smtClean="0">
                <a:cs typeface="Arial" charset="0"/>
              </a:rPr>
            </a:br>
            <a:r>
              <a:rPr lang="en-US" sz="1600" dirty="0" smtClean="0">
                <a:cs typeface="Arial" charset="0"/>
              </a:rPr>
              <a:t>(</a:t>
            </a:r>
            <a:r>
              <a:rPr lang="en-US" sz="1600" i="1" dirty="0" smtClean="0">
                <a:cs typeface="Arial" charset="0"/>
              </a:rPr>
              <a:t>S </a:t>
            </a:r>
            <a:r>
              <a:rPr lang="en-US" sz="1600" dirty="0">
                <a:cs typeface="Arial" charset="0"/>
              </a:rPr>
              <a:t>= 0, </a:t>
            </a:r>
            <a:r>
              <a:rPr lang="en-US" sz="1600" i="1" dirty="0">
                <a:solidFill>
                  <a:schemeClr val="tx2"/>
                </a:solidFill>
                <a:cs typeface="Arial" charset="0"/>
              </a:rPr>
              <a:t>R </a:t>
            </a:r>
            <a:r>
              <a:rPr lang="en-US" sz="1600" dirty="0">
                <a:solidFill>
                  <a:schemeClr val="tx2"/>
                </a:solidFill>
                <a:cs typeface="Arial" charset="0"/>
              </a:rPr>
              <a:t>= 1,</a:t>
            </a:r>
            <a:r>
              <a:rPr lang="en-US" sz="1600" dirty="0">
                <a:cs typeface="Arial" charset="0"/>
              </a:rPr>
              <a:t> </a:t>
            </a:r>
            <a:r>
              <a:rPr lang="en-US" sz="1600" b="1" i="1" dirty="0">
                <a:solidFill>
                  <a:schemeClr val="tx2"/>
                </a:solidFill>
                <a:cs typeface="Arial" charset="0"/>
              </a:rPr>
              <a:t>Q</a:t>
            </a:r>
            <a:r>
              <a:rPr lang="en-US" sz="1600" b="1" dirty="0">
                <a:solidFill>
                  <a:schemeClr val="tx2"/>
                </a:solidFill>
                <a:cs typeface="Arial" charset="0"/>
              </a:rPr>
              <a:t> = 0</a:t>
            </a:r>
            <a:r>
              <a:rPr lang="en-US" sz="1600" dirty="0" smtClean="0">
                <a:cs typeface="Arial" charset="0"/>
              </a:rPr>
              <a:t>)</a:t>
            </a:r>
            <a:endParaRPr lang="en-US" sz="1600" dirty="0">
              <a:cs typeface="Arial" charset="0"/>
            </a:endParaRPr>
          </a:p>
        </p:txBody>
      </p:sp>
    </p:spTree>
    <p:extLst>
      <p:ext uri="{BB962C8B-B14F-4D97-AF65-F5344CB8AC3E}">
        <p14:creationId xmlns:p14="http://schemas.microsoft.com/office/powerpoint/2010/main" val="86409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 Latch Analysis</a:t>
            </a:r>
            <a:endParaRPr lang="en-US" dirty="0"/>
          </a:p>
        </p:txBody>
      </p:sp>
      <p:sp>
        <p:nvSpPr>
          <p:cNvPr id="3" name="Content Placeholder 2"/>
          <p:cNvSpPr>
            <a:spLocks noGrp="1"/>
          </p:cNvSpPr>
          <p:nvPr>
            <p:ph sz="half" idx="1"/>
          </p:nvPr>
        </p:nvSpPr>
        <p:spPr/>
        <p:txBody>
          <a:bodyPr>
            <a:normAutofit fontScale="92500"/>
          </a:bodyPr>
          <a:lstStyle/>
          <a:p>
            <a:pPr>
              <a:spcBef>
                <a:spcPct val="10000"/>
              </a:spcBef>
              <a:defRPr/>
            </a:pPr>
            <a:r>
              <a:rPr lang="en-US" altLang="en-US" dirty="0"/>
              <a:t>The </a:t>
            </a:r>
            <a:r>
              <a:rPr lang="en-US" altLang="en-US" i="1" dirty="0"/>
              <a:t>SR </a:t>
            </a:r>
            <a:r>
              <a:rPr lang="en-US" altLang="en-US" i="1" dirty="0" smtClean="0"/>
              <a:t>latch </a:t>
            </a:r>
            <a:r>
              <a:rPr lang="en-US" altLang="en-US" dirty="0" smtClean="0"/>
              <a:t>actually </a:t>
            </a:r>
            <a:r>
              <a:rPr lang="en-US" altLang="en-US" dirty="0"/>
              <a:t>has three inputs: S, R, and its current output, Q</a:t>
            </a:r>
            <a:r>
              <a:rPr lang="en-US" altLang="en-US" i="1" dirty="0"/>
              <a:t>.</a:t>
            </a:r>
            <a:endParaRPr lang="en-US" altLang="en-US" dirty="0"/>
          </a:p>
          <a:p>
            <a:pPr>
              <a:defRPr/>
            </a:pPr>
            <a:r>
              <a:rPr lang="en-US" altLang="en-US" dirty="0"/>
              <a:t>Thus, we can construct a truth table for this circuit, as shown at the right.</a:t>
            </a:r>
          </a:p>
          <a:p>
            <a:pPr>
              <a:defRPr/>
            </a:pPr>
            <a:r>
              <a:rPr lang="en-US" altLang="en-US" dirty="0"/>
              <a:t>Notice the two undefined values.  When both S and R are 1, the SR </a:t>
            </a:r>
            <a:r>
              <a:rPr lang="en-US" altLang="en-US" dirty="0" smtClean="0"/>
              <a:t>latch </a:t>
            </a:r>
            <a:r>
              <a:rPr lang="en-US" altLang="en-US" dirty="0"/>
              <a:t>is </a:t>
            </a:r>
            <a:r>
              <a:rPr lang="en-US" altLang="en-US" i="1" dirty="0"/>
              <a:t>unstable</a:t>
            </a:r>
            <a:r>
              <a:rPr lang="en-US" altLang="en-US" dirty="0" smtClean="0"/>
              <a:t>.</a:t>
            </a:r>
            <a:endParaRPr lang="en-US" altLang="en-US" dirty="0"/>
          </a:p>
        </p:txBody>
      </p:sp>
      <p:sp>
        <p:nvSpPr>
          <p:cNvPr id="4" name="Content Placeholder 3"/>
          <p:cNvSpPr>
            <a:spLocks noGrp="1"/>
          </p:cNvSpPr>
          <p:nvPr>
            <p:ph sz="half" idx="2"/>
          </p:nvPr>
        </p:nvSpPr>
        <p:spPr/>
        <p:txBody>
          <a:bodyPr>
            <a:normAutofit fontScale="92500"/>
          </a:bodyPr>
          <a:lstStyle/>
          <a:p>
            <a:endParaRPr lang="en-US"/>
          </a:p>
        </p:txBody>
      </p:sp>
      <p:graphicFrame>
        <p:nvGraphicFramePr>
          <p:cNvPr id="6" name="Content Placeholder 6"/>
          <p:cNvGraphicFramePr>
            <a:graphicFrameLocks/>
          </p:cNvGraphicFramePr>
          <p:nvPr>
            <p:extLst>
              <p:ext uri="{D42A27DB-BD31-4B8C-83A1-F6EECF244321}">
                <p14:modId xmlns:p14="http://schemas.microsoft.com/office/powerpoint/2010/main" val="1911696324"/>
              </p:ext>
            </p:extLst>
          </p:nvPr>
        </p:nvGraphicFramePr>
        <p:xfrm>
          <a:off x="5220072" y="1627844"/>
          <a:ext cx="3063587" cy="3337560"/>
        </p:xfrm>
        <a:graphic>
          <a:graphicData uri="http://schemas.openxmlformats.org/drawingml/2006/table">
            <a:tbl>
              <a:tblPr firstRow="1" bandRow="1">
                <a:tableStyleId>{5C22544A-7EE6-4342-B048-85BDC9FD1C3A}</a:tableStyleId>
              </a:tblPr>
              <a:tblGrid>
                <a:gridCol w="532556"/>
                <a:gridCol w="532556"/>
                <a:gridCol w="576000"/>
                <a:gridCol w="1422475"/>
              </a:tblGrid>
              <a:tr h="370840">
                <a:tc>
                  <a:txBody>
                    <a:bodyPr/>
                    <a:lstStyle/>
                    <a:p>
                      <a:r>
                        <a:rPr lang="en-US" dirty="0" smtClean="0"/>
                        <a:t>S</a:t>
                      </a:r>
                      <a:endParaRPr lang="en-US" dirty="0"/>
                    </a:p>
                  </a:txBody>
                  <a:tcPr/>
                </a:tc>
                <a:tc>
                  <a:txBody>
                    <a:bodyPr/>
                    <a:lstStyle/>
                    <a:p>
                      <a:r>
                        <a:rPr lang="en-US" dirty="0" smtClean="0"/>
                        <a:t>R</a:t>
                      </a:r>
                      <a:endParaRPr lang="en-US" dirty="0"/>
                    </a:p>
                  </a:txBody>
                  <a:tcPr/>
                </a:tc>
                <a:tc>
                  <a:txBody>
                    <a:bodyPr/>
                    <a:lstStyle/>
                    <a:p>
                      <a:r>
                        <a:rPr lang="en-US" i="1" dirty="0" smtClean="0"/>
                        <a:t>Q(t)</a:t>
                      </a:r>
                      <a:endParaRPr lang="en-US" i="1" dirty="0"/>
                    </a:p>
                  </a:txBody>
                  <a:tcPr/>
                </a:tc>
                <a:tc>
                  <a:txBody>
                    <a:bodyPr/>
                    <a:lstStyle/>
                    <a:p>
                      <a:r>
                        <a:rPr lang="en-US" i="1" dirty="0" smtClean="0"/>
                        <a:t>Q (t+1)</a:t>
                      </a:r>
                      <a:endParaRPr lang="en-US" i="1" dirty="0"/>
                    </a:p>
                  </a:txBody>
                  <a:tcPr>
                    <a:solidFill>
                      <a:schemeClr val="accent2"/>
                    </a:solidFill>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i="1" dirty="0" smtClean="0"/>
                        <a:t>0</a:t>
                      </a:r>
                      <a:endParaRPr lang="en-US" i="1" dirty="0"/>
                    </a:p>
                  </a:txBody>
                  <a:tcPr>
                    <a:solidFill>
                      <a:schemeClr val="accent2">
                        <a:lumMod val="60000"/>
                        <a:lumOff val="40000"/>
                      </a:schemeClr>
                    </a:solidFill>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i="1" dirty="0" smtClean="0"/>
                        <a:t>1</a:t>
                      </a:r>
                      <a:endParaRPr lang="en-US" i="1" dirty="0"/>
                    </a:p>
                  </a:txBody>
                  <a:tcPr>
                    <a:solidFill>
                      <a:schemeClr val="accent2">
                        <a:lumMod val="20000"/>
                        <a:lumOff val="80000"/>
                      </a:schemeClr>
                    </a:solidFill>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solidFill>
                      <a:schemeClr val="accent2">
                        <a:lumMod val="60000"/>
                        <a:lumOff val="40000"/>
                      </a:schemeClr>
                    </a:solidFill>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solidFill>
                      <a:schemeClr val="accent2">
                        <a:lumMod val="20000"/>
                        <a:lumOff val="80000"/>
                      </a:schemeClr>
                    </a:solidFill>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solidFill>
                      <a:schemeClr val="accent2">
                        <a:lumMod val="60000"/>
                        <a:lumOff val="40000"/>
                      </a:schemeClr>
                    </a:solidFill>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solidFill>
                      <a:schemeClr val="accent2">
                        <a:lumMod val="20000"/>
                        <a:lumOff val="80000"/>
                      </a:schemeClr>
                    </a:solidFill>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i="1" dirty="0" smtClean="0"/>
                        <a:t>undefined</a:t>
                      </a:r>
                      <a:endParaRPr lang="en-US" i="1" dirty="0"/>
                    </a:p>
                  </a:txBody>
                  <a:tcPr>
                    <a:solidFill>
                      <a:schemeClr val="accent2">
                        <a:lumMod val="60000"/>
                        <a:lumOff val="40000"/>
                      </a:schemeClr>
                    </a:solidFill>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i="1" dirty="0" smtClean="0"/>
                        <a:t>undefined</a:t>
                      </a:r>
                      <a:endParaRPr lang="en-US" i="1" dirty="0"/>
                    </a:p>
                  </a:txBody>
                  <a:tcPr>
                    <a:solidFill>
                      <a:schemeClr val="accent2">
                        <a:lumMod val="20000"/>
                        <a:lumOff val="80000"/>
                      </a:schemeClr>
                    </a:solidFill>
                  </a:tcPr>
                </a:tc>
              </a:tr>
            </a:tbl>
          </a:graphicData>
        </a:graphic>
      </p:graphicFrame>
      <p:grpSp>
        <p:nvGrpSpPr>
          <p:cNvPr id="12" name="Group 11"/>
          <p:cNvGrpSpPr/>
          <p:nvPr/>
        </p:nvGrpSpPr>
        <p:grpSpPr>
          <a:xfrm>
            <a:off x="5076056" y="4210756"/>
            <a:ext cx="3312368" cy="1681624"/>
            <a:chOff x="5076056" y="4210756"/>
            <a:chExt cx="3312368" cy="1681624"/>
          </a:xfrm>
        </p:grpSpPr>
        <p:grpSp>
          <p:nvGrpSpPr>
            <p:cNvPr id="11" name="Group 10"/>
            <p:cNvGrpSpPr/>
            <p:nvPr/>
          </p:nvGrpSpPr>
          <p:grpSpPr>
            <a:xfrm>
              <a:off x="5076056" y="4210756"/>
              <a:ext cx="3312368" cy="1681624"/>
              <a:chOff x="5076056" y="4210756"/>
              <a:chExt cx="3312368" cy="1681624"/>
            </a:xfrm>
          </p:grpSpPr>
          <p:sp>
            <p:nvSpPr>
              <p:cNvPr id="7" name="Rectangle 6"/>
              <p:cNvSpPr/>
              <p:nvPr/>
            </p:nvSpPr>
            <p:spPr>
              <a:xfrm>
                <a:off x="5076056" y="4210756"/>
                <a:ext cx="3312368" cy="801511"/>
              </a:xfrm>
              <a:prstGeom prst="rect">
                <a:avLst/>
              </a:prstGeom>
              <a:no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76056" y="5246049"/>
                <a:ext cx="3312368" cy="646331"/>
              </a:xfrm>
              <a:prstGeom prst="rect">
                <a:avLst/>
              </a:prstGeom>
              <a:noFill/>
            </p:spPr>
            <p:txBody>
              <a:bodyPr wrap="square" rtlCol="0">
                <a:spAutoFit/>
              </a:bodyPr>
              <a:lstStyle/>
              <a:p>
                <a:pPr algn="ctr"/>
                <a:r>
                  <a:rPr lang="en-US" i="1" dirty="0" smtClean="0"/>
                  <a:t>Must do something to avoid invalid state.</a:t>
                </a:r>
                <a:endParaRPr lang="en-US" i="1" dirty="0"/>
              </a:p>
            </p:txBody>
          </p:sp>
        </p:grpSp>
        <p:cxnSp>
          <p:nvCxnSpPr>
            <p:cNvPr id="10" name="Straight Connector 9"/>
            <p:cNvCxnSpPr>
              <a:stCxn id="7" idx="2"/>
            </p:cNvCxnSpPr>
            <p:nvPr/>
          </p:nvCxnSpPr>
          <p:spPr>
            <a:xfrm>
              <a:off x="6732240" y="5012267"/>
              <a:ext cx="0" cy="233782"/>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207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 Latch</a:t>
            </a:r>
            <a:endParaRPr lang="en-US" dirty="0"/>
          </a:p>
        </p:txBody>
      </p:sp>
      <p:sp>
        <p:nvSpPr>
          <p:cNvPr id="3" name="Content Placeholder 2"/>
          <p:cNvSpPr>
            <a:spLocks noGrp="1"/>
          </p:cNvSpPr>
          <p:nvPr>
            <p:ph sz="half" idx="1"/>
          </p:nvPr>
        </p:nvSpPr>
        <p:spPr/>
        <p:txBody>
          <a:bodyPr/>
          <a:lstStyle/>
          <a:p>
            <a:r>
              <a:rPr lang="en-US" dirty="0" smtClean="0">
                <a:solidFill>
                  <a:schemeClr val="tx2"/>
                </a:solidFill>
              </a:rPr>
              <a:t>SR Latch </a:t>
            </a:r>
            <a:r>
              <a:rPr lang="en-US" dirty="0" smtClean="0"/>
              <a:t>is a </a:t>
            </a:r>
            <a:r>
              <a:rPr lang="en-US" i="1" dirty="0" err="1" smtClean="0"/>
              <a:t>bistable</a:t>
            </a:r>
            <a:r>
              <a:rPr lang="en-US" dirty="0" smtClean="0"/>
              <a:t> </a:t>
            </a:r>
            <a:r>
              <a:rPr lang="en-US" i="1" dirty="0" smtClean="0"/>
              <a:t>circuit</a:t>
            </a:r>
            <a:r>
              <a:rPr lang="en-US" dirty="0" smtClean="0"/>
              <a:t> with 1 bit of state stored in Q.</a:t>
            </a:r>
          </a:p>
        </p:txBody>
      </p:sp>
      <p:sp>
        <p:nvSpPr>
          <p:cNvPr id="4" name="Content Placeholder 3"/>
          <p:cNvSpPr>
            <a:spLocks noGrp="1"/>
          </p:cNvSpPr>
          <p:nvPr>
            <p:ph sz="half" idx="2"/>
          </p:nvPr>
        </p:nvSpPr>
        <p:spPr/>
        <p:txBody>
          <a:bodyPr/>
          <a:lstStyle/>
          <a:p>
            <a:endParaRPr lang="en-US"/>
          </a:p>
        </p:txBody>
      </p:sp>
      <p:graphicFrame>
        <p:nvGraphicFramePr>
          <p:cNvPr id="5" name="Object 12"/>
          <p:cNvGraphicFramePr>
            <a:graphicFrameLocks noChangeAspect="1"/>
          </p:cNvGraphicFramePr>
          <p:nvPr>
            <p:custDataLst>
              <p:tags r:id="rId2"/>
            </p:custDataLst>
            <p:extLst>
              <p:ext uri="{D42A27DB-BD31-4B8C-83A1-F6EECF244321}">
                <p14:modId xmlns:p14="http://schemas.microsoft.com/office/powerpoint/2010/main" val="1707486062"/>
              </p:ext>
            </p:extLst>
          </p:nvPr>
        </p:nvGraphicFramePr>
        <p:xfrm>
          <a:off x="971600" y="2996952"/>
          <a:ext cx="2743200" cy="2655888"/>
        </p:xfrm>
        <a:graphic>
          <a:graphicData uri="http://schemas.openxmlformats.org/presentationml/2006/ole">
            <mc:AlternateContent xmlns:mc="http://schemas.openxmlformats.org/markup-compatibility/2006">
              <mc:Choice xmlns:v="urn:schemas-microsoft-com:vml" Requires="v">
                <p:oleObj spid="_x0000_s38964" name="VISIO" r:id="rId4" imgW="886922" imgH="857918" progId="Visio.Drawing.6">
                  <p:embed/>
                </p:oleObj>
              </mc:Choice>
              <mc:Fallback>
                <p:oleObj name="VISIO" r:id="rId4" imgW="886922" imgH="857918" progId="Visio.Drawing.6">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996952"/>
                        <a:ext cx="2743200" cy="2655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967227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SR Latch Exercise</a:t>
            </a:r>
            <a:endParaRPr lang="en-US" dirty="0"/>
          </a:p>
        </p:txBody>
      </p:sp>
      <p:sp>
        <p:nvSpPr>
          <p:cNvPr id="6" name="Content Placeholder 5"/>
          <p:cNvSpPr>
            <a:spLocks noGrp="1"/>
          </p:cNvSpPr>
          <p:nvPr>
            <p:ph idx="1"/>
          </p:nvPr>
        </p:nvSpPr>
        <p:spPr/>
        <p:txBody>
          <a:bodyPr>
            <a:normAutofit/>
          </a:bodyPr>
          <a:lstStyle/>
          <a:p>
            <a:r>
              <a:rPr lang="en-US" sz="2800" dirty="0"/>
              <a:t>Given the input waveforms shown below, sketch the output Q, of an </a:t>
            </a:r>
            <a:r>
              <a:rPr lang="en-US" sz="2800" i="1" dirty="0"/>
              <a:t>SR </a:t>
            </a:r>
            <a:r>
              <a:rPr lang="en-US" sz="2800" i="1" dirty="0" smtClean="0"/>
              <a:t>latch</a:t>
            </a:r>
            <a:r>
              <a:rPr lang="en-US" sz="2800" dirty="0" smtClean="0"/>
              <a:t>:</a:t>
            </a:r>
          </a:p>
          <a:p>
            <a:endParaRPr lang="en-US" sz="2800" dirty="0"/>
          </a:p>
          <a:p>
            <a:endParaRPr lang="en-US" sz="2800" dirty="0" smtClean="0"/>
          </a:p>
          <a:p>
            <a:endParaRPr lang="en-US" sz="2800" dirty="0"/>
          </a:p>
          <a:p>
            <a:endParaRPr lang="en-US" sz="2800" dirty="0" smtClean="0"/>
          </a:p>
          <a:p>
            <a:endParaRPr lang="en-US" sz="2800" dirty="0"/>
          </a:p>
          <a:p>
            <a:r>
              <a:rPr lang="en-US" sz="2800" dirty="0" smtClean="0"/>
              <a:t>Remember the rules for </a:t>
            </a:r>
            <a:r>
              <a:rPr lang="en-US" sz="2800" dirty="0" err="1" smtClean="0"/>
              <a:t>behaviour</a:t>
            </a:r>
            <a:r>
              <a:rPr lang="en-US" sz="2800" dirty="0" smtClean="0"/>
              <a:t> of the SR latch.</a:t>
            </a:r>
          </a:p>
          <a:p>
            <a:pPr lvl="1"/>
            <a:endParaRPr lang="en-US" sz="2400" dirty="0"/>
          </a:p>
          <a:p>
            <a:endParaRPr lang="en-US" sz="2800" dirty="0"/>
          </a:p>
        </p:txBody>
      </p:sp>
      <p:pic>
        <p:nvPicPr>
          <p:cNvPr id="7" name="Picture 2"/>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495300" y="2924944"/>
            <a:ext cx="8153400" cy="1497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 name="Group 2"/>
          <p:cNvGrpSpPr/>
          <p:nvPr/>
        </p:nvGrpSpPr>
        <p:grpSpPr>
          <a:xfrm>
            <a:off x="827584" y="2555612"/>
            <a:ext cx="7897316" cy="1026696"/>
            <a:chOff x="827584" y="2555612"/>
            <a:chExt cx="7897316" cy="1026696"/>
          </a:xfrm>
        </p:grpSpPr>
        <p:sp>
          <p:nvSpPr>
            <p:cNvPr id="2" name="TextBox 1"/>
            <p:cNvSpPr txBox="1"/>
            <p:nvPr/>
          </p:nvSpPr>
          <p:spPr>
            <a:xfrm>
              <a:off x="827584" y="2557716"/>
              <a:ext cx="432048"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2555776" y="3212976"/>
              <a:ext cx="432048" cy="369332"/>
            </a:xfrm>
            <a:prstGeom prst="rect">
              <a:avLst/>
            </a:prstGeom>
            <a:noFill/>
          </p:spPr>
          <p:txBody>
            <a:bodyPr wrap="square" rtlCol="0">
              <a:spAutoFit/>
            </a:bodyPr>
            <a:lstStyle/>
            <a:p>
              <a:r>
                <a:rPr lang="en-US" b="1" smtClean="0">
                  <a:solidFill>
                    <a:srgbClr val="C00000"/>
                  </a:solidFill>
                </a:rPr>
                <a:t>0</a:t>
              </a:r>
              <a:endParaRPr lang="en-US" b="1" dirty="0">
                <a:solidFill>
                  <a:srgbClr val="C00000"/>
                </a:solidFill>
              </a:endParaRPr>
            </a:p>
          </p:txBody>
        </p:sp>
        <p:sp>
          <p:nvSpPr>
            <p:cNvPr id="13" name="TextBox 12"/>
            <p:cNvSpPr txBox="1"/>
            <p:nvPr/>
          </p:nvSpPr>
          <p:spPr>
            <a:xfrm>
              <a:off x="4757192" y="2555612"/>
              <a:ext cx="432048"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14" name="TextBox 13"/>
            <p:cNvSpPr txBox="1"/>
            <p:nvPr/>
          </p:nvSpPr>
          <p:spPr>
            <a:xfrm>
              <a:off x="5508104" y="3212976"/>
              <a:ext cx="432048" cy="369332"/>
            </a:xfrm>
            <a:prstGeom prst="rect">
              <a:avLst/>
            </a:prstGeom>
            <a:noFill/>
          </p:spPr>
          <p:txBody>
            <a:bodyPr wrap="square" rtlCol="0">
              <a:spAutoFit/>
            </a:bodyPr>
            <a:lstStyle/>
            <a:p>
              <a:r>
                <a:rPr lang="en-US" b="1" smtClean="0">
                  <a:solidFill>
                    <a:srgbClr val="C00000"/>
                  </a:solidFill>
                </a:rPr>
                <a:t>0</a:t>
              </a:r>
              <a:endParaRPr lang="en-US" b="1" dirty="0">
                <a:solidFill>
                  <a:srgbClr val="C00000"/>
                </a:solidFill>
              </a:endParaRPr>
            </a:p>
          </p:txBody>
        </p:sp>
        <p:sp>
          <p:nvSpPr>
            <p:cNvPr id="15" name="TextBox 14"/>
            <p:cNvSpPr txBox="1"/>
            <p:nvPr/>
          </p:nvSpPr>
          <p:spPr>
            <a:xfrm>
              <a:off x="8292852" y="3212976"/>
              <a:ext cx="432048" cy="369332"/>
            </a:xfrm>
            <a:prstGeom prst="rect">
              <a:avLst/>
            </a:prstGeom>
            <a:noFill/>
          </p:spPr>
          <p:txBody>
            <a:bodyPr wrap="square" rtlCol="0">
              <a:spAutoFit/>
            </a:bodyPr>
            <a:lstStyle/>
            <a:p>
              <a:r>
                <a:rPr lang="en-US" b="1" smtClean="0">
                  <a:solidFill>
                    <a:srgbClr val="C00000"/>
                  </a:solidFill>
                </a:rPr>
                <a:t>0</a:t>
              </a:r>
              <a:endParaRPr lang="en-US" b="1" dirty="0">
                <a:solidFill>
                  <a:srgbClr val="C00000"/>
                </a:solidFill>
              </a:endParaRPr>
            </a:p>
          </p:txBody>
        </p:sp>
        <p:sp>
          <p:nvSpPr>
            <p:cNvPr id="16" name="TextBox 15"/>
            <p:cNvSpPr txBox="1"/>
            <p:nvPr/>
          </p:nvSpPr>
          <p:spPr>
            <a:xfrm>
              <a:off x="6722580" y="2555612"/>
              <a:ext cx="432048"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grpSp>
      <p:grpSp>
        <p:nvGrpSpPr>
          <p:cNvPr id="4" name="Group 3"/>
          <p:cNvGrpSpPr/>
          <p:nvPr/>
        </p:nvGrpSpPr>
        <p:grpSpPr>
          <a:xfrm>
            <a:off x="827584" y="3487732"/>
            <a:ext cx="6840760" cy="1301452"/>
            <a:chOff x="827584" y="3487732"/>
            <a:chExt cx="6840760" cy="1301452"/>
          </a:xfrm>
        </p:grpSpPr>
        <p:sp>
          <p:nvSpPr>
            <p:cNvPr id="8" name="TextBox 7"/>
            <p:cNvSpPr txBox="1"/>
            <p:nvPr/>
          </p:nvSpPr>
          <p:spPr>
            <a:xfrm>
              <a:off x="827584" y="4419852"/>
              <a:ext cx="432048" cy="369332"/>
            </a:xfrm>
            <a:prstGeom prst="rect">
              <a:avLst/>
            </a:prstGeom>
            <a:noFill/>
          </p:spPr>
          <p:txBody>
            <a:bodyPr wrap="square" rtlCol="0">
              <a:spAutoFit/>
            </a:bodyPr>
            <a:lstStyle/>
            <a:p>
              <a:r>
                <a:rPr lang="en-US" b="1" dirty="0" smtClean="0">
                  <a:solidFill>
                    <a:schemeClr val="tx2"/>
                  </a:solidFill>
                </a:rPr>
                <a:t>0</a:t>
              </a:r>
              <a:endParaRPr lang="en-US" b="1" dirty="0">
                <a:solidFill>
                  <a:schemeClr val="tx2"/>
                </a:solidFill>
              </a:endParaRPr>
            </a:p>
          </p:txBody>
        </p:sp>
        <p:sp>
          <p:nvSpPr>
            <p:cNvPr id="10" name="TextBox 9"/>
            <p:cNvSpPr txBox="1"/>
            <p:nvPr/>
          </p:nvSpPr>
          <p:spPr>
            <a:xfrm>
              <a:off x="2555776" y="3492100"/>
              <a:ext cx="432048" cy="369332"/>
            </a:xfrm>
            <a:prstGeom prst="rect">
              <a:avLst/>
            </a:prstGeom>
            <a:noFill/>
          </p:spPr>
          <p:txBody>
            <a:bodyPr wrap="square" rtlCol="0">
              <a:spAutoFit/>
            </a:bodyPr>
            <a:lstStyle/>
            <a:p>
              <a:r>
                <a:rPr lang="en-US" b="1" smtClean="0">
                  <a:solidFill>
                    <a:schemeClr val="tx2"/>
                  </a:solidFill>
                </a:rPr>
                <a:t>1</a:t>
              </a:r>
              <a:endParaRPr lang="en-US" b="1">
                <a:solidFill>
                  <a:schemeClr val="tx2"/>
                </a:solidFill>
              </a:endParaRPr>
            </a:p>
          </p:txBody>
        </p:sp>
        <p:sp>
          <p:nvSpPr>
            <p:cNvPr id="11" name="TextBox 10"/>
            <p:cNvSpPr txBox="1"/>
            <p:nvPr/>
          </p:nvSpPr>
          <p:spPr>
            <a:xfrm>
              <a:off x="3491880" y="4419852"/>
              <a:ext cx="432048" cy="369332"/>
            </a:xfrm>
            <a:prstGeom prst="rect">
              <a:avLst/>
            </a:prstGeom>
            <a:noFill/>
          </p:spPr>
          <p:txBody>
            <a:bodyPr wrap="square" rtlCol="0">
              <a:spAutoFit/>
            </a:bodyPr>
            <a:lstStyle/>
            <a:p>
              <a:r>
                <a:rPr lang="en-US" b="1" dirty="0" smtClean="0">
                  <a:solidFill>
                    <a:schemeClr val="tx2"/>
                  </a:solidFill>
                </a:rPr>
                <a:t>0</a:t>
              </a:r>
              <a:endParaRPr lang="en-US" b="1" dirty="0">
                <a:solidFill>
                  <a:schemeClr val="tx2"/>
                </a:solidFill>
              </a:endParaRPr>
            </a:p>
          </p:txBody>
        </p:sp>
        <p:sp>
          <p:nvSpPr>
            <p:cNvPr id="12" name="TextBox 11"/>
            <p:cNvSpPr txBox="1"/>
            <p:nvPr/>
          </p:nvSpPr>
          <p:spPr>
            <a:xfrm>
              <a:off x="3923928" y="3493849"/>
              <a:ext cx="432048" cy="369332"/>
            </a:xfrm>
            <a:prstGeom prst="rect">
              <a:avLst/>
            </a:prstGeom>
            <a:noFill/>
          </p:spPr>
          <p:txBody>
            <a:bodyPr wrap="square" rtlCol="0">
              <a:spAutoFit/>
            </a:bodyPr>
            <a:lstStyle/>
            <a:p>
              <a:r>
                <a:rPr lang="en-US" b="1" smtClean="0">
                  <a:solidFill>
                    <a:schemeClr val="tx2"/>
                  </a:solidFill>
                </a:rPr>
                <a:t>1</a:t>
              </a:r>
              <a:endParaRPr lang="en-US" b="1">
                <a:solidFill>
                  <a:schemeClr val="tx2"/>
                </a:solidFill>
              </a:endParaRPr>
            </a:p>
          </p:txBody>
        </p:sp>
        <p:sp>
          <p:nvSpPr>
            <p:cNvPr id="17" name="TextBox 16"/>
            <p:cNvSpPr txBox="1"/>
            <p:nvPr/>
          </p:nvSpPr>
          <p:spPr>
            <a:xfrm>
              <a:off x="4502696" y="4419852"/>
              <a:ext cx="432048" cy="369332"/>
            </a:xfrm>
            <a:prstGeom prst="rect">
              <a:avLst/>
            </a:prstGeom>
            <a:noFill/>
          </p:spPr>
          <p:txBody>
            <a:bodyPr wrap="square" rtlCol="0">
              <a:spAutoFit/>
            </a:bodyPr>
            <a:lstStyle/>
            <a:p>
              <a:r>
                <a:rPr lang="en-US" b="1" dirty="0" smtClean="0">
                  <a:solidFill>
                    <a:schemeClr val="tx2"/>
                  </a:solidFill>
                </a:rPr>
                <a:t>0</a:t>
              </a:r>
              <a:endParaRPr lang="en-US" b="1" dirty="0">
                <a:solidFill>
                  <a:schemeClr val="tx2"/>
                </a:solidFill>
              </a:endParaRPr>
            </a:p>
          </p:txBody>
        </p:sp>
        <p:sp>
          <p:nvSpPr>
            <p:cNvPr id="18" name="TextBox 17"/>
            <p:cNvSpPr txBox="1"/>
            <p:nvPr/>
          </p:nvSpPr>
          <p:spPr>
            <a:xfrm>
              <a:off x="7236296" y="4419852"/>
              <a:ext cx="432048" cy="369332"/>
            </a:xfrm>
            <a:prstGeom prst="rect">
              <a:avLst/>
            </a:prstGeom>
            <a:noFill/>
          </p:spPr>
          <p:txBody>
            <a:bodyPr wrap="square" rtlCol="0">
              <a:spAutoFit/>
            </a:bodyPr>
            <a:lstStyle/>
            <a:p>
              <a:r>
                <a:rPr lang="en-US" b="1" dirty="0" smtClean="0">
                  <a:solidFill>
                    <a:schemeClr val="tx2"/>
                  </a:solidFill>
                </a:rPr>
                <a:t>0</a:t>
              </a:r>
              <a:endParaRPr lang="en-US" b="1" dirty="0">
                <a:solidFill>
                  <a:schemeClr val="tx2"/>
                </a:solidFill>
              </a:endParaRPr>
            </a:p>
          </p:txBody>
        </p:sp>
        <p:sp>
          <p:nvSpPr>
            <p:cNvPr id="19" name="TextBox 18"/>
            <p:cNvSpPr txBox="1"/>
            <p:nvPr/>
          </p:nvSpPr>
          <p:spPr>
            <a:xfrm>
              <a:off x="5189240" y="3487732"/>
              <a:ext cx="432048" cy="369332"/>
            </a:xfrm>
            <a:prstGeom prst="rect">
              <a:avLst/>
            </a:prstGeom>
            <a:noFill/>
          </p:spPr>
          <p:txBody>
            <a:bodyPr wrap="square" rtlCol="0">
              <a:spAutoFit/>
            </a:bodyPr>
            <a:lstStyle/>
            <a:p>
              <a:r>
                <a:rPr lang="en-US" b="1" smtClean="0">
                  <a:solidFill>
                    <a:schemeClr val="tx2"/>
                  </a:solidFill>
                </a:rPr>
                <a:t>1</a:t>
              </a:r>
              <a:endParaRPr lang="en-US" b="1">
                <a:solidFill>
                  <a:schemeClr val="tx2"/>
                </a:solidFill>
              </a:endParaRPr>
            </a:p>
          </p:txBody>
        </p:sp>
      </p:grpSp>
    </p:spTree>
    <p:extLst>
      <p:ext uri="{BB962C8B-B14F-4D97-AF65-F5344CB8AC3E}">
        <p14:creationId xmlns:p14="http://schemas.microsoft.com/office/powerpoint/2010/main" val="36834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772816"/>
            <a:ext cx="8229600" cy="2151112"/>
          </a:xfrm>
        </p:spPr>
        <p:txBody>
          <a:bodyPr>
            <a:normAutofit/>
          </a:bodyPr>
          <a:lstStyle/>
          <a:p>
            <a:r>
              <a:rPr lang="en-GB" b="1" dirty="0" smtClean="0"/>
              <a:t>Circuit Timings</a:t>
            </a:r>
            <a:endParaRPr lang="en-US" b="1" dirty="0"/>
          </a:p>
        </p:txBody>
      </p:sp>
    </p:spTree>
    <p:extLst>
      <p:ext uri="{BB962C8B-B14F-4D97-AF65-F5344CB8AC3E}">
        <p14:creationId xmlns:p14="http://schemas.microsoft.com/office/powerpoint/2010/main" val="1040295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 Latch Exercise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cstate="print"/>
          <a:stretch>
            <a:fillRect/>
          </a:stretch>
        </p:blipFill>
        <p:spPr>
          <a:xfrm>
            <a:off x="533400" y="2420888"/>
            <a:ext cx="8077200" cy="2530715"/>
          </a:xfrm>
          <a:prstGeom prst="rect">
            <a:avLst/>
          </a:prstGeom>
        </p:spPr>
      </p:pic>
      <p:grpSp>
        <p:nvGrpSpPr>
          <p:cNvPr id="5" name="Group 4"/>
          <p:cNvGrpSpPr/>
          <p:nvPr/>
        </p:nvGrpSpPr>
        <p:grpSpPr>
          <a:xfrm>
            <a:off x="865684" y="2050692"/>
            <a:ext cx="7897316" cy="1026696"/>
            <a:chOff x="827584" y="2555612"/>
            <a:chExt cx="7897316" cy="1026696"/>
          </a:xfrm>
        </p:grpSpPr>
        <p:sp>
          <p:nvSpPr>
            <p:cNvPr id="6" name="TextBox 5"/>
            <p:cNvSpPr txBox="1"/>
            <p:nvPr/>
          </p:nvSpPr>
          <p:spPr>
            <a:xfrm>
              <a:off x="827584" y="2557716"/>
              <a:ext cx="432048"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7" name="TextBox 6"/>
            <p:cNvSpPr txBox="1"/>
            <p:nvPr/>
          </p:nvSpPr>
          <p:spPr>
            <a:xfrm>
              <a:off x="2555776" y="3212976"/>
              <a:ext cx="432048" cy="369332"/>
            </a:xfrm>
            <a:prstGeom prst="rect">
              <a:avLst/>
            </a:prstGeom>
            <a:noFill/>
          </p:spPr>
          <p:txBody>
            <a:bodyPr wrap="square" rtlCol="0">
              <a:spAutoFit/>
            </a:bodyPr>
            <a:lstStyle/>
            <a:p>
              <a:r>
                <a:rPr lang="en-US" b="1" smtClean="0">
                  <a:solidFill>
                    <a:srgbClr val="C00000"/>
                  </a:solidFill>
                </a:rPr>
                <a:t>0</a:t>
              </a:r>
              <a:endParaRPr lang="en-US" b="1" dirty="0">
                <a:solidFill>
                  <a:srgbClr val="C00000"/>
                </a:solidFill>
              </a:endParaRPr>
            </a:p>
          </p:txBody>
        </p:sp>
        <p:sp>
          <p:nvSpPr>
            <p:cNvPr id="8" name="TextBox 7"/>
            <p:cNvSpPr txBox="1"/>
            <p:nvPr/>
          </p:nvSpPr>
          <p:spPr>
            <a:xfrm>
              <a:off x="4757192" y="2555612"/>
              <a:ext cx="432048"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5508104" y="3212976"/>
              <a:ext cx="432048" cy="369332"/>
            </a:xfrm>
            <a:prstGeom prst="rect">
              <a:avLst/>
            </a:prstGeom>
            <a:noFill/>
          </p:spPr>
          <p:txBody>
            <a:bodyPr wrap="square" rtlCol="0">
              <a:spAutoFit/>
            </a:bodyPr>
            <a:lstStyle/>
            <a:p>
              <a:r>
                <a:rPr lang="en-US" b="1" smtClean="0">
                  <a:solidFill>
                    <a:srgbClr val="C00000"/>
                  </a:solidFill>
                </a:rPr>
                <a:t>0</a:t>
              </a:r>
              <a:endParaRPr lang="en-US" b="1" dirty="0">
                <a:solidFill>
                  <a:srgbClr val="C00000"/>
                </a:solidFill>
              </a:endParaRPr>
            </a:p>
          </p:txBody>
        </p:sp>
        <p:sp>
          <p:nvSpPr>
            <p:cNvPr id="10" name="TextBox 9"/>
            <p:cNvSpPr txBox="1"/>
            <p:nvPr/>
          </p:nvSpPr>
          <p:spPr>
            <a:xfrm>
              <a:off x="8292852" y="3212976"/>
              <a:ext cx="432048" cy="369332"/>
            </a:xfrm>
            <a:prstGeom prst="rect">
              <a:avLst/>
            </a:prstGeom>
            <a:noFill/>
          </p:spPr>
          <p:txBody>
            <a:bodyPr wrap="square" rtlCol="0">
              <a:spAutoFit/>
            </a:bodyPr>
            <a:lstStyle/>
            <a:p>
              <a:r>
                <a:rPr lang="en-US" b="1" smtClean="0">
                  <a:solidFill>
                    <a:srgbClr val="C00000"/>
                  </a:solidFill>
                </a:rPr>
                <a:t>0</a:t>
              </a:r>
              <a:endParaRPr lang="en-US" b="1" dirty="0">
                <a:solidFill>
                  <a:srgbClr val="C00000"/>
                </a:solidFill>
              </a:endParaRPr>
            </a:p>
          </p:txBody>
        </p:sp>
        <p:sp>
          <p:nvSpPr>
            <p:cNvPr id="11" name="TextBox 10"/>
            <p:cNvSpPr txBox="1"/>
            <p:nvPr/>
          </p:nvSpPr>
          <p:spPr>
            <a:xfrm>
              <a:off x="6722580" y="2555612"/>
              <a:ext cx="432048"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grpSp>
      <p:grpSp>
        <p:nvGrpSpPr>
          <p:cNvPr id="20" name="Group 19"/>
          <p:cNvGrpSpPr/>
          <p:nvPr/>
        </p:nvGrpSpPr>
        <p:grpSpPr>
          <a:xfrm>
            <a:off x="951762" y="3013599"/>
            <a:ext cx="6840760" cy="1232345"/>
            <a:chOff x="951762" y="3013599"/>
            <a:chExt cx="6840760" cy="1232345"/>
          </a:xfrm>
        </p:grpSpPr>
        <p:sp>
          <p:nvSpPr>
            <p:cNvPr id="13" name="TextBox 12"/>
            <p:cNvSpPr txBox="1"/>
            <p:nvPr/>
          </p:nvSpPr>
          <p:spPr>
            <a:xfrm>
              <a:off x="951762" y="3876612"/>
              <a:ext cx="432048" cy="369332"/>
            </a:xfrm>
            <a:prstGeom prst="rect">
              <a:avLst/>
            </a:prstGeom>
            <a:noFill/>
          </p:spPr>
          <p:txBody>
            <a:bodyPr wrap="square" rtlCol="0">
              <a:spAutoFit/>
            </a:bodyPr>
            <a:lstStyle/>
            <a:p>
              <a:r>
                <a:rPr lang="en-US" b="1" dirty="0" smtClean="0">
                  <a:solidFill>
                    <a:schemeClr val="tx2"/>
                  </a:solidFill>
                </a:rPr>
                <a:t>0</a:t>
              </a:r>
              <a:endParaRPr lang="en-US" b="1" dirty="0">
                <a:solidFill>
                  <a:schemeClr val="tx2"/>
                </a:solidFill>
              </a:endParaRPr>
            </a:p>
          </p:txBody>
        </p:sp>
        <p:sp>
          <p:nvSpPr>
            <p:cNvPr id="14" name="TextBox 13"/>
            <p:cNvSpPr txBox="1"/>
            <p:nvPr/>
          </p:nvSpPr>
          <p:spPr>
            <a:xfrm>
              <a:off x="2679954" y="3017967"/>
              <a:ext cx="432048" cy="369332"/>
            </a:xfrm>
            <a:prstGeom prst="rect">
              <a:avLst/>
            </a:prstGeom>
            <a:noFill/>
          </p:spPr>
          <p:txBody>
            <a:bodyPr wrap="square" rtlCol="0">
              <a:spAutoFit/>
            </a:bodyPr>
            <a:lstStyle/>
            <a:p>
              <a:r>
                <a:rPr lang="en-US" b="1" dirty="0" smtClean="0">
                  <a:solidFill>
                    <a:schemeClr val="tx2"/>
                  </a:solidFill>
                </a:rPr>
                <a:t>1</a:t>
              </a:r>
              <a:endParaRPr lang="en-US" b="1" dirty="0">
                <a:solidFill>
                  <a:schemeClr val="tx2"/>
                </a:solidFill>
              </a:endParaRPr>
            </a:p>
          </p:txBody>
        </p:sp>
        <p:sp>
          <p:nvSpPr>
            <p:cNvPr id="15" name="TextBox 14"/>
            <p:cNvSpPr txBox="1"/>
            <p:nvPr/>
          </p:nvSpPr>
          <p:spPr>
            <a:xfrm>
              <a:off x="3616058" y="3876612"/>
              <a:ext cx="432048" cy="369332"/>
            </a:xfrm>
            <a:prstGeom prst="rect">
              <a:avLst/>
            </a:prstGeom>
            <a:noFill/>
          </p:spPr>
          <p:txBody>
            <a:bodyPr wrap="square" rtlCol="0">
              <a:spAutoFit/>
            </a:bodyPr>
            <a:lstStyle/>
            <a:p>
              <a:r>
                <a:rPr lang="en-US" b="1" dirty="0" smtClean="0">
                  <a:solidFill>
                    <a:schemeClr val="tx2"/>
                  </a:solidFill>
                </a:rPr>
                <a:t>0</a:t>
              </a:r>
              <a:endParaRPr lang="en-US" b="1" dirty="0">
                <a:solidFill>
                  <a:schemeClr val="tx2"/>
                </a:solidFill>
              </a:endParaRPr>
            </a:p>
          </p:txBody>
        </p:sp>
        <p:sp>
          <p:nvSpPr>
            <p:cNvPr id="16" name="TextBox 15"/>
            <p:cNvSpPr txBox="1"/>
            <p:nvPr/>
          </p:nvSpPr>
          <p:spPr>
            <a:xfrm>
              <a:off x="4048106" y="3019716"/>
              <a:ext cx="432048" cy="369332"/>
            </a:xfrm>
            <a:prstGeom prst="rect">
              <a:avLst/>
            </a:prstGeom>
            <a:noFill/>
          </p:spPr>
          <p:txBody>
            <a:bodyPr wrap="square" rtlCol="0">
              <a:spAutoFit/>
            </a:bodyPr>
            <a:lstStyle/>
            <a:p>
              <a:r>
                <a:rPr lang="en-US" b="1" smtClean="0">
                  <a:solidFill>
                    <a:schemeClr val="tx2"/>
                  </a:solidFill>
                </a:rPr>
                <a:t>1</a:t>
              </a:r>
              <a:endParaRPr lang="en-US" b="1">
                <a:solidFill>
                  <a:schemeClr val="tx2"/>
                </a:solidFill>
              </a:endParaRPr>
            </a:p>
          </p:txBody>
        </p:sp>
        <p:sp>
          <p:nvSpPr>
            <p:cNvPr id="17" name="TextBox 16"/>
            <p:cNvSpPr txBox="1"/>
            <p:nvPr/>
          </p:nvSpPr>
          <p:spPr>
            <a:xfrm>
              <a:off x="4626874" y="3876612"/>
              <a:ext cx="432048" cy="369332"/>
            </a:xfrm>
            <a:prstGeom prst="rect">
              <a:avLst/>
            </a:prstGeom>
            <a:noFill/>
          </p:spPr>
          <p:txBody>
            <a:bodyPr wrap="square" rtlCol="0">
              <a:spAutoFit/>
            </a:bodyPr>
            <a:lstStyle/>
            <a:p>
              <a:r>
                <a:rPr lang="en-US" b="1" dirty="0" smtClean="0">
                  <a:solidFill>
                    <a:schemeClr val="tx2"/>
                  </a:solidFill>
                </a:rPr>
                <a:t>0</a:t>
              </a:r>
              <a:endParaRPr lang="en-US" b="1" dirty="0">
                <a:solidFill>
                  <a:schemeClr val="tx2"/>
                </a:solidFill>
              </a:endParaRPr>
            </a:p>
          </p:txBody>
        </p:sp>
        <p:sp>
          <p:nvSpPr>
            <p:cNvPr id="18" name="TextBox 17"/>
            <p:cNvSpPr txBox="1"/>
            <p:nvPr/>
          </p:nvSpPr>
          <p:spPr>
            <a:xfrm>
              <a:off x="7360474" y="3876612"/>
              <a:ext cx="432048" cy="369332"/>
            </a:xfrm>
            <a:prstGeom prst="rect">
              <a:avLst/>
            </a:prstGeom>
            <a:noFill/>
          </p:spPr>
          <p:txBody>
            <a:bodyPr wrap="square" rtlCol="0">
              <a:spAutoFit/>
            </a:bodyPr>
            <a:lstStyle/>
            <a:p>
              <a:r>
                <a:rPr lang="en-US" b="1" dirty="0" smtClean="0">
                  <a:solidFill>
                    <a:schemeClr val="tx2"/>
                  </a:solidFill>
                </a:rPr>
                <a:t>0</a:t>
              </a:r>
              <a:endParaRPr lang="en-US" b="1" dirty="0">
                <a:solidFill>
                  <a:schemeClr val="tx2"/>
                </a:solidFill>
              </a:endParaRPr>
            </a:p>
          </p:txBody>
        </p:sp>
        <p:sp>
          <p:nvSpPr>
            <p:cNvPr id="19" name="TextBox 18"/>
            <p:cNvSpPr txBox="1"/>
            <p:nvPr/>
          </p:nvSpPr>
          <p:spPr>
            <a:xfrm>
              <a:off x="5313418" y="3013599"/>
              <a:ext cx="432048" cy="369332"/>
            </a:xfrm>
            <a:prstGeom prst="rect">
              <a:avLst/>
            </a:prstGeom>
            <a:noFill/>
          </p:spPr>
          <p:txBody>
            <a:bodyPr wrap="square" rtlCol="0">
              <a:spAutoFit/>
            </a:bodyPr>
            <a:lstStyle/>
            <a:p>
              <a:r>
                <a:rPr lang="en-US" b="1" smtClean="0">
                  <a:solidFill>
                    <a:schemeClr val="tx2"/>
                  </a:solidFill>
                </a:rPr>
                <a:t>1</a:t>
              </a:r>
              <a:endParaRPr lang="en-US" b="1">
                <a:solidFill>
                  <a:schemeClr val="tx2"/>
                </a:solidFill>
              </a:endParaRPr>
            </a:p>
          </p:txBody>
        </p:sp>
      </p:grpSp>
      <p:grpSp>
        <p:nvGrpSpPr>
          <p:cNvPr id="28" name="Group 27"/>
          <p:cNvGrpSpPr/>
          <p:nvPr/>
        </p:nvGrpSpPr>
        <p:grpSpPr>
          <a:xfrm>
            <a:off x="969218" y="4245944"/>
            <a:ext cx="1813886" cy="1058488"/>
            <a:chOff x="969218" y="4245944"/>
            <a:chExt cx="1813886" cy="1058488"/>
          </a:xfrm>
        </p:grpSpPr>
        <p:cxnSp>
          <p:nvCxnSpPr>
            <p:cNvPr id="22" name="Straight Arrow Connector 21"/>
            <p:cNvCxnSpPr/>
            <p:nvPr/>
          </p:nvCxnSpPr>
          <p:spPr>
            <a:xfrm flipH="1" flipV="1">
              <a:off x="1297732" y="4245944"/>
              <a:ext cx="249932" cy="705659"/>
            </a:xfrm>
            <a:prstGeom prst="straightConnector1">
              <a:avLst/>
            </a:prstGeom>
            <a:ln w="349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69218" y="4935100"/>
              <a:ext cx="1813886" cy="369332"/>
            </a:xfrm>
            <a:prstGeom prst="rect">
              <a:avLst/>
            </a:prstGeom>
            <a:noFill/>
          </p:spPr>
          <p:txBody>
            <a:bodyPr wrap="square" rtlCol="0">
              <a:spAutoFit/>
            </a:bodyPr>
            <a:lstStyle/>
            <a:p>
              <a:r>
                <a:rPr lang="en-US" dirty="0" smtClean="0"/>
                <a:t>S=1, R=0 =&gt; </a:t>
              </a:r>
              <a:r>
                <a:rPr lang="en-US" b="1" dirty="0" smtClean="0">
                  <a:solidFill>
                    <a:schemeClr val="accent2">
                      <a:lumMod val="50000"/>
                    </a:schemeClr>
                  </a:solidFill>
                </a:rPr>
                <a:t>Q=1</a:t>
              </a:r>
              <a:endParaRPr lang="en-US" b="1" dirty="0">
                <a:solidFill>
                  <a:schemeClr val="accent2">
                    <a:lumMod val="50000"/>
                  </a:schemeClr>
                </a:solidFill>
              </a:endParaRPr>
            </a:p>
          </p:txBody>
        </p:sp>
      </p:grpSp>
      <p:grpSp>
        <p:nvGrpSpPr>
          <p:cNvPr id="29" name="Group 28"/>
          <p:cNvGrpSpPr/>
          <p:nvPr/>
        </p:nvGrpSpPr>
        <p:grpSpPr>
          <a:xfrm>
            <a:off x="2962303" y="4870667"/>
            <a:ext cx="1963585" cy="1086290"/>
            <a:chOff x="2962303" y="4870667"/>
            <a:chExt cx="1963585" cy="1086290"/>
          </a:xfrm>
        </p:grpSpPr>
        <p:cxnSp>
          <p:nvCxnSpPr>
            <p:cNvPr id="26" name="Straight Arrow Connector 25"/>
            <p:cNvCxnSpPr/>
            <p:nvPr/>
          </p:nvCxnSpPr>
          <p:spPr>
            <a:xfrm flipH="1" flipV="1">
              <a:off x="2962303" y="4870667"/>
              <a:ext cx="249932" cy="705659"/>
            </a:xfrm>
            <a:prstGeom prst="straightConnector1">
              <a:avLst/>
            </a:prstGeom>
            <a:ln w="349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12002" y="5587625"/>
              <a:ext cx="1813886" cy="369332"/>
            </a:xfrm>
            <a:prstGeom prst="rect">
              <a:avLst/>
            </a:prstGeom>
            <a:noFill/>
          </p:spPr>
          <p:txBody>
            <a:bodyPr wrap="square" rtlCol="0">
              <a:spAutoFit/>
            </a:bodyPr>
            <a:lstStyle/>
            <a:p>
              <a:r>
                <a:rPr lang="en-US" dirty="0" smtClean="0"/>
                <a:t>S=0, R=1 =&gt; </a:t>
              </a:r>
              <a:r>
                <a:rPr lang="en-US" b="1" dirty="0" smtClean="0">
                  <a:solidFill>
                    <a:schemeClr val="accent2">
                      <a:lumMod val="50000"/>
                    </a:schemeClr>
                  </a:solidFill>
                </a:rPr>
                <a:t>Q=0</a:t>
              </a:r>
              <a:endParaRPr lang="en-US" b="1" dirty="0">
                <a:solidFill>
                  <a:schemeClr val="accent2">
                    <a:lumMod val="50000"/>
                  </a:schemeClr>
                </a:solidFill>
              </a:endParaRPr>
            </a:p>
          </p:txBody>
        </p:sp>
      </p:grpSp>
      <p:grpSp>
        <p:nvGrpSpPr>
          <p:cNvPr id="33" name="Group 32"/>
          <p:cNvGrpSpPr/>
          <p:nvPr/>
        </p:nvGrpSpPr>
        <p:grpSpPr>
          <a:xfrm>
            <a:off x="5102374" y="4290078"/>
            <a:ext cx="1963585" cy="1086290"/>
            <a:chOff x="5102374" y="4290078"/>
            <a:chExt cx="1963585" cy="1086290"/>
          </a:xfrm>
        </p:grpSpPr>
        <p:cxnSp>
          <p:nvCxnSpPr>
            <p:cNvPr id="31" name="Straight Arrow Connector 30"/>
            <p:cNvCxnSpPr/>
            <p:nvPr/>
          </p:nvCxnSpPr>
          <p:spPr>
            <a:xfrm flipH="1" flipV="1">
              <a:off x="5102374" y="4290078"/>
              <a:ext cx="249932" cy="705659"/>
            </a:xfrm>
            <a:prstGeom prst="straightConnector1">
              <a:avLst/>
            </a:prstGeom>
            <a:ln w="349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252073" y="5007036"/>
              <a:ext cx="1813886" cy="369332"/>
            </a:xfrm>
            <a:prstGeom prst="rect">
              <a:avLst/>
            </a:prstGeom>
            <a:noFill/>
          </p:spPr>
          <p:txBody>
            <a:bodyPr wrap="square" rtlCol="0">
              <a:spAutoFit/>
            </a:bodyPr>
            <a:lstStyle/>
            <a:p>
              <a:r>
                <a:rPr lang="en-US" dirty="0" smtClean="0"/>
                <a:t>S=1, R=0 =&gt; </a:t>
              </a:r>
              <a:r>
                <a:rPr lang="en-US" b="1" dirty="0" smtClean="0">
                  <a:solidFill>
                    <a:schemeClr val="accent2">
                      <a:lumMod val="50000"/>
                    </a:schemeClr>
                  </a:solidFill>
                </a:rPr>
                <a:t>Q=1</a:t>
              </a:r>
              <a:endParaRPr lang="en-US" b="1" dirty="0">
                <a:solidFill>
                  <a:schemeClr val="accent2">
                    <a:lumMod val="50000"/>
                  </a:schemeClr>
                </a:solidFill>
              </a:endParaRPr>
            </a:p>
          </p:txBody>
        </p:sp>
      </p:grpSp>
      <p:grpSp>
        <p:nvGrpSpPr>
          <p:cNvPr id="37" name="Group 36"/>
          <p:cNvGrpSpPr/>
          <p:nvPr/>
        </p:nvGrpSpPr>
        <p:grpSpPr>
          <a:xfrm>
            <a:off x="427704" y="4935100"/>
            <a:ext cx="2056064" cy="1058488"/>
            <a:chOff x="427704" y="4935100"/>
            <a:chExt cx="2056064" cy="1058488"/>
          </a:xfrm>
        </p:grpSpPr>
        <p:cxnSp>
          <p:nvCxnSpPr>
            <p:cNvPr id="35" name="Straight Arrow Connector 34"/>
            <p:cNvCxnSpPr/>
            <p:nvPr/>
          </p:nvCxnSpPr>
          <p:spPr>
            <a:xfrm flipH="1" flipV="1">
              <a:off x="756218" y="4935100"/>
              <a:ext cx="249932" cy="705659"/>
            </a:xfrm>
            <a:prstGeom prst="straightConnector1">
              <a:avLst/>
            </a:prstGeom>
            <a:ln w="349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27704" y="5624256"/>
              <a:ext cx="2056064" cy="369332"/>
            </a:xfrm>
            <a:prstGeom prst="rect">
              <a:avLst/>
            </a:prstGeom>
            <a:noFill/>
          </p:spPr>
          <p:txBody>
            <a:bodyPr wrap="square" rtlCol="0">
              <a:spAutoFit/>
            </a:bodyPr>
            <a:lstStyle/>
            <a:p>
              <a:r>
                <a:rPr lang="en-US" dirty="0" smtClean="0"/>
                <a:t>S=0, R=0 =&gt; </a:t>
              </a:r>
              <a:r>
                <a:rPr lang="en-US" b="1" dirty="0" smtClean="0">
                  <a:solidFill>
                    <a:schemeClr val="accent2">
                      <a:lumMod val="50000"/>
                    </a:schemeClr>
                  </a:solidFill>
                </a:rPr>
                <a:t>Q=</a:t>
              </a:r>
              <a:r>
                <a:rPr lang="en-US" b="1" dirty="0" err="1" smtClean="0">
                  <a:solidFill>
                    <a:schemeClr val="accent2">
                      <a:lumMod val="50000"/>
                    </a:schemeClr>
                  </a:solidFill>
                </a:rPr>
                <a:t>Q</a:t>
              </a:r>
              <a:r>
                <a:rPr lang="en-US" b="1" baseline="-25000" dirty="0" err="1" smtClean="0">
                  <a:solidFill>
                    <a:schemeClr val="accent2">
                      <a:lumMod val="50000"/>
                    </a:schemeClr>
                  </a:solidFill>
                </a:rPr>
                <a:t>prev</a:t>
              </a:r>
              <a:endParaRPr lang="en-US" b="1" baseline="-25000" dirty="0">
                <a:solidFill>
                  <a:schemeClr val="accent2">
                    <a:lumMod val="50000"/>
                  </a:schemeClr>
                </a:solidFill>
              </a:endParaRPr>
            </a:p>
          </p:txBody>
        </p:sp>
      </p:grpSp>
    </p:spTree>
    <p:extLst>
      <p:ext uri="{BB962C8B-B14F-4D97-AF65-F5344CB8AC3E}">
        <p14:creationId xmlns:p14="http://schemas.microsoft.com/office/powerpoint/2010/main" val="152777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Latch</a:t>
            </a:r>
            <a:endParaRPr lang="en-US" dirty="0"/>
          </a:p>
        </p:txBody>
      </p:sp>
      <p:sp>
        <p:nvSpPr>
          <p:cNvPr id="4" name="Content Placeholder 3"/>
          <p:cNvSpPr>
            <a:spLocks noGrp="1"/>
          </p:cNvSpPr>
          <p:nvPr>
            <p:ph sz="half" idx="1"/>
          </p:nvPr>
        </p:nvSpPr>
        <p:spPr/>
        <p:txBody>
          <a:bodyPr>
            <a:normAutofit fontScale="85000" lnSpcReduction="20000"/>
          </a:bodyPr>
          <a:lstStyle/>
          <a:p>
            <a:r>
              <a:rPr lang="en-US" dirty="0"/>
              <a:t>Two inputs: CLK, D</a:t>
            </a:r>
          </a:p>
          <a:p>
            <a:pPr lvl="1"/>
            <a:r>
              <a:rPr lang="en-US" dirty="0"/>
              <a:t>CLK: controls when the output changes</a:t>
            </a:r>
          </a:p>
          <a:p>
            <a:pPr lvl="1"/>
            <a:r>
              <a:rPr lang="en-US" dirty="0"/>
              <a:t>D (the data input): controls what the output changes to</a:t>
            </a:r>
          </a:p>
          <a:p>
            <a:r>
              <a:rPr lang="en-US" dirty="0"/>
              <a:t>Function</a:t>
            </a:r>
          </a:p>
          <a:p>
            <a:pPr lvl="1"/>
            <a:r>
              <a:rPr lang="en-US" dirty="0"/>
              <a:t>When </a:t>
            </a:r>
            <a:r>
              <a:rPr lang="en-US" dirty="0">
                <a:solidFill>
                  <a:schemeClr val="tx2"/>
                </a:solidFill>
              </a:rPr>
              <a:t>CLK = </a:t>
            </a:r>
            <a:r>
              <a:rPr lang="en-US" dirty="0" smtClean="0">
                <a:solidFill>
                  <a:schemeClr val="tx2"/>
                </a:solidFill>
              </a:rPr>
              <a:t>1</a:t>
            </a:r>
            <a:r>
              <a:rPr lang="en-US" dirty="0" smtClean="0"/>
              <a:t>,</a:t>
            </a:r>
            <a:br>
              <a:rPr lang="en-US" dirty="0" smtClean="0"/>
            </a:br>
            <a:r>
              <a:rPr lang="en-US" dirty="0" smtClean="0"/>
              <a:t>D </a:t>
            </a:r>
            <a:r>
              <a:rPr lang="en-US" dirty="0"/>
              <a:t>passes through to Q (transparent)</a:t>
            </a:r>
          </a:p>
          <a:p>
            <a:pPr lvl="1"/>
            <a:r>
              <a:rPr lang="en-US" dirty="0"/>
              <a:t>When </a:t>
            </a:r>
            <a:r>
              <a:rPr lang="en-US" dirty="0">
                <a:solidFill>
                  <a:schemeClr val="tx2"/>
                </a:solidFill>
              </a:rPr>
              <a:t>CLK = 0</a:t>
            </a:r>
            <a:r>
              <a:rPr lang="en-US" dirty="0"/>
              <a:t>, </a:t>
            </a:r>
            <a:r>
              <a:rPr lang="en-US" dirty="0" smtClean="0"/>
              <a:t/>
            </a:r>
            <a:br>
              <a:rPr lang="en-US" dirty="0" smtClean="0"/>
            </a:br>
            <a:r>
              <a:rPr lang="en-US" dirty="0" smtClean="0"/>
              <a:t>Q </a:t>
            </a:r>
            <a:r>
              <a:rPr lang="en-US" dirty="0"/>
              <a:t>holds its previous value (opaque)</a:t>
            </a:r>
          </a:p>
          <a:p>
            <a:r>
              <a:rPr lang="en-US" dirty="0"/>
              <a:t>Avoids invalid case </a:t>
            </a:r>
            <a:r>
              <a:rPr lang="en-US" dirty="0" smtClean="0"/>
              <a:t>when</a:t>
            </a:r>
            <a:br>
              <a:rPr lang="en-US" dirty="0" smtClean="0"/>
            </a:br>
            <a:r>
              <a:rPr lang="en-US" dirty="0" smtClean="0">
                <a:solidFill>
                  <a:schemeClr val="accent2">
                    <a:lumMod val="50000"/>
                  </a:schemeClr>
                </a:solidFill>
              </a:rPr>
              <a:t>Q </a:t>
            </a:r>
            <a:r>
              <a:rPr lang="en-US" dirty="0">
                <a:solidFill>
                  <a:schemeClr val="accent2">
                    <a:lumMod val="50000"/>
                  </a:schemeClr>
                </a:solidFill>
              </a:rPr>
              <a:t>≠ NOT Q</a:t>
            </a:r>
          </a:p>
          <a:p>
            <a:endParaRPr lang="en-US" dirty="0"/>
          </a:p>
        </p:txBody>
      </p:sp>
      <p:sp>
        <p:nvSpPr>
          <p:cNvPr id="5" name="Content Placeholder 4"/>
          <p:cNvSpPr>
            <a:spLocks noGrp="1"/>
          </p:cNvSpPr>
          <p:nvPr>
            <p:ph sz="half" idx="2"/>
          </p:nvPr>
        </p:nvSpPr>
        <p:spPr/>
        <p:txBody>
          <a:bodyPr>
            <a:normAutofit fontScale="85000" lnSpcReduction="20000"/>
          </a:bodyPr>
          <a:lstStyle/>
          <a:p>
            <a:endParaRPr lang="en-US"/>
          </a:p>
        </p:txBody>
      </p:sp>
      <p:graphicFrame>
        <p:nvGraphicFramePr>
          <p:cNvPr id="6" name="Object 4"/>
          <p:cNvGraphicFramePr>
            <a:graphicFrameLocks noChangeAspect="1"/>
          </p:cNvGraphicFramePr>
          <p:nvPr>
            <p:custDataLst>
              <p:tags r:id="rId2"/>
            </p:custDataLst>
            <p:extLst>
              <p:ext uri="{D42A27DB-BD31-4B8C-83A1-F6EECF244321}">
                <p14:modId xmlns:p14="http://schemas.microsoft.com/office/powerpoint/2010/main" val="730899216"/>
              </p:ext>
            </p:extLst>
          </p:nvPr>
        </p:nvGraphicFramePr>
        <p:xfrm>
          <a:off x="4788023" y="1772816"/>
          <a:ext cx="3773915" cy="1290631"/>
        </p:xfrm>
        <a:graphic>
          <a:graphicData uri="http://schemas.openxmlformats.org/presentationml/2006/ole">
            <mc:AlternateContent xmlns:mc="http://schemas.openxmlformats.org/markup-compatibility/2006">
              <mc:Choice xmlns:v="urn:schemas-microsoft-com:vml" Requires="v">
                <p:oleObj spid="_x0000_s44075" name="VISIO" r:id="rId6" imgW="1837959" imgH="657941" progId="Visio.Drawing.6">
                  <p:embed/>
                </p:oleObj>
              </mc:Choice>
              <mc:Fallback>
                <p:oleObj name="VISIO" r:id="rId6" imgW="1837959" imgH="657941" progId="Visio.Drawing.6">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023" y="1772816"/>
                        <a:ext cx="3773915" cy="12906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 name="Object 5"/>
          <p:cNvGraphicFramePr>
            <a:graphicFrameLocks noChangeAspect="1"/>
          </p:cNvGraphicFramePr>
          <p:nvPr>
            <p:custDataLst>
              <p:tags r:id="rId3"/>
            </p:custDataLst>
            <p:extLst>
              <p:ext uri="{D42A27DB-BD31-4B8C-83A1-F6EECF244321}">
                <p14:modId xmlns:p14="http://schemas.microsoft.com/office/powerpoint/2010/main" val="706771865"/>
              </p:ext>
            </p:extLst>
          </p:nvPr>
        </p:nvGraphicFramePr>
        <p:xfrm>
          <a:off x="5709561" y="3605929"/>
          <a:ext cx="1915878" cy="1977752"/>
        </p:xfrm>
        <a:graphic>
          <a:graphicData uri="http://schemas.openxmlformats.org/presentationml/2006/ole">
            <mc:AlternateContent xmlns:mc="http://schemas.openxmlformats.org/markup-compatibility/2006">
              <mc:Choice xmlns:v="urn:schemas-microsoft-com:vml" Requires="v">
                <p:oleObj spid="_x0000_s44076" name="VISIO" r:id="rId8" imgW="885444" imgH="912876" progId="Visio.Drawing.6">
                  <p:embed/>
                </p:oleObj>
              </mc:Choice>
              <mc:Fallback>
                <p:oleObj name="VISIO" r:id="rId8" imgW="885444" imgH="912876" progId="Visio.Drawing.6">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09561" y="3605929"/>
                        <a:ext cx="1915878" cy="197775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0911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Latch</a:t>
            </a:r>
            <a:endParaRPr lang="en-US" dirty="0"/>
          </a:p>
        </p:txBody>
      </p:sp>
      <p:sp>
        <p:nvSpPr>
          <p:cNvPr id="15" name="Content Placeholder 14"/>
          <p:cNvSpPr>
            <a:spLocks noGrp="1"/>
          </p:cNvSpPr>
          <p:nvPr>
            <p:ph sz="half" idx="1"/>
          </p:nvPr>
        </p:nvSpPr>
        <p:spPr/>
        <p:txBody>
          <a:bodyPr/>
          <a:lstStyle/>
          <a:p>
            <a:endParaRPr lang="en-US"/>
          </a:p>
        </p:txBody>
      </p:sp>
      <p:sp>
        <p:nvSpPr>
          <p:cNvPr id="16" name="Content Placeholder 15"/>
          <p:cNvSpPr>
            <a:spLocks noGrp="1"/>
          </p:cNvSpPr>
          <p:nvPr>
            <p:ph sz="half" idx="2"/>
          </p:nvPr>
        </p:nvSpPr>
        <p:spPr/>
        <p:txBody>
          <a:bodyPr/>
          <a:lstStyle/>
          <a:p>
            <a:r>
              <a:rPr lang="en-US" dirty="0"/>
              <a:t>When CLK = 1, the latch is </a:t>
            </a:r>
            <a:r>
              <a:rPr lang="en-US" dirty="0" smtClean="0"/>
              <a:t>transparent.</a:t>
            </a:r>
            <a:br>
              <a:rPr lang="en-US" dirty="0" smtClean="0"/>
            </a:br>
            <a:r>
              <a:rPr lang="en-US" dirty="0" smtClean="0"/>
              <a:t>	Q </a:t>
            </a:r>
            <a:r>
              <a:rPr lang="en-US" dirty="0"/>
              <a:t>= </a:t>
            </a:r>
            <a:r>
              <a:rPr lang="en-US" dirty="0" smtClean="0"/>
              <a:t>D</a:t>
            </a:r>
            <a:br>
              <a:rPr lang="en-US" dirty="0" smtClean="0"/>
            </a:br>
            <a:r>
              <a:rPr lang="en-US" dirty="0" smtClean="0"/>
              <a:t>	(just </a:t>
            </a:r>
            <a:r>
              <a:rPr lang="en-US" dirty="0"/>
              <a:t>like a buffer)</a:t>
            </a:r>
          </a:p>
          <a:p>
            <a:r>
              <a:rPr lang="en-US" dirty="0"/>
              <a:t>When CLK = 0, the latch is </a:t>
            </a:r>
            <a:r>
              <a:rPr lang="en-US" dirty="0" smtClean="0"/>
              <a:t>opaque.</a:t>
            </a:r>
            <a:br>
              <a:rPr lang="en-US" dirty="0" smtClean="0"/>
            </a:br>
            <a:r>
              <a:rPr lang="en-US" dirty="0" smtClean="0"/>
              <a:t>	Q </a:t>
            </a:r>
            <a:r>
              <a:rPr lang="en-US" dirty="0"/>
              <a:t>retains </a:t>
            </a:r>
            <a:r>
              <a:rPr lang="en-US" dirty="0" smtClean="0"/>
              <a:t>old value.</a:t>
            </a:r>
            <a:endParaRPr lang="en-US" dirty="0"/>
          </a:p>
        </p:txBody>
      </p:sp>
      <p:grpSp>
        <p:nvGrpSpPr>
          <p:cNvPr id="17" name="Group 16"/>
          <p:cNvGrpSpPr/>
          <p:nvPr/>
        </p:nvGrpSpPr>
        <p:grpSpPr>
          <a:xfrm>
            <a:off x="451495" y="1600200"/>
            <a:ext cx="4183200" cy="3218203"/>
            <a:chOff x="451495" y="1600200"/>
            <a:chExt cx="4183200" cy="3218203"/>
          </a:xfrm>
        </p:grpSpPr>
        <p:graphicFrame>
          <p:nvGraphicFramePr>
            <p:cNvPr id="5" name="Content Placeholder 6"/>
            <p:cNvGraphicFramePr>
              <a:graphicFrameLocks/>
            </p:cNvGraphicFramePr>
            <p:nvPr>
              <p:extLst>
                <p:ext uri="{D42A27DB-BD31-4B8C-83A1-F6EECF244321}">
                  <p14:modId xmlns:p14="http://schemas.microsoft.com/office/powerpoint/2010/main" val="1231232171"/>
                </p:ext>
              </p:extLst>
            </p:nvPr>
          </p:nvGraphicFramePr>
          <p:xfrm>
            <a:off x="451495" y="1600200"/>
            <a:ext cx="4183200" cy="3218203"/>
          </p:xfrm>
          <a:graphic>
            <a:graphicData uri="http://schemas.openxmlformats.org/drawingml/2006/table">
              <a:tbl>
                <a:tblPr firstRow="1" bandRow="1">
                  <a:tableStyleId>{5C22544A-7EE6-4342-B048-85BDC9FD1C3A}</a:tableStyleId>
                </a:tblPr>
                <a:tblGrid>
                  <a:gridCol w="648000"/>
                  <a:gridCol w="504000"/>
                  <a:gridCol w="504000"/>
                  <a:gridCol w="504000"/>
                  <a:gridCol w="504000"/>
                  <a:gridCol w="759600"/>
                  <a:gridCol w="759600"/>
                </a:tblGrid>
                <a:tr h="1451821">
                  <a:tc>
                    <a:txBody>
                      <a:bodyPr/>
                      <a:lstStyle/>
                      <a:p>
                        <a:r>
                          <a:rPr lang="en-US" sz="1800" dirty="0" smtClean="0"/>
                          <a:t>CLK</a:t>
                        </a:r>
                        <a:endParaRPr lang="en-US" sz="1800" dirty="0"/>
                      </a:p>
                    </a:txBody>
                    <a:tcPr marL="145182" marR="145182" marT="72591" marB="72591"/>
                  </a:tc>
                  <a:tc>
                    <a:txBody>
                      <a:bodyPr/>
                      <a:lstStyle/>
                      <a:p>
                        <a:r>
                          <a:rPr lang="en-US" sz="1800" i="1" dirty="0" smtClean="0"/>
                          <a:t>D</a:t>
                        </a:r>
                        <a:endParaRPr lang="en-US" sz="1800" i="1" dirty="0"/>
                      </a:p>
                    </a:txBody>
                    <a:tcPr marL="145182" marR="145182" marT="72591" marB="72591"/>
                  </a:tc>
                  <a:tc>
                    <a:txBody>
                      <a:bodyPr/>
                      <a:lstStyle/>
                      <a:p>
                        <a:r>
                          <a:rPr lang="en-US" sz="1800" i="1" dirty="0" smtClean="0"/>
                          <a:t>D</a:t>
                        </a:r>
                        <a:endParaRPr lang="en-US" sz="1800" i="1" dirty="0"/>
                      </a:p>
                    </a:txBody>
                    <a:tcPr marL="145182" marR="145182" marT="72591" marB="72591">
                      <a:solidFill>
                        <a:schemeClr val="accent2"/>
                      </a:solidFill>
                    </a:tcPr>
                  </a:tc>
                  <a:tc>
                    <a:txBody>
                      <a:bodyPr/>
                      <a:lstStyle/>
                      <a:p>
                        <a:r>
                          <a:rPr lang="en-US" sz="1800" i="1" dirty="0" smtClean="0"/>
                          <a:t>S</a:t>
                        </a:r>
                        <a:endParaRPr lang="en-US" sz="1800" i="1" dirty="0"/>
                      </a:p>
                    </a:txBody>
                    <a:tcPr marL="145182" marR="145182" marT="72591" marB="72591">
                      <a:solidFill>
                        <a:schemeClr val="accent2"/>
                      </a:solidFill>
                    </a:tcPr>
                  </a:tc>
                  <a:tc>
                    <a:txBody>
                      <a:bodyPr/>
                      <a:lstStyle/>
                      <a:p>
                        <a:r>
                          <a:rPr lang="en-US" sz="1800" i="1" dirty="0" smtClean="0"/>
                          <a:t>R</a:t>
                        </a:r>
                        <a:endParaRPr lang="en-US" sz="1800" i="1" dirty="0"/>
                      </a:p>
                    </a:txBody>
                    <a:tcPr marL="145182" marR="145182" marT="72591" marB="72591">
                      <a:solidFill>
                        <a:schemeClr val="accent2"/>
                      </a:solidFill>
                    </a:tcPr>
                  </a:tc>
                  <a:tc>
                    <a:txBody>
                      <a:bodyPr/>
                      <a:lstStyle/>
                      <a:p>
                        <a:r>
                          <a:rPr lang="en-US" sz="1800" i="1" dirty="0" smtClean="0"/>
                          <a:t>Q</a:t>
                        </a:r>
                        <a:endParaRPr lang="en-US" sz="1800" i="1" dirty="0"/>
                      </a:p>
                    </a:txBody>
                    <a:tcPr marL="145182" marR="145182" marT="72591" marB="72591">
                      <a:solidFill>
                        <a:schemeClr val="accent3">
                          <a:lumMod val="75000"/>
                        </a:schemeClr>
                      </a:solidFill>
                    </a:tcPr>
                  </a:tc>
                  <a:tc>
                    <a:txBody>
                      <a:bodyPr/>
                      <a:lstStyle/>
                      <a:p>
                        <a:r>
                          <a:rPr lang="en-US" sz="1800" i="1" dirty="0" smtClean="0"/>
                          <a:t>Q</a:t>
                        </a:r>
                        <a:endParaRPr lang="en-US" sz="1800" i="1" dirty="0"/>
                      </a:p>
                    </a:txBody>
                    <a:tcPr marL="145182" marR="145182" marT="72591" marB="72591">
                      <a:solidFill>
                        <a:schemeClr val="accent3">
                          <a:lumMod val="75000"/>
                        </a:schemeClr>
                      </a:solidFill>
                    </a:tcPr>
                  </a:tc>
                </a:tr>
                <a:tr h="588794">
                  <a:tc>
                    <a:txBody>
                      <a:bodyPr/>
                      <a:lstStyle/>
                      <a:p>
                        <a:r>
                          <a:rPr lang="en-US" sz="1800" dirty="0" smtClean="0"/>
                          <a:t>0</a:t>
                        </a:r>
                        <a:endParaRPr lang="en-US" sz="1800" dirty="0"/>
                      </a:p>
                    </a:txBody>
                    <a:tcPr marL="145182" marR="145182" marT="72591" marB="72591"/>
                  </a:tc>
                  <a:tc>
                    <a:txBody>
                      <a:bodyPr/>
                      <a:lstStyle/>
                      <a:p>
                        <a:r>
                          <a:rPr lang="en-US" sz="1800" dirty="0" smtClean="0"/>
                          <a:t>X</a:t>
                        </a:r>
                        <a:endParaRPr lang="en-US" sz="1800" dirty="0"/>
                      </a:p>
                    </a:txBody>
                    <a:tcPr marL="145182" marR="145182" marT="72591" marB="72591"/>
                  </a:tc>
                  <a:tc>
                    <a:txBody>
                      <a:bodyPr/>
                      <a:lstStyle/>
                      <a:p>
                        <a:r>
                          <a:rPr lang="en-US" sz="1800" i="1" dirty="0" smtClean="0"/>
                          <a:t>X</a:t>
                        </a:r>
                        <a:endParaRPr lang="en-US" sz="1800" i="1" dirty="0"/>
                      </a:p>
                    </a:txBody>
                    <a:tcPr marL="145182" marR="145182" marT="72591" marB="72591">
                      <a:solidFill>
                        <a:schemeClr val="accent2">
                          <a:lumMod val="60000"/>
                          <a:lumOff val="40000"/>
                        </a:schemeClr>
                      </a:solidFill>
                    </a:tcPr>
                  </a:tc>
                  <a:tc>
                    <a:txBody>
                      <a:bodyPr/>
                      <a:lstStyle/>
                      <a:p>
                        <a:r>
                          <a:rPr lang="en-US" sz="1800" i="1" dirty="0" smtClean="0"/>
                          <a:t>0</a:t>
                        </a:r>
                        <a:endParaRPr lang="en-US" sz="1800" i="1" dirty="0"/>
                      </a:p>
                    </a:txBody>
                    <a:tcPr marL="145182" marR="145182" marT="72591" marB="72591">
                      <a:solidFill>
                        <a:schemeClr val="accent2">
                          <a:lumMod val="60000"/>
                          <a:lumOff val="40000"/>
                        </a:schemeClr>
                      </a:solidFill>
                    </a:tcPr>
                  </a:tc>
                  <a:tc>
                    <a:txBody>
                      <a:bodyPr/>
                      <a:lstStyle/>
                      <a:p>
                        <a:r>
                          <a:rPr lang="en-US" sz="1800" i="1" dirty="0" smtClean="0"/>
                          <a:t>0</a:t>
                        </a:r>
                        <a:endParaRPr lang="en-US" sz="1800" i="1" dirty="0"/>
                      </a:p>
                    </a:txBody>
                    <a:tcPr marL="145182" marR="145182" marT="72591" marB="72591">
                      <a:solidFill>
                        <a:schemeClr val="accent2">
                          <a:lumMod val="60000"/>
                          <a:lumOff val="40000"/>
                        </a:schemeClr>
                      </a:solidFill>
                    </a:tcPr>
                  </a:tc>
                  <a:tc>
                    <a:txBody>
                      <a:bodyPr/>
                      <a:lstStyle/>
                      <a:p>
                        <a:r>
                          <a:rPr lang="en-US" sz="1800" i="1" dirty="0" err="1" smtClean="0"/>
                          <a:t>Q</a:t>
                        </a:r>
                        <a:r>
                          <a:rPr lang="en-US" sz="1800" i="1" baseline="-25000" dirty="0" err="1" smtClean="0"/>
                          <a:t>prev</a:t>
                        </a:r>
                        <a:endParaRPr lang="en-US" sz="1800" i="1" baseline="-25000" dirty="0"/>
                      </a:p>
                    </a:txBody>
                    <a:tcPr marL="145182" marR="145182" marT="72591" marB="72591">
                      <a:solidFill>
                        <a:schemeClr val="accent3">
                          <a:lumMod val="60000"/>
                          <a:lumOff val="40000"/>
                        </a:schemeClr>
                      </a:solidFill>
                    </a:tcPr>
                  </a:tc>
                  <a:tc>
                    <a:txBody>
                      <a:bodyPr/>
                      <a:lstStyle/>
                      <a:p>
                        <a:r>
                          <a:rPr lang="en-US" sz="1800" i="1" dirty="0" err="1" smtClean="0"/>
                          <a:t>Q</a:t>
                        </a:r>
                        <a:r>
                          <a:rPr lang="en-US" sz="1800" i="1" baseline="-25000" dirty="0" err="1" smtClean="0"/>
                          <a:t>prev</a:t>
                        </a:r>
                        <a:endParaRPr lang="en-US" sz="1800" i="1" baseline="-25000" dirty="0"/>
                      </a:p>
                    </a:txBody>
                    <a:tcPr marL="145182" marR="145182" marT="72591" marB="72591">
                      <a:solidFill>
                        <a:schemeClr val="accent3">
                          <a:lumMod val="60000"/>
                          <a:lumOff val="40000"/>
                        </a:schemeClr>
                      </a:solidFill>
                    </a:tcPr>
                  </a:tc>
                </a:tr>
                <a:tr h="588794">
                  <a:tc>
                    <a:txBody>
                      <a:bodyPr/>
                      <a:lstStyle/>
                      <a:p>
                        <a:r>
                          <a:rPr lang="en-US" sz="1800" dirty="0" smtClean="0"/>
                          <a:t>1</a:t>
                        </a:r>
                        <a:endParaRPr lang="en-US" sz="1800" dirty="0"/>
                      </a:p>
                    </a:txBody>
                    <a:tcPr marL="145182" marR="145182" marT="72591" marB="72591"/>
                  </a:tc>
                  <a:tc>
                    <a:txBody>
                      <a:bodyPr/>
                      <a:lstStyle/>
                      <a:p>
                        <a:r>
                          <a:rPr lang="en-US" sz="1800" dirty="0" smtClean="0"/>
                          <a:t>0</a:t>
                        </a:r>
                        <a:endParaRPr lang="en-US" sz="1800" dirty="0"/>
                      </a:p>
                    </a:txBody>
                    <a:tcPr marL="145182" marR="145182" marT="72591" marB="72591"/>
                  </a:tc>
                  <a:tc>
                    <a:txBody>
                      <a:bodyPr/>
                      <a:lstStyle/>
                      <a:p>
                        <a:r>
                          <a:rPr lang="en-US" sz="1800" dirty="0" smtClean="0"/>
                          <a:t>1</a:t>
                        </a:r>
                        <a:endParaRPr lang="en-US" sz="1800" dirty="0"/>
                      </a:p>
                    </a:txBody>
                    <a:tcPr marL="145182" marR="145182" marT="72591" marB="72591">
                      <a:solidFill>
                        <a:schemeClr val="accent2">
                          <a:lumMod val="20000"/>
                          <a:lumOff val="80000"/>
                        </a:schemeClr>
                      </a:solidFill>
                    </a:tcPr>
                  </a:tc>
                  <a:tc>
                    <a:txBody>
                      <a:bodyPr/>
                      <a:lstStyle/>
                      <a:p>
                        <a:r>
                          <a:rPr lang="en-US" sz="1800" dirty="0" smtClean="0"/>
                          <a:t>0</a:t>
                        </a:r>
                        <a:endParaRPr lang="en-US" sz="1800" dirty="0"/>
                      </a:p>
                    </a:txBody>
                    <a:tcPr marL="145182" marR="145182" marT="72591" marB="72591">
                      <a:solidFill>
                        <a:schemeClr val="accent2">
                          <a:lumMod val="20000"/>
                          <a:lumOff val="80000"/>
                        </a:schemeClr>
                      </a:solidFill>
                    </a:tcPr>
                  </a:tc>
                  <a:tc>
                    <a:txBody>
                      <a:bodyPr/>
                      <a:lstStyle/>
                      <a:p>
                        <a:r>
                          <a:rPr lang="en-US" sz="1800" dirty="0" smtClean="0"/>
                          <a:t>1</a:t>
                        </a:r>
                        <a:endParaRPr lang="en-US" sz="1800" dirty="0"/>
                      </a:p>
                    </a:txBody>
                    <a:tcPr marL="145182" marR="145182" marT="72591" marB="72591">
                      <a:solidFill>
                        <a:schemeClr val="accent2">
                          <a:lumMod val="20000"/>
                          <a:lumOff val="80000"/>
                        </a:schemeClr>
                      </a:solidFill>
                    </a:tcPr>
                  </a:tc>
                  <a:tc>
                    <a:txBody>
                      <a:bodyPr/>
                      <a:lstStyle/>
                      <a:p>
                        <a:r>
                          <a:rPr lang="en-US" sz="1800" dirty="0" smtClean="0"/>
                          <a:t>0</a:t>
                        </a:r>
                        <a:endParaRPr lang="en-US" sz="1800" dirty="0"/>
                      </a:p>
                    </a:txBody>
                    <a:tcPr marL="145182" marR="145182" marT="72591" marB="72591">
                      <a:solidFill>
                        <a:schemeClr val="accent3">
                          <a:lumMod val="20000"/>
                          <a:lumOff val="80000"/>
                        </a:schemeClr>
                      </a:solidFill>
                    </a:tcPr>
                  </a:tc>
                  <a:tc>
                    <a:txBody>
                      <a:bodyPr/>
                      <a:lstStyle/>
                      <a:p>
                        <a:r>
                          <a:rPr lang="en-US" sz="1800" smtClean="0"/>
                          <a:t>1</a:t>
                        </a:r>
                        <a:endParaRPr lang="en-US" sz="1800" dirty="0"/>
                      </a:p>
                    </a:txBody>
                    <a:tcPr marL="145182" marR="145182" marT="72591" marB="72591">
                      <a:solidFill>
                        <a:schemeClr val="accent3">
                          <a:lumMod val="20000"/>
                          <a:lumOff val="80000"/>
                        </a:schemeClr>
                      </a:solidFill>
                    </a:tcPr>
                  </a:tc>
                </a:tr>
                <a:tr h="588794">
                  <a:tc>
                    <a:txBody>
                      <a:bodyPr/>
                      <a:lstStyle/>
                      <a:p>
                        <a:r>
                          <a:rPr lang="en-US" sz="1800" dirty="0" smtClean="0"/>
                          <a:t>1</a:t>
                        </a:r>
                        <a:endParaRPr lang="en-US" sz="1800" dirty="0"/>
                      </a:p>
                    </a:txBody>
                    <a:tcPr marL="145182" marR="145182" marT="72591" marB="72591"/>
                  </a:tc>
                  <a:tc>
                    <a:txBody>
                      <a:bodyPr/>
                      <a:lstStyle/>
                      <a:p>
                        <a:r>
                          <a:rPr lang="en-US" sz="1800" dirty="0" smtClean="0"/>
                          <a:t>1</a:t>
                        </a:r>
                        <a:endParaRPr lang="en-US" sz="1800" dirty="0"/>
                      </a:p>
                    </a:txBody>
                    <a:tcPr marL="145182" marR="145182" marT="72591" marB="72591"/>
                  </a:tc>
                  <a:tc>
                    <a:txBody>
                      <a:bodyPr/>
                      <a:lstStyle/>
                      <a:p>
                        <a:r>
                          <a:rPr lang="en-US" sz="1800" dirty="0" smtClean="0"/>
                          <a:t>0</a:t>
                        </a:r>
                        <a:endParaRPr lang="en-US" sz="1800" dirty="0"/>
                      </a:p>
                    </a:txBody>
                    <a:tcPr marL="145182" marR="145182" marT="72591" marB="72591">
                      <a:solidFill>
                        <a:schemeClr val="accent2">
                          <a:lumMod val="60000"/>
                          <a:lumOff val="40000"/>
                        </a:schemeClr>
                      </a:solidFill>
                    </a:tcPr>
                  </a:tc>
                  <a:tc>
                    <a:txBody>
                      <a:bodyPr/>
                      <a:lstStyle/>
                      <a:p>
                        <a:r>
                          <a:rPr lang="en-US" sz="1800" dirty="0" smtClean="0"/>
                          <a:t>1</a:t>
                        </a:r>
                        <a:endParaRPr lang="en-US" sz="1800" dirty="0"/>
                      </a:p>
                    </a:txBody>
                    <a:tcPr marL="145182" marR="145182" marT="72591" marB="72591">
                      <a:solidFill>
                        <a:schemeClr val="accent2">
                          <a:lumMod val="60000"/>
                          <a:lumOff val="40000"/>
                        </a:schemeClr>
                      </a:solidFill>
                    </a:tcPr>
                  </a:tc>
                  <a:tc>
                    <a:txBody>
                      <a:bodyPr/>
                      <a:lstStyle/>
                      <a:p>
                        <a:r>
                          <a:rPr lang="en-US" sz="1800" dirty="0" smtClean="0"/>
                          <a:t>0</a:t>
                        </a:r>
                        <a:endParaRPr lang="en-US" sz="1800" dirty="0"/>
                      </a:p>
                    </a:txBody>
                    <a:tcPr marL="145182" marR="145182" marT="72591" marB="72591">
                      <a:solidFill>
                        <a:schemeClr val="accent2">
                          <a:lumMod val="60000"/>
                          <a:lumOff val="40000"/>
                        </a:schemeClr>
                      </a:solidFill>
                    </a:tcPr>
                  </a:tc>
                  <a:tc>
                    <a:txBody>
                      <a:bodyPr/>
                      <a:lstStyle/>
                      <a:p>
                        <a:r>
                          <a:rPr lang="en-US" sz="1800" dirty="0" smtClean="0"/>
                          <a:t>1</a:t>
                        </a:r>
                        <a:endParaRPr lang="en-US" sz="1800" dirty="0"/>
                      </a:p>
                    </a:txBody>
                    <a:tcPr marL="145182" marR="145182" marT="72591" marB="72591">
                      <a:solidFill>
                        <a:schemeClr val="accent3">
                          <a:lumMod val="60000"/>
                          <a:lumOff val="40000"/>
                        </a:schemeClr>
                      </a:solidFill>
                    </a:tcPr>
                  </a:tc>
                  <a:tc>
                    <a:txBody>
                      <a:bodyPr/>
                      <a:lstStyle/>
                      <a:p>
                        <a:r>
                          <a:rPr lang="en-US" sz="1800" dirty="0" smtClean="0"/>
                          <a:t>0</a:t>
                        </a:r>
                        <a:endParaRPr lang="en-US" sz="1800" dirty="0"/>
                      </a:p>
                    </a:txBody>
                    <a:tcPr marL="145182" marR="145182" marT="72591" marB="72591">
                      <a:solidFill>
                        <a:schemeClr val="accent3">
                          <a:lumMod val="60000"/>
                          <a:lumOff val="40000"/>
                        </a:schemeClr>
                      </a:solidFill>
                    </a:tcPr>
                  </a:tc>
                </a:tr>
              </a:tbl>
            </a:graphicData>
          </a:graphic>
        </p:graphicFrame>
        <p:cxnSp>
          <p:nvCxnSpPr>
            <p:cNvPr id="8" name="Straight Connector 7"/>
            <p:cNvCxnSpPr/>
            <p:nvPr/>
          </p:nvCxnSpPr>
          <p:spPr>
            <a:xfrm>
              <a:off x="1783055" y="1709137"/>
              <a:ext cx="6992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067944" y="1709137"/>
              <a:ext cx="6992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790715" y="3156177"/>
              <a:ext cx="69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67944" y="3140968"/>
              <a:ext cx="69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07640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Latch Exercise</a:t>
            </a:r>
            <a:endParaRPr lang="en-US" dirty="0"/>
          </a:p>
        </p:txBody>
      </p:sp>
      <p:sp>
        <p:nvSpPr>
          <p:cNvPr id="5" name="Content Placeholder 4"/>
          <p:cNvSpPr>
            <a:spLocks noGrp="1"/>
          </p:cNvSpPr>
          <p:nvPr>
            <p:ph idx="1"/>
          </p:nvPr>
        </p:nvSpPr>
        <p:spPr/>
        <p:txBody>
          <a:bodyPr>
            <a:normAutofit/>
          </a:bodyPr>
          <a:lstStyle/>
          <a:p>
            <a:r>
              <a:rPr lang="en-US" sz="2800" dirty="0"/>
              <a:t>Given the input waveforms shown below, sketch the output Q, of a </a:t>
            </a:r>
            <a:r>
              <a:rPr lang="en-US" sz="2800" i="1" dirty="0"/>
              <a:t>D </a:t>
            </a:r>
            <a:r>
              <a:rPr lang="en-US" sz="2800" i="1" dirty="0" smtClean="0"/>
              <a:t>latch</a:t>
            </a:r>
            <a:r>
              <a:rPr lang="en-US" sz="2800" dirty="0" smtClean="0"/>
              <a:t>:</a:t>
            </a:r>
            <a:endParaRPr lang="en-US" sz="2800" dirty="0"/>
          </a:p>
        </p:txBody>
      </p:sp>
      <p:pic>
        <p:nvPicPr>
          <p:cNvPr id="6" name="Picture 2"/>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876300" y="2852936"/>
            <a:ext cx="7391400" cy="1343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5" name="Group 14"/>
          <p:cNvGrpSpPr/>
          <p:nvPr/>
        </p:nvGrpSpPr>
        <p:grpSpPr>
          <a:xfrm>
            <a:off x="1691680" y="2483604"/>
            <a:ext cx="6563072" cy="914038"/>
            <a:chOff x="1691680" y="2483604"/>
            <a:chExt cx="6563072" cy="914038"/>
          </a:xfrm>
        </p:grpSpPr>
        <p:sp>
          <p:nvSpPr>
            <p:cNvPr id="8" name="TextBox 7"/>
            <p:cNvSpPr txBox="1"/>
            <p:nvPr/>
          </p:nvSpPr>
          <p:spPr>
            <a:xfrm>
              <a:off x="1691680" y="2519608"/>
              <a:ext cx="432048"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3347864" y="3028310"/>
              <a:ext cx="432048" cy="369332"/>
            </a:xfrm>
            <a:prstGeom prst="rect">
              <a:avLst/>
            </a:prstGeom>
            <a:noFill/>
          </p:spPr>
          <p:txBody>
            <a:bodyPr wrap="square" rtlCol="0">
              <a:spAutoFit/>
            </a:bodyPr>
            <a:lstStyle/>
            <a:p>
              <a:r>
                <a:rPr lang="en-US" b="1" smtClean="0">
                  <a:solidFill>
                    <a:srgbClr val="C00000"/>
                  </a:solidFill>
                </a:rPr>
                <a:t>0</a:t>
              </a:r>
              <a:endParaRPr lang="en-US" b="1" dirty="0">
                <a:solidFill>
                  <a:srgbClr val="C00000"/>
                </a:solidFill>
              </a:endParaRPr>
            </a:p>
          </p:txBody>
        </p:sp>
        <p:sp>
          <p:nvSpPr>
            <p:cNvPr id="10" name="TextBox 9"/>
            <p:cNvSpPr txBox="1"/>
            <p:nvPr/>
          </p:nvSpPr>
          <p:spPr>
            <a:xfrm>
              <a:off x="4757192" y="2555612"/>
              <a:ext cx="432048"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11" name="TextBox 10"/>
            <p:cNvSpPr txBox="1"/>
            <p:nvPr/>
          </p:nvSpPr>
          <p:spPr>
            <a:xfrm>
              <a:off x="5375734" y="3028310"/>
              <a:ext cx="432048" cy="369332"/>
            </a:xfrm>
            <a:prstGeom prst="rect">
              <a:avLst/>
            </a:prstGeom>
            <a:noFill/>
          </p:spPr>
          <p:txBody>
            <a:bodyPr wrap="square" rtlCol="0">
              <a:spAutoFit/>
            </a:bodyPr>
            <a:lstStyle/>
            <a:p>
              <a:r>
                <a:rPr lang="en-US" b="1" smtClean="0">
                  <a:solidFill>
                    <a:srgbClr val="C00000"/>
                  </a:solidFill>
                </a:rPr>
                <a:t>0</a:t>
              </a:r>
              <a:endParaRPr lang="en-US" b="1" dirty="0">
                <a:solidFill>
                  <a:srgbClr val="C00000"/>
                </a:solidFill>
              </a:endParaRPr>
            </a:p>
          </p:txBody>
        </p:sp>
        <p:sp>
          <p:nvSpPr>
            <p:cNvPr id="12" name="TextBox 11"/>
            <p:cNvSpPr txBox="1"/>
            <p:nvPr/>
          </p:nvSpPr>
          <p:spPr>
            <a:xfrm>
              <a:off x="6605693" y="3028310"/>
              <a:ext cx="432048" cy="369332"/>
            </a:xfrm>
            <a:prstGeom prst="rect">
              <a:avLst/>
            </a:prstGeom>
            <a:noFill/>
          </p:spPr>
          <p:txBody>
            <a:bodyPr wrap="square" rtlCol="0">
              <a:spAutoFit/>
            </a:bodyPr>
            <a:lstStyle/>
            <a:p>
              <a:r>
                <a:rPr lang="en-US" b="1" smtClean="0">
                  <a:solidFill>
                    <a:srgbClr val="C00000"/>
                  </a:solidFill>
                </a:rPr>
                <a:t>0</a:t>
              </a:r>
              <a:endParaRPr lang="en-US" b="1" dirty="0">
                <a:solidFill>
                  <a:srgbClr val="C00000"/>
                </a:solidFill>
              </a:endParaRPr>
            </a:p>
          </p:txBody>
        </p:sp>
        <p:sp>
          <p:nvSpPr>
            <p:cNvPr id="13" name="TextBox 12"/>
            <p:cNvSpPr txBox="1"/>
            <p:nvPr/>
          </p:nvSpPr>
          <p:spPr>
            <a:xfrm>
              <a:off x="6001005" y="2519608"/>
              <a:ext cx="432048"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14" name="TextBox 13"/>
            <p:cNvSpPr txBox="1"/>
            <p:nvPr/>
          </p:nvSpPr>
          <p:spPr>
            <a:xfrm>
              <a:off x="7822704" y="2483604"/>
              <a:ext cx="432048"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grpSp>
      <p:grpSp>
        <p:nvGrpSpPr>
          <p:cNvPr id="25" name="Group 24"/>
          <p:cNvGrpSpPr/>
          <p:nvPr/>
        </p:nvGrpSpPr>
        <p:grpSpPr>
          <a:xfrm>
            <a:off x="1475656" y="3335882"/>
            <a:ext cx="6792044" cy="846207"/>
            <a:chOff x="1475656" y="3335882"/>
            <a:chExt cx="6792044" cy="846207"/>
          </a:xfrm>
        </p:grpSpPr>
        <p:sp>
          <p:nvSpPr>
            <p:cNvPr id="17" name="TextBox 16"/>
            <p:cNvSpPr txBox="1"/>
            <p:nvPr/>
          </p:nvSpPr>
          <p:spPr>
            <a:xfrm>
              <a:off x="1475656" y="3808348"/>
              <a:ext cx="432048" cy="369332"/>
            </a:xfrm>
            <a:prstGeom prst="rect">
              <a:avLst/>
            </a:prstGeom>
            <a:noFill/>
          </p:spPr>
          <p:txBody>
            <a:bodyPr wrap="square" rtlCol="0">
              <a:spAutoFit/>
            </a:bodyPr>
            <a:lstStyle/>
            <a:p>
              <a:r>
                <a:rPr lang="en-US" b="1" dirty="0" smtClean="0">
                  <a:solidFill>
                    <a:schemeClr val="tx2"/>
                  </a:solidFill>
                </a:rPr>
                <a:t>0</a:t>
              </a:r>
              <a:endParaRPr lang="en-US" b="1" dirty="0">
                <a:solidFill>
                  <a:schemeClr val="tx2"/>
                </a:solidFill>
              </a:endParaRPr>
            </a:p>
          </p:txBody>
        </p:sp>
        <p:sp>
          <p:nvSpPr>
            <p:cNvPr id="18" name="TextBox 17"/>
            <p:cNvSpPr txBox="1"/>
            <p:nvPr/>
          </p:nvSpPr>
          <p:spPr>
            <a:xfrm>
              <a:off x="2334622" y="3339782"/>
              <a:ext cx="432048" cy="369332"/>
            </a:xfrm>
            <a:prstGeom prst="rect">
              <a:avLst/>
            </a:prstGeom>
            <a:noFill/>
          </p:spPr>
          <p:txBody>
            <a:bodyPr wrap="square" rtlCol="0">
              <a:spAutoFit/>
            </a:bodyPr>
            <a:lstStyle/>
            <a:p>
              <a:r>
                <a:rPr lang="en-US" b="1" smtClean="0">
                  <a:solidFill>
                    <a:schemeClr val="tx2"/>
                  </a:solidFill>
                </a:rPr>
                <a:t>1</a:t>
              </a:r>
              <a:endParaRPr lang="en-US" b="1">
                <a:solidFill>
                  <a:schemeClr val="tx2"/>
                </a:solidFill>
              </a:endParaRPr>
            </a:p>
          </p:txBody>
        </p:sp>
        <p:sp>
          <p:nvSpPr>
            <p:cNvPr id="19" name="TextBox 18"/>
            <p:cNvSpPr txBox="1"/>
            <p:nvPr/>
          </p:nvSpPr>
          <p:spPr>
            <a:xfrm>
              <a:off x="3098696" y="3812757"/>
              <a:ext cx="432048" cy="369332"/>
            </a:xfrm>
            <a:prstGeom prst="rect">
              <a:avLst/>
            </a:prstGeom>
            <a:noFill/>
          </p:spPr>
          <p:txBody>
            <a:bodyPr wrap="square" rtlCol="0">
              <a:spAutoFit/>
            </a:bodyPr>
            <a:lstStyle/>
            <a:p>
              <a:r>
                <a:rPr lang="en-US" b="1" dirty="0" smtClean="0">
                  <a:solidFill>
                    <a:schemeClr val="tx2"/>
                  </a:solidFill>
                </a:rPr>
                <a:t>0</a:t>
              </a:r>
              <a:endParaRPr lang="en-US" b="1" dirty="0">
                <a:solidFill>
                  <a:schemeClr val="tx2"/>
                </a:solidFill>
              </a:endParaRPr>
            </a:p>
          </p:txBody>
        </p:sp>
        <p:sp>
          <p:nvSpPr>
            <p:cNvPr id="20" name="TextBox 19"/>
            <p:cNvSpPr txBox="1"/>
            <p:nvPr/>
          </p:nvSpPr>
          <p:spPr>
            <a:xfrm>
              <a:off x="3855178" y="3339782"/>
              <a:ext cx="432048" cy="369332"/>
            </a:xfrm>
            <a:prstGeom prst="rect">
              <a:avLst/>
            </a:prstGeom>
            <a:noFill/>
          </p:spPr>
          <p:txBody>
            <a:bodyPr wrap="square" rtlCol="0">
              <a:spAutoFit/>
            </a:bodyPr>
            <a:lstStyle/>
            <a:p>
              <a:r>
                <a:rPr lang="en-US" b="1" smtClean="0">
                  <a:solidFill>
                    <a:schemeClr val="tx2"/>
                  </a:solidFill>
                </a:rPr>
                <a:t>1</a:t>
              </a:r>
              <a:endParaRPr lang="en-US" b="1">
                <a:solidFill>
                  <a:schemeClr val="tx2"/>
                </a:solidFill>
              </a:endParaRPr>
            </a:p>
          </p:txBody>
        </p:sp>
        <p:sp>
          <p:nvSpPr>
            <p:cNvPr id="21" name="TextBox 20"/>
            <p:cNvSpPr txBox="1"/>
            <p:nvPr/>
          </p:nvSpPr>
          <p:spPr>
            <a:xfrm>
              <a:off x="4403779" y="3808348"/>
              <a:ext cx="432048" cy="369332"/>
            </a:xfrm>
            <a:prstGeom prst="rect">
              <a:avLst/>
            </a:prstGeom>
            <a:noFill/>
          </p:spPr>
          <p:txBody>
            <a:bodyPr wrap="square" rtlCol="0">
              <a:spAutoFit/>
            </a:bodyPr>
            <a:lstStyle/>
            <a:p>
              <a:r>
                <a:rPr lang="en-US" b="1" dirty="0" smtClean="0">
                  <a:solidFill>
                    <a:schemeClr val="tx2"/>
                  </a:solidFill>
                </a:rPr>
                <a:t>0</a:t>
              </a:r>
              <a:endParaRPr lang="en-US" b="1" dirty="0">
                <a:solidFill>
                  <a:schemeClr val="tx2"/>
                </a:solidFill>
              </a:endParaRPr>
            </a:p>
          </p:txBody>
        </p:sp>
        <p:sp>
          <p:nvSpPr>
            <p:cNvPr id="22" name="TextBox 21"/>
            <p:cNvSpPr txBox="1"/>
            <p:nvPr/>
          </p:nvSpPr>
          <p:spPr>
            <a:xfrm>
              <a:off x="6516216" y="3808348"/>
              <a:ext cx="432048" cy="369332"/>
            </a:xfrm>
            <a:prstGeom prst="rect">
              <a:avLst/>
            </a:prstGeom>
            <a:noFill/>
          </p:spPr>
          <p:txBody>
            <a:bodyPr wrap="square" rtlCol="0">
              <a:spAutoFit/>
            </a:bodyPr>
            <a:lstStyle/>
            <a:p>
              <a:r>
                <a:rPr lang="en-US" b="1" dirty="0" smtClean="0">
                  <a:solidFill>
                    <a:schemeClr val="tx2"/>
                  </a:solidFill>
                </a:rPr>
                <a:t>0</a:t>
              </a:r>
              <a:endParaRPr lang="en-US" b="1" dirty="0">
                <a:solidFill>
                  <a:schemeClr val="tx2"/>
                </a:solidFill>
              </a:endParaRPr>
            </a:p>
          </p:txBody>
        </p:sp>
        <p:sp>
          <p:nvSpPr>
            <p:cNvPr id="23" name="TextBox 22"/>
            <p:cNvSpPr txBox="1"/>
            <p:nvPr/>
          </p:nvSpPr>
          <p:spPr>
            <a:xfrm>
              <a:off x="5375734" y="3335882"/>
              <a:ext cx="432048" cy="369332"/>
            </a:xfrm>
            <a:prstGeom prst="rect">
              <a:avLst/>
            </a:prstGeom>
            <a:noFill/>
          </p:spPr>
          <p:txBody>
            <a:bodyPr wrap="square" rtlCol="0">
              <a:spAutoFit/>
            </a:bodyPr>
            <a:lstStyle/>
            <a:p>
              <a:r>
                <a:rPr lang="en-US" b="1" smtClean="0">
                  <a:solidFill>
                    <a:schemeClr val="tx2"/>
                  </a:solidFill>
                </a:rPr>
                <a:t>1</a:t>
              </a:r>
              <a:endParaRPr lang="en-US" b="1">
                <a:solidFill>
                  <a:schemeClr val="tx2"/>
                </a:solidFill>
              </a:endParaRPr>
            </a:p>
          </p:txBody>
        </p:sp>
        <p:sp>
          <p:nvSpPr>
            <p:cNvPr id="24" name="TextBox 23"/>
            <p:cNvSpPr txBox="1"/>
            <p:nvPr/>
          </p:nvSpPr>
          <p:spPr>
            <a:xfrm>
              <a:off x="7835652" y="3335882"/>
              <a:ext cx="432048" cy="369332"/>
            </a:xfrm>
            <a:prstGeom prst="rect">
              <a:avLst/>
            </a:prstGeom>
            <a:noFill/>
          </p:spPr>
          <p:txBody>
            <a:bodyPr wrap="square" rtlCol="0">
              <a:spAutoFit/>
            </a:bodyPr>
            <a:lstStyle/>
            <a:p>
              <a:r>
                <a:rPr lang="en-US" b="1" smtClean="0">
                  <a:solidFill>
                    <a:schemeClr val="tx2"/>
                  </a:solidFill>
                </a:rPr>
                <a:t>1</a:t>
              </a:r>
              <a:endParaRPr lang="en-US" b="1">
                <a:solidFill>
                  <a:schemeClr val="tx2"/>
                </a:solidFill>
              </a:endParaRPr>
            </a:p>
          </p:txBody>
        </p:sp>
      </p:grpSp>
    </p:spTree>
    <p:extLst>
      <p:ext uri="{BB962C8B-B14F-4D97-AF65-F5344CB8AC3E}">
        <p14:creationId xmlns:p14="http://schemas.microsoft.com/office/powerpoint/2010/main" val="109673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Latch Exercise</a:t>
            </a:r>
            <a:endParaRPr lang="en-US" dirty="0"/>
          </a:p>
        </p:txBody>
      </p:sp>
      <p:sp>
        <p:nvSpPr>
          <p:cNvPr id="3" name="Content Placeholder 2"/>
          <p:cNvSpPr>
            <a:spLocks noGrp="1"/>
          </p:cNvSpPr>
          <p:nvPr>
            <p:ph idx="1"/>
          </p:nvPr>
        </p:nvSpPr>
        <p:spPr/>
        <p:txBody>
          <a:bodyPr/>
          <a:lstStyle/>
          <a:p>
            <a:endParaRPr lang="en-US" dirty="0"/>
          </a:p>
        </p:txBody>
      </p:sp>
      <p:pic>
        <p:nvPicPr>
          <p:cNvPr id="4" name="Picture 3" descr="Screen Shot 2015-02-19 at 21.36.0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1782762"/>
            <a:ext cx="8077200" cy="2550694"/>
          </a:xfrm>
          <a:prstGeom prst="rect">
            <a:avLst/>
          </a:prstGeom>
        </p:spPr>
      </p:pic>
      <p:grpSp>
        <p:nvGrpSpPr>
          <p:cNvPr id="5" name="Group 4"/>
          <p:cNvGrpSpPr/>
          <p:nvPr/>
        </p:nvGrpSpPr>
        <p:grpSpPr>
          <a:xfrm>
            <a:off x="1691680" y="1600200"/>
            <a:ext cx="6563072" cy="914038"/>
            <a:chOff x="1691680" y="2483604"/>
            <a:chExt cx="6563072" cy="914038"/>
          </a:xfrm>
        </p:grpSpPr>
        <p:sp>
          <p:nvSpPr>
            <p:cNvPr id="6" name="TextBox 5"/>
            <p:cNvSpPr txBox="1"/>
            <p:nvPr/>
          </p:nvSpPr>
          <p:spPr>
            <a:xfrm>
              <a:off x="1691680" y="2519608"/>
              <a:ext cx="432048"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7" name="TextBox 6"/>
            <p:cNvSpPr txBox="1"/>
            <p:nvPr/>
          </p:nvSpPr>
          <p:spPr>
            <a:xfrm>
              <a:off x="3347864" y="3028310"/>
              <a:ext cx="432048" cy="369332"/>
            </a:xfrm>
            <a:prstGeom prst="rect">
              <a:avLst/>
            </a:prstGeom>
            <a:noFill/>
          </p:spPr>
          <p:txBody>
            <a:bodyPr wrap="square" rtlCol="0">
              <a:spAutoFit/>
            </a:bodyPr>
            <a:lstStyle/>
            <a:p>
              <a:r>
                <a:rPr lang="en-US" b="1" smtClean="0">
                  <a:solidFill>
                    <a:srgbClr val="C00000"/>
                  </a:solidFill>
                </a:rPr>
                <a:t>0</a:t>
              </a:r>
              <a:endParaRPr lang="en-US" b="1" dirty="0">
                <a:solidFill>
                  <a:srgbClr val="C00000"/>
                </a:solidFill>
              </a:endParaRPr>
            </a:p>
          </p:txBody>
        </p:sp>
        <p:sp>
          <p:nvSpPr>
            <p:cNvPr id="8" name="TextBox 7"/>
            <p:cNvSpPr txBox="1"/>
            <p:nvPr/>
          </p:nvSpPr>
          <p:spPr>
            <a:xfrm>
              <a:off x="4757192" y="2555612"/>
              <a:ext cx="432048"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5375734" y="3028310"/>
              <a:ext cx="432048" cy="369332"/>
            </a:xfrm>
            <a:prstGeom prst="rect">
              <a:avLst/>
            </a:prstGeom>
            <a:noFill/>
          </p:spPr>
          <p:txBody>
            <a:bodyPr wrap="square" rtlCol="0">
              <a:spAutoFit/>
            </a:bodyPr>
            <a:lstStyle/>
            <a:p>
              <a:r>
                <a:rPr lang="en-US" b="1" smtClean="0">
                  <a:solidFill>
                    <a:srgbClr val="C00000"/>
                  </a:solidFill>
                </a:rPr>
                <a:t>0</a:t>
              </a:r>
              <a:endParaRPr lang="en-US" b="1" dirty="0">
                <a:solidFill>
                  <a:srgbClr val="C00000"/>
                </a:solidFill>
              </a:endParaRPr>
            </a:p>
          </p:txBody>
        </p:sp>
        <p:sp>
          <p:nvSpPr>
            <p:cNvPr id="10" name="TextBox 9"/>
            <p:cNvSpPr txBox="1"/>
            <p:nvPr/>
          </p:nvSpPr>
          <p:spPr>
            <a:xfrm>
              <a:off x="6605693" y="3028310"/>
              <a:ext cx="432048" cy="369332"/>
            </a:xfrm>
            <a:prstGeom prst="rect">
              <a:avLst/>
            </a:prstGeom>
            <a:noFill/>
          </p:spPr>
          <p:txBody>
            <a:bodyPr wrap="square" rtlCol="0">
              <a:spAutoFit/>
            </a:bodyPr>
            <a:lstStyle/>
            <a:p>
              <a:r>
                <a:rPr lang="en-US" b="1" smtClean="0">
                  <a:solidFill>
                    <a:srgbClr val="C00000"/>
                  </a:solidFill>
                </a:rPr>
                <a:t>0</a:t>
              </a:r>
              <a:endParaRPr lang="en-US" b="1" dirty="0">
                <a:solidFill>
                  <a:srgbClr val="C00000"/>
                </a:solidFill>
              </a:endParaRPr>
            </a:p>
          </p:txBody>
        </p:sp>
        <p:sp>
          <p:nvSpPr>
            <p:cNvPr id="11" name="TextBox 10"/>
            <p:cNvSpPr txBox="1"/>
            <p:nvPr/>
          </p:nvSpPr>
          <p:spPr>
            <a:xfrm>
              <a:off x="6001005" y="2519608"/>
              <a:ext cx="432048"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12" name="TextBox 11"/>
            <p:cNvSpPr txBox="1"/>
            <p:nvPr/>
          </p:nvSpPr>
          <p:spPr>
            <a:xfrm>
              <a:off x="7822704" y="2483604"/>
              <a:ext cx="432048"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grpSp>
      <p:grpSp>
        <p:nvGrpSpPr>
          <p:cNvPr id="13" name="Group 12"/>
          <p:cNvGrpSpPr/>
          <p:nvPr/>
        </p:nvGrpSpPr>
        <p:grpSpPr>
          <a:xfrm>
            <a:off x="1308348" y="2492531"/>
            <a:ext cx="6792044" cy="846207"/>
            <a:chOff x="1475656" y="3335882"/>
            <a:chExt cx="6792044" cy="846207"/>
          </a:xfrm>
        </p:grpSpPr>
        <p:sp>
          <p:nvSpPr>
            <p:cNvPr id="14" name="TextBox 13"/>
            <p:cNvSpPr txBox="1"/>
            <p:nvPr/>
          </p:nvSpPr>
          <p:spPr>
            <a:xfrm>
              <a:off x="1475656" y="3808348"/>
              <a:ext cx="432048" cy="369332"/>
            </a:xfrm>
            <a:prstGeom prst="rect">
              <a:avLst/>
            </a:prstGeom>
            <a:noFill/>
          </p:spPr>
          <p:txBody>
            <a:bodyPr wrap="square" rtlCol="0">
              <a:spAutoFit/>
            </a:bodyPr>
            <a:lstStyle/>
            <a:p>
              <a:r>
                <a:rPr lang="en-US" b="1" dirty="0" smtClean="0">
                  <a:solidFill>
                    <a:schemeClr val="tx2"/>
                  </a:solidFill>
                </a:rPr>
                <a:t>0</a:t>
              </a:r>
              <a:endParaRPr lang="en-US" b="1" dirty="0">
                <a:solidFill>
                  <a:schemeClr val="tx2"/>
                </a:solidFill>
              </a:endParaRPr>
            </a:p>
          </p:txBody>
        </p:sp>
        <p:sp>
          <p:nvSpPr>
            <p:cNvPr id="15" name="TextBox 14"/>
            <p:cNvSpPr txBox="1"/>
            <p:nvPr/>
          </p:nvSpPr>
          <p:spPr>
            <a:xfrm>
              <a:off x="2334622" y="3339782"/>
              <a:ext cx="432048" cy="369332"/>
            </a:xfrm>
            <a:prstGeom prst="rect">
              <a:avLst/>
            </a:prstGeom>
            <a:noFill/>
          </p:spPr>
          <p:txBody>
            <a:bodyPr wrap="square" rtlCol="0">
              <a:spAutoFit/>
            </a:bodyPr>
            <a:lstStyle/>
            <a:p>
              <a:r>
                <a:rPr lang="en-US" b="1" smtClean="0">
                  <a:solidFill>
                    <a:schemeClr val="tx2"/>
                  </a:solidFill>
                </a:rPr>
                <a:t>1</a:t>
              </a:r>
              <a:endParaRPr lang="en-US" b="1">
                <a:solidFill>
                  <a:schemeClr val="tx2"/>
                </a:solidFill>
              </a:endParaRPr>
            </a:p>
          </p:txBody>
        </p:sp>
        <p:sp>
          <p:nvSpPr>
            <p:cNvPr id="16" name="TextBox 15"/>
            <p:cNvSpPr txBox="1"/>
            <p:nvPr/>
          </p:nvSpPr>
          <p:spPr>
            <a:xfrm>
              <a:off x="3098696" y="3812757"/>
              <a:ext cx="432048" cy="369332"/>
            </a:xfrm>
            <a:prstGeom prst="rect">
              <a:avLst/>
            </a:prstGeom>
            <a:noFill/>
          </p:spPr>
          <p:txBody>
            <a:bodyPr wrap="square" rtlCol="0">
              <a:spAutoFit/>
            </a:bodyPr>
            <a:lstStyle/>
            <a:p>
              <a:r>
                <a:rPr lang="en-US" b="1" dirty="0" smtClean="0">
                  <a:solidFill>
                    <a:schemeClr val="tx2"/>
                  </a:solidFill>
                </a:rPr>
                <a:t>0</a:t>
              </a:r>
              <a:endParaRPr lang="en-US" b="1" dirty="0">
                <a:solidFill>
                  <a:schemeClr val="tx2"/>
                </a:solidFill>
              </a:endParaRPr>
            </a:p>
          </p:txBody>
        </p:sp>
        <p:sp>
          <p:nvSpPr>
            <p:cNvPr id="17" name="TextBox 16"/>
            <p:cNvSpPr txBox="1"/>
            <p:nvPr/>
          </p:nvSpPr>
          <p:spPr>
            <a:xfrm>
              <a:off x="3855178" y="3339782"/>
              <a:ext cx="432048" cy="369332"/>
            </a:xfrm>
            <a:prstGeom prst="rect">
              <a:avLst/>
            </a:prstGeom>
            <a:noFill/>
          </p:spPr>
          <p:txBody>
            <a:bodyPr wrap="square" rtlCol="0">
              <a:spAutoFit/>
            </a:bodyPr>
            <a:lstStyle/>
            <a:p>
              <a:r>
                <a:rPr lang="en-US" b="1" smtClean="0">
                  <a:solidFill>
                    <a:schemeClr val="tx2"/>
                  </a:solidFill>
                </a:rPr>
                <a:t>1</a:t>
              </a:r>
              <a:endParaRPr lang="en-US" b="1">
                <a:solidFill>
                  <a:schemeClr val="tx2"/>
                </a:solidFill>
              </a:endParaRPr>
            </a:p>
          </p:txBody>
        </p:sp>
        <p:sp>
          <p:nvSpPr>
            <p:cNvPr id="18" name="TextBox 17"/>
            <p:cNvSpPr txBox="1"/>
            <p:nvPr/>
          </p:nvSpPr>
          <p:spPr>
            <a:xfrm>
              <a:off x="4403779" y="3808348"/>
              <a:ext cx="432048" cy="369332"/>
            </a:xfrm>
            <a:prstGeom prst="rect">
              <a:avLst/>
            </a:prstGeom>
            <a:noFill/>
          </p:spPr>
          <p:txBody>
            <a:bodyPr wrap="square" rtlCol="0">
              <a:spAutoFit/>
            </a:bodyPr>
            <a:lstStyle/>
            <a:p>
              <a:r>
                <a:rPr lang="en-US" b="1" dirty="0" smtClean="0">
                  <a:solidFill>
                    <a:schemeClr val="tx2"/>
                  </a:solidFill>
                </a:rPr>
                <a:t>0</a:t>
              </a:r>
              <a:endParaRPr lang="en-US" b="1" dirty="0">
                <a:solidFill>
                  <a:schemeClr val="tx2"/>
                </a:solidFill>
              </a:endParaRPr>
            </a:p>
          </p:txBody>
        </p:sp>
        <p:sp>
          <p:nvSpPr>
            <p:cNvPr id="19" name="TextBox 18"/>
            <p:cNvSpPr txBox="1"/>
            <p:nvPr/>
          </p:nvSpPr>
          <p:spPr>
            <a:xfrm>
              <a:off x="6516216" y="3808348"/>
              <a:ext cx="432048" cy="369332"/>
            </a:xfrm>
            <a:prstGeom prst="rect">
              <a:avLst/>
            </a:prstGeom>
            <a:noFill/>
          </p:spPr>
          <p:txBody>
            <a:bodyPr wrap="square" rtlCol="0">
              <a:spAutoFit/>
            </a:bodyPr>
            <a:lstStyle/>
            <a:p>
              <a:r>
                <a:rPr lang="en-US" b="1" dirty="0" smtClean="0">
                  <a:solidFill>
                    <a:schemeClr val="tx2"/>
                  </a:solidFill>
                </a:rPr>
                <a:t>0</a:t>
              </a:r>
              <a:endParaRPr lang="en-US" b="1" dirty="0">
                <a:solidFill>
                  <a:schemeClr val="tx2"/>
                </a:solidFill>
              </a:endParaRPr>
            </a:p>
          </p:txBody>
        </p:sp>
        <p:sp>
          <p:nvSpPr>
            <p:cNvPr id="20" name="TextBox 19"/>
            <p:cNvSpPr txBox="1"/>
            <p:nvPr/>
          </p:nvSpPr>
          <p:spPr>
            <a:xfrm>
              <a:off x="5375734" y="3335882"/>
              <a:ext cx="432048" cy="369332"/>
            </a:xfrm>
            <a:prstGeom prst="rect">
              <a:avLst/>
            </a:prstGeom>
            <a:noFill/>
          </p:spPr>
          <p:txBody>
            <a:bodyPr wrap="square" rtlCol="0">
              <a:spAutoFit/>
            </a:bodyPr>
            <a:lstStyle/>
            <a:p>
              <a:r>
                <a:rPr lang="en-US" b="1" smtClean="0">
                  <a:solidFill>
                    <a:schemeClr val="tx2"/>
                  </a:solidFill>
                </a:rPr>
                <a:t>1</a:t>
              </a:r>
              <a:endParaRPr lang="en-US" b="1">
                <a:solidFill>
                  <a:schemeClr val="tx2"/>
                </a:solidFill>
              </a:endParaRPr>
            </a:p>
          </p:txBody>
        </p:sp>
        <p:sp>
          <p:nvSpPr>
            <p:cNvPr id="21" name="TextBox 20"/>
            <p:cNvSpPr txBox="1"/>
            <p:nvPr/>
          </p:nvSpPr>
          <p:spPr>
            <a:xfrm>
              <a:off x="7835652" y="3335882"/>
              <a:ext cx="432048" cy="369332"/>
            </a:xfrm>
            <a:prstGeom prst="rect">
              <a:avLst/>
            </a:prstGeom>
            <a:noFill/>
          </p:spPr>
          <p:txBody>
            <a:bodyPr wrap="square" rtlCol="0">
              <a:spAutoFit/>
            </a:bodyPr>
            <a:lstStyle/>
            <a:p>
              <a:r>
                <a:rPr lang="en-US" b="1" smtClean="0">
                  <a:solidFill>
                    <a:schemeClr val="tx2"/>
                  </a:solidFill>
                </a:rPr>
                <a:t>1</a:t>
              </a:r>
              <a:endParaRPr lang="en-US" b="1">
                <a:solidFill>
                  <a:schemeClr val="tx2"/>
                </a:solidFill>
              </a:endParaRPr>
            </a:p>
          </p:txBody>
        </p:sp>
      </p:grpSp>
      <p:grpSp>
        <p:nvGrpSpPr>
          <p:cNvPr id="27" name="Group 26"/>
          <p:cNvGrpSpPr/>
          <p:nvPr/>
        </p:nvGrpSpPr>
        <p:grpSpPr>
          <a:xfrm>
            <a:off x="712364" y="4418734"/>
            <a:ext cx="2219024" cy="1058488"/>
            <a:chOff x="712364" y="4418734"/>
            <a:chExt cx="2219024" cy="1058488"/>
          </a:xfrm>
        </p:grpSpPr>
        <p:cxnSp>
          <p:nvCxnSpPr>
            <p:cNvPr id="23" name="Straight Arrow Connector 22"/>
            <p:cNvCxnSpPr/>
            <p:nvPr/>
          </p:nvCxnSpPr>
          <p:spPr>
            <a:xfrm flipH="1" flipV="1">
              <a:off x="1040878" y="4418734"/>
              <a:ext cx="249932" cy="705659"/>
            </a:xfrm>
            <a:prstGeom prst="straightConnector1">
              <a:avLst/>
            </a:prstGeom>
            <a:ln w="349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2364" y="5107890"/>
              <a:ext cx="2219024" cy="369332"/>
            </a:xfrm>
            <a:prstGeom prst="rect">
              <a:avLst/>
            </a:prstGeom>
            <a:noFill/>
          </p:spPr>
          <p:txBody>
            <a:bodyPr wrap="square" rtlCol="0">
              <a:spAutoFit/>
            </a:bodyPr>
            <a:lstStyle/>
            <a:p>
              <a:r>
                <a:rPr lang="en-US" dirty="0" err="1" smtClean="0"/>
                <a:t>clk</a:t>
              </a:r>
              <a:r>
                <a:rPr lang="en-US" dirty="0" smtClean="0"/>
                <a:t>=0, D=0 =&gt; </a:t>
              </a:r>
              <a:r>
                <a:rPr lang="en-US" b="1" dirty="0" smtClean="0">
                  <a:solidFill>
                    <a:schemeClr val="accent2">
                      <a:lumMod val="50000"/>
                    </a:schemeClr>
                  </a:solidFill>
                </a:rPr>
                <a:t>Q=</a:t>
              </a:r>
              <a:r>
                <a:rPr lang="en-US" b="1" dirty="0" err="1" smtClean="0">
                  <a:solidFill>
                    <a:schemeClr val="accent2">
                      <a:lumMod val="50000"/>
                    </a:schemeClr>
                  </a:solidFill>
                </a:rPr>
                <a:t>Q</a:t>
              </a:r>
              <a:r>
                <a:rPr lang="en-US" b="1" baseline="-25000" dirty="0" err="1" smtClean="0">
                  <a:solidFill>
                    <a:schemeClr val="accent2">
                      <a:lumMod val="50000"/>
                    </a:schemeClr>
                  </a:solidFill>
                </a:rPr>
                <a:t>prev</a:t>
              </a:r>
              <a:endParaRPr lang="en-US" b="1" baseline="-25000" dirty="0">
                <a:solidFill>
                  <a:schemeClr val="accent2">
                    <a:lumMod val="50000"/>
                  </a:schemeClr>
                </a:solidFill>
              </a:endParaRPr>
            </a:p>
          </p:txBody>
        </p:sp>
      </p:grpSp>
      <p:grpSp>
        <p:nvGrpSpPr>
          <p:cNvPr id="32" name="Group 31"/>
          <p:cNvGrpSpPr/>
          <p:nvPr/>
        </p:nvGrpSpPr>
        <p:grpSpPr>
          <a:xfrm>
            <a:off x="1212129" y="3730445"/>
            <a:ext cx="2219024" cy="1040348"/>
            <a:chOff x="1344864" y="3863181"/>
            <a:chExt cx="2219024" cy="1040348"/>
          </a:xfrm>
        </p:grpSpPr>
        <p:cxnSp>
          <p:nvCxnSpPr>
            <p:cNvPr id="25" name="Straight Arrow Connector 24"/>
            <p:cNvCxnSpPr/>
            <p:nvPr/>
          </p:nvCxnSpPr>
          <p:spPr>
            <a:xfrm flipH="1" flipV="1">
              <a:off x="2369363" y="3863181"/>
              <a:ext cx="249932" cy="705659"/>
            </a:xfrm>
            <a:prstGeom prst="straightConnector1">
              <a:avLst/>
            </a:prstGeom>
            <a:ln w="349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344864" y="4534197"/>
              <a:ext cx="2219024" cy="369332"/>
            </a:xfrm>
            <a:prstGeom prst="rect">
              <a:avLst/>
            </a:prstGeom>
            <a:noFill/>
          </p:spPr>
          <p:txBody>
            <a:bodyPr wrap="square" rtlCol="0">
              <a:spAutoFit/>
            </a:bodyPr>
            <a:lstStyle/>
            <a:p>
              <a:r>
                <a:rPr lang="en-US" dirty="0" err="1" smtClean="0"/>
                <a:t>clk</a:t>
              </a:r>
              <a:r>
                <a:rPr lang="en-US" dirty="0" smtClean="0"/>
                <a:t>=1, D=1 =&gt; </a:t>
              </a:r>
              <a:r>
                <a:rPr lang="en-US" b="1" dirty="0" smtClean="0">
                  <a:solidFill>
                    <a:schemeClr val="accent2">
                      <a:lumMod val="50000"/>
                    </a:schemeClr>
                  </a:solidFill>
                </a:rPr>
                <a:t>Q=1</a:t>
              </a:r>
              <a:endParaRPr lang="en-US" b="1" baseline="-25000" dirty="0">
                <a:solidFill>
                  <a:schemeClr val="accent2">
                    <a:lumMod val="50000"/>
                  </a:schemeClr>
                </a:solidFill>
              </a:endParaRPr>
            </a:p>
          </p:txBody>
        </p:sp>
      </p:grpSp>
      <p:cxnSp>
        <p:nvCxnSpPr>
          <p:cNvPr id="30" name="Straight Arrow Connector 29"/>
          <p:cNvCxnSpPr/>
          <p:nvPr/>
        </p:nvCxnSpPr>
        <p:spPr>
          <a:xfrm flipH="1" flipV="1">
            <a:off x="3046747" y="4292106"/>
            <a:ext cx="249932" cy="705659"/>
          </a:xfrm>
          <a:prstGeom prst="straightConnector1">
            <a:avLst/>
          </a:prstGeom>
          <a:ln w="349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89894" y="4926585"/>
            <a:ext cx="2219024" cy="369332"/>
          </a:xfrm>
          <a:prstGeom prst="rect">
            <a:avLst/>
          </a:prstGeom>
          <a:noFill/>
        </p:spPr>
        <p:txBody>
          <a:bodyPr wrap="square" rtlCol="0">
            <a:spAutoFit/>
          </a:bodyPr>
          <a:lstStyle/>
          <a:p>
            <a:r>
              <a:rPr lang="en-US" dirty="0" err="1" smtClean="0"/>
              <a:t>clk</a:t>
            </a:r>
            <a:r>
              <a:rPr lang="en-US" dirty="0" smtClean="0"/>
              <a:t>=1, D=0 =&gt; </a:t>
            </a:r>
            <a:r>
              <a:rPr lang="en-US" b="1" dirty="0" smtClean="0">
                <a:solidFill>
                  <a:schemeClr val="accent2">
                    <a:lumMod val="50000"/>
                  </a:schemeClr>
                </a:solidFill>
              </a:rPr>
              <a:t>Q=0</a:t>
            </a:r>
            <a:endParaRPr lang="en-US" b="1" baseline="-25000" dirty="0">
              <a:solidFill>
                <a:schemeClr val="accent2">
                  <a:lumMod val="50000"/>
                </a:schemeClr>
              </a:solidFill>
            </a:endParaRPr>
          </a:p>
        </p:txBody>
      </p:sp>
      <p:cxnSp>
        <p:nvCxnSpPr>
          <p:cNvPr id="33" name="Straight Arrow Connector 32"/>
          <p:cNvCxnSpPr/>
          <p:nvPr/>
        </p:nvCxnSpPr>
        <p:spPr>
          <a:xfrm flipH="1" flipV="1">
            <a:off x="5118842" y="3749936"/>
            <a:ext cx="249932" cy="705659"/>
          </a:xfrm>
          <a:prstGeom prst="straightConnector1">
            <a:avLst/>
          </a:prstGeom>
          <a:ln w="349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85569" y="4426721"/>
            <a:ext cx="2219024" cy="369332"/>
          </a:xfrm>
          <a:prstGeom prst="rect">
            <a:avLst/>
          </a:prstGeom>
          <a:noFill/>
        </p:spPr>
        <p:txBody>
          <a:bodyPr wrap="square" rtlCol="0">
            <a:spAutoFit/>
          </a:bodyPr>
          <a:lstStyle/>
          <a:p>
            <a:r>
              <a:rPr lang="en-US" dirty="0" err="1" smtClean="0"/>
              <a:t>clk</a:t>
            </a:r>
            <a:r>
              <a:rPr lang="en-US" dirty="0" smtClean="0"/>
              <a:t>=1, D=1 =&gt; </a:t>
            </a:r>
            <a:r>
              <a:rPr lang="en-US" b="1" dirty="0" smtClean="0">
                <a:solidFill>
                  <a:schemeClr val="accent2">
                    <a:lumMod val="50000"/>
                  </a:schemeClr>
                </a:solidFill>
              </a:rPr>
              <a:t>Q=1</a:t>
            </a:r>
            <a:endParaRPr lang="en-US" b="1" baseline="-25000" dirty="0">
              <a:solidFill>
                <a:schemeClr val="accent2">
                  <a:lumMod val="50000"/>
                </a:schemeClr>
              </a:solidFill>
            </a:endParaRPr>
          </a:p>
        </p:txBody>
      </p:sp>
    </p:spTree>
    <p:extLst>
      <p:ext uri="{BB962C8B-B14F-4D97-AF65-F5344CB8AC3E}">
        <p14:creationId xmlns:p14="http://schemas.microsoft.com/office/powerpoint/2010/main" val="53008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a:t>
            </a:r>
            <a:endParaRPr lang="en-US" dirty="0"/>
          </a:p>
        </p:txBody>
      </p:sp>
      <p:sp>
        <p:nvSpPr>
          <p:cNvPr id="3" name="Content Placeholder 2"/>
          <p:cNvSpPr>
            <a:spLocks noGrp="1"/>
          </p:cNvSpPr>
          <p:nvPr>
            <p:ph idx="1"/>
          </p:nvPr>
        </p:nvSpPr>
        <p:spPr/>
        <p:txBody>
          <a:bodyPr/>
          <a:lstStyle/>
          <a:p>
            <a:r>
              <a:rPr lang="en-US" sz="2400" dirty="0"/>
              <a:t>Delay between input change and output </a:t>
            </a:r>
            <a:r>
              <a:rPr lang="en-US" sz="2400" dirty="0" smtClean="0"/>
              <a:t>changing</a:t>
            </a:r>
            <a:r>
              <a:rPr lang="is-IS" sz="2400" dirty="0" smtClean="0"/>
              <a:t>…</a:t>
            </a:r>
            <a:endParaRPr lang="en-US" sz="2400" dirty="0"/>
          </a:p>
          <a:p>
            <a:r>
              <a:rPr lang="en-US" sz="2400" dirty="0"/>
              <a:t>How to build fast circuits?</a:t>
            </a:r>
          </a:p>
          <a:p>
            <a:endParaRPr lang="en-US" dirty="0"/>
          </a:p>
        </p:txBody>
      </p:sp>
      <p:graphicFrame>
        <p:nvGraphicFramePr>
          <p:cNvPr id="4" name="Object 9"/>
          <p:cNvGraphicFramePr>
            <a:graphicFrameLocks noChangeAspect="1"/>
          </p:cNvGraphicFramePr>
          <p:nvPr>
            <p:custDataLst>
              <p:tags r:id="rId2"/>
            </p:custDataLst>
            <p:extLst>
              <p:ext uri="{D42A27DB-BD31-4B8C-83A1-F6EECF244321}">
                <p14:modId xmlns:p14="http://schemas.microsoft.com/office/powerpoint/2010/main" val="1183542284"/>
              </p:ext>
            </p:extLst>
          </p:nvPr>
        </p:nvGraphicFramePr>
        <p:xfrm>
          <a:off x="4427984" y="2564904"/>
          <a:ext cx="3526718" cy="3319264"/>
        </p:xfrm>
        <a:graphic>
          <a:graphicData uri="http://schemas.openxmlformats.org/presentationml/2006/ole">
            <mc:AlternateContent xmlns:mc="http://schemas.openxmlformats.org/markup-compatibility/2006">
              <mc:Choice xmlns:v="urn:schemas-microsoft-com:vml" Requires="v">
                <p:oleObj spid="_x0000_s30804" name="VISIO" r:id="rId4" imgW="1735560" imgH="1603080" progId="Visio.Drawing.6">
                  <p:embed/>
                </p:oleObj>
              </mc:Choice>
              <mc:Fallback>
                <p:oleObj name="VISIO" r:id="rId4" imgW="1735560" imgH="160308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2564904"/>
                        <a:ext cx="3526718" cy="3319264"/>
                      </a:xfrm>
                      <a:prstGeom prst="rect">
                        <a:avLst/>
                      </a:prstGeom>
                      <a:noFill/>
                      <a:ln>
                        <a:noFill/>
                      </a:ln>
                      <a:effectLst/>
                      <a:extLst/>
                    </p:spPr>
                  </p:pic>
                </p:oleObj>
              </mc:Fallback>
            </mc:AlternateContent>
          </a:graphicData>
        </a:graphic>
      </p:graphicFrame>
      <p:sp>
        <p:nvSpPr>
          <p:cNvPr id="5" name="TextBox 4"/>
          <p:cNvSpPr txBox="1"/>
          <p:nvPr/>
        </p:nvSpPr>
        <p:spPr>
          <a:xfrm>
            <a:off x="1547664" y="4581128"/>
            <a:ext cx="2663371" cy="1200329"/>
          </a:xfrm>
          <a:prstGeom prst="rect">
            <a:avLst/>
          </a:prstGeom>
          <a:solidFill>
            <a:schemeClr val="accent6">
              <a:lumMod val="60000"/>
              <a:lumOff val="40000"/>
            </a:schemeClr>
          </a:solidFill>
        </p:spPr>
        <p:txBody>
          <a:bodyPr wrap="square" rtlCol="0">
            <a:spAutoFit/>
          </a:bodyPr>
          <a:lstStyle/>
          <a:p>
            <a:r>
              <a:rPr lang="en-US" i="1" dirty="0" smtClean="0"/>
              <a:t>The blue arrow indicates that the rising edge of Y is caused by the rising edge of A.</a:t>
            </a:r>
            <a:endParaRPr lang="en-US" i="1" dirty="0"/>
          </a:p>
        </p:txBody>
      </p:sp>
    </p:spTree>
    <p:extLst>
      <p:ext uri="{BB962C8B-B14F-4D97-AF65-F5344CB8AC3E}">
        <p14:creationId xmlns:p14="http://schemas.microsoft.com/office/powerpoint/2010/main" val="1977473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Propagation &amp; Contamination Delay</a:t>
            </a:r>
            <a:endParaRPr lang="en-US" dirty="0"/>
          </a:p>
        </p:txBody>
      </p:sp>
      <p:sp>
        <p:nvSpPr>
          <p:cNvPr id="3" name="Content Placeholder 2"/>
          <p:cNvSpPr>
            <a:spLocks noGrp="1"/>
          </p:cNvSpPr>
          <p:nvPr>
            <p:ph idx="1"/>
          </p:nvPr>
        </p:nvSpPr>
        <p:spPr/>
        <p:txBody>
          <a:bodyPr/>
          <a:lstStyle/>
          <a:p>
            <a:pPr>
              <a:buFontTx/>
              <a:buChar char="•"/>
            </a:pPr>
            <a:r>
              <a:rPr lang="en-US" sz="2400" dirty="0">
                <a:solidFill>
                  <a:schemeClr val="tx2"/>
                </a:solidFill>
                <a:cs typeface="Arial" charset="0"/>
              </a:rPr>
              <a:t>Propagation delay: </a:t>
            </a:r>
            <a:r>
              <a:rPr lang="en-US" sz="2400" i="1" dirty="0" err="1">
                <a:cs typeface="Arial" charset="0"/>
              </a:rPr>
              <a:t>t</a:t>
            </a:r>
            <a:r>
              <a:rPr lang="en-US" sz="2400" i="1" baseline="-25000" dirty="0" err="1">
                <a:cs typeface="Arial" charset="0"/>
              </a:rPr>
              <a:t>pd</a:t>
            </a:r>
            <a:r>
              <a:rPr lang="en-US" sz="2400" dirty="0">
                <a:cs typeface="Arial" charset="0"/>
              </a:rPr>
              <a:t> = max delay from input to output</a:t>
            </a:r>
          </a:p>
          <a:p>
            <a:pPr>
              <a:buFontTx/>
              <a:buChar char="•"/>
            </a:pPr>
            <a:r>
              <a:rPr lang="en-US" sz="2400" dirty="0">
                <a:solidFill>
                  <a:schemeClr val="tx2"/>
                </a:solidFill>
                <a:cs typeface="Arial" charset="0"/>
              </a:rPr>
              <a:t>Contamination delay: </a:t>
            </a:r>
            <a:r>
              <a:rPr lang="en-US" sz="2400" i="1" dirty="0" err="1">
                <a:cs typeface="Arial" charset="0"/>
              </a:rPr>
              <a:t>t</a:t>
            </a:r>
            <a:r>
              <a:rPr lang="en-US" sz="2400" i="1" baseline="-25000" dirty="0" err="1">
                <a:cs typeface="Arial" charset="0"/>
              </a:rPr>
              <a:t>cd</a:t>
            </a:r>
            <a:r>
              <a:rPr lang="en-US" sz="2400" dirty="0">
                <a:cs typeface="Arial" charset="0"/>
              </a:rPr>
              <a:t> = min delay from input to output</a:t>
            </a:r>
          </a:p>
          <a:p>
            <a:endParaRPr lang="en-US" dirty="0"/>
          </a:p>
        </p:txBody>
      </p:sp>
      <p:graphicFrame>
        <p:nvGraphicFramePr>
          <p:cNvPr id="4" name="Object 10"/>
          <p:cNvGraphicFramePr>
            <a:graphicFrameLocks noChangeAspect="1"/>
          </p:cNvGraphicFramePr>
          <p:nvPr>
            <p:custDataLst>
              <p:tags r:id="rId2"/>
            </p:custDataLst>
            <p:extLst>
              <p:ext uri="{D42A27DB-BD31-4B8C-83A1-F6EECF244321}">
                <p14:modId xmlns:p14="http://schemas.microsoft.com/office/powerpoint/2010/main" val="354878837"/>
              </p:ext>
            </p:extLst>
          </p:nvPr>
        </p:nvGraphicFramePr>
        <p:xfrm>
          <a:off x="2411760" y="2636912"/>
          <a:ext cx="3653255" cy="3371056"/>
        </p:xfrm>
        <a:graphic>
          <a:graphicData uri="http://schemas.openxmlformats.org/presentationml/2006/ole">
            <mc:AlternateContent xmlns:mc="http://schemas.openxmlformats.org/markup-compatibility/2006">
              <mc:Choice xmlns:v="urn:schemas-microsoft-com:vml" Requires="v">
                <p:oleObj spid="_x0000_s31827" name="VISIO" r:id="rId5" imgW="1768320" imgH="1631880" progId="Visio.Drawing.6">
                  <p:embed/>
                </p:oleObj>
              </mc:Choice>
              <mc:Fallback>
                <p:oleObj name="VISIO" r:id="rId5" imgW="1768320" imgH="163188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2636912"/>
                        <a:ext cx="3653255" cy="3371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918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Propagation &amp; Contamination Delay</a:t>
            </a:r>
          </a:p>
        </p:txBody>
      </p:sp>
      <p:sp>
        <p:nvSpPr>
          <p:cNvPr id="3" name="Content Placeholder 2"/>
          <p:cNvSpPr>
            <a:spLocks noGrp="1"/>
          </p:cNvSpPr>
          <p:nvPr>
            <p:ph idx="1"/>
          </p:nvPr>
        </p:nvSpPr>
        <p:spPr>
          <a:xfrm>
            <a:off x="457200" y="1600200"/>
            <a:ext cx="7571184" cy="4525963"/>
          </a:xfrm>
        </p:spPr>
        <p:txBody>
          <a:bodyPr>
            <a:normAutofit/>
          </a:bodyPr>
          <a:lstStyle/>
          <a:p>
            <a:pPr>
              <a:buFontTx/>
              <a:buChar char="•"/>
            </a:pPr>
            <a:r>
              <a:rPr lang="en-US" sz="2400" dirty="0">
                <a:cs typeface="Arial" charset="0"/>
              </a:rPr>
              <a:t>Delay is caused by</a:t>
            </a:r>
          </a:p>
          <a:p>
            <a:pPr lvl="1">
              <a:buFontTx/>
              <a:buChar char="–"/>
            </a:pPr>
            <a:r>
              <a:rPr lang="en-US" sz="2400" dirty="0">
                <a:cs typeface="Arial" charset="0"/>
              </a:rPr>
              <a:t>Capacitance and resistance in a circuit</a:t>
            </a:r>
          </a:p>
          <a:p>
            <a:pPr lvl="1">
              <a:buFontTx/>
              <a:buChar char="–"/>
            </a:pPr>
            <a:r>
              <a:rPr lang="en-US" sz="2400" dirty="0">
                <a:cs typeface="Arial" charset="0"/>
              </a:rPr>
              <a:t>Speed of light limitation</a:t>
            </a:r>
          </a:p>
          <a:p>
            <a:pPr>
              <a:buFontTx/>
              <a:buChar char="•"/>
            </a:pPr>
            <a:r>
              <a:rPr lang="en-US" sz="2400" dirty="0">
                <a:cs typeface="Arial" charset="0"/>
              </a:rPr>
              <a:t>Reasons why </a:t>
            </a:r>
            <a:r>
              <a:rPr lang="en-US" sz="2400" i="1" dirty="0" err="1">
                <a:cs typeface="Arial" charset="0"/>
              </a:rPr>
              <a:t>t</a:t>
            </a:r>
            <a:r>
              <a:rPr lang="en-US" sz="2400" i="1" baseline="-25000" dirty="0" err="1">
                <a:cs typeface="Arial" charset="0"/>
              </a:rPr>
              <a:t>pd</a:t>
            </a:r>
            <a:r>
              <a:rPr lang="en-US" sz="2400" dirty="0">
                <a:cs typeface="Arial" charset="0"/>
              </a:rPr>
              <a:t> and </a:t>
            </a:r>
            <a:r>
              <a:rPr lang="en-US" sz="2400" i="1" dirty="0" err="1">
                <a:cs typeface="Arial" charset="0"/>
              </a:rPr>
              <a:t>t</a:t>
            </a:r>
            <a:r>
              <a:rPr lang="en-US" sz="2400" i="1" baseline="-25000" dirty="0" err="1">
                <a:cs typeface="Arial" charset="0"/>
              </a:rPr>
              <a:t>cd</a:t>
            </a:r>
            <a:r>
              <a:rPr lang="en-US" sz="2400" dirty="0">
                <a:cs typeface="Arial" charset="0"/>
              </a:rPr>
              <a:t> may be different:</a:t>
            </a:r>
          </a:p>
          <a:p>
            <a:pPr lvl="1">
              <a:buFontTx/>
              <a:buChar char="–"/>
            </a:pPr>
            <a:r>
              <a:rPr lang="en-US" sz="2400" dirty="0">
                <a:cs typeface="Arial" charset="0"/>
              </a:rPr>
              <a:t>Different rising and falling delays</a:t>
            </a:r>
          </a:p>
          <a:p>
            <a:pPr lvl="1">
              <a:buFontTx/>
              <a:buChar char="–"/>
            </a:pPr>
            <a:r>
              <a:rPr lang="en-US" sz="2400" dirty="0">
                <a:cs typeface="Arial" charset="0"/>
              </a:rPr>
              <a:t>Multiple inputs and outputs, some of which are faster than </a:t>
            </a:r>
            <a:r>
              <a:rPr lang="en-US" sz="2400" dirty="0" smtClean="0">
                <a:cs typeface="Arial" charset="0"/>
              </a:rPr>
              <a:t>others.</a:t>
            </a:r>
            <a:endParaRPr lang="en-US" sz="2400" dirty="0">
              <a:cs typeface="Arial" charset="0"/>
            </a:endParaRPr>
          </a:p>
          <a:p>
            <a:pPr lvl="1">
              <a:buFontTx/>
              <a:buChar char="–"/>
            </a:pPr>
            <a:r>
              <a:rPr lang="en-US" sz="2400" dirty="0">
                <a:cs typeface="Arial" charset="0"/>
              </a:rPr>
              <a:t>Circuits slow down when hot and speed up when </a:t>
            </a:r>
            <a:r>
              <a:rPr lang="en-US" sz="2400" dirty="0" smtClean="0">
                <a:cs typeface="Arial" charset="0"/>
              </a:rPr>
              <a:t>cold.</a:t>
            </a:r>
            <a:endParaRPr lang="en-US" sz="2400" dirty="0">
              <a:cs typeface="Arial" charset="0"/>
            </a:endParaRPr>
          </a:p>
        </p:txBody>
      </p:sp>
    </p:spTree>
    <p:extLst>
      <p:ext uri="{BB962C8B-B14F-4D97-AF65-F5344CB8AC3E}">
        <p14:creationId xmlns:p14="http://schemas.microsoft.com/office/powerpoint/2010/main" val="1865561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(Long) &amp; Short Paths</a:t>
            </a:r>
            <a:endParaRPr lang="en-US" dirty="0"/>
          </a:p>
        </p:txBody>
      </p:sp>
      <p:sp>
        <p:nvSpPr>
          <p:cNvPr id="3" name="Content Placeholder 2"/>
          <p:cNvSpPr>
            <a:spLocks noGrp="1"/>
          </p:cNvSpPr>
          <p:nvPr>
            <p:ph idx="1"/>
          </p:nvPr>
        </p:nvSpPr>
        <p:spPr/>
        <p:txBody>
          <a:bodyPr/>
          <a:lstStyle/>
          <a:p>
            <a:r>
              <a:rPr lang="en-US" sz="2400" dirty="0" smtClean="0">
                <a:solidFill>
                  <a:schemeClr val="tx2"/>
                </a:solidFill>
                <a:cs typeface="Arial" charset="0"/>
              </a:rPr>
              <a:t>Critical </a:t>
            </a:r>
            <a:r>
              <a:rPr lang="en-US" sz="2400" dirty="0">
                <a:solidFill>
                  <a:schemeClr val="tx2"/>
                </a:solidFill>
                <a:cs typeface="Arial" charset="0"/>
              </a:rPr>
              <a:t>(Long) Path: </a:t>
            </a:r>
            <a:r>
              <a:rPr lang="en-US" sz="2400" i="1" dirty="0" err="1">
                <a:cs typeface="Arial" charset="0"/>
              </a:rPr>
              <a:t>t</a:t>
            </a:r>
            <a:r>
              <a:rPr lang="en-US" sz="2400" i="1" baseline="-25000" dirty="0" err="1">
                <a:cs typeface="Arial" charset="0"/>
              </a:rPr>
              <a:t>pd</a:t>
            </a:r>
            <a:r>
              <a:rPr lang="en-US" sz="2400" dirty="0">
                <a:cs typeface="Arial" charset="0"/>
              </a:rPr>
              <a:t> = </a:t>
            </a:r>
            <a:r>
              <a:rPr lang="en-US" sz="2400" dirty="0" smtClean="0">
                <a:cs typeface="Arial" charset="0"/>
              </a:rPr>
              <a:t>2 x </a:t>
            </a:r>
            <a:r>
              <a:rPr lang="en-US" sz="2400" i="1" dirty="0" err="1" smtClean="0">
                <a:cs typeface="Arial" charset="0"/>
              </a:rPr>
              <a:t>t</a:t>
            </a:r>
            <a:r>
              <a:rPr lang="en-US" sz="2400" i="1" baseline="-25000" dirty="0" err="1" smtClean="0">
                <a:cs typeface="Arial" charset="0"/>
              </a:rPr>
              <a:t>pd</a:t>
            </a:r>
            <a:r>
              <a:rPr lang="en-US" sz="2400" baseline="-25000" dirty="0" err="1" smtClean="0">
                <a:cs typeface="Arial" charset="0"/>
              </a:rPr>
              <a:t>_AND</a:t>
            </a:r>
            <a:r>
              <a:rPr lang="en-US" sz="2400" dirty="0" smtClean="0">
                <a:cs typeface="Arial" charset="0"/>
              </a:rPr>
              <a:t> </a:t>
            </a:r>
            <a:r>
              <a:rPr lang="en-US" sz="2400" dirty="0">
                <a:cs typeface="Arial" charset="0"/>
              </a:rPr>
              <a:t>+ </a:t>
            </a:r>
            <a:r>
              <a:rPr lang="en-US" sz="2400" i="1" dirty="0" err="1">
                <a:cs typeface="Arial" charset="0"/>
              </a:rPr>
              <a:t>t</a:t>
            </a:r>
            <a:r>
              <a:rPr lang="en-US" sz="2400" i="1" baseline="-25000" dirty="0" err="1">
                <a:cs typeface="Arial" charset="0"/>
              </a:rPr>
              <a:t>pd</a:t>
            </a:r>
            <a:r>
              <a:rPr lang="en-US" sz="2400" baseline="-25000" dirty="0" err="1">
                <a:cs typeface="Arial" charset="0"/>
              </a:rPr>
              <a:t>_OR</a:t>
            </a:r>
            <a:endParaRPr lang="en-US" sz="2400" baseline="-25000" dirty="0">
              <a:cs typeface="Arial" charset="0"/>
            </a:endParaRPr>
          </a:p>
          <a:p>
            <a:r>
              <a:rPr lang="en-US" sz="2400" dirty="0" smtClean="0">
                <a:solidFill>
                  <a:schemeClr val="tx2"/>
                </a:solidFill>
                <a:cs typeface="Arial" charset="0"/>
              </a:rPr>
              <a:t>Short </a:t>
            </a:r>
            <a:r>
              <a:rPr lang="en-US" sz="2400" dirty="0">
                <a:solidFill>
                  <a:schemeClr val="tx2"/>
                </a:solidFill>
                <a:cs typeface="Arial" charset="0"/>
              </a:rPr>
              <a:t>Path:  </a:t>
            </a:r>
            <a:r>
              <a:rPr lang="en-US" sz="2400" i="1" dirty="0" err="1">
                <a:cs typeface="Arial" charset="0"/>
              </a:rPr>
              <a:t>t</a:t>
            </a:r>
            <a:r>
              <a:rPr lang="en-US" sz="2400" i="1" baseline="-25000" dirty="0" err="1">
                <a:cs typeface="Arial" charset="0"/>
              </a:rPr>
              <a:t>cd</a:t>
            </a:r>
            <a:r>
              <a:rPr lang="en-US" sz="2400" dirty="0">
                <a:cs typeface="Arial" charset="0"/>
              </a:rPr>
              <a:t> = </a:t>
            </a:r>
            <a:r>
              <a:rPr lang="en-US" sz="2400" i="1" dirty="0" err="1">
                <a:cs typeface="Arial" charset="0"/>
              </a:rPr>
              <a:t>t</a:t>
            </a:r>
            <a:r>
              <a:rPr lang="en-US" sz="2400" i="1" baseline="-25000" dirty="0" err="1">
                <a:cs typeface="Arial" charset="0"/>
              </a:rPr>
              <a:t>cd</a:t>
            </a:r>
            <a:r>
              <a:rPr lang="en-US" sz="2400" baseline="-25000" dirty="0" err="1">
                <a:cs typeface="Arial" charset="0"/>
              </a:rPr>
              <a:t>_AND</a:t>
            </a:r>
            <a:endParaRPr lang="en-US" sz="2400" baseline="-25000" dirty="0">
              <a:cs typeface="Arial" charset="0"/>
            </a:endParaRPr>
          </a:p>
          <a:p>
            <a:endParaRPr lang="en-US" dirty="0"/>
          </a:p>
        </p:txBody>
      </p:sp>
      <p:graphicFrame>
        <p:nvGraphicFramePr>
          <p:cNvPr id="4" name="Object 6"/>
          <p:cNvGraphicFramePr>
            <a:graphicFrameLocks noChangeAspect="1"/>
          </p:cNvGraphicFramePr>
          <p:nvPr>
            <p:custDataLst>
              <p:tags r:id="rId2"/>
            </p:custDataLst>
            <p:extLst>
              <p:ext uri="{D42A27DB-BD31-4B8C-83A1-F6EECF244321}">
                <p14:modId xmlns:p14="http://schemas.microsoft.com/office/powerpoint/2010/main" val="376496798"/>
              </p:ext>
            </p:extLst>
          </p:nvPr>
        </p:nvGraphicFramePr>
        <p:xfrm>
          <a:off x="827584" y="2708920"/>
          <a:ext cx="5343525" cy="3146425"/>
        </p:xfrm>
        <a:graphic>
          <a:graphicData uri="http://schemas.openxmlformats.org/presentationml/2006/ole">
            <mc:AlternateContent xmlns:mc="http://schemas.openxmlformats.org/markup-compatibility/2006">
              <mc:Choice xmlns:v="urn:schemas-microsoft-com:vml" Requires="v">
                <p:oleObj spid="_x0000_s1103" name="VISIO" r:id="rId4" imgW="2000160" imgH="1178640" progId="Visio.Drawing.6">
                  <p:embed/>
                </p:oleObj>
              </mc:Choice>
              <mc:Fallback>
                <p:oleObj name="VISIO" r:id="rId4" imgW="2000160" imgH="11786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2708920"/>
                        <a:ext cx="5343525" cy="3146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9650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772816"/>
            <a:ext cx="8229600" cy="2151112"/>
          </a:xfrm>
        </p:spPr>
        <p:txBody>
          <a:bodyPr>
            <a:normAutofit/>
          </a:bodyPr>
          <a:lstStyle/>
          <a:p>
            <a:r>
              <a:rPr lang="en-GB" b="1" dirty="0" smtClean="0"/>
              <a:t>Sequential Logic</a:t>
            </a:r>
            <a:endParaRPr lang="en-US" b="1" dirty="0"/>
          </a:p>
        </p:txBody>
      </p:sp>
    </p:spTree>
    <p:extLst>
      <p:ext uri="{BB962C8B-B14F-4D97-AF65-F5344CB8AC3E}">
        <p14:creationId xmlns:p14="http://schemas.microsoft.com/office/powerpoint/2010/main" val="214168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normAutofit/>
          </a:bodyPr>
          <a:lstStyle/>
          <a:p>
            <a:pPr>
              <a:defRPr/>
            </a:pPr>
            <a:r>
              <a:rPr lang="en-US" altLang="en-US" dirty="0" smtClean="0"/>
              <a:t>Sequential Circuits</a:t>
            </a:r>
          </a:p>
        </p:txBody>
      </p:sp>
      <p:sp>
        <p:nvSpPr>
          <p:cNvPr id="473091" name="Rectangle 3"/>
          <p:cNvSpPr>
            <a:spLocks noGrp="1" noChangeArrowheads="1"/>
          </p:cNvSpPr>
          <p:nvPr>
            <p:ph idx="1"/>
          </p:nvPr>
        </p:nvSpPr>
        <p:spPr>
          <a:extLst>
            <a:ext uri="{909E8E84-426E-40DD-AFC4-6F175D3DCCD1}">
              <a14:hiddenFill xmlns:a14="http://schemas.microsoft.com/office/drawing/2010/main">
                <a:solidFill>
                  <a:srgbClr val="E4F5FF"/>
                </a:solidFill>
              </a14:hiddenFill>
            </a:ext>
          </a:extLst>
        </p:spPr>
        <p:txBody>
          <a:bodyPr/>
          <a:lstStyle/>
          <a:p>
            <a:pPr>
              <a:spcBef>
                <a:spcPct val="40000"/>
              </a:spcBef>
              <a:defRPr/>
            </a:pPr>
            <a:r>
              <a:rPr lang="en-US" altLang="en-US" sz="2600" dirty="0" smtClean="0"/>
              <a:t>Combinational logic circuits are perfect for situations when we require the </a:t>
            </a:r>
            <a:r>
              <a:rPr lang="en-US" altLang="en-US" sz="2600" i="1" dirty="0" smtClean="0"/>
              <a:t>immediate</a:t>
            </a:r>
            <a:r>
              <a:rPr lang="en-US" altLang="en-US" sz="2600" dirty="0" smtClean="0"/>
              <a:t> application of a Boolean function to a set of inputs. </a:t>
            </a:r>
          </a:p>
          <a:p>
            <a:pPr>
              <a:spcBef>
                <a:spcPct val="40000"/>
              </a:spcBef>
              <a:defRPr/>
            </a:pPr>
            <a:r>
              <a:rPr lang="en-US" altLang="en-US" sz="2600" dirty="0" smtClean="0"/>
              <a:t>There are other times, however, when we need a circuit to change its value with consideration to its current state as well as its inputs.</a:t>
            </a:r>
          </a:p>
          <a:p>
            <a:pPr lvl="1">
              <a:spcBef>
                <a:spcPct val="40000"/>
              </a:spcBef>
              <a:defRPr/>
            </a:pPr>
            <a:r>
              <a:rPr lang="en-US" altLang="en-US" sz="2400" dirty="0" smtClean="0"/>
              <a:t>These circuits have to “remember” their current state.</a:t>
            </a:r>
          </a:p>
          <a:p>
            <a:pPr>
              <a:spcBef>
                <a:spcPct val="40000"/>
              </a:spcBef>
              <a:defRPr/>
            </a:pPr>
            <a:r>
              <a:rPr lang="en-US" altLang="en-US" sz="2600" i="1" dirty="0" smtClean="0">
                <a:solidFill>
                  <a:schemeClr val="tx2"/>
                </a:solidFill>
              </a:rPr>
              <a:t>Sequential logic circuits</a:t>
            </a:r>
            <a:r>
              <a:rPr lang="en-US" altLang="en-US" sz="2600" dirty="0" smtClean="0">
                <a:solidFill>
                  <a:schemeClr val="tx2"/>
                </a:solidFill>
              </a:rPr>
              <a:t> </a:t>
            </a:r>
            <a:r>
              <a:rPr lang="en-US" altLang="en-US" sz="2600" dirty="0" smtClean="0"/>
              <a:t>provide this functionality for us. </a:t>
            </a:r>
          </a:p>
        </p:txBody>
      </p:sp>
      <p:sp>
        <p:nvSpPr>
          <p:cNvPr id="4" name="Slide Number Placeholder 5"/>
          <p:cNvSpPr>
            <a:spLocks noGrp="1"/>
          </p:cNvSpPr>
          <p:nvPr>
            <p:ph type="sldNum" sz="quarter" idx="12"/>
          </p:nvPr>
        </p:nvSpPr>
        <p:spPr/>
        <p:txBody>
          <a:bodyPr/>
          <a:lstStyle/>
          <a:p>
            <a:pPr>
              <a:defRPr/>
            </a:pPr>
            <a:fld id="{94FED581-6FF4-294E-8BDB-CBB67D7C7B63}" type="slidenum">
              <a:rPr lang="en-US" altLang="en-US"/>
              <a:pPr>
                <a:defRPr/>
              </a:pPr>
              <a:t>8</a:t>
            </a:fld>
            <a:endParaRPr lang="en-US" altLang="en-US"/>
          </a:p>
        </p:txBody>
      </p:sp>
    </p:spTree>
    <p:extLst>
      <p:ext uri="{BB962C8B-B14F-4D97-AF65-F5344CB8AC3E}">
        <p14:creationId xmlns:p14="http://schemas.microsoft.com/office/powerpoint/2010/main" val="985611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normAutofit/>
          </a:bodyPr>
          <a:lstStyle/>
          <a:p>
            <a:pPr>
              <a:defRPr/>
            </a:pPr>
            <a:r>
              <a:rPr lang="en-US" altLang="en-US" dirty="0" smtClean="0"/>
              <a:t>Sequential </a:t>
            </a:r>
            <a:r>
              <a:rPr lang="en-US" altLang="en-US" dirty="0" smtClean="0"/>
              <a:t>Circuits</a:t>
            </a:r>
          </a:p>
        </p:txBody>
      </p:sp>
      <p:sp>
        <p:nvSpPr>
          <p:cNvPr id="475139" name="Rectangle 3"/>
          <p:cNvSpPr>
            <a:spLocks noGrp="1" noChangeArrowheads="1"/>
          </p:cNvSpPr>
          <p:nvPr>
            <p:ph idx="1"/>
          </p:nvPr>
        </p:nvSpPr>
        <p:spPr>
          <a:extLst>
            <a:ext uri="{909E8E84-426E-40DD-AFC4-6F175D3DCCD1}">
              <a14:hiddenFill xmlns:a14="http://schemas.microsoft.com/office/drawing/2010/main">
                <a:solidFill>
                  <a:srgbClr val="E4F5FF"/>
                </a:solidFill>
              </a14:hiddenFill>
            </a:ext>
          </a:extLst>
        </p:spPr>
        <p:txBody>
          <a:bodyPr>
            <a:normAutofit/>
          </a:bodyPr>
          <a:lstStyle/>
          <a:p>
            <a:pPr>
              <a:spcBef>
                <a:spcPct val="10000"/>
              </a:spcBef>
              <a:defRPr/>
            </a:pPr>
            <a:r>
              <a:rPr lang="en-US" altLang="en-US" sz="2800" dirty="0" smtClean="0"/>
              <a:t>As the name implies, sequential logic circuits require a means by which events can be sequenced. </a:t>
            </a:r>
          </a:p>
          <a:p>
            <a:pPr>
              <a:spcBef>
                <a:spcPct val="10000"/>
              </a:spcBef>
              <a:defRPr/>
            </a:pPr>
            <a:r>
              <a:rPr lang="en-US" altLang="en-US" sz="2800" dirty="0" smtClean="0"/>
              <a:t>State changes are controlled by clocks.</a:t>
            </a:r>
          </a:p>
          <a:p>
            <a:pPr lvl="1">
              <a:spcBef>
                <a:spcPct val="10000"/>
              </a:spcBef>
              <a:defRPr/>
            </a:pPr>
            <a:r>
              <a:rPr lang="en-US" altLang="en-US" dirty="0" smtClean="0"/>
              <a:t>A “clock” is a special circuit that sends electrical pulses through a circuit.</a:t>
            </a:r>
          </a:p>
          <a:p>
            <a:pPr>
              <a:spcBef>
                <a:spcPct val="10000"/>
              </a:spcBef>
              <a:defRPr/>
            </a:pPr>
            <a:r>
              <a:rPr lang="en-US" altLang="en-US" sz="2800" dirty="0" smtClean="0"/>
              <a:t>Clocks produce electrical waveforms such as the one shown below.</a:t>
            </a:r>
          </a:p>
        </p:txBody>
      </p:sp>
      <p:sp>
        <p:nvSpPr>
          <p:cNvPr id="5" name="Slide Number Placeholder 5"/>
          <p:cNvSpPr>
            <a:spLocks noGrp="1"/>
          </p:cNvSpPr>
          <p:nvPr>
            <p:ph type="sldNum" sz="quarter" idx="12"/>
          </p:nvPr>
        </p:nvSpPr>
        <p:spPr/>
        <p:txBody>
          <a:bodyPr/>
          <a:lstStyle/>
          <a:p>
            <a:pPr>
              <a:defRPr/>
            </a:pPr>
            <a:fld id="{65AE6099-8579-804C-9CB0-553A2CE9E83A}" type="slidenum">
              <a:rPr lang="en-US" altLang="en-US"/>
              <a:pPr>
                <a:defRPr/>
              </a:pPr>
              <a:t>9</a:t>
            </a:fld>
            <a:endParaRPr lang="en-US" altLang="en-US"/>
          </a:p>
        </p:txBody>
      </p:sp>
      <p:pic>
        <p:nvPicPr>
          <p:cNvPr id="18436" name="Picture 5" descr="C:\idraw20\32.TIF"/>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915816" y="4797152"/>
            <a:ext cx="55213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7197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7188</TotalTime>
  <Words>1266</Words>
  <Application>Microsoft Macintosh PowerPoint</Application>
  <PresentationFormat>On-screen Show (4:3)</PresentationFormat>
  <Paragraphs>286</Paragraphs>
  <Slides>24</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9" baseType="lpstr">
      <vt:lpstr>Calibri</vt:lpstr>
      <vt:lpstr>Times New Roman</vt:lpstr>
      <vt:lpstr>Arial</vt:lpstr>
      <vt:lpstr>Office Theme</vt:lpstr>
      <vt:lpstr>VISIO</vt:lpstr>
      <vt:lpstr>CS 1520 COMPUTER ARCHITECTURE</vt:lpstr>
      <vt:lpstr>Circuit Timings</vt:lpstr>
      <vt:lpstr>Timing</vt:lpstr>
      <vt:lpstr>Propagation &amp; Contamination Delay</vt:lpstr>
      <vt:lpstr>Propagation &amp; Contamination Delay</vt:lpstr>
      <vt:lpstr>Critical (Long) &amp; Short Paths</vt:lpstr>
      <vt:lpstr>Sequential Logic</vt:lpstr>
      <vt:lpstr>Sequential Circuits</vt:lpstr>
      <vt:lpstr>Sequential Circuits</vt:lpstr>
      <vt:lpstr>Sequential Circuits</vt:lpstr>
      <vt:lpstr>Sequential Circuits</vt:lpstr>
      <vt:lpstr>Bistable Circuit</vt:lpstr>
      <vt:lpstr>SR (Set/Reset Latch)</vt:lpstr>
      <vt:lpstr>SR Latch Analysis</vt:lpstr>
      <vt:lpstr>SR Latch Analysis</vt:lpstr>
      <vt:lpstr>SR Latch Analysis</vt:lpstr>
      <vt:lpstr>SR Latch Analysis</vt:lpstr>
      <vt:lpstr>SR Latch</vt:lpstr>
      <vt:lpstr>SR Latch Exercise</vt:lpstr>
      <vt:lpstr>SR Latch Exercise</vt:lpstr>
      <vt:lpstr>D Latch</vt:lpstr>
      <vt:lpstr>D Latch</vt:lpstr>
      <vt:lpstr>D Latch Exercise</vt:lpstr>
      <vt:lpstr>D Latch Exercise</vt:lpstr>
    </vt:vector>
  </TitlesOfParts>
  <Company>University of Aberdeen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frank</dc:creator>
  <cp:lastModifiedBy>Microsoft Office User</cp:lastModifiedBy>
  <cp:revision>818</cp:revision>
  <dcterms:created xsi:type="dcterms:W3CDTF">2013-01-08T22:49:27Z</dcterms:created>
  <dcterms:modified xsi:type="dcterms:W3CDTF">2016-02-29T23:47:09Z</dcterms:modified>
</cp:coreProperties>
</file>