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bin" ContentType="application/vnd.openxmlformats-officedocument.oleObjec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95" r:id="rId2"/>
    <p:sldId id="433" r:id="rId3"/>
    <p:sldId id="434" r:id="rId4"/>
    <p:sldId id="447" r:id="rId5"/>
    <p:sldId id="448" r:id="rId6"/>
    <p:sldId id="449" r:id="rId7"/>
    <p:sldId id="450" r:id="rId8"/>
    <p:sldId id="451" r:id="rId9"/>
    <p:sldId id="452" r:id="rId10"/>
    <p:sldId id="453" r:id="rId11"/>
    <p:sldId id="454" r:id="rId12"/>
    <p:sldId id="455" r:id="rId13"/>
    <p:sldId id="456" r:id="rId14"/>
    <p:sldId id="457" r:id="rId15"/>
    <p:sldId id="461" r:id="rId16"/>
    <p:sldId id="462" r:id="rId17"/>
    <p:sldId id="463" r:id="rId18"/>
    <p:sldId id="46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FA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88"/>
    <p:restoredTop sz="84953" autoAdjust="0"/>
  </p:normalViewPr>
  <p:slideViewPr>
    <p:cSldViewPr>
      <p:cViewPr>
        <p:scale>
          <a:sx n="98" d="100"/>
          <a:sy n="98" d="100"/>
        </p:scale>
        <p:origin x="2288" y="456"/>
      </p:cViewPr>
      <p:guideLst>
        <p:guide orient="horz" pos="2160"/>
        <p:guide pos="2880"/>
      </p:guideLst>
    </p:cSldViewPr>
  </p:slideViewPr>
  <p:notesTextViewPr>
    <p:cViewPr>
      <p:scale>
        <a:sx n="95" d="100"/>
        <a:sy n="9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Relationship Id="rId2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image" Target="../media/image7.wmf"/><Relationship Id="rId3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wmf"/><Relationship Id="rId3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2D03F4-4B45-4A88-A9A9-D0ED4C3B3FF6}" type="datetimeFigureOut">
              <a:rPr lang="en-US" smtClean="0"/>
              <a:pPr/>
              <a:t>3/4/16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044108-62E0-4557-8015-915678557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694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0FB4058-E4F2-4ED7-8F8F-E7579859B63F}" type="slidenum">
              <a:rPr lang="en-US"/>
              <a:pPr/>
              <a:t>1</a:t>
            </a:fld>
            <a:endParaRPr lang="en-US"/>
          </a:p>
        </p:txBody>
      </p:sp>
      <p:sp>
        <p:nvSpPr>
          <p:cNvPr id="675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Some</a:t>
            </a:r>
            <a:r>
              <a:rPr lang="en-US" baseline="0" dirty="0" smtClean="0"/>
              <a:t> slides in this set adapted from: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1" dirty="0" smtClean="0"/>
              <a:t>Digital Design and Computer Architecture</a:t>
            </a:r>
            <a:r>
              <a:rPr lang="en-US" sz="1200" b="1" dirty="0" smtClean="0"/>
              <a:t>, 2</a:t>
            </a:r>
            <a:r>
              <a:rPr lang="en-US" sz="1200" b="1" baseline="30000" dirty="0" smtClean="0"/>
              <a:t>nd</a:t>
            </a:r>
            <a:r>
              <a:rPr lang="en-US" sz="1200" b="1" dirty="0" smtClean="0"/>
              <a:t> Edition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David Money Harris and Sarah L. Harris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548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Clocked devices are specially designed for synchronous systems; such devices ignore their inputs except at the transition of a dedicated clock signal (known as clocking, pulsing, or </a:t>
            </a:r>
            <a:r>
              <a:rPr lang="en-US" dirty="0" err="1" smtClean="0"/>
              <a:t>strobing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“D” in D Flip-Flop stands for</a:t>
            </a:r>
            <a:r>
              <a:rPr lang="en-US" baseline="0" dirty="0" smtClean="0"/>
              <a:t> “data” or “delay”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4108-62E0-4557-8015-915678557AE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065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Another type of flip-flop: </a:t>
            </a:r>
            <a:r>
              <a:rPr lang="en-US" sz="1200" dirty="0" smtClean="0"/>
              <a:t>JK flip-flop </a:t>
            </a:r>
            <a:endParaRPr lang="en-US" dirty="0" smtClean="0"/>
          </a:p>
          <a:p>
            <a:endParaRPr lang="en-US" dirty="0" smtClean="0"/>
          </a:p>
          <a:p>
            <a:r>
              <a:rPr lang="en-US" sz="1200" dirty="0" smtClean="0"/>
              <a:t>A JK flip-flop receives a clock and two inputs, J and K. On  the rising edge of the clock, it updates the output, Q. </a:t>
            </a:r>
          </a:p>
          <a:p>
            <a:r>
              <a:rPr lang="en-US" sz="1200" dirty="0" smtClean="0"/>
              <a:t>If J and K are both 0, Q retains its old value. </a:t>
            </a:r>
          </a:p>
          <a:p>
            <a:r>
              <a:rPr lang="en-US" sz="1200" dirty="0" smtClean="0"/>
              <a:t>If only J is 1, Q becomes 1. </a:t>
            </a:r>
          </a:p>
          <a:p>
            <a:r>
              <a:rPr lang="en-US" sz="1200" dirty="0" smtClean="0"/>
              <a:t>If only K is 1, Q becomes 0.</a:t>
            </a:r>
          </a:p>
          <a:p>
            <a:r>
              <a:rPr lang="en-US" sz="1200" dirty="0" smtClean="0"/>
              <a:t>If J and K are both 1, Q becomes the opposite of its present state.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4108-62E0-4557-8015-915678557AE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9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Remember ‘X’ in the truth table = don’t care!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4108-62E0-4557-8015-915678557AE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</a:p>
          <a:p>
            <a:r>
              <a:rPr lang="en-US" sz="1200" b="1" dirty="0" smtClean="0">
                <a:solidFill>
                  <a:srgbClr val="1F497D"/>
                </a:solidFill>
              </a:rPr>
              <a:t>D latch </a:t>
            </a:r>
            <a:r>
              <a:rPr lang="en-US" sz="1200" dirty="0" smtClean="0"/>
              <a:t>is </a:t>
            </a:r>
            <a:r>
              <a:rPr lang="en-US" sz="1200" i="1" dirty="0" smtClean="0"/>
              <a:t>level-sensitive</a:t>
            </a:r>
            <a:r>
              <a:rPr lang="en-US" sz="1200" dirty="0" smtClean="0"/>
              <a:t>; D latch is transparent when CLK = 1</a:t>
            </a:r>
          </a:p>
          <a:p>
            <a:r>
              <a:rPr lang="en-US" sz="1200" b="1" dirty="0" smtClean="0">
                <a:solidFill>
                  <a:schemeClr val="tx2"/>
                </a:solidFill>
              </a:rPr>
              <a:t>D flip-flop </a:t>
            </a:r>
            <a:r>
              <a:rPr lang="en-US" sz="1200" dirty="0" smtClean="0"/>
              <a:t>is </a:t>
            </a:r>
            <a:r>
              <a:rPr lang="en-US" sz="1200" i="1" dirty="0" smtClean="0"/>
              <a:t>edge triggered</a:t>
            </a:r>
            <a:r>
              <a:rPr lang="en-US" sz="1200" dirty="0" smtClean="0"/>
              <a:t>, D flip-flop copies D to Q  on the rising edge of CLK</a:t>
            </a:r>
          </a:p>
          <a:p>
            <a:r>
              <a:rPr lang="en-US" sz="1200" dirty="0" smtClean="0"/>
              <a:t>At all other times, both retain their old state.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4108-62E0-4557-8015-915678557AE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25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zh-CN" sz="1200" dirty="0" smtClean="0">
                <a:ea typeface="SimSun" charset="-122"/>
              </a:rPr>
              <a:t>There are two types of sequential circuits: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200" b="1" dirty="0" smtClean="0">
                <a:ea typeface="SimSun" charset="-122"/>
              </a:rPr>
              <a:t>Synchronous</a:t>
            </a:r>
            <a:r>
              <a:rPr lang="en-US" altLang="zh-CN" sz="1200" dirty="0" smtClean="0">
                <a:ea typeface="SimSun" charset="-122"/>
              </a:rPr>
              <a:t> sequential circuit: circuit output changes only at some discrete instants of time. This type of circuits achieves synchronization by using a timing signal called the </a:t>
            </a:r>
            <a:r>
              <a:rPr lang="en-US" altLang="zh-CN" sz="1200" i="1" dirty="0" smtClean="0">
                <a:ea typeface="SimSun" charset="-122"/>
              </a:rPr>
              <a:t>clock</a:t>
            </a:r>
            <a:r>
              <a:rPr lang="en-US" altLang="zh-CN" sz="1200" dirty="0" smtClean="0">
                <a:ea typeface="SimSun" charset="-122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200" b="1" dirty="0" smtClean="0">
                <a:ea typeface="SimSun" charset="-122"/>
              </a:rPr>
              <a:t>Asynchronous</a:t>
            </a:r>
            <a:r>
              <a:rPr lang="en-US" altLang="zh-CN" sz="1200" dirty="0" smtClean="0">
                <a:ea typeface="SimSun" charset="-122"/>
              </a:rPr>
              <a:t> sequential circuit: circuit output can change at </a:t>
            </a:r>
            <a:r>
              <a:rPr lang="en-US" altLang="zh-CN" sz="1200" b="1" dirty="0" smtClean="0">
                <a:ea typeface="SimSun" charset="-122"/>
              </a:rPr>
              <a:t>any</a:t>
            </a:r>
            <a:r>
              <a:rPr lang="en-US" altLang="zh-CN" sz="1200" dirty="0" smtClean="0">
                <a:ea typeface="SimSun" charset="-122"/>
              </a:rPr>
              <a:t> time (</a:t>
            </a:r>
            <a:r>
              <a:rPr lang="en-US" altLang="zh-CN" sz="1200" dirty="0" err="1" smtClean="0">
                <a:ea typeface="SimSun" charset="-122"/>
              </a:rPr>
              <a:t>clockless</a:t>
            </a:r>
            <a:r>
              <a:rPr lang="en-US" altLang="zh-CN" sz="1200" dirty="0" smtClean="0">
                <a:ea typeface="SimSun" charset="-122"/>
              </a:rPr>
              <a:t>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4108-62E0-4557-8015-915678557AE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23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Initially the arms are locked, blocking the entry, preventing patrons from passing through. </a:t>
            </a:r>
          </a:p>
          <a:p>
            <a:r>
              <a:rPr lang="en-US" dirty="0" smtClean="0"/>
              <a:t>Depositing a coin or token in a slot on the turnstile unlocks the arms, allowing a single customer to push through. </a:t>
            </a:r>
          </a:p>
          <a:p>
            <a:r>
              <a:rPr lang="en-US" dirty="0" smtClean="0"/>
              <a:t>After the customer passes through, the arms are locked again until another coin is inserted.</a:t>
            </a:r>
          </a:p>
          <a:p>
            <a:endParaRPr lang="en-US" dirty="0" smtClean="0"/>
          </a:p>
          <a:p>
            <a:r>
              <a:rPr lang="en-US" dirty="0" smtClean="0"/>
              <a:t>Considered as a state machine, the turnstile has two states: Locked and Unlocked.</a:t>
            </a:r>
          </a:p>
          <a:p>
            <a:r>
              <a:rPr lang="en-US" dirty="0" smtClean="0"/>
              <a:t>There are two inputs that affect its state: putting a coin in the slot (coin) and pushing the arm (push).</a:t>
            </a:r>
          </a:p>
          <a:p>
            <a:r>
              <a:rPr lang="en-US" dirty="0" smtClean="0"/>
              <a:t>In the locked state, pushing on the arm has no effect; no matter how many times the input push is given, it stays in the locked state. </a:t>
            </a:r>
          </a:p>
          <a:p>
            <a:r>
              <a:rPr lang="en-US" dirty="0" smtClean="0"/>
              <a:t>Putting a coin in – that is, giving the machine a coin input – shifts the state from Locked to Unlocked. </a:t>
            </a:r>
          </a:p>
          <a:p>
            <a:r>
              <a:rPr lang="en-US" dirty="0" smtClean="0"/>
              <a:t>In the unlocked state, putting additional coins in has no effect; that is, giving additional coin inputs does not change the state. </a:t>
            </a:r>
          </a:p>
          <a:p>
            <a:r>
              <a:rPr lang="en-US" dirty="0" smtClean="0"/>
              <a:t>However, a customer pushing through the arms, giving a push input, shifts the state back to Locked.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4108-62E0-4557-8015-915678557AE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19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tif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tif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tif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tif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tif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CF46-92DA-4690-B1A3-82DE05029739}" type="datetimeFigureOut">
              <a:rPr lang="en-US" smtClean="0"/>
              <a:pPr/>
              <a:t>3/4/16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46EF-9F8E-4AFF-A347-371CC8807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CF46-92DA-4690-B1A3-82DE05029739}" type="datetimeFigureOut">
              <a:rPr lang="en-US" smtClean="0"/>
              <a:pPr/>
              <a:t>3/4/16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46EF-9F8E-4AFF-A347-371CC8807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CF46-92DA-4690-B1A3-82DE05029739}" type="datetimeFigureOut">
              <a:rPr lang="en-US" smtClean="0"/>
              <a:pPr/>
              <a:t>3/4/16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46EF-9F8E-4AFF-A347-371CC8807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0" y="273629"/>
            <a:ext cx="8225280" cy="1142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456481" y="6247376"/>
            <a:ext cx="2126880" cy="469489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7681" y="6247376"/>
            <a:ext cx="2895840" cy="469489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6556321" y="6247376"/>
            <a:ext cx="2126880" cy="469489"/>
          </a:xfrm>
        </p:spPr>
        <p:txBody>
          <a:bodyPr/>
          <a:lstStyle>
            <a:lvl1pPr>
              <a:defRPr/>
            </a:lvl1pPr>
          </a:lstStyle>
          <a:p>
            <a:fld id="{07AF94A5-4CA8-4700-AD16-B93B1F001F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16200000">
            <a:off x="-2703052" y="2935748"/>
            <a:ext cx="6006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From ZERO To ONE</a:t>
            </a:r>
            <a:endParaRPr lang="en-US" sz="54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1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560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16200000">
            <a:off x="-2703052" y="2935748"/>
            <a:ext cx="6006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From ZERO To ONE</a:t>
            </a:r>
            <a:endParaRPr lang="en-US" sz="54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1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440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16200000">
            <a:off x="-2703052" y="2935748"/>
            <a:ext cx="6006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From ZERO To ONE</a:t>
            </a:r>
            <a:endParaRPr lang="en-US" sz="54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1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074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16200000">
            <a:off x="-2703052" y="2935748"/>
            <a:ext cx="6006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From ZERO To ONE</a:t>
            </a:r>
            <a:endParaRPr lang="en-US" sz="54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1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95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16200000">
            <a:off x="-2703052" y="2935748"/>
            <a:ext cx="6006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From ZERO To ONE</a:t>
            </a:r>
            <a:endParaRPr lang="en-US" sz="54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1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1941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16200000">
            <a:off x="-2703052" y="2935748"/>
            <a:ext cx="6006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From ZERO To ONE</a:t>
            </a:r>
            <a:endParaRPr lang="en-US" sz="54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1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0817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16200000">
            <a:off x="-2703052" y="2935748"/>
            <a:ext cx="6006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From ZERO To ONE</a:t>
            </a:r>
            <a:endParaRPr lang="en-US" sz="54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1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921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CF46-92DA-4690-B1A3-82DE05029739}" type="datetimeFigureOut">
              <a:rPr lang="en-US" smtClean="0"/>
              <a:pPr/>
              <a:t>3/4/16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46EF-9F8E-4AFF-A347-371CC88072A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image60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8304" y="6126014"/>
            <a:ext cx="1728192" cy="6873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439" y="6165304"/>
            <a:ext cx="7165727" cy="7079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16200000">
            <a:off x="-2703052" y="2935748"/>
            <a:ext cx="6006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From ZERO To ONE</a:t>
            </a:r>
            <a:endParaRPr lang="en-US" sz="54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1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850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CF46-92DA-4690-B1A3-82DE05029739}" type="datetimeFigureOut">
              <a:rPr lang="en-US" smtClean="0"/>
              <a:pPr/>
              <a:t>3/4/16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46EF-9F8E-4AFF-A347-371CC8807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8" name="Picture 7" descr="image60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8304" y="6126014"/>
            <a:ext cx="1728192" cy="6873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439" y="6165304"/>
            <a:ext cx="7165727" cy="7079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0" name="Picture 9" descr="image60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8304" y="6126014"/>
            <a:ext cx="1728192" cy="68736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439" y="6165304"/>
            <a:ext cx="7165727" cy="7079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6" name="Picture 5" descr="image60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8304" y="6126014"/>
            <a:ext cx="1728192" cy="6873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439" y="6165304"/>
            <a:ext cx="7165727" cy="7079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60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8304" y="6126014"/>
            <a:ext cx="1728192" cy="6873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439" y="6165304"/>
            <a:ext cx="7165727" cy="7079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CF46-92DA-4690-B1A3-82DE05029739}" type="datetimeFigureOut">
              <a:rPr lang="en-US" smtClean="0"/>
              <a:pPr/>
              <a:t>3/4/16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46EF-9F8E-4AFF-A347-371CC8807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CF46-92DA-4690-B1A3-82DE05029739}" type="datetimeFigureOut">
              <a:rPr lang="en-US" smtClean="0"/>
              <a:pPr/>
              <a:t>3/4/16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46EF-9F8E-4AFF-A347-371CC8807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3CF46-92DA-4690-B1A3-82DE05029739}" type="datetimeFigureOut">
              <a:rPr lang="en-US" smtClean="0"/>
              <a:pPr/>
              <a:t>3/4/16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D46EF-9F8E-4AFF-A347-371CC8807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78" r:id="rId15"/>
    <p:sldLayoutId id="2147483679" r:id="rId16"/>
    <p:sldLayoutId id="2147483680" r:id="rId17"/>
    <p:sldLayoutId id="2147483683" r:id="rId18"/>
    <p:sldLayoutId id="2147483684" r:id="rId19"/>
    <p:sldLayoutId id="2147483696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6.vml"/><Relationship Id="rId2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4.wmf"/><Relationship Id="rId1" Type="http://schemas.openxmlformats.org/officeDocument/2006/relationships/vmlDrawing" Target="../drawings/vmlDrawing7.vml"/><Relationship Id="rId2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5.wmf"/><Relationship Id="rId1" Type="http://schemas.openxmlformats.org/officeDocument/2006/relationships/vmlDrawing" Target="../drawings/vmlDrawing8.vml"/><Relationship Id="rId2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4" Type="http://schemas.openxmlformats.org/officeDocument/2006/relationships/slideLayout" Target="../slideLayouts/slideLayout4.xml"/><Relationship Id="rId5" Type="http://schemas.openxmlformats.org/officeDocument/2006/relationships/oleObject" Target="../embeddings/oleObject14.bin"/><Relationship Id="rId6" Type="http://schemas.openxmlformats.org/officeDocument/2006/relationships/image" Target="../media/image16.wmf"/><Relationship Id="rId7" Type="http://schemas.openxmlformats.org/officeDocument/2006/relationships/oleObject" Target="../embeddings/oleObject15.bin"/><Relationship Id="rId8" Type="http://schemas.openxmlformats.org/officeDocument/2006/relationships/image" Target="../media/image17.wmf"/><Relationship Id="rId1" Type="http://schemas.openxmlformats.org/officeDocument/2006/relationships/vmlDrawing" Target="../drawings/vmlDrawing9.vml"/><Relationship Id="rId2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4" Type="http://schemas.openxmlformats.org/officeDocument/2006/relationships/slideLayout" Target="../slideLayouts/slideLayout6.xml"/><Relationship Id="rId5" Type="http://schemas.openxmlformats.org/officeDocument/2006/relationships/oleObject" Target="../embeddings/oleObject16.bin"/><Relationship Id="rId6" Type="http://schemas.openxmlformats.org/officeDocument/2006/relationships/image" Target="../media/image17.wmf"/><Relationship Id="rId7" Type="http://schemas.openxmlformats.org/officeDocument/2006/relationships/oleObject" Target="../embeddings/oleObject17.bin"/><Relationship Id="rId8" Type="http://schemas.openxmlformats.org/officeDocument/2006/relationships/image" Target="../media/image18.wmf"/><Relationship Id="rId1" Type="http://schemas.openxmlformats.org/officeDocument/2006/relationships/vmlDrawing" Target="../drawings/vmlDrawing10.vml"/><Relationship Id="rId2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3.xml"/><Relationship Id="rId5" Type="http://schemas.openxmlformats.org/officeDocument/2006/relationships/oleObject" Target="../embeddings/oleObject1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1" Type="http://schemas.openxmlformats.org/officeDocument/2006/relationships/vmlDrawing" Target="../drawings/vmlDrawing2.vml"/><Relationship Id="rId2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4" Type="http://schemas.openxmlformats.org/officeDocument/2006/relationships/tags" Target="../tags/tag5.xml"/><Relationship Id="rId5" Type="http://schemas.openxmlformats.org/officeDocument/2006/relationships/slideLayout" Target="../slideLayouts/slideLayout6.xml"/><Relationship Id="rId6" Type="http://schemas.openxmlformats.org/officeDocument/2006/relationships/oleObject" Target="../embeddings/oleObject3.bin"/><Relationship Id="rId7" Type="http://schemas.openxmlformats.org/officeDocument/2006/relationships/image" Target="../media/image6.wmf"/><Relationship Id="rId8" Type="http://schemas.openxmlformats.org/officeDocument/2006/relationships/oleObject" Target="../embeddings/oleObject4.bin"/><Relationship Id="rId9" Type="http://schemas.openxmlformats.org/officeDocument/2006/relationships/image" Target="../media/image7.wmf"/><Relationship Id="rId10" Type="http://schemas.openxmlformats.org/officeDocument/2006/relationships/oleObject" Target="../embeddings/oleObject5.bin"/><Relationship Id="rId11" Type="http://schemas.openxmlformats.org/officeDocument/2006/relationships/image" Target="../media/image8.wmf"/><Relationship Id="rId1" Type="http://schemas.openxmlformats.org/officeDocument/2006/relationships/vmlDrawing" Target="../drawings/vmlDrawing3.vml"/><Relationship Id="rId2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8.bin"/><Relationship Id="rId12" Type="http://schemas.openxmlformats.org/officeDocument/2006/relationships/image" Target="../media/image9.wmf"/><Relationship Id="rId1" Type="http://schemas.openxmlformats.org/officeDocument/2006/relationships/vmlDrawing" Target="../drawings/vmlDrawing4.vml"/><Relationship Id="rId2" Type="http://schemas.openxmlformats.org/officeDocument/2006/relationships/tags" Target="../tags/tag6.xml"/><Relationship Id="rId3" Type="http://schemas.openxmlformats.org/officeDocument/2006/relationships/tags" Target="../tags/tag7.xml"/><Relationship Id="rId4" Type="http://schemas.openxmlformats.org/officeDocument/2006/relationships/tags" Target="../tags/tag8.xml"/><Relationship Id="rId5" Type="http://schemas.openxmlformats.org/officeDocument/2006/relationships/slideLayout" Target="../slideLayouts/slideLayout6.xml"/><Relationship Id="rId6" Type="http://schemas.openxmlformats.org/officeDocument/2006/relationships/notesSlide" Target="../notesSlides/notesSlide5.xml"/><Relationship Id="rId7" Type="http://schemas.openxmlformats.org/officeDocument/2006/relationships/oleObject" Target="../embeddings/oleObject6.bin"/><Relationship Id="rId8" Type="http://schemas.openxmlformats.org/officeDocument/2006/relationships/image" Target="../media/image7.wmf"/><Relationship Id="rId9" Type="http://schemas.openxmlformats.org/officeDocument/2006/relationships/oleObject" Target="../embeddings/oleObject7.bin"/><Relationship Id="rId10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4" Type="http://schemas.openxmlformats.org/officeDocument/2006/relationships/slideLayout" Target="../slideLayouts/slideLayout4.xml"/><Relationship Id="rId5" Type="http://schemas.openxmlformats.org/officeDocument/2006/relationships/oleObject" Target="../embeddings/oleObject9.bin"/><Relationship Id="rId6" Type="http://schemas.openxmlformats.org/officeDocument/2006/relationships/image" Target="../media/image10.wmf"/><Relationship Id="rId7" Type="http://schemas.openxmlformats.org/officeDocument/2006/relationships/oleObject" Target="../embeddings/oleObject10.bin"/><Relationship Id="rId8" Type="http://schemas.openxmlformats.org/officeDocument/2006/relationships/image" Target="../media/image11.wmf"/><Relationship Id="rId1" Type="http://schemas.openxmlformats.org/officeDocument/2006/relationships/vmlDrawing" Target="../drawings/vmlDrawing5.vml"/><Relationship Id="rId2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49120" y="836712"/>
            <a:ext cx="8436960" cy="2363283"/>
          </a:xfrm>
          <a:ln/>
        </p:spPr>
        <p:txBody>
          <a:bodyPr tIns="43105"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4900" b="1" dirty="0"/>
              <a:t>CS </a:t>
            </a:r>
            <a:r>
              <a:rPr lang="en-US" sz="4900" b="1" dirty="0" smtClean="0"/>
              <a:t>1520</a:t>
            </a:r>
            <a:r>
              <a:rPr lang="en-US" sz="4900" b="1" dirty="0"/>
              <a:t/>
            </a:r>
            <a:br>
              <a:rPr lang="en-US" sz="4900" b="1" dirty="0"/>
            </a:br>
            <a:r>
              <a:rPr lang="en-US" sz="4900" b="1" dirty="0"/>
              <a:t>COMPUTER ARCHITECTURE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456481" y="2636912"/>
            <a:ext cx="8228160" cy="3143852"/>
          </a:xfrm>
          <a:ln/>
        </p:spPr>
        <p:txBody>
          <a:bodyPr tIns="43105" anchor="ctr">
            <a:normAutofit/>
          </a:bodyPr>
          <a:lstStyle/>
          <a:p>
            <a:pPr indent="-309605" algn="ctr">
              <a:spcAft>
                <a:spcPct val="0"/>
              </a:spcAft>
              <a:buNone/>
              <a:tabLst>
                <a:tab pos="311045" algn="l"/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</a:tabLst>
            </a:pPr>
            <a:endParaRPr lang="en-US" sz="4900" dirty="0"/>
          </a:p>
          <a:p>
            <a:pPr indent="-309605" algn="ctr">
              <a:spcAft>
                <a:spcPct val="0"/>
              </a:spcAft>
              <a:buNone/>
              <a:tabLst>
                <a:tab pos="311045" algn="l"/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</a:tabLst>
            </a:pPr>
            <a:r>
              <a:rPr lang="en-US" dirty="0" smtClean="0"/>
              <a:t>Prof. Peter Edwards </a:t>
            </a:r>
          </a:p>
          <a:p>
            <a:pPr indent="-309605" algn="ctr">
              <a:spcAft>
                <a:spcPct val="0"/>
              </a:spcAft>
              <a:buNone/>
              <a:tabLst>
                <a:tab pos="311045" algn="l"/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</a:tabLst>
            </a:pPr>
            <a:r>
              <a:rPr lang="en-US" dirty="0"/>
              <a:t>p.edwards@</a:t>
            </a:r>
            <a:r>
              <a:rPr lang="en-US" dirty="0" smtClean="0"/>
              <a:t>abdn.ac.uk</a:t>
            </a:r>
          </a:p>
          <a:p>
            <a:pPr indent="-309605" algn="ctr">
              <a:spcAft>
                <a:spcPct val="0"/>
              </a:spcAft>
              <a:buNone/>
              <a:tabLst>
                <a:tab pos="311045" algn="l"/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</a:tabLst>
            </a:pPr>
            <a:r>
              <a:rPr lang="en-US" dirty="0" smtClean="0"/>
              <a:t/>
            </a:r>
            <a:br>
              <a:rPr lang="en-US" dirty="0" smtClean="0"/>
            </a:br>
            <a:endParaRPr lang="en-US" b="1" dirty="0"/>
          </a:p>
        </p:txBody>
      </p:sp>
      <p:pic>
        <p:nvPicPr>
          <p:cNvPr id="4" name="Picture 3" descr="image60.ep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2240" y="157359"/>
            <a:ext cx="2251190" cy="89537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439" y="5793160"/>
            <a:ext cx="9144000" cy="108012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Flip-Flop Variants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chemeClr val="tx2"/>
                </a:solidFill>
              </a:rPr>
              <a:t>Enabled Flip-Flop</a:t>
            </a:r>
          </a:p>
          <a:p>
            <a:pPr lvl="1"/>
            <a:r>
              <a:rPr lang="en-US" sz="2400" dirty="0" smtClean="0"/>
              <a:t>Three inputs: CLK, D, </a:t>
            </a:r>
            <a:r>
              <a:rPr lang="en-US" sz="2400" b="1" dirty="0" smtClean="0">
                <a:solidFill>
                  <a:srgbClr val="1F497D"/>
                </a:solidFill>
              </a:rPr>
              <a:t>EN</a:t>
            </a:r>
          </a:p>
          <a:p>
            <a:pPr>
              <a:buFontTx/>
              <a:buChar char="•"/>
            </a:pPr>
            <a:r>
              <a:rPr lang="en-US" sz="2800" dirty="0">
                <a:cs typeface="Arial" charset="0"/>
              </a:rPr>
              <a:t>Function</a:t>
            </a:r>
          </a:p>
          <a:p>
            <a:pPr lvl="1">
              <a:buFontTx/>
              <a:buChar char="–"/>
            </a:pPr>
            <a:r>
              <a:rPr lang="en-US" sz="2400" b="1" i="1" dirty="0">
                <a:solidFill>
                  <a:schemeClr val="tx2"/>
                </a:solidFill>
                <a:cs typeface="Arial" charset="0"/>
              </a:rPr>
              <a:t>EN</a:t>
            </a:r>
            <a:r>
              <a:rPr lang="en-US" sz="2400" b="1" dirty="0">
                <a:solidFill>
                  <a:schemeClr val="tx2"/>
                </a:solidFill>
                <a:cs typeface="Arial" charset="0"/>
              </a:rPr>
              <a:t> = 1: </a:t>
            </a:r>
            <a:r>
              <a:rPr lang="en-US" sz="2400" i="1" dirty="0">
                <a:cs typeface="Arial" charset="0"/>
              </a:rPr>
              <a:t>D</a:t>
            </a:r>
            <a:r>
              <a:rPr lang="en-US" sz="2400" dirty="0">
                <a:cs typeface="Arial" charset="0"/>
              </a:rPr>
              <a:t> passes through to </a:t>
            </a:r>
            <a:r>
              <a:rPr lang="en-US" sz="2400" i="1" dirty="0">
                <a:cs typeface="Arial" charset="0"/>
              </a:rPr>
              <a:t>Q</a:t>
            </a:r>
            <a:r>
              <a:rPr lang="en-US" sz="2400" dirty="0">
                <a:cs typeface="Arial" charset="0"/>
              </a:rPr>
              <a:t> on the clock edge </a:t>
            </a:r>
          </a:p>
          <a:p>
            <a:pPr lvl="1">
              <a:buFontTx/>
              <a:buChar char="–"/>
            </a:pPr>
            <a:r>
              <a:rPr lang="en-US" sz="2400" b="1" i="1" dirty="0">
                <a:solidFill>
                  <a:srgbClr val="1F497D"/>
                </a:solidFill>
                <a:cs typeface="Arial" charset="0"/>
              </a:rPr>
              <a:t>EN</a:t>
            </a:r>
            <a:r>
              <a:rPr lang="en-US" sz="2400" b="1" dirty="0">
                <a:solidFill>
                  <a:srgbClr val="1F497D"/>
                </a:solidFill>
                <a:cs typeface="Arial" charset="0"/>
              </a:rPr>
              <a:t> = 0: </a:t>
            </a:r>
            <a:r>
              <a:rPr lang="en-US" sz="2400" dirty="0" smtClean="0">
                <a:cs typeface="Arial" charset="0"/>
              </a:rPr>
              <a:t>The </a:t>
            </a:r>
            <a:r>
              <a:rPr lang="en-US" sz="2400" dirty="0">
                <a:cs typeface="Arial" charset="0"/>
              </a:rPr>
              <a:t>flip-flop retains its previous state</a:t>
            </a:r>
            <a:endParaRPr lang="en-US" sz="2400" i="1" dirty="0">
              <a:cs typeface="Arial" charset="0"/>
            </a:endParaRPr>
          </a:p>
          <a:p>
            <a:pPr lvl="1"/>
            <a:endParaRPr lang="en-US" b="1" dirty="0">
              <a:solidFill>
                <a:srgbClr val="1F497D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427984" y="2060848"/>
            <a:ext cx="3926397" cy="646331"/>
            <a:chOff x="5002595" y="2132856"/>
            <a:chExt cx="3926397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796136" y="2132856"/>
              <a:ext cx="3132856" cy="6463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marL="0" lvl="1"/>
              <a:r>
                <a:rPr lang="en-US" i="1" dirty="0">
                  <a:cs typeface="Arial" charset="0"/>
                </a:rPr>
                <a:t>E</a:t>
              </a:r>
              <a:r>
                <a:rPr lang="en-US" i="1" dirty="0" smtClean="0">
                  <a:cs typeface="Arial" charset="0"/>
                </a:rPr>
                <a:t>nable </a:t>
              </a:r>
              <a:r>
                <a:rPr lang="en-US" i="1" dirty="0">
                  <a:cs typeface="Arial" charset="0"/>
                </a:rPr>
                <a:t>input (EN) controls when new data (D) is </a:t>
              </a:r>
              <a:r>
                <a:rPr lang="en-US" i="1" dirty="0" smtClean="0">
                  <a:cs typeface="Arial" charset="0"/>
                </a:rPr>
                <a:t>stored.</a:t>
              </a:r>
              <a:endParaRPr lang="en-US" i="1" dirty="0">
                <a:cs typeface="Arial" charset="0"/>
              </a:endParaRPr>
            </a:p>
          </p:txBody>
        </p:sp>
        <p:sp>
          <p:nvSpPr>
            <p:cNvPr id="6" name="Left Arrow 5"/>
            <p:cNvSpPr/>
            <p:nvPr/>
          </p:nvSpPr>
          <p:spPr>
            <a:xfrm>
              <a:off x="5002595" y="2204864"/>
              <a:ext cx="792088" cy="504056"/>
            </a:xfrm>
            <a:prstGeom prst="left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8" name="Object 8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22859146"/>
              </p:ext>
            </p:extLst>
          </p:nvPr>
        </p:nvGraphicFramePr>
        <p:xfrm>
          <a:off x="1115616" y="3981993"/>
          <a:ext cx="3873624" cy="213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4" name="VISIO" r:id="rId4" imgW="2128680" imgH="1174680" progId="Visio.Drawing.6">
                  <p:embed/>
                </p:oleObj>
              </mc:Choice>
              <mc:Fallback>
                <p:oleObj name="VISIO" r:id="rId4" imgW="2128680" imgH="1174680" progId="Visio.Drawing.6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3981993"/>
                        <a:ext cx="3873624" cy="21380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292080" y="4653136"/>
            <a:ext cx="3240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Useful when we wish to load a new value into a flip-flop only some of the time, rather than on every clock edge</a:t>
            </a:r>
            <a:r>
              <a:rPr lang="en-US" i="1" dirty="0" smtClean="0"/>
              <a:t>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4812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Flip-Flop Variants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1F497D"/>
                </a:solidFill>
              </a:rPr>
              <a:t>Resettable Flip-Flop</a:t>
            </a:r>
          </a:p>
          <a:p>
            <a:pPr lvl="1"/>
            <a:r>
              <a:rPr lang="en-US" sz="2400" dirty="0" smtClean="0"/>
              <a:t>Three inputs: CLK, D, </a:t>
            </a:r>
            <a:r>
              <a:rPr lang="en-US" sz="2400" b="1" dirty="0" smtClean="0">
                <a:solidFill>
                  <a:srgbClr val="1F497D"/>
                </a:solidFill>
              </a:rPr>
              <a:t>Reset</a:t>
            </a:r>
          </a:p>
          <a:p>
            <a:r>
              <a:rPr lang="en-US" sz="2800" dirty="0" smtClean="0"/>
              <a:t>Function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Reset = 1</a:t>
            </a:r>
            <a:r>
              <a:rPr lang="en-US" sz="2400" dirty="0"/>
              <a:t>:  Q is forced to 0 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Reset = 0</a:t>
            </a:r>
            <a:r>
              <a:rPr lang="en-US" sz="2400" dirty="0"/>
              <a:t>:  flip-flop behaves as ordinary D f</a:t>
            </a:r>
            <a:r>
              <a:rPr lang="en-US" sz="2400" dirty="0" smtClean="0"/>
              <a:t>lip</a:t>
            </a:r>
            <a:r>
              <a:rPr lang="en-US" sz="2400" dirty="0"/>
              <a:t>-flop</a:t>
            </a:r>
          </a:p>
          <a:p>
            <a:pPr lvl="1"/>
            <a:endParaRPr lang="en-US" sz="2400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74" r="1" b="57054"/>
          <a:stretch/>
        </p:blipFill>
        <p:spPr bwMode="auto">
          <a:xfrm>
            <a:off x="1115616" y="4221088"/>
            <a:ext cx="2973811" cy="155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04048" y="4437112"/>
            <a:ext cx="3168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Useful when we want to force a known state (i.e</a:t>
            </a:r>
            <a:r>
              <a:rPr lang="en-US" i="1" dirty="0" smtClean="0"/>
              <a:t>. </a:t>
            </a:r>
            <a:r>
              <a:rPr lang="en-US" i="1" dirty="0"/>
              <a:t>0) into all the flip-flops in a system when we first turn it on</a:t>
            </a:r>
            <a:r>
              <a:rPr lang="en-US" i="1" dirty="0" smtClean="0"/>
              <a:t>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8875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Resettable Flip-Flops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types:</a:t>
            </a:r>
          </a:p>
          <a:p>
            <a:pPr lvl="1"/>
            <a:r>
              <a:rPr lang="en-US" i="1" dirty="0"/>
              <a:t>Synchronous</a:t>
            </a:r>
            <a:r>
              <a:rPr lang="en-US" dirty="0"/>
              <a:t>: resets at the clock edge only</a:t>
            </a:r>
          </a:p>
          <a:p>
            <a:pPr lvl="1"/>
            <a:r>
              <a:rPr lang="en-US" i="1" dirty="0"/>
              <a:t>Asynchronous</a:t>
            </a:r>
            <a:r>
              <a:rPr lang="en-US" dirty="0"/>
              <a:t>: resets immediately </a:t>
            </a:r>
            <a:r>
              <a:rPr lang="en-US" dirty="0" smtClean="0"/>
              <a:t>when</a:t>
            </a:r>
            <a:br>
              <a:rPr lang="en-US" dirty="0" smtClean="0"/>
            </a:br>
            <a:r>
              <a:rPr lang="en-US" dirty="0" smtClean="0"/>
              <a:t>Reset </a:t>
            </a:r>
            <a:r>
              <a:rPr lang="en-US" dirty="0"/>
              <a:t>= </a:t>
            </a:r>
            <a:r>
              <a:rPr lang="en-US" dirty="0" smtClean="0"/>
              <a:t>1</a:t>
            </a:r>
            <a:br>
              <a:rPr lang="en-US" dirty="0" smtClean="0"/>
            </a:br>
            <a:endParaRPr lang="en-US" dirty="0"/>
          </a:p>
          <a:p>
            <a:r>
              <a:rPr lang="en-US" sz="2000" i="1" dirty="0"/>
              <a:t>Asynchronously resettable flip-flop requires changing the internal circuitry of the flip-</a:t>
            </a:r>
            <a:r>
              <a:rPr lang="en-US" sz="2000" i="1" dirty="0" smtClean="0"/>
              <a:t>flop.</a:t>
            </a:r>
            <a:endParaRPr lang="en-US" sz="2000" i="1" dirty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graphicFrame>
        <p:nvGraphicFramePr>
          <p:cNvPr id="6" name="Object 8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24599358"/>
              </p:ext>
            </p:extLst>
          </p:nvPr>
        </p:nvGraphicFramePr>
        <p:xfrm>
          <a:off x="5292080" y="1628800"/>
          <a:ext cx="2811806" cy="2380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5" name="VISIO" r:id="rId4" imgW="1067054" imgH="903714" progId="Visio.Drawing.6">
                  <p:embed/>
                </p:oleObj>
              </mc:Choice>
              <mc:Fallback>
                <p:oleObj name="VISIO" r:id="rId4" imgW="1067054" imgH="903714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1628800"/>
                        <a:ext cx="2811806" cy="238045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005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Settable Flip-Flops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 smtClean="0"/>
              <a:t>Three inputs: CLK, D, </a:t>
            </a:r>
            <a:r>
              <a:rPr lang="en-US" sz="2400" b="1" dirty="0" smtClean="0">
                <a:solidFill>
                  <a:srgbClr val="1F497D"/>
                </a:solidFill>
              </a:rPr>
              <a:t>Set</a:t>
            </a:r>
          </a:p>
          <a:p>
            <a:r>
              <a:rPr lang="en-US" dirty="0" smtClean="0"/>
              <a:t>Function</a:t>
            </a:r>
            <a:endParaRPr lang="en-US" dirty="0"/>
          </a:p>
          <a:p>
            <a:pPr lvl="1"/>
            <a:r>
              <a:rPr lang="en-US" dirty="0">
                <a:solidFill>
                  <a:srgbClr val="1F497D"/>
                </a:solidFill>
              </a:rPr>
              <a:t>Set = 1:  </a:t>
            </a:r>
            <a:r>
              <a:rPr lang="en-US" dirty="0"/>
              <a:t>Q is set to 1 </a:t>
            </a:r>
          </a:p>
          <a:p>
            <a:pPr lvl="1"/>
            <a:r>
              <a:rPr lang="en-US" dirty="0">
                <a:solidFill>
                  <a:srgbClr val="1F497D"/>
                </a:solidFill>
              </a:rPr>
              <a:t>Set = 0:  </a:t>
            </a:r>
            <a:r>
              <a:rPr lang="en-US" dirty="0" smtClean="0"/>
              <a:t>The </a:t>
            </a:r>
            <a:r>
              <a:rPr lang="en-US" dirty="0"/>
              <a:t>flip-flop behaves as ordinary D flip-flop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30469491"/>
              </p:ext>
            </p:extLst>
          </p:nvPr>
        </p:nvGraphicFramePr>
        <p:xfrm>
          <a:off x="5292080" y="2348880"/>
          <a:ext cx="2900536" cy="2454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9" name="VISIO" r:id="rId4" imgW="1067054" imgH="903714" progId="Visio.Drawing.6">
                  <p:embed/>
                </p:oleObj>
              </mc:Choice>
              <mc:Fallback>
                <p:oleObj name="VISIO" r:id="rId4" imgW="1067054" imgH="903714" progId="Visio.Drawing.6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2348880"/>
                        <a:ext cx="2900536" cy="245494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620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Problematic Circuit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Remember:</a:t>
            </a:r>
          </a:p>
          <a:p>
            <a:pPr lvl="1"/>
            <a:r>
              <a:rPr lang="en-US" i="1" dirty="0" smtClean="0"/>
              <a:t>A sequential circuit is any circuit that is not combinational.</a:t>
            </a:r>
          </a:p>
          <a:p>
            <a:r>
              <a:rPr lang="en-US" dirty="0" smtClean="0"/>
              <a:t>How does this problematic circuit behave?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74357935"/>
              </p:ext>
            </p:extLst>
          </p:nvPr>
        </p:nvGraphicFramePr>
        <p:xfrm>
          <a:off x="5292080" y="4581128"/>
          <a:ext cx="2976562" cy="151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7" name="VISIO" r:id="rId5" imgW="1686983" imgH="857250" progId="">
                  <p:embed/>
                </p:oleObj>
              </mc:Choice>
              <mc:Fallback>
                <p:oleObj name="VISIO" r:id="rId5" imgW="1686983" imgH="857250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4581128"/>
                        <a:ext cx="2976562" cy="1512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549599674"/>
              </p:ext>
            </p:extLst>
          </p:nvPr>
        </p:nvGraphicFramePr>
        <p:xfrm>
          <a:off x="4932040" y="3429000"/>
          <a:ext cx="3549650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8" name="VISIO" r:id="rId7" imgW="1461767" imgH="432802" progId="">
                  <p:embed/>
                </p:oleObj>
              </mc:Choice>
              <mc:Fallback>
                <p:oleObj name="VISIO" r:id="rId7" imgW="1461767" imgH="432802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3429000"/>
                        <a:ext cx="3549650" cy="1049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ight Arrow 6"/>
          <p:cNvSpPr/>
          <p:nvPr/>
        </p:nvSpPr>
        <p:spPr>
          <a:xfrm>
            <a:off x="3851920" y="3717032"/>
            <a:ext cx="1080120" cy="648072"/>
          </a:xfrm>
          <a:prstGeom prst="rightArrow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64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Problematic Circuit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3573016"/>
            <a:ext cx="612068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300"/>
              </a:spcBef>
              <a:buFontTx/>
              <a:buChar char="•"/>
            </a:pPr>
            <a:r>
              <a:rPr lang="en-US" sz="2400" dirty="0">
                <a:cs typeface="Arial" charset="0"/>
              </a:rPr>
              <a:t>No inputs and 1-3 outputs</a:t>
            </a:r>
          </a:p>
          <a:p>
            <a:pPr marL="342900" indent="-342900">
              <a:spcBef>
                <a:spcPts val="300"/>
              </a:spcBef>
              <a:buFontTx/>
              <a:buChar char="•"/>
            </a:pPr>
            <a:r>
              <a:rPr lang="en-US" sz="2400" i="1" dirty="0" err="1">
                <a:cs typeface="Arial" charset="0"/>
              </a:rPr>
              <a:t>Astable</a:t>
            </a:r>
            <a:r>
              <a:rPr lang="en-US" sz="2400" dirty="0">
                <a:cs typeface="Arial" charset="0"/>
              </a:rPr>
              <a:t> circuit, oscillates</a:t>
            </a:r>
          </a:p>
          <a:p>
            <a:pPr marL="342900" indent="-342900">
              <a:spcBef>
                <a:spcPts val="300"/>
              </a:spcBef>
              <a:buFontTx/>
              <a:buChar char="•"/>
            </a:pPr>
            <a:r>
              <a:rPr lang="en-US" sz="2400" dirty="0">
                <a:cs typeface="Arial" charset="0"/>
              </a:rPr>
              <a:t>Period depends on inverter delay</a:t>
            </a:r>
          </a:p>
          <a:p>
            <a:pPr marL="342900" indent="-342900">
              <a:spcBef>
                <a:spcPts val="300"/>
              </a:spcBef>
              <a:buFontTx/>
              <a:buChar char="•"/>
            </a:pPr>
            <a:r>
              <a:rPr lang="en-US" sz="2400" dirty="0">
                <a:cs typeface="Arial" charset="0"/>
              </a:rPr>
              <a:t>It has a </a:t>
            </a:r>
            <a:r>
              <a:rPr lang="en-US" sz="2400" b="1" i="1" dirty="0">
                <a:cs typeface="Arial" charset="0"/>
              </a:rPr>
              <a:t>cyclic path</a:t>
            </a:r>
            <a:r>
              <a:rPr lang="en-US" sz="2400" dirty="0">
                <a:cs typeface="Arial" charset="0"/>
              </a:rPr>
              <a:t>: output fed back to input</a:t>
            </a:r>
          </a:p>
          <a:p>
            <a:pPr>
              <a:spcBef>
                <a:spcPts val="300"/>
              </a:spcBef>
            </a:pPr>
            <a:endParaRPr lang="en-US" dirty="0"/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02006587"/>
              </p:ext>
            </p:extLst>
          </p:nvPr>
        </p:nvGraphicFramePr>
        <p:xfrm>
          <a:off x="827584" y="1628800"/>
          <a:ext cx="3549650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9" name="VISIO" r:id="rId5" imgW="1461767" imgH="432802" progId="">
                  <p:embed/>
                </p:oleObj>
              </mc:Choice>
              <mc:Fallback>
                <p:oleObj name="VISIO" r:id="rId5" imgW="1461767" imgH="432802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628800"/>
                        <a:ext cx="3549650" cy="1049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863458797"/>
              </p:ext>
            </p:extLst>
          </p:nvPr>
        </p:nvGraphicFramePr>
        <p:xfrm>
          <a:off x="5868144" y="2276872"/>
          <a:ext cx="2971800" cy="1461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0" name="VISIO" r:id="rId7" imgW="1744133" imgH="857250" progId="">
                  <p:embed/>
                </p:oleObj>
              </mc:Choice>
              <mc:Fallback>
                <p:oleObj name="VISIO" r:id="rId7" imgW="1744133" imgH="85725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2276872"/>
                        <a:ext cx="2971800" cy="14618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562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Synchronous Sequential Logic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800" dirty="0" smtClean="0"/>
              <a:t>Break </a:t>
            </a:r>
            <a:r>
              <a:rPr lang="en-US" sz="2800" dirty="0"/>
              <a:t>cyclic paths by inserting registers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Registers contain state of the system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State changes at clock </a:t>
            </a:r>
            <a:r>
              <a:rPr lang="en-US" sz="2800" dirty="0" smtClean="0"/>
              <a:t>edge:</a:t>
            </a:r>
          </a:p>
          <a:p>
            <a:pPr lvl="1">
              <a:spcBef>
                <a:spcPts val="0"/>
              </a:spcBef>
            </a:pPr>
            <a:r>
              <a:rPr lang="en-US" sz="2400" dirty="0" smtClean="0"/>
              <a:t>system </a:t>
            </a:r>
            <a:r>
              <a:rPr lang="en-US" sz="2400" i="1" dirty="0"/>
              <a:t>synchronized</a:t>
            </a:r>
            <a:r>
              <a:rPr lang="en-US" sz="2400" dirty="0"/>
              <a:t>  to the </a:t>
            </a:r>
            <a:r>
              <a:rPr lang="en-US" sz="2400" dirty="0" smtClean="0"/>
              <a:t>clock.</a:t>
            </a:r>
            <a:br>
              <a:rPr lang="en-US" sz="2400" dirty="0" smtClean="0"/>
            </a:b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800" dirty="0"/>
              <a:t>Rules of synchronous sequential circuit composition: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Every circuit element is either a register or a combinational </a:t>
            </a:r>
            <a:r>
              <a:rPr lang="en-US" sz="2400" dirty="0" smtClean="0"/>
              <a:t>circuit.</a:t>
            </a:r>
            <a:endParaRPr lang="en-US" sz="2400" dirty="0"/>
          </a:p>
          <a:p>
            <a:pPr lvl="1">
              <a:spcBef>
                <a:spcPts val="0"/>
              </a:spcBef>
            </a:pPr>
            <a:r>
              <a:rPr lang="en-US" sz="2400" dirty="0"/>
              <a:t>At least one circuit element is a </a:t>
            </a:r>
            <a:r>
              <a:rPr lang="en-US" sz="2400" dirty="0" smtClean="0"/>
              <a:t>register.</a:t>
            </a:r>
            <a:endParaRPr lang="en-US" sz="2400" dirty="0"/>
          </a:p>
          <a:p>
            <a:pPr lvl="1">
              <a:spcBef>
                <a:spcPts val="0"/>
              </a:spcBef>
            </a:pPr>
            <a:r>
              <a:rPr lang="en-US" sz="2400" dirty="0"/>
              <a:t>All registers receive the same clock </a:t>
            </a:r>
            <a:r>
              <a:rPr lang="en-US" sz="2400" dirty="0" smtClean="0"/>
              <a:t>signal.</a:t>
            </a:r>
            <a:endParaRPr lang="en-US" sz="2400" dirty="0"/>
          </a:p>
          <a:p>
            <a:pPr lvl="1">
              <a:spcBef>
                <a:spcPts val="0"/>
              </a:spcBef>
            </a:pPr>
            <a:r>
              <a:rPr lang="en-US" sz="2400" dirty="0"/>
              <a:t>Every cyclic path contains at least one </a:t>
            </a:r>
            <a:r>
              <a:rPr lang="en-US" sz="2400" dirty="0" smtClean="0"/>
              <a:t>register.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359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State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So far, our sequential circuit outputs have been limited to state variables (e.g. Q)</a:t>
            </a:r>
          </a:p>
          <a:p>
            <a:r>
              <a:rPr lang="en-US" sz="2800" dirty="0" smtClean="0"/>
              <a:t>In general, sequential circuits have outputs in addition to the state variable(s).</a:t>
            </a:r>
          </a:p>
          <a:p>
            <a:r>
              <a:rPr lang="en-US" sz="2800" dirty="0" smtClean="0"/>
              <a:t>Two types (or models) of sequential circuits (FSMs):</a:t>
            </a:r>
          </a:p>
          <a:p>
            <a:pPr lvl="1"/>
            <a:r>
              <a:rPr lang="en-US" sz="2400" dirty="0" smtClean="0">
                <a:solidFill>
                  <a:srgbClr val="1F497D"/>
                </a:solidFill>
              </a:rPr>
              <a:t>Mealy Machine</a:t>
            </a:r>
          </a:p>
          <a:p>
            <a:pPr lvl="2"/>
            <a:r>
              <a:rPr lang="en-US" sz="2000" i="1" dirty="0" smtClean="0"/>
              <a:t>Output is a function of present state and present input</a:t>
            </a:r>
          </a:p>
          <a:p>
            <a:pPr lvl="1"/>
            <a:r>
              <a:rPr lang="en-US" sz="2400" dirty="0" smtClean="0">
                <a:solidFill>
                  <a:srgbClr val="1F497D"/>
                </a:solidFill>
              </a:rPr>
              <a:t>Moore Machine</a:t>
            </a:r>
          </a:p>
          <a:p>
            <a:pPr lvl="2"/>
            <a:r>
              <a:rPr lang="en-US" sz="2000" i="1" dirty="0" smtClean="0"/>
              <a:t>Output is a function of present state only</a:t>
            </a:r>
            <a:endParaRPr lang="en-US" sz="2000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9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FSM Example: </a:t>
            </a:r>
            <a:r>
              <a:rPr lang="en-US" dirty="0" smtClean="0"/>
              <a:t>Coin-Operated Turnstile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700808"/>
            <a:ext cx="2197100" cy="3340100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3845048" y="1988840"/>
            <a:ext cx="4165023" cy="1666593"/>
            <a:chOff x="3845048" y="1988840"/>
            <a:chExt cx="4165023" cy="1666593"/>
          </a:xfrm>
        </p:grpSpPr>
        <p:sp>
          <p:nvSpPr>
            <p:cNvPr id="6" name="Oval 5"/>
            <p:cNvSpPr/>
            <p:nvPr/>
          </p:nvSpPr>
          <p:spPr>
            <a:xfrm>
              <a:off x="4380739" y="2405488"/>
              <a:ext cx="773775" cy="773775"/>
            </a:xfrm>
            <a:prstGeom prst="ellipse">
              <a:avLst/>
            </a:prstGeom>
            <a:noFill/>
            <a:ln w="3810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523501" y="2405488"/>
              <a:ext cx="773775" cy="773775"/>
            </a:xfrm>
            <a:prstGeom prst="ellipse">
              <a:avLst/>
            </a:prstGeom>
            <a:noFill/>
            <a:ln w="3810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Curved Connector 10"/>
            <p:cNvCxnSpPr>
              <a:stCxn id="6" idx="0"/>
              <a:endCxn id="7" idx="0"/>
            </p:cNvCxnSpPr>
            <p:nvPr/>
          </p:nvCxnSpPr>
          <p:spPr>
            <a:xfrm rot="5400000" flipH="1" flipV="1">
              <a:off x="5839007" y="1334107"/>
              <a:ext cx="10498" cy="2142762"/>
            </a:xfrm>
            <a:prstGeom prst="curvedConnector3">
              <a:avLst>
                <a:gd name="adj1" fmla="val 4577780"/>
              </a:avLst>
            </a:prstGeom>
            <a:ln w="38100" cmpd="sng">
              <a:solidFill>
                <a:srgbClr val="1F497D"/>
              </a:solidFill>
              <a:headEnd type="none"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/>
            <p:nvPr/>
          </p:nvCxnSpPr>
          <p:spPr>
            <a:xfrm rot="16200000" flipH="1">
              <a:off x="5803998" y="2113131"/>
              <a:ext cx="10498" cy="2142762"/>
            </a:xfrm>
            <a:prstGeom prst="curvedConnector3">
              <a:avLst>
                <a:gd name="adj1" fmla="val 4577780"/>
              </a:avLst>
            </a:prstGeom>
            <a:ln w="38100" cmpd="sng">
              <a:solidFill>
                <a:srgbClr val="1F497D"/>
              </a:solidFill>
              <a:headEnd type="triangle" w="lg" len="lg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7" idx="5"/>
              <a:endCxn id="7" idx="7"/>
            </p:cNvCxnSpPr>
            <p:nvPr/>
          </p:nvCxnSpPr>
          <p:spPr>
            <a:xfrm rot="5400000" flipH="1">
              <a:off x="6910388" y="2792376"/>
              <a:ext cx="547142" cy="10498"/>
            </a:xfrm>
            <a:prstGeom prst="curvedConnector5">
              <a:avLst>
                <a:gd name="adj1" fmla="val -34536"/>
                <a:gd name="adj2" fmla="val -6231669"/>
                <a:gd name="adj3" fmla="val 134536"/>
              </a:avLst>
            </a:prstGeom>
            <a:ln w="38100" cmpd="sng">
              <a:solidFill>
                <a:schemeClr val="tx2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/>
            <p:cNvCxnSpPr>
              <a:stCxn id="6" idx="1"/>
              <a:endCxn id="6" idx="3"/>
            </p:cNvCxnSpPr>
            <p:nvPr/>
          </p:nvCxnSpPr>
          <p:spPr>
            <a:xfrm rot="16200000" flipH="1">
              <a:off x="4220484" y="2792376"/>
              <a:ext cx="547142" cy="10498"/>
            </a:xfrm>
            <a:prstGeom prst="curvedConnector5">
              <a:avLst>
                <a:gd name="adj1" fmla="val -34536"/>
                <a:gd name="adj2" fmla="val -7009441"/>
                <a:gd name="adj3" fmla="val 134536"/>
              </a:avLst>
            </a:prstGeom>
            <a:ln w="38100" cmpd="sng">
              <a:solidFill>
                <a:schemeClr val="tx2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404067" y="2608581"/>
              <a:ext cx="7737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Locked</a:t>
              </a:r>
              <a:endParaRPr lang="en-US" sz="16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516216" y="2468216"/>
              <a:ext cx="77377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Un</a:t>
              </a:r>
              <a:br>
                <a:rPr lang="en-US" sz="1600" dirty="0" smtClean="0"/>
              </a:br>
              <a:r>
                <a:rPr lang="en-US" sz="1600" dirty="0" smtClean="0"/>
                <a:t>locked</a:t>
              </a:r>
              <a:endParaRPr lang="en-US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236296" y="3284984"/>
              <a:ext cx="7737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Coin</a:t>
              </a:r>
              <a:endParaRPr lang="en-US" sz="16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845048" y="1988840"/>
              <a:ext cx="7737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Push</a:t>
              </a:r>
              <a:endParaRPr lang="en-US" sz="16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156176" y="3140968"/>
              <a:ext cx="7737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Push</a:t>
              </a:r>
              <a:endParaRPr lang="en-US" sz="16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916429" y="2107882"/>
              <a:ext cx="7737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Coin</a:t>
              </a:r>
              <a:endParaRPr lang="en-US" sz="1600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4559302" y="3536391"/>
              <a:ext cx="119042" cy="11904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>
              <a:stCxn id="26" idx="0"/>
            </p:cNvCxnSpPr>
            <p:nvPr/>
          </p:nvCxnSpPr>
          <p:spPr>
            <a:xfrm flipV="1">
              <a:off x="4618823" y="3119742"/>
              <a:ext cx="0" cy="416648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381013"/>
              </p:ext>
            </p:extLst>
          </p:nvPr>
        </p:nvGraphicFramePr>
        <p:xfrm>
          <a:off x="3059832" y="4149080"/>
          <a:ext cx="5784304" cy="1826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031"/>
                <a:gridCol w="692079"/>
                <a:gridCol w="957426"/>
                <a:gridCol w="3108768"/>
              </a:tblGrid>
              <a:tr h="526213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Current State</a:t>
                      </a:r>
                      <a:endParaRPr lang="en-US" sz="1500" dirty="0"/>
                    </a:p>
                  </a:txBody>
                  <a:tcPr marL="79505" marR="79505" marT="39753" marB="39753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Input</a:t>
                      </a:r>
                      <a:endParaRPr lang="en-US" sz="1500" dirty="0"/>
                    </a:p>
                  </a:txBody>
                  <a:tcPr marL="79505" marR="79505" marT="39753" marB="39753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Next State</a:t>
                      </a:r>
                      <a:endParaRPr lang="en-US" sz="1500" dirty="0"/>
                    </a:p>
                  </a:txBody>
                  <a:tcPr marL="79505" marR="79505" marT="39753" marB="39753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Output</a:t>
                      </a:r>
                      <a:endParaRPr lang="en-US" sz="1500" dirty="0"/>
                    </a:p>
                  </a:txBody>
                  <a:tcPr marL="79505" marR="79505" marT="39753" marB="39753"/>
                </a:tc>
              </a:tr>
              <a:tr h="322441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Locked</a:t>
                      </a:r>
                      <a:endParaRPr lang="en-US" sz="1500" dirty="0"/>
                    </a:p>
                  </a:txBody>
                  <a:tcPr marL="79505" marR="79505" marT="39753" marB="39753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coin</a:t>
                      </a:r>
                      <a:endParaRPr lang="en-US" sz="1500" dirty="0"/>
                    </a:p>
                  </a:txBody>
                  <a:tcPr marL="79505" marR="79505" marT="39753" marB="39753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Unlocked</a:t>
                      </a:r>
                      <a:endParaRPr lang="en-US" sz="1500" dirty="0"/>
                    </a:p>
                  </a:txBody>
                  <a:tcPr marL="79505" marR="79505" marT="39753" marB="39753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Unlock so customer can push </a:t>
                      </a:r>
                      <a:r>
                        <a:rPr lang="en-US" sz="1500" baseline="0" dirty="0" smtClean="0"/>
                        <a:t>through</a:t>
                      </a:r>
                      <a:endParaRPr lang="en-US" sz="1500" dirty="0"/>
                    </a:p>
                  </a:txBody>
                  <a:tcPr marL="79505" marR="79505" marT="39753" marB="39753"/>
                </a:tc>
              </a:tr>
              <a:tr h="322441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Locked</a:t>
                      </a:r>
                      <a:endParaRPr lang="en-US" sz="1500" dirty="0"/>
                    </a:p>
                  </a:txBody>
                  <a:tcPr marL="79505" marR="79505" marT="39753" marB="39753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push</a:t>
                      </a:r>
                      <a:endParaRPr lang="en-US" sz="1500" dirty="0"/>
                    </a:p>
                  </a:txBody>
                  <a:tcPr marL="79505" marR="79505" marT="39753" marB="39753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Locked</a:t>
                      </a:r>
                      <a:endParaRPr lang="en-US" sz="1500" dirty="0"/>
                    </a:p>
                  </a:txBody>
                  <a:tcPr marL="79505" marR="79505" marT="39753" marB="39753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None</a:t>
                      </a:r>
                      <a:endParaRPr lang="en-US" sz="1500" dirty="0"/>
                    </a:p>
                  </a:txBody>
                  <a:tcPr marL="79505" marR="79505" marT="39753" marB="39753"/>
                </a:tc>
              </a:tr>
              <a:tr h="322441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Unlocked</a:t>
                      </a:r>
                      <a:endParaRPr lang="en-US" sz="1500" dirty="0"/>
                    </a:p>
                  </a:txBody>
                  <a:tcPr marL="79505" marR="79505" marT="39753" marB="39753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coin</a:t>
                      </a:r>
                      <a:endParaRPr lang="en-US" sz="1500" dirty="0"/>
                    </a:p>
                  </a:txBody>
                  <a:tcPr marL="79505" marR="79505" marT="39753" marB="39753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Unlocked</a:t>
                      </a:r>
                      <a:endParaRPr lang="en-US" sz="1500" dirty="0"/>
                    </a:p>
                  </a:txBody>
                  <a:tcPr marL="79505" marR="79505" marT="39753" marB="39753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None</a:t>
                      </a:r>
                      <a:endParaRPr lang="en-US" sz="1500" dirty="0"/>
                    </a:p>
                  </a:txBody>
                  <a:tcPr marL="79505" marR="79505" marT="39753" marB="39753"/>
                </a:tc>
              </a:tr>
              <a:tr h="322441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Unlocked</a:t>
                      </a:r>
                      <a:endParaRPr lang="en-US" sz="1500" dirty="0"/>
                    </a:p>
                  </a:txBody>
                  <a:tcPr marL="79505" marR="79505" marT="39753" marB="39753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push</a:t>
                      </a:r>
                      <a:endParaRPr lang="en-US" sz="1500" dirty="0"/>
                    </a:p>
                  </a:txBody>
                  <a:tcPr marL="79505" marR="79505" marT="39753" marB="39753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Locked</a:t>
                      </a:r>
                      <a:endParaRPr lang="en-US" sz="1500" dirty="0"/>
                    </a:p>
                  </a:txBody>
                  <a:tcPr marL="79505" marR="79505" marT="39753" marB="39753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When customer pushes through, lock </a:t>
                      </a:r>
                      <a:endParaRPr lang="en-US" sz="1500" dirty="0"/>
                    </a:p>
                  </a:txBody>
                  <a:tcPr marL="79505" marR="79505" marT="39753" marB="39753"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539552" y="558924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1F497D"/>
                </a:solidFill>
              </a:rPr>
              <a:t>State transition table</a:t>
            </a:r>
            <a:endParaRPr lang="en-US" i="1" dirty="0">
              <a:solidFill>
                <a:srgbClr val="1F497D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64288" y="162880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1F497D"/>
                </a:solidFill>
              </a:rPr>
              <a:t>State diagram</a:t>
            </a:r>
            <a:endParaRPr lang="en-US" i="1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626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772816"/>
            <a:ext cx="8229600" cy="2151112"/>
          </a:xfrm>
        </p:spPr>
        <p:txBody>
          <a:bodyPr>
            <a:normAutofit/>
          </a:bodyPr>
          <a:lstStyle/>
          <a:p>
            <a:r>
              <a:rPr lang="en-GB" b="1" dirty="0" smtClean="0"/>
              <a:t>Sequential Logic</a:t>
            </a:r>
            <a:br>
              <a:rPr lang="en-GB" b="1" dirty="0" smtClean="0"/>
            </a:br>
            <a:r>
              <a:rPr lang="en-GB" b="1" dirty="0" err="1" smtClean="0"/>
              <a:t>contd</a:t>
            </a:r>
            <a:r>
              <a:rPr lang="is-IS" b="1" smtClean="0"/>
              <a:t>…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416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Latches </a:t>
            </a:r>
            <a:r>
              <a:rPr lang="en-US" i="1" dirty="0" err="1" smtClean="0"/>
              <a:t>vs</a:t>
            </a:r>
            <a:r>
              <a:rPr lang="en-US" dirty="0" smtClean="0"/>
              <a:t> Flip-Flops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CN" sz="2400" dirty="0">
                <a:ea typeface="SimSun" charset="-122"/>
              </a:rPr>
              <a:t>Latches are “</a:t>
            </a:r>
            <a:r>
              <a:rPr lang="en-US" altLang="zh-CN" sz="2400" dirty="0" smtClean="0">
                <a:ea typeface="SimSun" charset="-122"/>
              </a:rPr>
              <a:t>transparent”</a:t>
            </a:r>
          </a:p>
          <a:p>
            <a:pPr lvl="1">
              <a:spcBef>
                <a:spcPts val="0"/>
              </a:spcBef>
            </a:pPr>
            <a:r>
              <a:rPr lang="en-US" altLang="zh-CN" sz="2400" dirty="0">
                <a:ea typeface="SimSun" charset="-122"/>
              </a:rPr>
              <a:t>A</a:t>
            </a:r>
            <a:r>
              <a:rPr lang="en-US" altLang="zh-CN" sz="2400" dirty="0" smtClean="0">
                <a:ea typeface="SimSun" charset="-122"/>
              </a:rPr>
              <a:t>ny </a:t>
            </a:r>
            <a:r>
              <a:rPr lang="en-US" altLang="zh-CN" sz="2400" dirty="0">
                <a:ea typeface="SimSun" charset="-122"/>
              </a:rPr>
              <a:t>change on the inputs is seen at the outputs immediately when </a:t>
            </a:r>
            <a:r>
              <a:rPr lang="en-US" altLang="zh-CN" sz="2400" dirty="0" smtClean="0">
                <a:ea typeface="SimSun" charset="-122"/>
              </a:rPr>
              <a:t>CLK=1.</a:t>
            </a:r>
            <a:endParaRPr lang="en-US" altLang="zh-CN" sz="2400" dirty="0">
              <a:ea typeface="SimSun" charset="-122"/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>
                <a:ea typeface="SimSun" charset="-122"/>
              </a:rPr>
              <a:t>This causes synchronization problems.</a:t>
            </a:r>
          </a:p>
          <a:p>
            <a:pPr>
              <a:spcBef>
                <a:spcPts val="0"/>
              </a:spcBef>
            </a:pPr>
            <a:r>
              <a:rPr lang="en-US" altLang="zh-CN" sz="2400" dirty="0">
                <a:ea typeface="SimSun" charset="-122"/>
              </a:rPr>
              <a:t>Solution: </a:t>
            </a:r>
            <a:r>
              <a:rPr lang="en-US" altLang="zh-CN" sz="2400" dirty="0" smtClean="0">
                <a:ea typeface="SimSun" charset="-122"/>
              </a:rPr>
              <a:t>Use </a:t>
            </a:r>
            <a:r>
              <a:rPr lang="en-US" altLang="zh-CN" sz="2400" dirty="0">
                <a:ea typeface="SimSun" charset="-122"/>
              </a:rPr>
              <a:t>latches to create flip-flops that can respond (update) only </a:t>
            </a:r>
            <a:r>
              <a:rPr lang="en-US" altLang="zh-CN" sz="2400" dirty="0" smtClean="0">
                <a:ea typeface="SimSun" charset="-122"/>
              </a:rPr>
              <a:t>at specific </a:t>
            </a:r>
            <a:r>
              <a:rPr lang="en-US" altLang="zh-CN" sz="2400" dirty="0">
                <a:ea typeface="SimSun" charset="-122"/>
              </a:rPr>
              <a:t>times (instead of any time).</a:t>
            </a:r>
          </a:p>
          <a:p>
            <a:pPr>
              <a:spcBef>
                <a:spcPts val="0"/>
              </a:spcBef>
            </a:pPr>
            <a:r>
              <a:rPr lang="en-US" sz="2400" b="1" dirty="0" smtClean="0">
                <a:solidFill>
                  <a:schemeClr val="tx2"/>
                </a:solidFill>
              </a:rPr>
              <a:t>Flip-Flop</a:t>
            </a:r>
          </a:p>
          <a:p>
            <a:pPr lvl="1">
              <a:spcBef>
                <a:spcPts val="0"/>
              </a:spcBef>
            </a:pPr>
            <a:r>
              <a:rPr lang="en-US" sz="2400" dirty="0" smtClean="0"/>
              <a:t>Output only </a:t>
            </a:r>
            <a:r>
              <a:rPr lang="en-US" sz="2400" dirty="0"/>
              <a:t>changes </a:t>
            </a:r>
            <a:r>
              <a:rPr lang="en-US" sz="2400" dirty="0" smtClean="0"/>
              <a:t>according to </a:t>
            </a:r>
            <a:r>
              <a:rPr lang="en-US" sz="2400" dirty="0" err="1" smtClean="0"/>
              <a:t>behaviour</a:t>
            </a:r>
            <a:r>
              <a:rPr lang="en-US" sz="2400" dirty="0" smtClean="0"/>
              <a:t> of clock </a:t>
            </a:r>
            <a:r>
              <a:rPr lang="en-US" sz="2400" dirty="0"/>
              <a:t>edge</a:t>
            </a:r>
            <a:r>
              <a:rPr lang="en-US" sz="2400" dirty="0" smtClean="0"/>
              <a:t>.</a:t>
            </a:r>
          </a:p>
          <a:p>
            <a:pPr lvl="1">
              <a:spcBef>
                <a:spcPts val="0"/>
              </a:spcBef>
            </a:pPr>
            <a:r>
              <a:rPr lang="en-US" sz="2400" dirty="0" smtClean="0"/>
              <a:t>Also known as </a:t>
            </a:r>
            <a:r>
              <a:rPr lang="en-US" sz="2400" i="1" dirty="0" smtClean="0"/>
              <a:t>clocked devices</a:t>
            </a:r>
            <a:r>
              <a:rPr lang="en-US" sz="2400" dirty="0" smtClean="0"/>
              <a:t>.</a:t>
            </a:r>
          </a:p>
          <a:p>
            <a:pPr>
              <a:spcBef>
                <a:spcPts val="0"/>
              </a:spcBef>
            </a:pPr>
            <a:r>
              <a:rPr lang="en-US" sz="2400" b="1" dirty="0" smtClean="0">
                <a:solidFill>
                  <a:srgbClr val="1F497D"/>
                </a:solidFill>
              </a:rPr>
              <a:t>D Flip-Flop</a:t>
            </a:r>
          </a:p>
          <a:p>
            <a:pPr lvl="1">
              <a:spcBef>
                <a:spcPts val="0"/>
              </a:spcBef>
            </a:pPr>
            <a:r>
              <a:rPr lang="en-US" sz="2400" dirty="0" smtClean="0"/>
              <a:t>The </a:t>
            </a:r>
            <a:r>
              <a:rPr lang="en-US" altLang="en-US" sz="2400" dirty="0" smtClean="0"/>
              <a:t>fundamental </a:t>
            </a:r>
            <a:r>
              <a:rPr lang="en-US" altLang="en-US" sz="2400" dirty="0"/>
              <a:t>circuit of computer memory.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0875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 Flip-Flop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Tx/>
              <a:buChar char="•"/>
            </a:pPr>
            <a:r>
              <a:rPr lang="en-US" dirty="0" smtClean="0">
                <a:cs typeface="Arial" charset="0"/>
              </a:rPr>
              <a:t>Two inputs</a:t>
            </a:r>
            <a:r>
              <a:rPr lang="en-US" dirty="0">
                <a:cs typeface="Arial" charset="0"/>
              </a:rPr>
              <a:t>: CLK, D</a:t>
            </a:r>
          </a:p>
          <a:p>
            <a:pPr>
              <a:buFontTx/>
              <a:buChar char="•"/>
            </a:pPr>
            <a:r>
              <a:rPr lang="en-US" dirty="0" smtClean="0">
                <a:cs typeface="Arial" charset="0"/>
              </a:rPr>
              <a:t>Function</a:t>
            </a:r>
            <a:endParaRPr lang="en-US" dirty="0">
              <a:cs typeface="Arial" charset="0"/>
            </a:endParaRPr>
          </a:p>
          <a:p>
            <a:pPr lvl="1">
              <a:buFontTx/>
              <a:buChar char="–"/>
            </a:pPr>
            <a:r>
              <a:rPr lang="en-US" dirty="0">
                <a:cs typeface="Arial" charset="0"/>
              </a:rPr>
              <a:t>Samples </a:t>
            </a:r>
            <a:r>
              <a:rPr lang="en-US" i="1" dirty="0">
                <a:solidFill>
                  <a:schemeClr val="tx2"/>
                </a:solidFill>
                <a:cs typeface="Arial" charset="0"/>
              </a:rPr>
              <a:t>D</a:t>
            </a:r>
            <a:r>
              <a:rPr lang="en-US" dirty="0">
                <a:cs typeface="Arial" charset="0"/>
              </a:rPr>
              <a:t> on rising edge of </a:t>
            </a:r>
            <a:r>
              <a:rPr lang="en-US" i="1" dirty="0">
                <a:solidFill>
                  <a:srgbClr val="1F497D"/>
                </a:solidFill>
                <a:cs typeface="Arial" charset="0"/>
              </a:rPr>
              <a:t>CLK</a:t>
            </a:r>
          </a:p>
          <a:p>
            <a:pPr lvl="2">
              <a:buFontTx/>
              <a:buChar char="•"/>
            </a:pPr>
            <a:r>
              <a:rPr lang="en-US" sz="2400" dirty="0">
                <a:cs typeface="Arial" charset="0"/>
              </a:rPr>
              <a:t>When </a:t>
            </a:r>
            <a:r>
              <a:rPr lang="en-US" sz="2400" i="1" dirty="0">
                <a:solidFill>
                  <a:srgbClr val="1F497D"/>
                </a:solidFill>
                <a:cs typeface="Arial" charset="0"/>
              </a:rPr>
              <a:t>CLK</a:t>
            </a:r>
            <a:r>
              <a:rPr lang="en-US" sz="2400" dirty="0">
                <a:solidFill>
                  <a:srgbClr val="1F497D"/>
                </a:solidFill>
                <a:cs typeface="Arial" charset="0"/>
              </a:rPr>
              <a:t> </a:t>
            </a:r>
            <a:r>
              <a:rPr lang="en-US" sz="2400" dirty="0">
                <a:cs typeface="Arial" charset="0"/>
              </a:rPr>
              <a:t>rises from 0 to 1, </a:t>
            </a:r>
            <a:r>
              <a:rPr lang="en-US" sz="2400" i="1" dirty="0">
                <a:solidFill>
                  <a:srgbClr val="1F497D"/>
                </a:solidFill>
                <a:cs typeface="Arial" charset="0"/>
              </a:rPr>
              <a:t>D</a:t>
            </a:r>
            <a:r>
              <a:rPr lang="en-US" sz="2400" dirty="0">
                <a:cs typeface="Arial" charset="0"/>
              </a:rPr>
              <a:t> passes through to </a:t>
            </a:r>
            <a:r>
              <a:rPr lang="en-US" sz="2400" i="1" dirty="0">
                <a:solidFill>
                  <a:srgbClr val="1F497D"/>
                </a:solidFill>
                <a:cs typeface="Arial" charset="0"/>
              </a:rPr>
              <a:t>Q</a:t>
            </a:r>
          </a:p>
          <a:p>
            <a:pPr lvl="2">
              <a:buFontTx/>
              <a:buChar char="•"/>
            </a:pPr>
            <a:r>
              <a:rPr lang="en-US" sz="2400" dirty="0">
                <a:cs typeface="Arial" charset="0"/>
              </a:rPr>
              <a:t>Otherwise, </a:t>
            </a:r>
            <a:r>
              <a:rPr lang="en-US" sz="2400" i="1" dirty="0">
                <a:solidFill>
                  <a:srgbClr val="1F497D"/>
                </a:solidFill>
                <a:cs typeface="Arial" charset="0"/>
              </a:rPr>
              <a:t>Q</a:t>
            </a:r>
            <a:r>
              <a:rPr lang="en-US" sz="2400" dirty="0">
                <a:cs typeface="Arial" charset="0"/>
              </a:rPr>
              <a:t> holds its previous value</a:t>
            </a:r>
          </a:p>
          <a:p>
            <a:r>
              <a:rPr lang="en-US" i="1" dirty="0">
                <a:solidFill>
                  <a:srgbClr val="1F497D"/>
                </a:solidFill>
                <a:cs typeface="Arial" charset="0"/>
              </a:rPr>
              <a:t>Q </a:t>
            </a:r>
            <a:r>
              <a:rPr lang="en-US" dirty="0">
                <a:cs typeface="Arial" charset="0"/>
              </a:rPr>
              <a:t>changes only on rising edge of </a:t>
            </a:r>
            <a:r>
              <a:rPr lang="en-US" i="1" dirty="0">
                <a:solidFill>
                  <a:srgbClr val="1F497D"/>
                </a:solidFill>
                <a:cs typeface="Arial" charset="0"/>
              </a:rPr>
              <a:t>CLK</a:t>
            </a:r>
          </a:p>
          <a:p>
            <a:pPr lvl="1">
              <a:buFontTx/>
              <a:buChar char="•"/>
            </a:pPr>
            <a:r>
              <a:rPr lang="en-US" dirty="0">
                <a:cs typeface="Arial" charset="0"/>
              </a:rPr>
              <a:t>Called </a:t>
            </a:r>
            <a:r>
              <a:rPr lang="en-US" i="1" dirty="0">
                <a:cs typeface="Arial" charset="0"/>
              </a:rPr>
              <a:t>edge-triggered</a:t>
            </a:r>
            <a:endParaRPr lang="en-US" dirty="0">
              <a:cs typeface="Arial" charset="0"/>
            </a:endParaRPr>
          </a:p>
          <a:p>
            <a:pPr lvl="1">
              <a:buFontTx/>
              <a:buChar char="•"/>
            </a:pPr>
            <a:r>
              <a:rPr lang="en-US" dirty="0">
                <a:cs typeface="Arial" charset="0"/>
              </a:rPr>
              <a:t>Activated on the clock </a:t>
            </a:r>
            <a:r>
              <a:rPr lang="en-US" dirty="0" smtClean="0">
                <a:cs typeface="Arial" charset="0"/>
              </a:rPr>
              <a:t>edge.</a:t>
            </a:r>
            <a:endParaRPr lang="en-US" dirty="0">
              <a:cs typeface="Arial" charset="0"/>
            </a:endParaRP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66292936"/>
              </p:ext>
            </p:extLst>
          </p:nvPr>
        </p:nvGraphicFramePr>
        <p:xfrm>
          <a:off x="5148064" y="1628800"/>
          <a:ext cx="2863850" cy="271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7" name="VISIO" r:id="rId5" imgW="963360" imgH="914400" progId="Visio.Drawing.6">
                  <p:embed/>
                </p:oleObj>
              </mc:Choice>
              <mc:Fallback>
                <p:oleObj name="VISIO" r:id="rId5" imgW="963360" imgH="914400" progId="Visio.Drawing.6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1628800"/>
                        <a:ext cx="2863850" cy="2719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1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 Flip-Flop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Truth table: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sz="2600" i="1" dirty="0" smtClean="0">
                <a:solidFill>
                  <a:srgbClr val="1F497D"/>
                </a:solidFill>
                <a:cs typeface="Arial" charset="0"/>
              </a:rPr>
              <a:t>D</a:t>
            </a:r>
            <a:r>
              <a:rPr lang="en-US" sz="2600" i="1" dirty="0" smtClean="0">
                <a:cs typeface="Arial" charset="0"/>
              </a:rPr>
              <a:t> </a:t>
            </a:r>
            <a:r>
              <a:rPr lang="en-US" sz="2600" i="1" dirty="0">
                <a:cs typeface="Arial" charset="0"/>
              </a:rPr>
              <a:t>input specifies what the new state will </a:t>
            </a:r>
            <a:r>
              <a:rPr lang="en-US" sz="2600" i="1" dirty="0" smtClean="0">
                <a:cs typeface="Arial" charset="0"/>
              </a:rPr>
              <a:t>be.</a:t>
            </a:r>
          </a:p>
          <a:p>
            <a:r>
              <a:rPr lang="en-US" sz="2600" i="1" dirty="0" smtClean="0">
                <a:cs typeface="Arial" charset="0"/>
              </a:rPr>
              <a:t>The </a:t>
            </a:r>
            <a:r>
              <a:rPr lang="en-US" sz="2600" i="1" dirty="0">
                <a:solidFill>
                  <a:srgbClr val="1F497D"/>
                </a:solidFill>
                <a:cs typeface="Arial" charset="0"/>
              </a:rPr>
              <a:t>clock</a:t>
            </a:r>
            <a:r>
              <a:rPr lang="en-US" sz="2600" i="1" dirty="0">
                <a:cs typeface="Arial" charset="0"/>
              </a:rPr>
              <a:t> edge indicates when the state should be updated.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4644008" y="4653136"/>
            <a:ext cx="4320480" cy="8640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000" i="1" dirty="0">
              <a:cs typeface="Arial" charset="0"/>
            </a:endParaRPr>
          </a:p>
        </p:txBody>
      </p:sp>
      <p:graphicFrame>
        <p:nvGraphicFramePr>
          <p:cNvPr id="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716918"/>
              </p:ext>
            </p:extLst>
          </p:nvPr>
        </p:nvGraphicFramePr>
        <p:xfrm>
          <a:off x="827584" y="2216069"/>
          <a:ext cx="3679924" cy="18916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5703"/>
                <a:gridCol w="661953"/>
                <a:gridCol w="1462268"/>
              </a:tblGrid>
              <a:tr h="63309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CLK</a:t>
                      </a:r>
                      <a:endParaRPr lang="en-US" sz="1800" dirty="0"/>
                    </a:p>
                  </a:txBody>
                  <a:tcPr marL="145182" marR="145182" marT="72591" marB="72591"/>
                </a:tc>
                <a:tc>
                  <a:txBody>
                    <a:bodyPr/>
                    <a:lstStyle/>
                    <a:p>
                      <a:r>
                        <a:rPr lang="en-US" sz="1800" i="1" dirty="0" smtClean="0"/>
                        <a:t>D</a:t>
                      </a:r>
                      <a:endParaRPr lang="en-US" sz="1800" i="1" dirty="0"/>
                    </a:p>
                  </a:txBody>
                  <a:tcPr marL="145182" marR="145182" marT="72591" marB="72591"/>
                </a:tc>
                <a:tc>
                  <a:txBody>
                    <a:bodyPr/>
                    <a:lstStyle/>
                    <a:p>
                      <a:r>
                        <a:rPr lang="en-US" sz="1800" i="1" dirty="0" smtClean="0"/>
                        <a:t>Q</a:t>
                      </a:r>
                      <a:endParaRPr lang="en-US" sz="1800" i="1" dirty="0"/>
                    </a:p>
                  </a:txBody>
                  <a:tcPr marL="145182" marR="145182" marT="72591" marB="72591"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365032">
                <a:tc>
                  <a:txBody>
                    <a:bodyPr/>
                    <a:lstStyle/>
                    <a:p>
                      <a:r>
                        <a:rPr lang="en-US" sz="1800" i="1" dirty="0" smtClean="0"/>
                        <a:t>Rising edge</a:t>
                      </a:r>
                      <a:endParaRPr lang="en-US" sz="1800" i="1" dirty="0"/>
                    </a:p>
                  </a:txBody>
                  <a:tcPr marL="145182" marR="145182" marT="72591" marB="7259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145182" marR="145182" marT="72591" marB="72591"/>
                </a:tc>
                <a:tc>
                  <a:txBody>
                    <a:bodyPr/>
                    <a:lstStyle/>
                    <a:p>
                      <a:r>
                        <a:rPr lang="en-US" sz="1800" i="1" dirty="0" smtClean="0"/>
                        <a:t>0</a:t>
                      </a:r>
                      <a:endParaRPr lang="en-US" sz="1800" i="1" baseline="-25000" dirty="0"/>
                    </a:p>
                  </a:txBody>
                  <a:tcPr marL="145182" marR="145182" marT="72591" marB="72591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65032">
                <a:tc>
                  <a:txBody>
                    <a:bodyPr/>
                    <a:lstStyle/>
                    <a:p>
                      <a:r>
                        <a:rPr lang="en-US" sz="1800" i="1" dirty="0" smtClean="0"/>
                        <a:t>Rising edge</a:t>
                      </a:r>
                      <a:endParaRPr lang="en-US" sz="1800" i="1" dirty="0"/>
                    </a:p>
                  </a:txBody>
                  <a:tcPr marL="145182" marR="145182" marT="72591" marB="7259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145182" marR="145182" marT="72591" marB="7259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145182" marR="145182" marT="72591" marB="7259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65032">
                <a:tc>
                  <a:txBody>
                    <a:bodyPr/>
                    <a:lstStyle/>
                    <a:p>
                      <a:r>
                        <a:rPr lang="en-US" sz="1800" i="1" dirty="0" smtClean="0"/>
                        <a:t>Non-rising</a:t>
                      </a:r>
                      <a:endParaRPr lang="en-US" sz="1800" i="1" dirty="0"/>
                    </a:p>
                  </a:txBody>
                  <a:tcPr marL="145182" marR="145182" marT="72591" marB="7259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X</a:t>
                      </a:r>
                      <a:endParaRPr lang="en-US" sz="1800" dirty="0"/>
                    </a:p>
                  </a:txBody>
                  <a:tcPr marL="145182" marR="145182" marT="72591" marB="72591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Q</a:t>
                      </a:r>
                      <a:r>
                        <a:rPr lang="en-US" sz="1800" baseline="-25000" dirty="0" err="1" smtClean="0"/>
                        <a:t>prev</a:t>
                      </a:r>
                      <a:endParaRPr lang="en-US" sz="1800" baseline="-25000" dirty="0"/>
                    </a:p>
                  </a:txBody>
                  <a:tcPr marL="145182" marR="145182" marT="72591" marB="72591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46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 Flip-Flop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Two back-to-back latches (</a:t>
            </a:r>
            <a:r>
              <a:rPr lang="en-US" sz="2400" dirty="0">
                <a:solidFill>
                  <a:srgbClr val="1F497D"/>
                </a:solidFill>
              </a:rPr>
              <a:t>L1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1F497D"/>
                </a:solidFill>
              </a:rPr>
              <a:t>L2</a:t>
            </a:r>
            <a:r>
              <a:rPr lang="en-US" sz="2400" dirty="0"/>
              <a:t>) controlled by complementary clocks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8" name="Object 4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33334910"/>
              </p:ext>
            </p:extLst>
          </p:nvPr>
        </p:nvGraphicFramePr>
        <p:xfrm>
          <a:off x="2195736" y="2060848"/>
          <a:ext cx="3505200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6" name="VISIO" r:id="rId4" imgW="1399841" imgH="1085373" progId="Visio.Drawing.6">
                  <p:embed/>
                </p:oleObj>
              </mc:Choice>
              <mc:Fallback>
                <p:oleObj name="VISIO" r:id="rId4" imgW="1399841" imgH="1085373" progId="Visio.Drawing.6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2060848"/>
                        <a:ext cx="3505200" cy="271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15616" y="4437112"/>
            <a:ext cx="2592288" cy="12003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When CLK = 0</a:t>
            </a:r>
          </a:p>
          <a:p>
            <a:r>
              <a:rPr lang="en-US" dirty="0">
                <a:solidFill>
                  <a:srgbClr val="1F497D"/>
                </a:solidFill>
              </a:rPr>
              <a:t>L1</a:t>
            </a:r>
            <a:r>
              <a:rPr lang="en-US" dirty="0"/>
              <a:t> is </a:t>
            </a:r>
            <a:r>
              <a:rPr lang="en-US" i="1" dirty="0"/>
              <a:t>transparent</a:t>
            </a:r>
          </a:p>
          <a:p>
            <a:r>
              <a:rPr lang="en-US" dirty="0">
                <a:solidFill>
                  <a:srgbClr val="1F497D"/>
                </a:solidFill>
              </a:rPr>
              <a:t>L2</a:t>
            </a:r>
            <a:r>
              <a:rPr lang="en-US" dirty="0"/>
              <a:t> is </a:t>
            </a:r>
            <a:r>
              <a:rPr lang="en-US" i="1" dirty="0"/>
              <a:t>opaque</a:t>
            </a:r>
          </a:p>
          <a:p>
            <a:r>
              <a:rPr lang="en-US" dirty="0"/>
              <a:t>D passes through to </a:t>
            </a:r>
            <a:r>
              <a:rPr lang="en-US" dirty="0" smtClean="0"/>
              <a:t>N1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41635" y="4437112"/>
            <a:ext cx="2520280" cy="12003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When </a:t>
            </a:r>
            <a:r>
              <a:rPr lang="en-US" b="1" dirty="0"/>
              <a:t>CLK = 1</a:t>
            </a:r>
          </a:p>
          <a:p>
            <a:r>
              <a:rPr lang="en-US" dirty="0">
                <a:solidFill>
                  <a:srgbClr val="1F497D"/>
                </a:solidFill>
              </a:rPr>
              <a:t>L2</a:t>
            </a:r>
            <a:r>
              <a:rPr lang="en-US" dirty="0"/>
              <a:t> is </a:t>
            </a:r>
            <a:r>
              <a:rPr lang="en-US" i="1" dirty="0"/>
              <a:t>transparent</a:t>
            </a:r>
          </a:p>
          <a:p>
            <a:r>
              <a:rPr lang="en-US" dirty="0">
                <a:solidFill>
                  <a:srgbClr val="1F497D"/>
                </a:solidFill>
              </a:rPr>
              <a:t>L1</a:t>
            </a:r>
            <a:r>
              <a:rPr lang="en-US" dirty="0"/>
              <a:t> is </a:t>
            </a:r>
            <a:r>
              <a:rPr lang="en-US" i="1" dirty="0"/>
              <a:t>opaque</a:t>
            </a:r>
          </a:p>
          <a:p>
            <a:r>
              <a:rPr lang="en-US" dirty="0"/>
              <a:t>N1 passes through to </a:t>
            </a:r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68144" y="3212976"/>
            <a:ext cx="3132856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Thus, on the edge of the clock (when CLK rises from 0 </a:t>
            </a:r>
            <a:r>
              <a:rPr lang="en-US" dirty="0" smtClean="0"/>
              <a:t>to </a:t>
            </a:r>
            <a:r>
              <a:rPr lang="en-US" dirty="0"/>
              <a:t>1)</a:t>
            </a:r>
          </a:p>
          <a:p>
            <a:r>
              <a:rPr lang="en-US" dirty="0"/>
              <a:t>D passes through to </a:t>
            </a:r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411760" y="2420888"/>
            <a:ext cx="1800200" cy="2016224"/>
          </a:xfrm>
          <a:prstGeom prst="rect">
            <a:avLst/>
          </a:prstGeom>
          <a:noFill/>
          <a:ln w="76200" cmpd="sng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779912" y="2420888"/>
            <a:ext cx="1800200" cy="2016224"/>
          </a:xfrm>
          <a:prstGeom prst="rect">
            <a:avLst/>
          </a:prstGeom>
          <a:noFill/>
          <a:ln w="76200" cmpd="sng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4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2" grpId="1" animBg="1"/>
      <p:bldP spid="13" grpId="0" animBg="1"/>
      <p:bldP spid="13" grpId="1" animBg="1"/>
      <p:bldP spid="13" grpId="2" animBg="1"/>
      <p:bldP spid="13" grpId="3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 Latch </a:t>
            </a:r>
            <a:r>
              <a:rPr lang="en-US" i="1" dirty="0" err="1" smtClean="0"/>
              <a:t>vs</a:t>
            </a:r>
            <a:r>
              <a:rPr lang="en-US" dirty="0" smtClean="0"/>
              <a:t> D Flip-Flop</a:t>
            </a:r>
            <a:endParaRPr lang="en-US" dirty="0"/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39511556"/>
              </p:ext>
            </p:extLst>
          </p:nvPr>
        </p:nvGraphicFramePr>
        <p:xfrm>
          <a:off x="467544" y="3573016"/>
          <a:ext cx="8261776" cy="220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4" name="VISIO" r:id="rId6" imgW="4836092" imgH="1288403" progId="Visio.Drawing.6">
                  <p:embed/>
                </p:oleObj>
              </mc:Choice>
              <mc:Fallback>
                <p:oleObj name="VISIO" r:id="rId6" imgW="4836092" imgH="1288403" progId="Visio.Drawing.6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3573016"/>
                        <a:ext cx="8261776" cy="220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463191906"/>
              </p:ext>
            </p:extLst>
          </p:nvPr>
        </p:nvGraphicFramePr>
        <p:xfrm>
          <a:off x="2483768" y="1484784"/>
          <a:ext cx="1366838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5" name="VISIO" r:id="rId8" imgW="491547" imgH="602985" progId="Visio.Drawing.6">
                  <p:embed/>
                </p:oleObj>
              </mc:Choice>
              <mc:Fallback>
                <p:oleObj name="VISIO" r:id="rId8" imgW="491547" imgH="602985" progId="Visio.Drawing.6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1484784"/>
                        <a:ext cx="1366838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769108983"/>
              </p:ext>
            </p:extLst>
          </p:nvPr>
        </p:nvGraphicFramePr>
        <p:xfrm>
          <a:off x="5148064" y="1484784"/>
          <a:ext cx="1404937" cy="171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6" name="VISIO" r:id="rId10" imgW="494600" imgH="602985" progId="Visio.Drawing.6">
                  <p:embed/>
                </p:oleObj>
              </mc:Choice>
              <mc:Fallback>
                <p:oleObj name="VISIO" r:id="rId10" imgW="494600" imgH="602985" progId="Visio.Drawing.6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1484784"/>
                        <a:ext cx="1404937" cy="171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Group 24"/>
          <p:cNvGrpSpPr/>
          <p:nvPr/>
        </p:nvGrpSpPr>
        <p:grpSpPr>
          <a:xfrm>
            <a:off x="1115616" y="3212976"/>
            <a:ext cx="7632848" cy="801380"/>
            <a:chOff x="1115616" y="3212976"/>
            <a:chExt cx="7632848" cy="801380"/>
          </a:xfrm>
        </p:grpSpPr>
        <p:sp>
          <p:nvSpPr>
            <p:cNvPr id="8" name="TextBox 7"/>
            <p:cNvSpPr txBox="1"/>
            <p:nvPr/>
          </p:nvSpPr>
          <p:spPr>
            <a:xfrm>
              <a:off x="1907704" y="3212976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1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15616" y="3645024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0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3212976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1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19872" y="3645024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0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20272" y="3645024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0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316416" y="3212976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1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115616" y="3789040"/>
            <a:ext cx="7632848" cy="801380"/>
            <a:chOff x="1115616" y="3789040"/>
            <a:chExt cx="7632848" cy="801380"/>
          </a:xfrm>
        </p:grpSpPr>
        <p:sp>
          <p:nvSpPr>
            <p:cNvPr id="17" name="TextBox 16"/>
            <p:cNvSpPr txBox="1"/>
            <p:nvPr/>
          </p:nvSpPr>
          <p:spPr>
            <a:xfrm>
              <a:off x="1115616" y="4221088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tx2"/>
                  </a:solidFill>
                </a:rPr>
                <a:t>0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411760" y="3789040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tx2"/>
                  </a:solidFill>
                </a:rPr>
                <a:t>1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220072" y="4221088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tx2"/>
                  </a:solidFill>
                </a:rPr>
                <a:t>0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407081" y="4221088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tx2"/>
                  </a:solidFill>
                </a:rPr>
                <a:t>0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12160" y="3789040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tx2"/>
                  </a:solidFill>
                </a:rPr>
                <a:t>1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316416" y="3789040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tx2"/>
                  </a:solidFill>
                </a:rPr>
                <a:t>1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635896" y="4751913"/>
            <a:ext cx="5328592" cy="13542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Remember</a:t>
            </a:r>
          </a:p>
          <a:p>
            <a:r>
              <a:rPr lang="en-US" sz="1600" b="1" dirty="0" smtClean="0">
                <a:solidFill>
                  <a:srgbClr val="1F497D"/>
                </a:solidFill>
              </a:rPr>
              <a:t>D </a:t>
            </a:r>
            <a:r>
              <a:rPr lang="en-US" sz="1600" b="1" dirty="0">
                <a:solidFill>
                  <a:srgbClr val="1F497D"/>
                </a:solidFill>
              </a:rPr>
              <a:t>latch </a:t>
            </a:r>
            <a:r>
              <a:rPr lang="en-US" sz="1600" dirty="0"/>
              <a:t>is </a:t>
            </a:r>
            <a:r>
              <a:rPr lang="en-US" sz="1600" i="1" dirty="0"/>
              <a:t>level-sensitive</a:t>
            </a:r>
            <a:r>
              <a:rPr lang="en-US" sz="1600" dirty="0"/>
              <a:t>; D latch is transparent when CLK = 1</a:t>
            </a:r>
          </a:p>
          <a:p>
            <a:r>
              <a:rPr lang="en-US" sz="1600" b="1" dirty="0">
                <a:solidFill>
                  <a:schemeClr val="tx2"/>
                </a:solidFill>
              </a:rPr>
              <a:t>D flip-flop </a:t>
            </a:r>
            <a:r>
              <a:rPr lang="en-US" sz="1600" dirty="0"/>
              <a:t>is </a:t>
            </a:r>
            <a:r>
              <a:rPr lang="en-US" sz="1600" i="1" dirty="0"/>
              <a:t>edge triggered</a:t>
            </a:r>
            <a:r>
              <a:rPr lang="en-US" sz="1600" dirty="0"/>
              <a:t>, D flip-flop copies D to Q  on the rising edge of CLK</a:t>
            </a:r>
          </a:p>
          <a:p>
            <a:r>
              <a:rPr lang="en-US" sz="1600" dirty="0"/>
              <a:t>At all other times, both retain their old </a:t>
            </a:r>
            <a:r>
              <a:rPr lang="en-US" sz="1600" dirty="0" smtClean="0"/>
              <a:t>state.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709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 Latch </a:t>
            </a:r>
            <a:r>
              <a:rPr lang="en-US" i="1" dirty="0" err="1" smtClean="0"/>
              <a:t>vs</a:t>
            </a:r>
            <a:r>
              <a:rPr lang="en-US" dirty="0" smtClean="0"/>
              <a:t> D Flip-Flop</a:t>
            </a:r>
            <a:endParaRPr lang="en-US" dirty="0"/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64766550"/>
              </p:ext>
            </p:extLst>
          </p:nvPr>
        </p:nvGraphicFramePr>
        <p:xfrm>
          <a:off x="2483768" y="1484784"/>
          <a:ext cx="1366838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0" name="VISIO" r:id="rId7" imgW="491547" imgH="602985" progId="Visio.Drawing.6">
                  <p:embed/>
                </p:oleObj>
              </mc:Choice>
              <mc:Fallback>
                <p:oleObj name="VISIO" r:id="rId7" imgW="491547" imgH="602985" progId="Visio.Drawing.6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1484784"/>
                        <a:ext cx="1366838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049093919"/>
              </p:ext>
            </p:extLst>
          </p:nvPr>
        </p:nvGraphicFramePr>
        <p:xfrm>
          <a:off x="5148064" y="1484784"/>
          <a:ext cx="1404937" cy="171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1" name="VISIO" r:id="rId9" imgW="494600" imgH="602985" progId="Visio.Drawing.6">
                  <p:embed/>
                </p:oleObj>
              </mc:Choice>
              <mc:Fallback>
                <p:oleObj name="VISIO" r:id="rId9" imgW="494600" imgH="602985" progId="Visio.Drawing.6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1484784"/>
                        <a:ext cx="1404937" cy="171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Group 24"/>
          <p:cNvGrpSpPr/>
          <p:nvPr/>
        </p:nvGrpSpPr>
        <p:grpSpPr>
          <a:xfrm>
            <a:off x="1115616" y="3212976"/>
            <a:ext cx="7632848" cy="801380"/>
            <a:chOff x="1115616" y="3212976"/>
            <a:chExt cx="7632848" cy="801380"/>
          </a:xfrm>
        </p:grpSpPr>
        <p:sp>
          <p:nvSpPr>
            <p:cNvPr id="8" name="TextBox 7"/>
            <p:cNvSpPr txBox="1"/>
            <p:nvPr/>
          </p:nvSpPr>
          <p:spPr>
            <a:xfrm>
              <a:off x="1907704" y="3212976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1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15616" y="3645024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0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3212976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1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19872" y="3645024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0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20272" y="3645024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0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316416" y="3212976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1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115616" y="3789040"/>
            <a:ext cx="7632848" cy="801380"/>
            <a:chOff x="1115616" y="3789040"/>
            <a:chExt cx="7632848" cy="801380"/>
          </a:xfrm>
        </p:grpSpPr>
        <p:sp>
          <p:nvSpPr>
            <p:cNvPr id="17" name="TextBox 16"/>
            <p:cNvSpPr txBox="1"/>
            <p:nvPr/>
          </p:nvSpPr>
          <p:spPr>
            <a:xfrm>
              <a:off x="1115616" y="4221088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tx2"/>
                  </a:solidFill>
                </a:rPr>
                <a:t>0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411760" y="3789040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tx2"/>
                  </a:solidFill>
                </a:rPr>
                <a:t>1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220072" y="4221088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tx2"/>
                  </a:solidFill>
                </a:rPr>
                <a:t>0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407081" y="4221088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tx2"/>
                  </a:solidFill>
                </a:rPr>
                <a:t>0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12160" y="3789040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tx2"/>
                  </a:solidFill>
                </a:rPr>
                <a:t>1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316416" y="3789040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tx2"/>
                  </a:solidFill>
                </a:rPr>
                <a:t>1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</p:grpSp>
      <p:graphicFrame>
        <p:nvGraphicFramePr>
          <p:cNvPr id="28" name="Object 6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4115706"/>
              </p:ext>
            </p:extLst>
          </p:nvPr>
        </p:nvGraphicFramePr>
        <p:xfrm>
          <a:off x="467544" y="3573016"/>
          <a:ext cx="8305800" cy="2220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2" name="VISIO" r:id="rId11" imgW="4836092" imgH="1292983" progId="Visio.Drawing.6">
                  <p:embed/>
                </p:oleObj>
              </mc:Choice>
              <mc:Fallback>
                <p:oleObj name="VISIO" r:id="rId11" imgW="4836092" imgH="1292983" progId="Visio.Drawing.6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3573016"/>
                        <a:ext cx="8305800" cy="22203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2051720" y="4437112"/>
            <a:ext cx="4752528" cy="801380"/>
            <a:chOff x="2051720" y="4437112"/>
            <a:chExt cx="4752528" cy="801380"/>
          </a:xfrm>
        </p:grpSpPr>
        <p:sp>
          <p:nvSpPr>
            <p:cNvPr id="30" name="TextBox 29"/>
            <p:cNvSpPr txBox="1"/>
            <p:nvPr/>
          </p:nvSpPr>
          <p:spPr>
            <a:xfrm>
              <a:off x="2771800" y="4437112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1</a:t>
              </a:r>
              <a:endParaRPr lang="en-US" b="1" dirty="0">
                <a:solidFill>
                  <a:srgbClr val="008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051720" y="4869160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0</a:t>
              </a:r>
              <a:endParaRPr lang="en-US" b="1" dirty="0">
                <a:solidFill>
                  <a:srgbClr val="008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436096" y="4869160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0</a:t>
              </a:r>
              <a:endParaRPr lang="en-US" b="1" dirty="0">
                <a:solidFill>
                  <a:srgbClr val="00800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372200" y="4437112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1</a:t>
              </a:r>
              <a:endParaRPr lang="en-US" b="1" dirty="0">
                <a:solidFill>
                  <a:srgbClr val="008000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051720" y="5085184"/>
            <a:ext cx="3240360" cy="729372"/>
            <a:chOff x="2051720" y="5085184"/>
            <a:chExt cx="3240360" cy="729372"/>
          </a:xfrm>
        </p:grpSpPr>
        <p:sp>
          <p:nvSpPr>
            <p:cNvPr id="39" name="TextBox 38"/>
            <p:cNvSpPr txBox="1"/>
            <p:nvPr/>
          </p:nvSpPr>
          <p:spPr>
            <a:xfrm>
              <a:off x="4860032" y="5085184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660066"/>
                  </a:solidFill>
                </a:rPr>
                <a:t>1</a:t>
              </a:r>
              <a:endParaRPr lang="en-US" b="1" dirty="0">
                <a:solidFill>
                  <a:srgbClr val="660066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051720" y="5445224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660066"/>
                  </a:solidFill>
                </a:rPr>
                <a:t>0</a:t>
              </a:r>
              <a:endParaRPr lang="en-US" b="1" dirty="0">
                <a:solidFill>
                  <a:srgbClr val="6600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73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An N-bit register is a bank of N flip-flops that share a common </a:t>
            </a:r>
            <a:r>
              <a:rPr lang="en-US" sz="2400" dirty="0" smtClean="0"/>
              <a:t>clock input</a:t>
            </a:r>
            <a:r>
              <a:rPr lang="en-US" sz="2400" dirty="0"/>
              <a:t>, so that all bits of the register are updated at the same time.</a:t>
            </a:r>
          </a:p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5379307"/>
              </p:ext>
            </p:extLst>
          </p:nvPr>
        </p:nvGraphicFramePr>
        <p:xfrm>
          <a:off x="4572000" y="1700808"/>
          <a:ext cx="2251873" cy="424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" name="VISIO" r:id="rId5" imgW="1228868" imgH="2318821" progId="Visio.Drawing.6">
                  <p:embed/>
                </p:oleObj>
              </mc:Choice>
              <mc:Fallback>
                <p:oleObj name="VISIO" r:id="rId5" imgW="1228868" imgH="2318821" progId="Visio.Drawing.6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700808"/>
                        <a:ext cx="2251873" cy="4249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652975970"/>
              </p:ext>
            </p:extLst>
          </p:nvPr>
        </p:nvGraphicFramePr>
        <p:xfrm>
          <a:off x="1043608" y="4221088"/>
          <a:ext cx="2896290" cy="1520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name="VISIO" r:id="rId7" imgW="891540" imgH="487680" progId="Visio.Drawing.6">
                  <p:embed/>
                </p:oleObj>
              </mc:Choice>
              <mc:Fallback>
                <p:oleObj name="VISIO" r:id="rId7" imgW="891540" imgH="487680" progId="Visio.Drawing.6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4221088"/>
                        <a:ext cx="2896290" cy="152055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262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7438</TotalTime>
  <Words>1188</Words>
  <Application>Microsoft Macintosh PowerPoint</Application>
  <PresentationFormat>On-screen Show (4:3)</PresentationFormat>
  <Paragraphs>211</Paragraphs>
  <Slides>18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SimSun</vt:lpstr>
      <vt:lpstr>Wingdings</vt:lpstr>
      <vt:lpstr>Arial</vt:lpstr>
      <vt:lpstr>Office Theme</vt:lpstr>
      <vt:lpstr>VISIO</vt:lpstr>
      <vt:lpstr>CS 1520 COMPUTER ARCHITECTURE</vt:lpstr>
      <vt:lpstr>Sequential Logic contd…</vt:lpstr>
      <vt:lpstr>Latches vs Flip-Flops</vt:lpstr>
      <vt:lpstr>D Flip-Flop</vt:lpstr>
      <vt:lpstr>D Flip-Flop</vt:lpstr>
      <vt:lpstr>D Flip-Flop</vt:lpstr>
      <vt:lpstr>D Latch vs D Flip-Flop</vt:lpstr>
      <vt:lpstr>D Latch vs D Flip-Flop</vt:lpstr>
      <vt:lpstr>Registers</vt:lpstr>
      <vt:lpstr>Flip-Flop Variants</vt:lpstr>
      <vt:lpstr>Flip-Flop Variants</vt:lpstr>
      <vt:lpstr>Resettable Flip-Flops</vt:lpstr>
      <vt:lpstr>Settable Flip-Flops</vt:lpstr>
      <vt:lpstr>A Problematic Circuit</vt:lpstr>
      <vt:lpstr>A Problematic Circuit</vt:lpstr>
      <vt:lpstr>Synchronous Sequential Logic Design</vt:lpstr>
      <vt:lpstr>Finite State Machines</vt:lpstr>
      <vt:lpstr>FSM Example: Coin-Operated Turnstile</vt:lpstr>
    </vt:vector>
  </TitlesOfParts>
  <Company>University of Aberdeen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</dc:title>
  <dc:creator>frank</dc:creator>
  <cp:lastModifiedBy>Microsoft Office User</cp:lastModifiedBy>
  <cp:revision>879</cp:revision>
  <dcterms:created xsi:type="dcterms:W3CDTF">2013-01-08T22:49:27Z</dcterms:created>
  <dcterms:modified xsi:type="dcterms:W3CDTF">2016-03-04T11:16:02Z</dcterms:modified>
</cp:coreProperties>
</file>