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embeddings/oleObject1.bin" ContentType="application/vnd.openxmlformats-officedocument.oleObject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6.bin" ContentType="application/vnd.openxmlformats-officedocument.oleObject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7.bin" ContentType="application/vnd.openxmlformats-officedocument.oleObject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8.bin" ContentType="application/vnd.openxmlformats-officedocument.oleObject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2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3.xml" ContentType="application/vnd.openxmlformats-officedocument.presentationml.notesSlide+xml"/>
  <Override PartName="/ppt/tags/tag41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9.bin" ContentType="application/vnd.openxmlformats-officedocument.oleObject"/>
  <Override PartName="/ppt/tags/tag42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10.bin" ContentType="application/vnd.openxmlformats-officedocument.oleObject"/>
  <Override PartName="/ppt/tags/tag43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11.bin" ContentType="application/vnd.openxmlformats-officedocument.oleObject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7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tags/tag46.xml" ContentType="application/vnd.openxmlformats-officedocument.presentationml.tags+xml"/>
  <Override PartName="/ppt/notesSlides/notesSlide18.xml" ContentType="application/vnd.openxmlformats-officedocument.presentationml.notesSlide+xml"/>
  <Override PartName="/ppt/tags/tag47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14.bin" ContentType="application/vnd.openxmlformats-officedocument.oleObject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0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1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2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3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4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5.xml" ContentType="application/vnd.openxmlformats-officedocument.presentationml.notesSlide+xml"/>
  <Override PartName="/ppt/tags/tag66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15.bin" ContentType="application/vnd.openxmlformats-officedocument.oleObject"/>
  <Override PartName="/ppt/tags/tag67.xml" ContentType="application/vnd.openxmlformats-officedocument.presentationml.tag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61" r:id="rId3"/>
    <p:sldId id="613" r:id="rId4"/>
    <p:sldId id="614" r:id="rId5"/>
    <p:sldId id="615" r:id="rId6"/>
    <p:sldId id="616" r:id="rId7"/>
    <p:sldId id="617" r:id="rId8"/>
    <p:sldId id="487" r:id="rId9"/>
    <p:sldId id="488" r:id="rId10"/>
    <p:sldId id="489" r:id="rId11"/>
    <p:sldId id="563" r:id="rId12"/>
    <p:sldId id="492" r:id="rId13"/>
    <p:sldId id="564" r:id="rId14"/>
    <p:sldId id="565" r:id="rId15"/>
    <p:sldId id="494" r:id="rId16"/>
    <p:sldId id="496" r:id="rId17"/>
    <p:sldId id="566" r:id="rId18"/>
    <p:sldId id="497" r:id="rId19"/>
    <p:sldId id="498" r:id="rId20"/>
    <p:sldId id="499" r:id="rId21"/>
    <p:sldId id="500" r:id="rId22"/>
    <p:sldId id="501" r:id="rId23"/>
    <p:sldId id="618" r:id="rId24"/>
    <p:sldId id="503" r:id="rId25"/>
    <p:sldId id="505" r:id="rId26"/>
    <p:sldId id="567" r:id="rId27"/>
    <p:sldId id="568" r:id="rId28"/>
    <p:sldId id="507" r:id="rId29"/>
    <p:sldId id="509" r:id="rId30"/>
    <p:sldId id="569" r:id="rId31"/>
    <p:sldId id="510" r:id="rId32"/>
    <p:sldId id="511" r:id="rId33"/>
    <p:sldId id="512" r:id="rId34"/>
    <p:sldId id="51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1" autoAdjust="0"/>
    <p:restoredTop sz="99522" autoAdjust="0"/>
  </p:normalViewPr>
  <p:slideViewPr>
    <p:cSldViewPr>
      <p:cViewPr varScale="1">
        <p:scale>
          <a:sx n="89" d="100"/>
          <a:sy n="89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pPr/>
              <a:t>07/03/16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52231-7235-49BB-A972-8DC89CD476F7}" type="slidenum">
              <a:rPr lang="en-US"/>
              <a:pPr/>
              <a:t>14</a:t>
            </a:fld>
            <a:endParaRPr lang="en-US"/>
          </a:p>
        </p:txBody>
      </p:sp>
      <p:sp>
        <p:nvSpPr>
          <p:cNvPr id="116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52231-7235-49BB-A972-8DC89CD476F7}" type="slidenum">
              <a:rPr lang="en-US"/>
              <a:pPr/>
              <a:t>15</a:t>
            </a:fld>
            <a:endParaRPr lang="en-US"/>
          </a:p>
        </p:txBody>
      </p:sp>
      <p:sp>
        <p:nvSpPr>
          <p:cNvPr id="116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2CEFCF-9927-498F-BF9C-06491275FEB8}" type="slidenum">
              <a:rPr lang="en-US"/>
              <a:pPr/>
              <a:t>16</a:t>
            </a:fld>
            <a:endParaRPr lang="en-US"/>
          </a:p>
        </p:txBody>
      </p:sp>
      <p:sp>
        <p:nvSpPr>
          <p:cNvPr id="116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2CEFCF-9927-498F-BF9C-06491275FEB8}" type="slidenum">
              <a:rPr lang="en-US"/>
              <a:pPr/>
              <a:t>17</a:t>
            </a:fld>
            <a:endParaRPr lang="en-US"/>
          </a:p>
        </p:txBody>
      </p:sp>
      <p:sp>
        <p:nvSpPr>
          <p:cNvPr id="116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BD33E6-F610-4A42-895D-5660907B102C}" type="slidenum">
              <a:rPr lang="en-US"/>
              <a:pPr/>
              <a:t>18</a:t>
            </a:fld>
            <a:endParaRPr lang="en-US"/>
          </a:p>
        </p:txBody>
      </p:sp>
      <p:sp>
        <p:nvSpPr>
          <p:cNvPr id="111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D7C5A3-38BE-40EB-97FE-DF4586642641}" type="slidenum">
              <a:rPr lang="en-US"/>
              <a:pPr/>
              <a:t>19</a:t>
            </a:fld>
            <a:endParaRPr lang="en-US"/>
          </a:p>
        </p:txBody>
      </p:sp>
      <p:sp>
        <p:nvSpPr>
          <p:cNvPr id="111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B6035-2815-429E-996F-7F771C5247D7}" type="slidenum">
              <a:rPr lang="en-US"/>
              <a:pPr/>
              <a:t>20</a:t>
            </a:fld>
            <a:endParaRPr lang="en-US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83A673-15E4-43FD-9820-18EED3E60DF9}" type="slidenum">
              <a:rPr lang="en-US"/>
              <a:pPr/>
              <a:t>21</a:t>
            </a:fld>
            <a:endParaRPr lang="en-US"/>
          </a:p>
        </p:txBody>
      </p:sp>
      <p:sp>
        <p:nvSpPr>
          <p:cNvPr id="111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98C371-F2CE-4B3E-8DFC-F0AE1C80FFFA}" type="slidenum">
              <a:rPr lang="en-US"/>
              <a:pPr/>
              <a:t>22</a:t>
            </a:fld>
            <a:endParaRPr lang="en-US"/>
          </a:p>
        </p:txBody>
      </p:sp>
      <p:sp>
        <p:nvSpPr>
          <p:cNvPr id="111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FBB1C-AFD2-452F-AE9C-5C545DA8F6A2}" type="slidenum">
              <a:rPr lang="en-US"/>
              <a:pPr/>
              <a:t>24</a:t>
            </a:fld>
            <a:endParaRPr lang="en-US"/>
          </a:p>
        </p:txBody>
      </p:sp>
      <p:sp>
        <p:nvSpPr>
          <p:cNvPr id="111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70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A2F1B-DCB4-4CD2-8D20-E2F2C9E42578}" type="slidenum">
              <a:rPr lang="en-US"/>
              <a:pPr/>
              <a:t>25</a:t>
            </a:fld>
            <a:endParaRPr lang="en-US"/>
          </a:p>
        </p:txBody>
      </p:sp>
      <p:sp>
        <p:nvSpPr>
          <p:cNvPr id="117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A2F1B-DCB4-4CD2-8D20-E2F2C9E42578}" type="slidenum">
              <a:rPr lang="en-US"/>
              <a:pPr/>
              <a:t>26</a:t>
            </a:fld>
            <a:endParaRPr lang="en-US"/>
          </a:p>
        </p:txBody>
      </p:sp>
      <p:sp>
        <p:nvSpPr>
          <p:cNvPr id="117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1C152-2BB5-47F1-AAC4-43FBED82498F}" type="slidenum">
              <a:rPr lang="en-US"/>
              <a:pPr/>
              <a:t>27</a:t>
            </a:fld>
            <a:endParaRPr lang="en-US"/>
          </a:p>
        </p:txBody>
      </p:sp>
      <p:sp>
        <p:nvSpPr>
          <p:cNvPr id="117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1C152-2BB5-47F1-AAC4-43FBED82498F}" type="slidenum">
              <a:rPr lang="en-US"/>
              <a:pPr/>
              <a:t>28</a:t>
            </a:fld>
            <a:endParaRPr lang="en-US"/>
          </a:p>
        </p:txBody>
      </p:sp>
      <p:sp>
        <p:nvSpPr>
          <p:cNvPr id="117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AF450A-1244-4B5A-84F2-759B6D6CBCE1}" type="slidenum">
              <a:rPr lang="en-US"/>
              <a:pPr/>
              <a:t>29</a:t>
            </a:fld>
            <a:endParaRPr lang="en-US"/>
          </a:p>
        </p:txBody>
      </p:sp>
      <p:sp>
        <p:nvSpPr>
          <p:cNvPr id="112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AF450A-1244-4B5A-84F2-759B6D6CBCE1}" type="slidenum">
              <a:rPr lang="en-US"/>
              <a:pPr/>
              <a:t>30</a:t>
            </a:fld>
            <a:endParaRPr lang="en-US"/>
          </a:p>
        </p:txBody>
      </p:sp>
      <p:sp>
        <p:nvSpPr>
          <p:cNvPr id="112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523F3-9B38-4F84-BAFB-D536A77E864C}" type="slidenum">
              <a:rPr lang="en-US"/>
              <a:pPr/>
              <a:t>31</a:t>
            </a:fld>
            <a:endParaRPr lang="en-US"/>
          </a:p>
        </p:txBody>
      </p:sp>
      <p:sp>
        <p:nvSpPr>
          <p:cNvPr id="112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E5651C-EBAB-449E-86FD-A0A6D2718334}" type="slidenum">
              <a:rPr lang="en-US"/>
              <a:pPr/>
              <a:t>32</a:t>
            </a:fld>
            <a:endParaRPr lang="en-US"/>
          </a:p>
        </p:txBody>
      </p:sp>
      <p:sp>
        <p:nvSpPr>
          <p:cNvPr id="112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DC5392-36DB-42CE-9D7A-0AA778D8D761}" type="slidenum">
              <a:rPr lang="en-US"/>
              <a:pPr/>
              <a:t>33</a:t>
            </a:fld>
            <a:endParaRPr lang="en-US"/>
          </a:p>
        </p:txBody>
      </p:sp>
      <p:sp>
        <p:nvSpPr>
          <p:cNvPr id="112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34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state diagram shown is that for a D flip-flop.</a:t>
            </a:r>
          </a:p>
          <a:p>
            <a:r>
              <a:rPr lang="en-US" dirty="0" smtClean="0"/>
              <a:t>BUT note that the diagram does not indicate *when* the transitions take place.</a:t>
            </a:r>
            <a:r>
              <a:rPr lang="en-US" baseline="0" dirty="0" smtClean="0"/>
              <a:t> For a D flip-flop it is of course on the clock rising edge.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9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990410-379E-485A-B746-B1738B1FAA5A}" type="slidenum">
              <a:rPr lang="en-US"/>
              <a:pPr/>
              <a:t>8</a:t>
            </a:fld>
            <a:endParaRPr lang="en-US"/>
          </a:p>
        </p:txBody>
      </p:sp>
      <p:sp>
        <p:nvSpPr>
          <p:cNvPr id="110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18B3A-CAEB-4752-A358-C0BEA022CF69}" type="slidenum">
              <a:rPr lang="en-US"/>
              <a:pPr/>
              <a:t>9</a:t>
            </a:fld>
            <a:endParaRPr lang="en-US"/>
          </a:p>
        </p:txBody>
      </p:sp>
      <p:sp>
        <p:nvSpPr>
          <p:cNvPr id="110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86D0B-AF34-4D53-861E-7E78DC8137CF}" type="slidenum">
              <a:rPr lang="en-US"/>
              <a:pPr/>
              <a:t>10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86D0B-AF34-4D53-861E-7E78DC8137CF}" type="slidenum">
              <a:rPr lang="en-US"/>
              <a:pPr/>
              <a:t>11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D4DD8-D6FD-4DCF-BA5D-E735299DC7C5}" type="slidenum">
              <a:rPr lang="en-US"/>
              <a:pPr/>
              <a:t>12</a:t>
            </a:fld>
            <a:endParaRPr lang="en-US"/>
          </a:p>
        </p:txBody>
      </p:sp>
      <p:sp>
        <p:nvSpPr>
          <p:cNvPr id="116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D4DD8-D6FD-4DCF-BA5D-E735299DC7C5}" type="slidenum">
              <a:rPr lang="en-US"/>
              <a:pPr/>
              <a:t>13</a:t>
            </a:fld>
            <a:endParaRPr lang="en-US"/>
          </a:p>
        </p:txBody>
      </p:sp>
      <p:sp>
        <p:nvSpPr>
          <p:cNvPr id="116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16200000">
            <a:off x="-2806022" y="2878393"/>
            <a:ext cx="6258380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2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SEQUENTIAL Logic Design</a:t>
            </a:r>
            <a:endParaRPr lang="en-US" sz="42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806017" y="2878393"/>
            <a:ext cx="6258380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2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Sequential Logic Design</a:t>
            </a:r>
            <a:endParaRPr lang="en-US" sz="42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pPr/>
              <a:t>07/03/16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6.xml"/><Relationship Id="rId7" Type="http://schemas.openxmlformats.org/officeDocument/2006/relationships/oleObject" Target="../embeddings/oleObject7.bin"/><Relationship Id="rId8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2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4" Type="http://schemas.openxmlformats.org/officeDocument/2006/relationships/tags" Target="../tags/tag17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7.xml"/><Relationship Id="rId7" Type="http://schemas.openxmlformats.org/officeDocument/2006/relationships/oleObject" Target="../embeddings/oleObject8.bin"/><Relationship Id="rId8" Type="http://schemas.openxmlformats.org/officeDocument/2006/relationships/image" Target="../media/image10.wmf"/><Relationship Id="rId1" Type="http://schemas.openxmlformats.org/officeDocument/2006/relationships/vmlDrawing" Target="../drawings/vmlDrawing6.vml"/><Relationship Id="rId2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0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tags" Target="../tags/tag29.xml"/><Relationship Id="rId6" Type="http://schemas.openxmlformats.org/officeDocument/2006/relationships/tags" Target="../tags/tag30.xml"/><Relationship Id="rId7" Type="http://schemas.openxmlformats.org/officeDocument/2006/relationships/tags" Target="../tags/tag31.xml"/><Relationship Id="rId8" Type="http://schemas.openxmlformats.org/officeDocument/2006/relationships/tags" Target="../tags/tag32.xml"/><Relationship Id="rId9" Type="http://schemas.openxmlformats.org/officeDocument/2006/relationships/tags" Target="../tags/tag33.xml"/><Relationship Id="rId10" Type="http://schemas.openxmlformats.org/officeDocument/2006/relationships/slideLayout" Target="../slideLayouts/slideLayout2.xml"/><Relationship Id="rId11" Type="http://schemas.openxmlformats.org/officeDocument/2006/relationships/notesSlide" Target="../notesSlides/notesSlide11.xml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3.xml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7.vml"/><Relationship Id="rId2" Type="http://schemas.openxmlformats.org/officeDocument/2006/relationships/tags" Target="../tags/tag4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5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wmf"/><Relationship Id="rId1" Type="http://schemas.openxmlformats.org/officeDocument/2006/relationships/vmlDrawing" Target="../drawings/vmlDrawing8.vml"/><Relationship Id="rId2" Type="http://schemas.openxmlformats.org/officeDocument/2006/relationships/tags" Target="../tags/tag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3.wmf"/><Relationship Id="rId1" Type="http://schemas.openxmlformats.org/officeDocument/2006/relationships/vmlDrawing" Target="../drawings/vmlDrawing9.vml"/><Relationship Id="rId2" Type="http://schemas.openxmlformats.org/officeDocument/2006/relationships/tags" Target="../tags/tag4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7.xml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4.w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0.wmf"/><Relationship Id="rId1" Type="http://schemas.openxmlformats.org/officeDocument/2006/relationships/vmlDrawing" Target="../drawings/vmlDrawing10.vml"/><Relationship Id="rId2" Type="http://schemas.openxmlformats.org/officeDocument/2006/relationships/tags" Target="../tags/tag4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9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1" Type="http://schemas.openxmlformats.org/officeDocument/2006/relationships/vmlDrawing" Target="../drawings/vmlDrawing11.vml"/><Relationship Id="rId2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0.xml"/><Relationship Id="rId1" Type="http://schemas.openxmlformats.org/officeDocument/2006/relationships/tags" Target="../tags/tag48.xml"/><Relationship Id="rId2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21.xml"/><Relationship Id="rId1" Type="http://schemas.openxmlformats.org/officeDocument/2006/relationships/tags" Target="../tags/tag51.xml"/><Relationship Id="rId2" Type="http://schemas.openxmlformats.org/officeDocument/2006/relationships/tags" Target="../tags/tag5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2.xml"/><Relationship Id="rId1" Type="http://schemas.openxmlformats.org/officeDocument/2006/relationships/tags" Target="../tags/tag56.xml"/><Relationship Id="rId2" Type="http://schemas.openxmlformats.org/officeDocument/2006/relationships/tags" Target="../tags/tag5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3.xml"/><Relationship Id="rId1" Type="http://schemas.openxmlformats.org/officeDocument/2006/relationships/tags" Target="../tags/tag58.xml"/><Relationship Id="rId2" Type="http://schemas.openxmlformats.org/officeDocument/2006/relationships/tags" Target="../tags/tag5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4.xml"/><Relationship Id="rId1" Type="http://schemas.openxmlformats.org/officeDocument/2006/relationships/tags" Target="../tags/tag60.xml"/><Relationship Id="rId2" Type="http://schemas.openxmlformats.org/officeDocument/2006/relationships/tags" Target="../tags/tag6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5.xml"/><Relationship Id="rId1" Type="http://schemas.openxmlformats.org/officeDocument/2006/relationships/tags" Target="../tags/tag63.xml"/><Relationship Id="rId2" Type="http://schemas.openxmlformats.org/officeDocument/2006/relationships/tags" Target="../tags/tag6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image" Target="../media/image17.emf"/><Relationship Id="rId1" Type="http://schemas.openxmlformats.org/officeDocument/2006/relationships/tags" Target="../tags/tag66.x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6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.xml"/><Relationship Id="rId7" Type="http://schemas.openxmlformats.org/officeDocument/2006/relationships/oleObject" Target="../embeddings/oleObject5.bin"/><Relationship Id="rId8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5.xml"/><Relationship Id="rId7" Type="http://schemas.openxmlformats.org/officeDocument/2006/relationships/oleObject" Target="../embeddings/oleObject6.bin"/><Relationship Id="rId8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/>
              <a:t>Digital Design and Computer Architecture</a:t>
            </a:r>
            <a:r>
              <a:rPr lang="en-US" sz="2600" b="1" dirty="0" smtClean="0"/>
              <a:t>, 2</a:t>
            </a:r>
            <a:r>
              <a:rPr lang="en-US" sz="2600" b="1" baseline="30000" dirty="0" smtClean="0"/>
              <a:t>nd</a:t>
            </a:r>
            <a:r>
              <a:rPr lang="en-US" sz="2600" b="1" dirty="0" smtClean="0"/>
              <a:t> Edition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3 – Sequential Logic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David Money Harris and Sarah L. Harris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7385" name="Object 9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9997399"/>
              </p:ext>
            </p:extLst>
          </p:nvPr>
        </p:nvGraphicFramePr>
        <p:xfrm>
          <a:off x="4648200" y="1981200"/>
          <a:ext cx="4314825" cy="429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4" name="VISIO" r:id="rId7" imgW="1999204" imgH="1993118" progId="Visio.Drawing.6">
                  <p:embed/>
                </p:oleObj>
              </mc:Choice>
              <mc:Fallback>
                <p:oleObj name="VISIO" r:id="rId7" imgW="1999204" imgH="1993118" progId="Visio.Drawing.6">
                  <p:embed/>
                  <p:pic>
                    <p:nvPicPr>
                      <p:cNvPr id="0" name="Picture 5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981200"/>
                        <a:ext cx="4314825" cy="429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737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9738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Moore FSM: </a:t>
            </a:r>
            <a:r>
              <a:rPr lang="en-US" sz="3200" dirty="0">
                <a:latin typeface="Times New Roman" pitchFamily="18" charset="0"/>
                <a:cs typeface="Arial" charset="0"/>
              </a:rPr>
              <a:t>outputs labeled in each state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States: </a:t>
            </a:r>
            <a:r>
              <a:rPr lang="en-US" sz="3200" dirty="0">
                <a:latin typeface="Times New Roman" pitchFamily="18" charset="0"/>
                <a:cs typeface="Arial" charset="0"/>
              </a:rPr>
              <a:t>Circles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Transitions: </a:t>
            </a:r>
            <a:r>
              <a:rPr lang="en-US" sz="3200" dirty="0">
                <a:latin typeface="Times New Roman" pitchFamily="18" charset="0"/>
                <a:cs typeface="Arial" charset="0"/>
              </a:rPr>
              <a:t>Arcs</a:t>
            </a:r>
            <a:endParaRPr lang="en-US" sz="3200" i="1" baseline="-25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FSM State Transition Diagram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24237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9738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Moore FSM: </a:t>
            </a:r>
            <a:r>
              <a:rPr lang="en-US" sz="3200" dirty="0">
                <a:latin typeface="Times New Roman" pitchFamily="18" charset="0"/>
                <a:cs typeface="Arial" charset="0"/>
              </a:rPr>
              <a:t>outputs labeled in each state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States: </a:t>
            </a:r>
            <a:r>
              <a:rPr lang="en-US" sz="3200" dirty="0">
                <a:latin typeface="Times New Roman" pitchFamily="18" charset="0"/>
                <a:cs typeface="Arial" charset="0"/>
              </a:rPr>
              <a:t>Circles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Transitions: </a:t>
            </a:r>
            <a:r>
              <a:rPr lang="en-US" sz="3200" dirty="0">
                <a:latin typeface="Times New Roman" pitchFamily="18" charset="0"/>
                <a:cs typeface="Arial" charset="0"/>
              </a:rPr>
              <a:t>Arcs</a:t>
            </a:r>
            <a:endParaRPr lang="en-US" sz="3200" i="1" baseline="-25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FSM State Transition Diagram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96942865"/>
              </p:ext>
            </p:extLst>
          </p:nvPr>
        </p:nvGraphicFramePr>
        <p:xfrm>
          <a:off x="4648200" y="1905000"/>
          <a:ext cx="4314825" cy="429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2" name="VISIO" r:id="rId7" imgW="2001299" imgH="1993667" progId="Visio.Drawing.6">
                  <p:embed/>
                </p:oleObj>
              </mc:Choice>
              <mc:Fallback>
                <p:oleObj name="VISIO" r:id="rId7" imgW="2001299" imgH="1993667" progId="Visio.Drawing.6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905000"/>
                        <a:ext cx="4314825" cy="429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4643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3268" name="Group 4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36759396"/>
              </p:ext>
            </p:extLst>
          </p:nvPr>
        </p:nvGraphicFramePr>
        <p:xfrm>
          <a:off x="2038350" y="1447800"/>
          <a:ext cx="5429250" cy="4023360"/>
        </p:xfrm>
        <a:graphic>
          <a:graphicData uri="http://schemas.openxmlformats.org/drawingml/2006/table">
            <a:tbl>
              <a:tblPr/>
              <a:tblGrid>
                <a:gridCol w="1357313"/>
                <a:gridCol w="1357312"/>
                <a:gridCol w="1357313"/>
                <a:gridCol w="1357312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Current State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Inputs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Next 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anchor="b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6326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FSM State Transition 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34377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3268" name="Group 4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5124145"/>
              </p:ext>
            </p:extLst>
          </p:nvPr>
        </p:nvGraphicFramePr>
        <p:xfrm>
          <a:off x="2038350" y="1447800"/>
          <a:ext cx="5429250" cy="4023360"/>
        </p:xfrm>
        <a:graphic>
          <a:graphicData uri="http://schemas.openxmlformats.org/drawingml/2006/table">
            <a:tbl>
              <a:tblPr/>
              <a:tblGrid>
                <a:gridCol w="1357313"/>
                <a:gridCol w="1357312"/>
                <a:gridCol w="1357313"/>
                <a:gridCol w="1357312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Current State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Inputs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Next 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anchor="b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S3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6326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FSM State Transition 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55086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5316" name="Group 4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26391555"/>
              </p:ext>
            </p:extLst>
          </p:nvPr>
        </p:nvGraphicFramePr>
        <p:xfrm>
          <a:off x="762000" y="1295400"/>
          <a:ext cx="5257800" cy="3662363"/>
        </p:xfrm>
        <a:graphic>
          <a:graphicData uri="http://schemas.openxmlformats.org/drawingml/2006/table">
            <a:tbl>
              <a:tblPr/>
              <a:tblGrid>
                <a:gridCol w="990600"/>
                <a:gridCol w="914400"/>
                <a:gridCol w="914400"/>
                <a:gridCol w="838200"/>
                <a:gridCol w="762000"/>
                <a:gridCol w="838200"/>
              </a:tblGrid>
              <a:tr h="2508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Current State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Inputs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Next 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4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4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anchor="b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65381" name="Group 69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10792558"/>
              </p:ext>
            </p:extLst>
          </p:nvPr>
        </p:nvGraphicFramePr>
        <p:xfrm>
          <a:off x="6324600" y="1752600"/>
          <a:ext cx="2514600" cy="2859088"/>
        </p:xfrm>
        <a:graphic>
          <a:graphicData uri="http://schemas.openxmlformats.org/drawingml/2006/table">
            <a:tbl>
              <a:tblPr/>
              <a:tblGrid>
                <a:gridCol w="838200"/>
                <a:gridCol w="16764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State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Encoding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6531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FSM Encoded State Transition Table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88513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5316" name="Group 4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65971182"/>
              </p:ext>
            </p:extLst>
          </p:nvPr>
        </p:nvGraphicFramePr>
        <p:xfrm>
          <a:off x="762000" y="1295400"/>
          <a:ext cx="5257800" cy="3662363"/>
        </p:xfrm>
        <a:graphic>
          <a:graphicData uri="http://schemas.openxmlformats.org/drawingml/2006/table">
            <a:tbl>
              <a:tblPr/>
              <a:tblGrid>
                <a:gridCol w="990600"/>
                <a:gridCol w="914400"/>
                <a:gridCol w="914400"/>
                <a:gridCol w="838200"/>
                <a:gridCol w="762000"/>
                <a:gridCol w="838200"/>
              </a:tblGrid>
              <a:tr h="2508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Current State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Inputs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Next 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4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4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anchor="b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65381" name="Group 69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60791044"/>
              </p:ext>
            </p:extLst>
          </p:nvPr>
        </p:nvGraphicFramePr>
        <p:xfrm>
          <a:off x="6324600" y="1752600"/>
          <a:ext cx="2514600" cy="2859088"/>
        </p:xfrm>
        <a:graphic>
          <a:graphicData uri="http://schemas.openxmlformats.org/drawingml/2006/table">
            <a:tbl>
              <a:tblPr/>
              <a:tblGrid>
                <a:gridCol w="838200"/>
                <a:gridCol w="16764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State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Encoding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6531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5403" name="Rectangle 9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5111262"/>
            <a:ext cx="3581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S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= S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Symbol" pitchFamily="18" charset="2"/>
                <a:cs typeface="Arial" charset="0"/>
              </a:rPr>
              <a:t>Å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S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0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S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0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= S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S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0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+ S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S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0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B</a:t>
            </a:r>
          </a:p>
        </p:txBody>
      </p:sp>
      <p:sp>
        <p:nvSpPr>
          <p:cNvPr id="1165404" name="Line 92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590800" y="5638800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5405" name="Line 93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895600" y="5638800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5406" name="Line 94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962400" y="5638800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5407" name="Line 95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267200" y="5638800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FSM Encoded State Transition Table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Line 9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200400" y="5638800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405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63" name="Group 3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18319775"/>
              </p:ext>
            </p:extLst>
          </p:nvPr>
        </p:nvGraphicFramePr>
        <p:xfrm>
          <a:off x="800100" y="1447800"/>
          <a:ext cx="5257800" cy="2743200"/>
        </p:xfrm>
        <a:graphic>
          <a:graphicData uri="http://schemas.openxmlformats.org/drawingml/2006/table">
            <a:tbl>
              <a:tblPr/>
              <a:tblGrid>
                <a:gridCol w="990600"/>
                <a:gridCol w="914400"/>
                <a:gridCol w="914400"/>
                <a:gridCol w="838200"/>
                <a:gridCol w="762000"/>
                <a:gridCol w="838200"/>
              </a:tblGrid>
              <a:tr h="2333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Current State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Outputs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</a:t>
                      </a:r>
                      <a:r>
                        <a:rPr kumimoji="0" lang="en-US" sz="24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</a:t>
                      </a:r>
                      <a:r>
                        <a:rPr kumimoji="0" lang="en-US" sz="24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</a:t>
                      </a:r>
                      <a:r>
                        <a:rPr kumimoji="0" lang="en-US" sz="24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</a:t>
                      </a:r>
                      <a:r>
                        <a:rPr kumimoji="0" lang="en-US" sz="24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67411" name="Group 51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18844426"/>
              </p:ext>
            </p:extLst>
          </p:nvPr>
        </p:nvGraphicFramePr>
        <p:xfrm>
          <a:off x="6400800" y="1600200"/>
          <a:ext cx="2514600" cy="2297113"/>
        </p:xfrm>
        <a:graphic>
          <a:graphicData uri="http://schemas.openxmlformats.org/drawingml/2006/table">
            <a:tbl>
              <a:tblPr/>
              <a:tblGrid>
                <a:gridCol w="1066800"/>
                <a:gridCol w="1447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Output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Encoding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green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yellow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red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FSM Output 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76314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63" name="Group 3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29671425"/>
              </p:ext>
            </p:extLst>
          </p:nvPr>
        </p:nvGraphicFramePr>
        <p:xfrm>
          <a:off x="800100" y="1447800"/>
          <a:ext cx="5257800" cy="2743200"/>
        </p:xfrm>
        <a:graphic>
          <a:graphicData uri="http://schemas.openxmlformats.org/drawingml/2006/table">
            <a:tbl>
              <a:tblPr/>
              <a:tblGrid>
                <a:gridCol w="990600"/>
                <a:gridCol w="914400"/>
                <a:gridCol w="914400"/>
                <a:gridCol w="838200"/>
                <a:gridCol w="762000"/>
                <a:gridCol w="838200"/>
              </a:tblGrid>
              <a:tr h="2333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Current State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Outputs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</a:t>
                      </a:r>
                      <a:r>
                        <a:rPr kumimoji="0" lang="en-US" sz="24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</a:t>
                      </a:r>
                      <a:r>
                        <a:rPr kumimoji="0" lang="en-US" sz="24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</a:t>
                      </a:r>
                      <a:r>
                        <a:rPr kumimoji="0" lang="en-US" sz="24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</a:t>
                      </a:r>
                      <a:r>
                        <a:rPr kumimoji="0" lang="en-US" sz="24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67411" name="Group 51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94209200"/>
              </p:ext>
            </p:extLst>
          </p:nvPr>
        </p:nvGraphicFramePr>
        <p:xfrm>
          <a:off x="6400800" y="1600200"/>
          <a:ext cx="2514600" cy="2297113"/>
        </p:xfrm>
        <a:graphic>
          <a:graphicData uri="http://schemas.openxmlformats.org/drawingml/2006/table">
            <a:tbl>
              <a:tblPr/>
              <a:tblGrid>
                <a:gridCol w="1066800"/>
                <a:gridCol w="1447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Output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Encoding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green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yellow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red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67430" name="Rectangle 7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90800" y="4343400"/>
            <a:ext cx="2438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L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= S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1</a:t>
            </a:r>
            <a:endParaRPr lang="en-US" sz="2400" i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L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0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= S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S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0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L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= S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1</a:t>
            </a:r>
            <a:endParaRPr lang="en-US" sz="2400" i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L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0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= S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S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0</a:t>
            </a:r>
            <a:endParaRPr lang="en-US" sz="2400" i="1" baseline="-25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67431" name="Line 7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429000" y="4876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32" name="Line 72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429000" y="5257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FSM Output 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79237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95" name="Object 7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39452427"/>
              </p:ext>
            </p:extLst>
          </p:nvPr>
        </p:nvGraphicFramePr>
        <p:xfrm>
          <a:off x="4800600" y="1371600"/>
          <a:ext cx="1922462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32" name="VISIO" r:id="rId5" imgW="769378" imgH="1343359" progId="Visio.Drawing.6">
                  <p:embed/>
                </p:oleObj>
              </mc:Choice>
              <mc:Fallback>
                <p:oleObj name="VISIO" r:id="rId5" imgW="769378" imgH="1343359" progId="Visio.Drawing.6">
                  <p:embed/>
                  <p:pic>
                    <p:nvPicPr>
                      <p:cNvPr id="0" name="Picture 5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371600"/>
                        <a:ext cx="1922462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FSM Schematic: State Register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32827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5572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93365772"/>
              </p:ext>
            </p:extLst>
          </p:nvPr>
        </p:nvGraphicFramePr>
        <p:xfrm>
          <a:off x="685800" y="1344612"/>
          <a:ext cx="6030913" cy="398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56" name="VISIO" r:id="rId5" imgW="2462316" imgH="1628823" progId="Visio.Drawing.6">
                  <p:embed/>
                </p:oleObj>
              </mc:Choice>
              <mc:Fallback>
                <p:oleObj name="VISIO" r:id="rId5" imgW="2462316" imgH="1628823" progId="Visio.Drawing.6">
                  <p:embed/>
                  <p:pic>
                    <p:nvPicPr>
                      <p:cNvPr id="0" name="Picture 5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44612"/>
                        <a:ext cx="6030913" cy="398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FSM Schematic: Next State Logic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65988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3 :: Topics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219200"/>
            <a:ext cx="5638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Finite State Machines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91" y="1143000"/>
            <a:ext cx="173210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1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7620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685800" y="1371600"/>
          <a:ext cx="8458200" cy="393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80" name="VISIO" r:id="rId5" imgW="3500366" imgH="1628823" progId="Visio.Drawing.6">
                  <p:embed/>
                </p:oleObj>
              </mc:Choice>
              <mc:Fallback>
                <p:oleObj name="VISIO" r:id="rId5" imgW="3500366" imgH="1628823" progId="Visio.Drawing.6">
                  <p:embed/>
                  <p:pic>
                    <p:nvPicPr>
                      <p:cNvPr id="0" name="Picture 5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8458200" cy="393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FSM Schematic: Output Logic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72090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8644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9151602"/>
              </p:ext>
            </p:extLst>
          </p:nvPr>
        </p:nvGraphicFramePr>
        <p:xfrm>
          <a:off x="457200" y="1143000"/>
          <a:ext cx="883920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75" name="VISIO" r:id="rId6" imgW="5530670" imgH="2543223" progId="Visio.Drawing.6">
                  <p:embed/>
                </p:oleObj>
              </mc:Choice>
              <mc:Fallback>
                <p:oleObj name="VISIO" r:id="rId6" imgW="5530670" imgH="2543223" progId="Visio.Drawing.6">
                  <p:embed/>
                  <p:pic>
                    <p:nvPicPr>
                      <p:cNvPr id="0" name="Picture 9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8839200" cy="329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8645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01977697"/>
              </p:ext>
            </p:extLst>
          </p:nvPr>
        </p:nvGraphicFramePr>
        <p:xfrm>
          <a:off x="3810000" y="4343400"/>
          <a:ext cx="2209800" cy="220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76" name="VISIO" r:id="rId8" imgW="2001299" imgH="1993667" progId="Visio.Drawing.6">
                  <p:embed/>
                </p:oleObj>
              </mc:Choice>
              <mc:Fallback>
                <p:oleObj name="VISIO" r:id="rId8" imgW="2001299" imgH="1993667" progId="Visio.Drawing.6">
                  <p:embed/>
                  <p:pic>
                    <p:nvPicPr>
                      <p:cNvPr id="0" name="Picture 9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343400"/>
                        <a:ext cx="2209800" cy="220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FSM Timing Diagram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67947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9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Binary</a:t>
            </a:r>
            <a:r>
              <a:rPr lang="en-US" sz="3200" dirty="0">
                <a:latin typeface="Times New Roman" pitchFamily="18" charset="0"/>
                <a:cs typeface="Arial" charset="0"/>
              </a:rPr>
              <a:t> encoding: </a:t>
            </a:r>
            <a:endParaRPr lang="en-US" sz="3200" dirty="0" smtClean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i.e</a:t>
            </a:r>
            <a:r>
              <a:rPr lang="en-US" sz="2600" dirty="0">
                <a:latin typeface="Times New Roman" pitchFamily="18" charset="0"/>
                <a:cs typeface="Arial" charset="0"/>
              </a:rPr>
              <a:t>., for four states, 00, 01, 10, 11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One-hot</a:t>
            </a:r>
            <a:r>
              <a:rPr lang="en-US" sz="3200" dirty="0">
                <a:latin typeface="Times New Roman" pitchFamily="18" charset="0"/>
                <a:cs typeface="Arial" charset="0"/>
              </a:rPr>
              <a:t> encoding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One state bit per state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Only one state bit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HIGH </a:t>
            </a:r>
            <a:r>
              <a:rPr lang="en-US" sz="2600" dirty="0">
                <a:latin typeface="Times New Roman" pitchFamily="18" charset="0"/>
                <a:cs typeface="Arial" charset="0"/>
              </a:rPr>
              <a:t>at once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i.e</a:t>
            </a:r>
            <a:r>
              <a:rPr lang="en-US" sz="2600" dirty="0">
                <a:latin typeface="Times New Roman" pitchFamily="18" charset="0"/>
                <a:cs typeface="Arial" charset="0"/>
              </a:rPr>
              <a:t>., for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4 </a:t>
            </a:r>
            <a:r>
              <a:rPr lang="en-US" sz="2600" dirty="0">
                <a:latin typeface="Times New Roman" pitchFamily="18" charset="0"/>
                <a:cs typeface="Arial" charset="0"/>
              </a:rPr>
              <a:t>states, 0001, 0010, 0100, 1000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Requires more flip-flops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Often next state and output logic is simpler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FSM State Encoding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56584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Example: Paper Tape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snail that crawls down a paper tape with 1’s and 0’s on it. The snail </a:t>
            </a:r>
            <a:r>
              <a:rPr lang="en-US" i="1" dirty="0"/>
              <a:t>smiles</a:t>
            </a:r>
            <a:r>
              <a:rPr lang="en-US" dirty="0"/>
              <a:t> whenever the last two digits it has crawled over </a:t>
            </a:r>
            <a:r>
              <a:rPr lang="en-US"/>
              <a:t>are </a:t>
            </a:r>
            <a:r>
              <a:rPr lang="en-US" smtClean="0"/>
              <a:t>01. </a:t>
            </a:r>
            <a:endParaRPr lang="en-US" dirty="0" smtClean="0"/>
          </a:p>
          <a:p>
            <a:r>
              <a:rPr lang="en-US" dirty="0" smtClean="0"/>
              <a:t>How do we design </a:t>
            </a:r>
            <a:r>
              <a:rPr lang="en-US" dirty="0">
                <a:solidFill>
                  <a:schemeClr val="tx2"/>
                </a:solidFill>
              </a:rPr>
              <a:t>Moore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Mealy</a:t>
            </a:r>
            <a:r>
              <a:rPr lang="en-US" dirty="0"/>
              <a:t> FSMs of the snail’s </a:t>
            </a:r>
            <a:r>
              <a:rPr lang="en-US" dirty="0" smtClean="0"/>
              <a:t>brain?</a:t>
            </a:r>
          </a:p>
          <a:p>
            <a:r>
              <a:rPr lang="en-US" dirty="0" smtClean="0"/>
              <a:t>Let’s begin with the </a:t>
            </a:r>
            <a:r>
              <a:rPr lang="en-US" dirty="0" smtClean="0">
                <a:solidFill>
                  <a:schemeClr val="tx2"/>
                </a:solidFill>
              </a:rPr>
              <a:t>Moore</a:t>
            </a:r>
            <a:r>
              <a:rPr lang="en-US" dirty="0" smtClean="0"/>
              <a:t> version </a:t>
            </a:r>
            <a:r>
              <a:rPr lang="is-IS" dirty="0" smtClean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20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21" name="Rectangle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dirty="0" smtClean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dirty="0" smtClean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dirty="0" smtClean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latin typeface="Times New Roman" pitchFamily="18" charset="0"/>
                <a:cs typeface="Arial" charset="0"/>
              </a:rPr>
              <a:t>Mealy </a:t>
            </a:r>
            <a:r>
              <a:rPr lang="en-US" sz="2000" dirty="0">
                <a:latin typeface="Times New Roman" pitchFamily="18" charset="0"/>
                <a:cs typeface="Arial" charset="0"/>
              </a:rPr>
              <a:t>FSM: arcs indicate input/output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State Transition Diagrams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793193"/>
              </p:ext>
            </p:extLst>
          </p:nvPr>
        </p:nvGraphicFramePr>
        <p:xfrm>
          <a:off x="990599" y="1371600"/>
          <a:ext cx="3873062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56" name="VISIO" r:id="rId5" imgW="2339280" imgH="1289160" progId="Visio.Drawing.6">
                  <p:embed/>
                </p:oleObj>
              </mc:Choice>
              <mc:Fallback>
                <p:oleObj name="VISIO" r:id="rId5" imgW="2339280" imgH="1289160" progId="Visio.Drawing.6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599" y="1371600"/>
                        <a:ext cx="3873062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0776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57600"/>
            <a:ext cx="2467381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4889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9412" name="Group 4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4179296"/>
              </p:ext>
            </p:extLst>
          </p:nvPr>
        </p:nvGraphicFramePr>
        <p:xfrm>
          <a:off x="1295400" y="1447800"/>
          <a:ext cx="4114800" cy="3656013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990600"/>
                <a:gridCol w="838200"/>
                <a:gridCol w="762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Current 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Inputs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Next 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  <a:endParaRPr kumimoji="0" lang="en-US" sz="20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69515" name="Group 107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3286893"/>
              </p:ext>
            </p:extLst>
          </p:nvPr>
        </p:nvGraphicFramePr>
        <p:xfrm>
          <a:off x="6019800" y="1600200"/>
          <a:ext cx="2514600" cy="2297113"/>
        </p:xfrm>
        <a:graphic>
          <a:graphicData uri="http://schemas.openxmlformats.org/drawingml/2006/table">
            <a:tbl>
              <a:tblPr/>
              <a:tblGrid>
                <a:gridCol w="838200"/>
                <a:gridCol w="16764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Encoding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6941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Moore FSM State Transition 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99654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9412" name="Group 4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5044350"/>
              </p:ext>
            </p:extLst>
          </p:nvPr>
        </p:nvGraphicFramePr>
        <p:xfrm>
          <a:off x="1295400" y="1447800"/>
          <a:ext cx="4114800" cy="3656013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990600"/>
                <a:gridCol w="838200"/>
                <a:gridCol w="762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Current 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Inputs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Next 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  <a:endParaRPr kumimoji="0" lang="en-US" sz="20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69515" name="Group 107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069357"/>
              </p:ext>
            </p:extLst>
          </p:nvPr>
        </p:nvGraphicFramePr>
        <p:xfrm>
          <a:off x="6019800" y="1600200"/>
          <a:ext cx="2514600" cy="2297113"/>
        </p:xfrm>
        <a:graphic>
          <a:graphicData uri="http://schemas.openxmlformats.org/drawingml/2006/table">
            <a:tbl>
              <a:tblPr/>
              <a:tblGrid>
                <a:gridCol w="838200"/>
                <a:gridCol w="16764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Encoding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6941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Moore FSM State Transition 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4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43200" y="5486400"/>
            <a:ext cx="1676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sz="2400" baseline="-25000" dirty="0" smtClean="0">
                <a:latin typeface="Times New Roman" pitchFamily="18" charset="0"/>
                <a:cs typeface="Arial" charset="0"/>
              </a:rPr>
              <a:t>1</a:t>
            </a:r>
            <a:r>
              <a:rPr lang="en-US" sz="2400" baseline="30000" dirty="0" smtClean="0">
                <a:latin typeface="Courier (W1)" pitchFamily="49" charset="0"/>
                <a:cs typeface="Arial" charset="0"/>
              </a:rPr>
              <a:t>’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= 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sz="2400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A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sz="2400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sz="2400" baseline="30000" dirty="0" smtClean="0">
                <a:latin typeface="Courier (W1)" pitchFamily="49" charset="0"/>
                <a:cs typeface="Arial" charset="0"/>
              </a:rPr>
              <a:t>’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= 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A</a:t>
            </a:r>
            <a:endParaRPr lang="en-US" sz="2400" i="1" baseline="-25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Line 72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581400" y="601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55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1459" name="Group 3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3035104"/>
              </p:ext>
            </p:extLst>
          </p:nvPr>
        </p:nvGraphicFramePr>
        <p:xfrm>
          <a:off x="1752600" y="1905000"/>
          <a:ext cx="3124200" cy="2286000"/>
        </p:xfrm>
        <a:graphic>
          <a:graphicData uri="http://schemas.openxmlformats.org/drawingml/2006/table">
            <a:tbl>
              <a:tblPr/>
              <a:tblGrid>
                <a:gridCol w="990600"/>
                <a:gridCol w="914400"/>
                <a:gridCol w="1219200"/>
              </a:tblGrid>
              <a:tr h="2333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Current 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Output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</a:t>
                      </a:r>
                      <a:endParaRPr kumimoji="0" lang="en-US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1500" name="Rectangle 4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14600" y="4419600"/>
            <a:ext cx="1676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Y = 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sz="2400" baseline="-25000" dirty="0" smtClean="0">
                <a:latin typeface="Times New Roman" pitchFamily="18" charset="0"/>
                <a:cs typeface="Arial" charset="0"/>
              </a:rPr>
              <a:t>1</a:t>
            </a:r>
            <a:endParaRPr lang="en-US" sz="2400" i="1" baseline="-25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Moore FSM Output 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01382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1459" name="Group 3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86634302"/>
              </p:ext>
            </p:extLst>
          </p:nvPr>
        </p:nvGraphicFramePr>
        <p:xfrm>
          <a:off x="1752600" y="1905000"/>
          <a:ext cx="3124200" cy="2286000"/>
        </p:xfrm>
        <a:graphic>
          <a:graphicData uri="http://schemas.openxmlformats.org/drawingml/2006/table">
            <a:tbl>
              <a:tblPr/>
              <a:tblGrid>
                <a:gridCol w="990600"/>
                <a:gridCol w="914400"/>
                <a:gridCol w="1219200"/>
              </a:tblGrid>
              <a:tr h="2333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Current 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Output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</a:t>
                      </a:r>
                      <a:endParaRPr kumimoji="0" lang="en-US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1500" name="Rectangle 4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14600" y="4419600"/>
            <a:ext cx="1676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Y = 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sz="2400" baseline="-25000" dirty="0" smtClean="0">
                <a:latin typeface="Times New Roman" pitchFamily="18" charset="0"/>
                <a:cs typeface="Arial" charset="0"/>
              </a:rPr>
              <a:t>1</a:t>
            </a:r>
            <a:endParaRPr lang="en-US" sz="2400" i="1" baseline="-25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Moore FSM Output 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32183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8119" name="Group 263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46018132"/>
              </p:ext>
            </p:extLst>
          </p:nvPr>
        </p:nvGraphicFramePr>
        <p:xfrm>
          <a:off x="1143000" y="1524000"/>
          <a:ext cx="4343399" cy="2621280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1066799"/>
                <a:gridCol w="1143000"/>
              </a:tblGrid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Current 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Input</a:t>
                      </a:r>
                      <a:endParaRPr kumimoji="0" lang="en-US" sz="20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Next State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Output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  <a:endParaRPr kumimoji="0" lang="en-US" sz="20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17988" name="Group 132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80680101"/>
              </p:ext>
            </p:extLst>
          </p:nvPr>
        </p:nvGraphicFramePr>
        <p:xfrm>
          <a:off x="5943600" y="2133600"/>
          <a:ext cx="2514600" cy="1735138"/>
        </p:xfrm>
        <a:graphic>
          <a:graphicData uri="http://schemas.openxmlformats.org/drawingml/2006/table">
            <a:tbl>
              <a:tblPr/>
              <a:tblGrid>
                <a:gridCol w="838200"/>
                <a:gridCol w="16764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Encoding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785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>
                <a:solidFill>
                  <a:schemeClr val="bg1"/>
                </a:solidFill>
                <a:latin typeface="+mj-lt"/>
              </a:rPr>
              <a:t>Mealy FSM State Transition &amp; Output Table</a:t>
            </a:r>
            <a:endParaRPr lang="en-US" sz="3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01598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Sequential circuits are used anytime that we have a “</a:t>
            </a:r>
            <a:r>
              <a:rPr lang="en-US" sz="2800" dirty="0" err="1"/>
              <a:t>stateful</a:t>
            </a:r>
            <a:r>
              <a:rPr lang="en-US" sz="2800" dirty="0"/>
              <a:t>” application.</a:t>
            </a:r>
          </a:p>
          <a:p>
            <a:r>
              <a:rPr lang="en-US" sz="2800" dirty="0"/>
              <a:t>A </a:t>
            </a:r>
            <a:r>
              <a:rPr lang="en-US" sz="2800" dirty="0" err="1"/>
              <a:t>stateful</a:t>
            </a:r>
            <a:r>
              <a:rPr lang="en-US" sz="2800" dirty="0"/>
              <a:t> application is one where the next state of the machine depends on the current state of the machine and the input.</a:t>
            </a:r>
          </a:p>
          <a:p>
            <a:r>
              <a:rPr lang="en-US" sz="2800" dirty="0"/>
              <a:t>A </a:t>
            </a:r>
            <a:r>
              <a:rPr lang="en-US" sz="2800" dirty="0" err="1"/>
              <a:t>stateful</a:t>
            </a:r>
            <a:r>
              <a:rPr lang="en-US" sz="2800" dirty="0"/>
              <a:t> application requires both combinational and sequential </a:t>
            </a:r>
            <a:r>
              <a:rPr lang="en-US" sz="2800" dirty="0" smtClean="0"/>
              <a:t>logic.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3811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8119" name="Group 263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90142258"/>
              </p:ext>
            </p:extLst>
          </p:nvPr>
        </p:nvGraphicFramePr>
        <p:xfrm>
          <a:off x="1143000" y="1524000"/>
          <a:ext cx="4343399" cy="2621280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1066799"/>
                <a:gridCol w="1143000"/>
              </a:tblGrid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Current 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Input</a:t>
                      </a:r>
                      <a:endParaRPr kumimoji="0" lang="en-US" sz="20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Next State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Output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  <a:endParaRPr kumimoji="0" lang="en-US" sz="20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17988" name="Group 132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4761240"/>
              </p:ext>
            </p:extLst>
          </p:nvPr>
        </p:nvGraphicFramePr>
        <p:xfrm>
          <a:off x="5943600" y="2133600"/>
          <a:ext cx="2514600" cy="1735138"/>
        </p:xfrm>
        <a:graphic>
          <a:graphicData uri="http://schemas.openxmlformats.org/drawingml/2006/table">
            <a:tbl>
              <a:tblPr/>
              <a:tblGrid>
                <a:gridCol w="838200"/>
                <a:gridCol w="16764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Encoding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S1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785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>
                <a:solidFill>
                  <a:schemeClr val="bg1"/>
                </a:solidFill>
                <a:latin typeface="+mj-lt"/>
              </a:rPr>
              <a:t>Mealy FSM State Transition &amp; Output Table</a:t>
            </a:r>
            <a:endParaRPr lang="en-US" sz="3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065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8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Moore FSM Schematic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61800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706" y="1447800"/>
            <a:ext cx="47409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8326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Mealy FSM Schematic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62824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76547"/>
            <a:ext cx="5679488" cy="383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962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Moore &amp; Mealy Timing Diagram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203579"/>
              </p:ext>
            </p:extLst>
          </p:nvPr>
        </p:nvGraphicFramePr>
        <p:xfrm>
          <a:off x="762000" y="1828800"/>
          <a:ext cx="8066169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4" name="VISIO" r:id="rId4" imgW="5859000" imgH="2348280" progId="Visio.Drawing.6">
                  <p:embed/>
                </p:oleObj>
              </mc:Choice>
              <mc:Fallback>
                <p:oleObj name="VISIO" r:id="rId4" imgW="5859000" imgH="2348280" progId="Visio.Drawing.6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8066169" cy="323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1184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Identify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inputs </a:t>
            </a:r>
            <a:r>
              <a:rPr lang="en-US" sz="2600" dirty="0">
                <a:latin typeface="Times New Roman" pitchFamily="18" charset="0"/>
                <a:cs typeface="Arial" charset="0"/>
              </a:rPr>
              <a:t>and outputs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Sketch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state </a:t>
            </a:r>
            <a:r>
              <a:rPr lang="en-US" sz="2600" dirty="0">
                <a:latin typeface="Times New Roman" pitchFamily="18" charset="0"/>
                <a:cs typeface="Arial" charset="0"/>
              </a:rPr>
              <a:t>transition diagram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Write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state </a:t>
            </a:r>
            <a:r>
              <a:rPr lang="en-US" sz="2600" dirty="0">
                <a:latin typeface="Times New Roman" pitchFamily="18" charset="0"/>
                <a:cs typeface="Arial" charset="0"/>
              </a:rPr>
              <a:t>transition table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Select state encodings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For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Moore </a:t>
            </a:r>
            <a:r>
              <a:rPr lang="en-US" sz="2600" dirty="0">
                <a:latin typeface="Times New Roman" pitchFamily="18" charset="0"/>
                <a:cs typeface="Arial" charset="0"/>
              </a:rPr>
              <a:t>machine: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Rewrite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state </a:t>
            </a:r>
            <a:r>
              <a:rPr lang="en-US" sz="2200" dirty="0">
                <a:latin typeface="Times New Roman" pitchFamily="18" charset="0"/>
                <a:cs typeface="Arial" charset="0"/>
              </a:rPr>
              <a:t>transition table with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state </a:t>
            </a:r>
            <a:r>
              <a:rPr lang="en-US" sz="2200" dirty="0">
                <a:latin typeface="Times New Roman" pitchFamily="18" charset="0"/>
                <a:cs typeface="Arial" charset="0"/>
              </a:rPr>
              <a:t>encodings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Write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output </a:t>
            </a:r>
            <a:r>
              <a:rPr lang="en-US" sz="2200" dirty="0">
                <a:latin typeface="Times New Roman" pitchFamily="18" charset="0"/>
                <a:cs typeface="Arial" charset="0"/>
              </a:rPr>
              <a:t>table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For a Mealy machine: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Rewrite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combined </a:t>
            </a:r>
            <a:r>
              <a:rPr lang="en-US" sz="2200" dirty="0">
                <a:latin typeface="Times New Roman" pitchFamily="18" charset="0"/>
                <a:cs typeface="Arial" charset="0"/>
              </a:rPr>
              <a:t>state transition and output table with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state </a:t>
            </a:r>
            <a:r>
              <a:rPr lang="en-US" sz="2200" dirty="0">
                <a:latin typeface="Times New Roman" pitchFamily="18" charset="0"/>
                <a:cs typeface="Arial" charset="0"/>
              </a:rPr>
              <a:t>encodings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Write Boolean equations for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next </a:t>
            </a:r>
            <a:r>
              <a:rPr lang="en-US" sz="2600" dirty="0">
                <a:latin typeface="Times New Roman" pitchFamily="18" charset="0"/>
                <a:cs typeface="Arial" charset="0"/>
              </a:rPr>
              <a:t>state and output logic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Sketch the circuit schematic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FSM Design Procedure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46650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 </a:t>
            </a:r>
            <a:r>
              <a:rPr lang="en-US" sz="2800" dirty="0" err="1" smtClean="0"/>
              <a:t>behaviour</a:t>
            </a:r>
            <a:r>
              <a:rPr lang="en-US" sz="2800" dirty="0" smtClean="0"/>
              <a:t> </a:t>
            </a:r>
            <a:r>
              <a:rPr lang="en-US" sz="2800" dirty="0"/>
              <a:t>of sequential circuits can be expressed using </a:t>
            </a:r>
            <a:r>
              <a:rPr lang="en-US" sz="2800" dirty="0" smtClean="0"/>
              <a:t>finite </a:t>
            </a:r>
            <a:r>
              <a:rPr lang="en-US" sz="2800" dirty="0"/>
              <a:t>state machines (FSMs</a:t>
            </a:r>
            <a:r>
              <a:rPr lang="en-US" sz="2800" dirty="0" smtClean="0"/>
              <a:t>).</a:t>
            </a:r>
          </a:p>
          <a:p>
            <a:r>
              <a:rPr lang="en-US" sz="2800" dirty="0" smtClean="0"/>
              <a:t>An FSM:</a:t>
            </a:r>
          </a:p>
          <a:p>
            <a:pPr lvl="1"/>
            <a:r>
              <a:rPr lang="en-US" sz="2400" dirty="0" smtClean="0"/>
              <a:t>Takes </a:t>
            </a:r>
            <a:r>
              <a:rPr lang="en-US" sz="2400" dirty="0"/>
              <a:t>an input and a current </a:t>
            </a:r>
            <a:r>
              <a:rPr lang="en-US" sz="2400" dirty="0" smtClean="0"/>
              <a:t>state.</a:t>
            </a:r>
            <a:endParaRPr lang="en-US" sz="2400" dirty="0"/>
          </a:p>
          <a:p>
            <a:pPr lvl="1"/>
            <a:r>
              <a:rPr lang="en-US" sz="2400" dirty="0"/>
              <a:t>Produces an output and a new </a:t>
            </a:r>
            <a:r>
              <a:rPr lang="en-US" sz="2400" dirty="0" smtClean="0"/>
              <a:t>state.</a:t>
            </a:r>
            <a:endParaRPr lang="en-US" sz="2400" dirty="0"/>
          </a:p>
          <a:p>
            <a:r>
              <a:rPr lang="en-US" sz="2800" dirty="0"/>
              <a:t>It is called a Finite State Machine because it can have, at most, a </a:t>
            </a:r>
            <a:r>
              <a:rPr lang="en-US" sz="2800" i="1" dirty="0"/>
              <a:t>finite</a:t>
            </a:r>
            <a:r>
              <a:rPr lang="en-US" sz="2800" dirty="0"/>
              <a:t> number of states.</a:t>
            </a:r>
          </a:p>
          <a:p>
            <a:r>
              <a:rPr lang="en-US" sz="2800" dirty="0"/>
              <a:t>It is composed of </a:t>
            </a:r>
            <a:r>
              <a:rPr lang="en-US" sz="2800" dirty="0" smtClean="0"/>
              <a:t>combinational </a:t>
            </a:r>
            <a:r>
              <a:rPr lang="en-US" sz="2800" dirty="0"/>
              <a:t>logic </a:t>
            </a:r>
            <a:r>
              <a:rPr lang="en-US" sz="2800" dirty="0" smtClean="0"/>
              <a:t>components and </a:t>
            </a:r>
            <a:r>
              <a:rPr lang="en-US" sz="2800" dirty="0"/>
              <a:t>flip-flops placed in such a way as to maintain state information.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7306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FSMs can be represented by a set of nodes that hold the states of the machine and a set of arcs that connect the states.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2034" y="3573951"/>
            <a:ext cx="4168869" cy="1676041"/>
            <a:chOff x="1463169" y="4010139"/>
            <a:chExt cx="4168869" cy="1676041"/>
          </a:xfrm>
        </p:grpSpPr>
        <p:sp>
          <p:nvSpPr>
            <p:cNvPr id="5" name="Oval 4"/>
            <p:cNvSpPr/>
            <p:nvPr/>
          </p:nvSpPr>
          <p:spPr>
            <a:xfrm>
              <a:off x="1939339" y="4421712"/>
              <a:ext cx="773775" cy="773775"/>
            </a:xfrm>
            <a:prstGeom prst="ellipse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082101" y="4421712"/>
              <a:ext cx="773775" cy="773775"/>
            </a:xfrm>
            <a:prstGeom prst="ellipse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urved Connector 6"/>
            <p:cNvCxnSpPr>
              <a:stCxn id="11" idx="0"/>
              <a:endCxn id="12" idx="0"/>
            </p:cNvCxnSpPr>
            <p:nvPr/>
          </p:nvCxnSpPr>
          <p:spPr>
            <a:xfrm rot="5400000" flipH="1" flipV="1">
              <a:off x="3397607" y="3350331"/>
              <a:ext cx="10498" cy="2142762"/>
            </a:xfrm>
            <a:prstGeom prst="curvedConnector3">
              <a:avLst>
                <a:gd name="adj1" fmla="val 4577780"/>
              </a:avLst>
            </a:prstGeom>
            <a:ln w="38100" cmpd="sng">
              <a:solidFill>
                <a:srgbClr val="1F497D"/>
              </a:solidFill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6200000" flipH="1">
              <a:off x="3362598" y="4129355"/>
              <a:ext cx="10498" cy="2142762"/>
            </a:xfrm>
            <a:prstGeom prst="curvedConnector3">
              <a:avLst>
                <a:gd name="adj1" fmla="val 4577780"/>
              </a:avLst>
            </a:prstGeom>
            <a:ln w="38100" cmpd="sng">
              <a:solidFill>
                <a:srgbClr val="1F497D"/>
              </a:solidFill>
              <a:headEnd type="triangle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12" idx="5"/>
              <a:endCxn id="12" idx="7"/>
            </p:cNvCxnSpPr>
            <p:nvPr/>
          </p:nvCxnSpPr>
          <p:spPr>
            <a:xfrm rot="5400000" flipH="1">
              <a:off x="4468988" y="4808600"/>
              <a:ext cx="547142" cy="10498"/>
            </a:xfrm>
            <a:prstGeom prst="curvedConnector5">
              <a:avLst>
                <a:gd name="adj1" fmla="val -34536"/>
                <a:gd name="adj2" fmla="val -6231669"/>
                <a:gd name="adj3" fmla="val 134536"/>
              </a:avLst>
            </a:prstGeom>
            <a:ln w="38100" cmpd="sng">
              <a:solidFill>
                <a:schemeClr val="tx2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>
              <a:stCxn id="11" idx="1"/>
              <a:endCxn id="11" idx="3"/>
            </p:cNvCxnSpPr>
            <p:nvPr/>
          </p:nvCxnSpPr>
          <p:spPr>
            <a:xfrm rot="16200000" flipH="1">
              <a:off x="1779084" y="4808600"/>
              <a:ext cx="547142" cy="10498"/>
            </a:xfrm>
            <a:prstGeom prst="curvedConnector5">
              <a:avLst>
                <a:gd name="adj1" fmla="val -34536"/>
                <a:gd name="adj2" fmla="val -7009441"/>
                <a:gd name="adj3" fmla="val 134536"/>
              </a:avLst>
            </a:prstGeom>
            <a:ln w="38100" cmpd="sng">
              <a:solidFill>
                <a:schemeClr val="tx2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909578" y="4636580"/>
              <a:ext cx="773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/>
                <a:t>Q=0</a:t>
              </a:r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63109" y="4644572"/>
              <a:ext cx="773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Q=1</a:t>
              </a:r>
              <a:endParaRPr lang="en-US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58263" y="5347626"/>
              <a:ext cx="773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D=1</a:t>
              </a:r>
              <a:endParaRPr lang="en-US" sz="16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63169" y="4010139"/>
              <a:ext cx="773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D=1</a:t>
              </a:r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43696" y="5273582"/>
              <a:ext cx="773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D=0</a:t>
              </a:r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43696" y="4023506"/>
              <a:ext cx="773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D=1</a:t>
              </a:r>
              <a:endParaRPr lang="en-US" sz="16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117902" y="5552615"/>
              <a:ext cx="119042" cy="1190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177423" y="5135966"/>
              <a:ext cx="0" cy="41664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264876" y="3169638"/>
            <a:ext cx="3605897" cy="24160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400" dirty="0">
                <a:ea typeface="SimSun" charset="-122"/>
              </a:rPr>
              <a:t>A </a:t>
            </a:r>
            <a:r>
              <a:rPr lang="en-US" altLang="zh-CN" sz="1400" i="1" dirty="0">
                <a:solidFill>
                  <a:schemeClr val="tx2"/>
                </a:solidFill>
                <a:ea typeface="SimSun" charset="-122"/>
              </a:rPr>
              <a:t>circle</a:t>
            </a:r>
            <a:r>
              <a:rPr lang="en-US" altLang="zh-CN" sz="1400" dirty="0">
                <a:ea typeface="SimSun" charset="-122"/>
              </a:rPr>
              <a:t> with the state name in it for each </a:t>
            </a:r>
            <a:r>
              <a:rPr lang="en-US" altLang="zh-CN" sz="1400" dirty="0" smtClean="0">
                <a:ea typeface="SimSun" charset="-122"/>
              </a:rPr>
              <a:t>state.</a:t>
            </a:r>
            <a:endParaRPr lang="en-US" altLang="zh-CN" sz="1400" dirty="0">
              <a:ea typeface="SimSun" charset="-122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400" dirty="0">
                <a:ea typeface="SimSun" charset="-122"/>
              </a:rPr>
              <a:t>A </a:t>
            </a:r>
            <a:r>
              <a:rPr lang="en-US" altLang="zh-CN" sz="1400" i="1" dirty="0">
                <a:solidFill>
                  <a:schemeClr val="tx2"/>
                </a:solidFill>
                <a:ea typeface="SimSun" charset="-122"/>
              </a:rPr>
              <a:t>directed arc </a:t>
            </a:r>
            <a:r>
              <a:rPr lang="en-US" altLang="zh-CN" sz="1400" dirty="0">
                <a:ea typeface="SimSun" charset="-122"/>
              </a:rPr>
              <a:t>from the Present State to the Next State for each state </a:t>
            </a:r>
            <a:r>
              <a:rPr lang="en-US" altLang="zh-CN" sz="1400" dirty="0" smtClean="0">
                <a:ea typeface="SimSun" charset="-122"/>
              </a:rPr>
              <a:t>transition.</a:t>
            </a:r>
            <a:endParaRPr lang="en-US" altLang="zh-CN" sz="1400" dirty="0">
              <a:ea typeface="SimSun" charset="-122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400" dirty="0">
                <a:ea typeface="SimSun" charset="-122"/>
              </a:rPr>
              <a:t>A </a:t>
            </a:r>
            <a:r>
              <a:rPr lang="en-US" altLang="zh-CN" sz="1400" dirty="0">
                <a:solidFill>
                  <a:schemeClr val="tx2"/>
                </a:solidFill>
                <a:ea typeface="SimSun" charset="-122"/>
              </a:rPr>
              <a:t>l</a:t>
            </a:r>
            <a:r>
              <a:rPr lang="en-US" altLang="zh-CN" sz="1400" i="1" dirty="0">
                <a:solidFill>
                  <a:schemeClr val="tx2"/>
                </a:solidFill>
                <a:ea typeface="SimSun" charset="-122"/>
              </a:rPr>
              <a:t>abel</a:t>
            </a:r>
            <a:r>
              <a:rPr lang="en-US" altLang="zh-CN" sz="1400" dirty="0">
                <a:ea typeface="SimSun" charset="-122"/>
              </a:rPr>
              <a:t> on each directed arc with the </a:t>
            </a:r>
            <a:r>
              <a:rPr lang="en-US" altLang="zh-CN" sz="1400" dirty="0" smtClean="0">
                <a:ea typeface="SimSun" charset="-122"/>
              </a:rPr>
              <a:t>input </a:t>
            </a:r>
            <a:r>
              <a:rPr lang="en-US" altLang="zh-CN" sz="1400" dirty="0">
                <a:ea typeface="SimSun" charset="-122"/>
              </a:rPr>
              <a:t>values which causes the state </a:t>
            </a:r>
            <a:r>
              <a:rPr lang="en-US" altLang="zh-CN" sz="1400" dirty="0" smtClean="0">
                <a:ea typeface="SimSun" charset="-122"/>
              </a:rPr>
              <a:t>transition.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400" dirty="0" smtClean="0">
                <a:ea typeface="SimSun" charset="-122"/>
              </a:rPr>
              <a:t>A </a:t>
            </a:r>
            <a:r>
              <a:rPr lang="en-US" altLang="zh-CN" sz="1400" dirty="0">
                <a:solidFill>
                  <a:schemeClr val="tx2"/>
                </a:solidFill>
                <a:ea typeface="SimSun" charset="-122"/>
              </a:rPr>
              <a:t>label: </a:t>
            </a:r>
            <a:endParaRPr lang="en-US" altLang="zh-CN" sz="1400" dirty="0" smtClean="0">
              <a:solidFill>
                <a:schemeClr val="tx2"/>
              </a:solidFill>
              <a:ea typeface="SimSun" charset="-122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400" dirty="0" smtClean="0">
                <a:ea typeface="SimSun" charset="-122"/>
              </a:rPr>
              <a:t>On </a:t>
            </a:r>
            <a:r>
              <a:rPr lang="en-US" altLang="zh-CN" sz="1400" dirty="0">
                <a:ea typeface="SimSun" charset="-122"/>
              </a:rPr>
              <a:t>each circle with the output </a:t>
            </a:r>
            <a:r>
              <a:rPr lang="en-US" altLang="zh-CN" sz="1400" dirty="0" smtClean="0">
                <a:ea typeface="SimSun" charset="-122"/>
              </a:rPr>
              <a:t/>
            </a:r>
            <a:br>
              <a:rPr lang="en-US" altLang="zh-CN" sz="1400" dirty="0" smtClean="0">
                <a:ea typeface="SimSun" charset="-122"/>
              </a:rPr>
            </a:br>
            <a:r>
              <a:rPr lang="en-US" altLang="zh-CN" sz="1400" dirty="0" smtClean="0">
                <a:ea typeface="SimSun" charset="-122"/>
              </a:rPr>
              <a:t>value </a:t>
            </a:r>
            <a:r>
              <a:rPr lang="en-US" altLang="zh-CN" sz="1400" dirty="0">
                <a:ea typeface="SimSun" charset="-122"/>
              </a:rPr>
              <a:t>produced, </a:t>
            </a:r>
            <a:r>
              <a:rPr lang="en-US" altLang="zh-CN" sz="1400" dirty="0" smtClean="0">
                <a:ea typeface="SimSun" charset="-122"/>
              </a:rPr>
              <a:t>or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400" dirty="0" smtClean="0">
                <a:ea typeface="SimSun" charset="-122"/>
              </a:rPr>
              <a:t>On </a:t>
            </a:r>
            <a:r>
              <a:rPr lang="en-US" altLang="zh-CN" sz="1400" dirty="0">
                <a:ea typeface="SimSun" charset="-122"/>
              </a:rPr>
              <a:t>each directed arc with the </a:t>
            </a:r>
            <a:r>
              <a:rPr lang="en-US" altLang="zh-CN" sz="1400" dirty="0" smtClean="0">
                <a:ea typeface="SimSun" charset="-122"/>
              </a:rPr>
              <a:t/>
            </a:r>
            <a:br>
              <a:rPr lang="en-US" altLang="zh-CN" sz="1400" dirty="0" smtClean="0">
                <a:ea typeface="SimSun" charset="-122"/>
              </a:rPr>
            </a:br>
            <a:r>
              <a:rPr lang="en-US" altLang="zh-CN" sz="1400" dirty="0" smtClean="0">
                <a:ea typeface="SimSun" charset="-122"/>
              </a:rPr>
              <a:t>output </a:t>
            </a:r>
            <a:r>
              <a:rPr lang="en-US" altLang="zh-CN" sz="1400" dirty="0">
                <a:ea typeface="SimSun" charset="-122"/>
              </a:rPr>
              <a:t>value produced</a:t>
            </a:r>
            <a:r>
              <a:rPr lang="en-US" altLang="zh-CN" sz="1400" dirty="0" smtClean="0">
                <a:ea typeface="SimSun" charset="-122"/>
              </a:rPr>
              <a:t>.</a:t>
            </a:r>
            <a:endParaRPr lang="en-US" altLang="zh-CN" sz="1400" dirty="0"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7528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r>
              <a:rPr lang="en-US" sz="2000" i="1" dirty="0"/>
              <a:t>Moore</a:t>
            </a:r>
            <a:r>
              <a:rPr lang="en-US" sz="2000" dirty="0"/>
              <a:t> and </a:t>
            </a:r>
            <a:r>
              <a:rPr lang="en-US" sz="2000" i="1" dirty="0"/>
              <a:t>Mealy</a:t>
            </a:r>
            <a:r>
              <a:rPr lang="en-US" sz="2000" dirty="0"/>
              <a:t> machines are two types of FSMs that are equivalent.</a:t>
            </a:r>
          </a:p>
          <a:p>
            <a:r>
              <a:rPr lang="en-US" sz="2000" dirty="0"/>
              <a:t>They differ only in how they express the outputs of the machine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37770485"/>
              </p:ext>
            </p:extLst>
          </p:nvPr>
        </p:nvGraphicFramePr>
        <p:xfrm>
          <a:off x="2894051" y="2492896"/>
          <a:ext cx="5638800" cy="349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4" imgW="2615905" imgH="1618764" progId="">
                  <p:embed/>
                </p:oleObj>
              </mc:Choice>
              <mc:Fallback>
                <p:oleObj name="VISIO" r:id="rId4" imgW="2615905" imgH="1618764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51" y="2492896"/>
                        <a:ext cx="5638800" cy="349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1490" y="4578538"/>
            <a:ext cx="2448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2000" b="1" dirty="0" smtClean="0">
                <a:solidFill>
                  <a:schemeClr val="tx2"/>
                </a:solidFill>
                <a:cs typeface="Arial" charset="0"/>
              </a:rPr>
              <a:t>Mealy </a:t>
            </a:r>
            <a:r>
              <a:rPr lang="en-US" sz="2000" b="1" dirty="0">
                <a:solidFill>
                  <a:schemeClr val="tx2"/>
                </a:solidFill>
                <a:cs typeface="Arial" charset="0"/>
              </a:rPr>
              <a:t>FSM: </a:t>
            </a:r>
            <a:r>
              <a:rPr lang="en-US" sz="2000" i="1" dirty="0">
                <a:cs typeface="Arial" charset="0"/>
              </a:rPr>
              <a:t>outputs depend on current state and </a:t>
            </a:r>
            <a:r>
              <a:rPr lang="en-US" sz="2000" i="1" dirty="0" smtClean="0">
                <a:cs typeface="Arial" charset="0"/>
              </a:rPr>
              <a:t>inputs</a:t>
            </a:r>
            <a:endParaRPr lang="en-US" sz="2000" i="1" dirty="0"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490" y="2833082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2000" b="1" dirty="0">
                <a:solidFill>
                  <a:schemeClr val="tx2"/>
                </a:solidFill>
                <a:cs typeface="Arial" charset="0"/>
              </a:rPr>
              <a:t>Moore FSM: </a:t>
            </a:r>
            <a:r>
              <a:rPr lang="en-US" sz="2000" i="1" dirty="0">
                <a:cs typeface="Arial" charset="0"/>
              </a:rPr>
              <a:t>outputs depend only on current state</a:t>
            </a:r>
          </a:p>
        </p:txBody>
      </p:sp>
    </p:spTree>
    <p:extLst>
      <p:ext uri="{BB962C8B-B14F-4D97-AF65-F5344CB8AC3E}">
        <p14:creationId xmlns:p14="http://schemas.microsoft.com/office/powerpoint/2010/main" val="2274950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Consist </a:t>
            </a:r>
            <a:r>
              <a:rPr lang="en-US" dirty="0"/>
              <a:t>of: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</a:rPr>
              <a:t>State register</a:t>
            </a:r>
          </a:p>
          <a:p>
            <a:pPr lvl="2">
              <a:spcBef>
                <a:spcPts val="0"/>
              </a:spcBef>
            </a:pPr>
            <a:r>
              <a:rPr lang="en-US" dirty="0"/>
              <a:t>Stores current state </a:t>
            </a:r>
          </a:p>
          <a:p>
            <a:pPr lvl="2">
              <a:spcBef>
                <a:spcPts val="0"/>
              </a:spcBef>
            </a:pPr>
            <a:r>
              <a:rPr lang="en-US" dirty="0"/>
              <a:t>Loads next state at clock edge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</a:rPr>
              <a:t>Combinational logic</a:t>
            </a:r>
          </a:p>
          <a:p>
            <a:pPr lvl="2">
              <a:spcBef>
                <a:spcPts val="0"/>
              </a:spcBef>
            </a:pPr>
            <a:r>
              <a:rPr lang="en-US" dirty="0"/>
              <a:t>Computes the next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Consist of: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State register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Stores current state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Loads next state at clock edge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Combinational </a:t>
            </a:r>
            <a:r>
              <a:rPr lang="en-US" dirty="0" smtClean="0">
                <a:solidFill>
                  <a:schemeClr val="bg1"/>
                </a:solidFill>
              </a:rPr>
              <a:t>logic</a:t>
            </a:r>
            <a:endParaRPr lang="en-US" dirty="0">
              <a:solidFill>
                <a:schemeClr val="bg1"/>
              </a:solidFill>
            </a:endParaRPr>
          </a:p>
          <a:p>
            <a:pPr marL="342900" lvl="2" indent="-342900">
              <a:spcBef>
                <a:spcPts val="0"/>
              </a:spcBef>
            </a:pPr>
            <a:r>
              <a:rPr lang="en-US" dirty="0"/>
              <a:t>Computes the </a:t>
            </a:r>
            <a:r>
              <a:rPr lang="en-US" dirty="0" smtClean="0"/>
              <a:t>outputs</a:t>
            </a:r>
            <a:endParaRPr lang="en-US" dirty="0"/>
          </a:p>
        </p:txBody>
      </p:sp>
      <p:graphicFrame>
        <p:nvGraphicFramePr>
          <p:cNvPr id="6" name="Object 19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77144" y="4499980"/>
          <a:ext cx="2819400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09" name="VISIO" r:id="rId6" imgW="1287798" imgH="729823" progId="">
                  <p:embed/>
                </p:oleObj>
              </mc:Choice>
              <mc:Fallback>
                <p:oleObj name="VISIO" r:id="rId6" imgW="1287798" imgH="729823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144" y="4499980"/>
                        <a:ext cx="2819400" cy="160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0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5031397" y="4483311"/>
          <a:ext cx="30480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10" name="VISIO" r:id="rId8" imgW="1359931" imgH="729823" progId="">
                  <p:embed/>
                </p:oleObj>
              </mc:Choice>
              <mc:Fallback>
                <p:oleObj name="VISIO" r:id="rId8" imgW="1359931" imgH="729823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1397" y="4483311"/>
                        <a:ext cx="3048000" cy="163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>
            <p:custDataLst>
              <p:tags r:id="rId4"/>
            </p:custDataLst>
            <p:extLst/>
          </p:nvPr>
        </p:nvGraphicFramePr>
        <p:xfrm>
          <a:off x="5107597" y="1417638"/>
          <a:ext cx="2971800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11" name="VISIO" r:id="rId10" imgW="1485104" imgH="780741" progId="">
                  <p:embed/>
                </p:oleObj>
              </mc:Choice>
              <mc:Fallback>
                <p:oleObj name="VISIO" r:id="rId10" imgW="1485104" imgH="780741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7597" y="1417638"/>
                        <a:ext cx="2971800" cy="156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>
          <a:xfrm>
            <a:off x="4159661" y="2077122"/>
            <a:ext cx="947936" cy="4320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5335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3320852"/>
              </p:ext>
            </p:extLst>
          </p:nvPr>
        </p:nvGraphicFramePr>
        <p:xfrm>
          <a:off x="3276600" y="2428875"/>
          <a:ext cx="4567238" cy="38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36" name="VISIO" r:id="rId7" imgW="2276110" imgH="1942910" progId="Visio.Drawing.6">
                  <p:embed/>
                </p:oleObj>
              </mc:Choice>
              <mc:Fallback>
                <p:oleObj name="VISIO" r:id="rId7" imgW="2276110" imgH="1942910" progId="Visio.Drawing.6">
                  <p:embed/>
                  <p:pic>
                    <p:nvPicPr>
                      <p:cNvPr id="0" name="Picture 5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428875"/>
                        <a:ext cx="4567238" cy="389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533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9533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Traffic light controller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Traffic sensors: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>
                <a:latin typeface="Times New Roman" pitchFamily="18" charset="0"/>
                <a:cs typeface="Arial" charset="0"/>
              </a:rPr>
              <a:t>A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>
                <a:latin typeface="Times New Roman" pitchFamily="18" charset="0"/>
                <a:cs typeface="Arial" charset="0"/>
              </a:rPr>
              <a:t>B</a:t>
            </a:r>
            <a:r>
              <a:rPr lang="en-US" sz="2600" dirty="0">
                <a:latin typeface="Times New Roman" pitchFamily="18" charset="0"/>
                <a:cs typeface="Arial" charset="0"/>
              </a:rPr>
              <a:t> (TRUE when there’s traffic)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Lights: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L</a:t>
            </a:r>
            <a:r>
              <a:rPr lang="en-US" sz="2600" i="1" baseline="-25000" dirty="0">
                <a:latin typeface="Times New Roman" pitchFamily="18" charset="0"/>
                <a:cs typeface="Arial" charset="0"/>
              </a:rPr>
              <a:t>A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L</a:t>
            </a:r>
            <a:r>
              <a:rPr lang="en-US" sz="2600" i="1" baseline="-25000" dirty="0">
                <a:latin typeface="Times New Roman" pitchFamily="18" charset="0"/>
                <a:cs typeface="Arial" charset="0"/>
              </a:rPr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FSM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30555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6358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64182797"/>
              </p:ext>
            </p:extLst>
          </p:nvPr>
        </p:nvGraphicFramePr>
        <p:xfrm>
          <a:off x="3581400" y="2057400"/>
          <a:ext cx="4679950" cy="385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60" name="VISIO" r:id="rId7" imgW="1628823" imgH="1343359" progId="Visio.Drawing.6">
                  <p:embed/>
                </p:oleObj>
              </mc:Choice>
              <mc:Fallback>
                <p:oleObj name="VISIO" r:id="rId7" imgW="1628823" imgH="1343359" progId="Visio.Drawing.6">
                  <p:embed/>
                  <p:pic>
                    <p:nvPicPr>
                      <p:cNvPr id="0" name="Picture 5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057400"/>
                        <a:ext cx="4679950" cy="3857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635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9635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Inputs: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CLK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Reset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3200" i="1" baseline="-25000" dirty="0">
                <a:latin typeface="Times New Roman" pitchFamily="18" charset="0"/>
                <a:cs typeface="Arial" charset="0"/>
              </a:rPr>
              <a:t>A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3200" i="1" baseline="-25000" dirty="0">
                <a:latin typeface="Times New Roman" pitchFamily="18" charset="0"/>
                <a:cs typeface="Arial" charset="0"/>
              </a:rPr>
              <a:t>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Outputs: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L</a:t>
            </a:r>
            <a:r>
              <a:rPr lang="en-US" sz="3200" i="1" baseline="-25000" dirty="0">
                <a:latin typeface="Times New Roman" pitchFamily="18" charset="0"/>
                <a:cs typeface="Arial" charset="0"/>
              </a:rPr>
              <a:t>A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L</a:t>
            </a:r>
            <a:r>
              <a:rPr lang="en-US" sz="3200" i="1" baseline="-25000" dirty="0">
                <a:latin typeface="Times New Roman" pitchFamily="18" charset="0"/>
                <a:cs typeface="Arial" charset="0"/>
              </a:rPr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FSM Black Box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46177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17731</TotalTime>
  <Words>1235</Words>
  <Application>Microsoft Macintosh PowerPoint</Application>
  <PresentationFormat>On-screen Show (4:3)</PresentationFormat>
  <Paragraphs>550</Paragraphs>
  <Slides>34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VISIO</vt:lpstr>
      <vt:lpstr>PowerPoint Presentation</vt:lpstr>
      <vt:lpstr>PowerPoint Presentation</vt:lpstr>
      <vt:lpstr>Sequential Circuits</vt:lpstr>
      <vt:lpstr>Finite State Machines</vt:lpstr>
      <vt:lpstr>Finite State Machines</vt:lpstr>
      <vt:lpstr>Finite State Machines</vt:lpstr>
      <vt:lpstr>Finite State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FSM Example: Paper Tape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Joey S C Lam</cp:lastModifiedBy>
  <cp:revision>125</cp:revision>
  <dcterms:created xsi:type="dcterms:W3CDTF">2012-08-07T04:56:47Z</dcterms:created>
  <dcterms:modified xsi:type="dcterms:W3CDTF">2016-03-07T22:44:31Z</dcterms:modified>
</cp:coreProperties>
</file>