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5" r:id="rId2"/>
    <p:sldId id="433" r:id="rId3"/>
    <p:sldId id="438" r:id="rId4"/>
    <p:sldId id="436" r:id="rId5"/>
    <p:sldId id="447" r:id="rId6"/>
    <p:sldId id="435" r:id="rId7"/>
    <p:sldId id="434" r:id="rId8"/>
    <p:sldId id="437" r:id="rId9"/>
    <p:sldId id="439" r:id="rId10"/>
    <p:sldId id="441" r:id="rId11"/>
    <p:sldId id="440" r:id="rId12"/>
    <p:sldId id="442" r:id="rId13"/>
    <p:sldId id="443" r:id="rId14"/>
    <p:sldId id="444" r:id="rId15"/>
    <p:sldId id="445" r:id="rId16"/>
    <p:sldId id="446" r:id="rId17"/>
    <p:sldId id="448" r:id="rId18"/>
    <p:sldId id="449" r:id="rId19"/>
    <p:sldId id="450" r:id="rId20"/>
    <p:sldId id="451" r:id="rId21"/>
    <p:sldId id="453" r:id="rId22"/>
    <p:sldId id="452" r:id="rId23"/>
    <p:sldId id="454" r:id="rId24"/>
    <p:sldId id="455" r:id="rId25"/>
    <p:sldId id="459" r:id="rId26"/>
    <p:sldId id="460" r:id="rId27"/>
    <p:sldId id="456" r:id="rId28"/>
    <p:sldId id="461" r:id="rId29"/>
    <p:sldId id="462" r:id="rId30"/>
    <p:sldId id="45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84936" autoAdjust="0"/>
  </p:normalViewPr>
  <p:slideViewPr>
    <p:cSldViewPr>
      <p:cViewPr>
        <p:scale>
          <a:sx n="93" d="100"/>
          <a:sy n="93" d="100"/>
        </p:scale>
        <p:origin x="544" y="128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the output logic circuit follows from the output logic identified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How to use as few states as possible?</a:t>
            </a:r>
          </a:p>
          <a:p>
            <a:pPr>
              <a:defRPr/>
            </a:pPr>
            <a:endParaRPr lang="en-US" dirty="0" smtClean="0"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State minimization is a well-studied problem</a:t>
            </a:r>
          </a:p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It</a:t>
            </a:r>
            <a:r>
              <a:rPr lang="en-US" baseline="0" dirty="0" smtClean="0">
                <a:latin typeface="Tahoma" charset="0"/>
                <a:ea typeface="Tahoma"/>
              </a:rPr>
              <a:t> is</a:t>
            </a:r>
            <a:r>
              <a:rPr lang="en-US" dirty="0" smtClean="0">
                <a:latin typeface="Tahoma" charset="0"/>
              </a:rPr>
              <a:t> a tough problem (NP-complete)</a:t>
            </a:r>
          </a:p>
          <a:p>
            <a:pPr>
              <a:defRPr/>
            </a:pPr>
            <a:r>
              <a:rPr lang="en-US" dirty="0" smtClean="0">
                <a:latin typeface="Tahoma" charset="0"/>
              </a:rPr>
              <a:t>but pretty good algorithms exist</a:t>
            </a:r>
          </a:p>
          <a:p>
            <a:pPr>
              <a:defRPr/>
            </a:pPr>
            <a:r>
              <a:rPr lang="en-US" baseline="0" dirty="0" smtClean="0">
                <a:latin typeface="Tahoma" charset="0"/>
              </a:rPr>
              <a:t> - E</a:t>
            </a:r>
            <a:r>
              <a:rPr lang="en-US" dirty="0" smtClean="0">
                <a:latin typeface="Tahoma" charset="0"/>
              </a:rPr>
              <a:t>xact and approximate</a:t>
            </a:r>
          </a:p>
          <a:p>
            <a:pPr>
              <a:defRPr/>
            </a:pPr>
            <a:r>
              <a:rPr lang="en-US" dirty="0" smtClean="0">
                <a:latin typeface="Tahoma" charset="0"/>
              </a:rPr>
              <a:t>-</a:t>
            </a:r>
            <a:r>
              <a:rPr lang="en-US" baseline="0" dirty="0" smtClean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Out of the scope of this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state diagram shown is that for a D flip-flop.</a:t>
            </a:r>
          </a:p>
          <a:p>
            <a:r>
              <a:rPr lang="en-US" dirty="0" smtClean="0"/>
              <a:t>BUT note that the diagram does not indicate *when* the transitions take place.</a:t>
            </a:r>
            <a:r>
              <a:rPr lang="en-US" baseline="0" dirty="0" smtClean="0"/>
              <a:t> For a D flip-flop it is of course on the clock rising edge.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slides shows the first 2 states – State 0 and State 1; need to do the same for other states to generate state diagram</a:t>
            </a:r>
            <a:r>
              <a:rPr lang="en-US" baseline="0" dirty="0" smtClean="0"/>
              <a:t> – see next slide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Symbolic states are assigned bit codes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codes can be arbitrarily chosen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 are better than others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“optimal state coding”)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state logic reflects the logic of state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 and outputs assigned bit codes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again, codes can be arbitrarily chosen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again, some are better than others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UR-BA-Green is shown; other</a:t>
            </a:r>
            <a:r>
              <a:rPr lang="en-US" baseline="0" dirty="0" smtClean="0"/>
              <a:t> rows correspond to other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state variables</a:t>
            </a:r>
            <a:r>
              <a:rPr lang="en-US" baseline="0" dirty="0" smtClean="0"/>
              <a:t> to handle (use 2 flip-flops).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logic diagram corresponds to</a:t>
            </a:r>
            <a:r>
              <a:rPr lang="en-US" baseline="0" dirty="0" smtClean="0"/>
              <a:t> the next state logic we identified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6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0.xml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wmf"/><Relationship Id="rId7" Type="http://schemas.openxmlformats.org/officeDocument/2006/relationships/image" Target="../media/image14.tiff"/><Relationship Id="rId1" Type="http://schemas.openxmlformats.org/officeDocument/2006/relationships/vmlDrawing" Target="../drawings/vmlDrawing7.vml"/><Relationship Id="rId2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5.emf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6.emf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457200" y="1700808"/>
            <a:ext cx="4423830" cy="3990857"/>
            <a:chOff x="457200" y="1700808"/>
            <a:chExt cx="4423830" cy="3990857"/>
          </a:xfrm>
        </p:grpSpPr>
        <p:sp>
          <p:nvSpPr>
            <p:cNvPr id="37" name="TextBox 36"/>
            <p:cNvSpPr txBox="1"/>
            <p:nvPr/>
          </p:nvSpPr>
          <p:spPr>
            <a:xfrm>
              <a:off x="1584482" y="4061469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B</a:t>
              </a:r>
              <a:endParaRPr lang="en-US" sz="16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15092" y="1737538"/>
              <a:ext cx="0" cy="15121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65196" y="3825770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65196" y="3249706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15092" y="3825770"/>
              <a:ext cx="0" cy="16561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67020" y="1737538"/>
              <a:ext cx="0" cy="15121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67020" y="3825770"/>
              <a:ext cx="0" cy="16561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715092" y="3249706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715092" y="3825770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6510" y="3352844"/>
              <a:ext cx="159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Bon Accord St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1778988" y="2143599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St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1778988" y="491032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St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3352844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Row</a:t>
              </a:r>
              <a:endParaRPr lang="en-US" sz="16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602" y="3332236"/>
              <a:ext cx="571418" cy="4055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15092" y="3327393"/>
              <a:ext cx="571418" cy="4055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5400000">
              <a:off x="2105346" y="2756892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2087222" y="3908689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3351" y="3362010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A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0350" y="3342503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A</a:t>
              </a:r>
              <a:endParaRPr lang="en-US" sz="16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5579" y="2697479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</a:t>
              </a:r>
              <a:r>
                <a:rPr lang="en-US" sz="1600" baseline="-25000" dirty="0"/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8264" y="4012598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</a:t>
              </a:r>
              <a:r>
                <a:rPr lang="en-US" sz="1600" baseline="-25000" dirty="0"/>
                <a:t>B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764331" y="2608694"/>
              <a:ext cx="144016" cy="406835"/>
              <a:chOff x="5508104" y="1942045"/>
              <a:chExt cx="144016" cy="40683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876737" y="3944317"/>
              <a:ext cx="144016" cy="406835"/>
              <a:chOff x="5508104" y="1942045"/>
              <a:chExt cx="144016" cy="40683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 flipH="1">
              <a:off x="1723441" y="2922438"/>
              <a:ext cx="144016" cy="406835"/>
              <a:chOff x="5508104" y="1942045"/>
              <a:chExt cx="144016" cy="40683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543373" y="2245757"/>
                <a:ext cx="76654" cy="7665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flipH="1">
              <a:off x="2020753" y="4324683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502040" y="2778034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>
              <a:off x="3051833" y="3745698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 rot="16200000">
              <a:off x="3003748" y="3756725"/>
              <a:ext cx="144016" cy="406835"/>
              <a:chOff x="5508104" y="1942045"/>
              <a:chExt cx="144016" cy="40683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543373" y="2245757"/>
                <a:ext cx="76654" cy="7665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rot="5400000" flipH="1">
              <a:off x="1621727" y="3327392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75756" y="3986129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A</a:t>
              </a:r>
              <a:endParaRPr lang="en-US" sz="1600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7997" y="2733009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A</a:t>
              </a:r>
              <a:endParaRPr lang="en-US" sz="16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3650" y="2767413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</a:t>
              </a:r>
              <a:r>
                <a:rPr lang="en-US" sz="1600" baseline="-25000" dirty="0" smtClean="0"/>
                <a:t>B</a:t>
              </a:r>
              <a:endParaRPr lang="en-US" sz="1600" baseline="-25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34388" y="1736086"/>
            <a:ext cx="4423830" cy="3990857"/>
            <a:chOff x="4834388" y="1736086"/>
            <a:chExt cx="4423830" cy="3990857"/>
          </a:xfrm>
        </p:grpSpPr>
        <p:sp>
          <p:nvSpPr>
            <p:cNvPr id="86" name="TextBox 85"/>
            <p:cNvSpPr txBox="1"/>
            <p:nvPr/>
          </p:nvSpPr>
          <p:spPr>
            <a:xfrm>
              <a:off x="5961670" y="409674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B</a:t>
              </a:r>
              <a:endParaRPr lang="en-US" sz="1600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92280" y="1772816"/>
              <a:ext cx="0" cy="15121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942384" y="3861048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942384" y="3284984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092280" y="3861048"/>
              <a:ext cx="0" cy="16561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44208" y="1772816"/>
              <a:ext cx="0" cy="15121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44208" y="3861048"/>
              <a:ext cx="0" cy="16561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092280" y="3284984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92280" y="3861048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63698" y="3388122"/>
              <a:ext cx="159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Bon Accord St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6156176" y="2178877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St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5400000">
              <a:off x="6156176" y="49455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St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4388" y="3388122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Row</a:t>
              </a:r>
              <a:endParaRPr lang="en-US" sz="16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872790" y="3367514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92280" y="3362671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>
              <a:off x="6482534" y="2792170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>
              <a:off x="6464410" y="3943967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00539" y="3397288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A</a:t>
              </a:r>
              <a:endParaRPr lang="en-US" sz="16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267538" y="3377781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A</a:t>
              </a:r>
              <a:endParaRPr lang="en-US" sz="16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2767" y="273275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</a:t>
              </a:r>
              <a:r>
                <a:rPr lang="en-US" sz="1600" baseline="-25000" dirty="0"/>
                <a:t>B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65452" y="4047876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</a:t>
              </a:r>
              <a:r>
                <a:rPr lang="en-US" sz="1600" baseline="-25000" dirty="0"/>
                <a:t>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141519" y="2643972"/>
              <a:ext cx="144016" cy="406835"/>
              <a:chOff x="5508104" y="1942045"/>
              <a:chExt cx="144016" cy="40683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53925" y="3979595"/>
              <a:ext cx="144016" cy="406835"/>
              <a:chOff x="5508104" y="1942045"/>
              <a:chExt cx="144016" cy="4068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5400000" flipH="1">
              <a:off x="6100629" y="2957716"/>
              <a:ext cx="144016" cy="406835"/>
              <a:chOff x="5508104" y="1942045"/>
              <a:chExt cx="144016" cy="406835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543373" y="2111385"/>
                <a:ext cx="76654" cy="76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H="1">
              <a:off x="6397941" y="4359961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879228" y="2813312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>
              <a:off x="7429021" y="3780976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 rot="16200000">
              <a:off x="7380936" y="3792003"/>
              <a:ext cx="144016" cy="406835"/>
              <a:chOff x="5508104" y="1942045"/>
              <a:chExt cx="144016" cy="40683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543373" y="2111385"/>
                <a:ext cx="76654" cy="76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>
            <a:xfrm rot="5400000" flipH="1">
              <a:off x="5998915" y="3362670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52944" y="402140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A</a:t>
              </a:r>
              <a:endParaRPr lang="en-US" sz="1600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85185" y="276828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A</a:t>
              </a:r>
              <a:endParaRPr lang="en-US" sz="1600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30838" y="2802691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</a:t>
              </a:r>
              <a:r>
                <a:rPr lang="en-US" sz="1600" baseline="-25000" dirty="0" smtClean="0"/>
                <a:t>B</a:t>
              </a:r>
              <a:endParaRPr lang="en-US" sz="1600" baseline="-250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83063" y="1308747"/>
            <a:ext cx="27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Initial State: </a:t>
            </a:r>
            <a:r>
              <a:rPr lang="en-US" i="1" dirty="0" smtClean="0"/>
              <a:t>UR-BA-Green</a:t>
            </a:r>
            <a:endParaRPr lang="en-US" i="1" dirty="0"/>
          </a:p>
        </p:txBody>
      </p:sp>
      <p:sp>
        <p:nvSpPr>
          <p:cNvPr id="106" name="Right Arrow 105"/>
          <p:cNvSpPr/>
          <p:nvPr/>
        </p:nvSpPr>
        <p:spPr>
          <a:xfrm>
            <a:off x="4265984" y="2548340"/>
            <a:ext cx="797260" cy="5087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820609" y="4496726"/>
            <a:ext cx="224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i="1" baseline="-25000" dirty="0" smtClean="0"/>
              <a:t>A</a:t>
            </a:r>
            <a:r>
              <a:rPr lang="en-US" i="1" dirty="0" smtClean="0"/>
              <a:t> = 0</a:t>
            </a:r>
            <a:br>
              <a:rPr lang="en-US" i="1" dirty="0" smtClean="0"/>
            </a:br>
            <a:r>
              <a:rPr lang="en-US" i="1" dirty="0" smtClean="0"/>
              <a:t>(no vehicles detected)</a:t>
            </a:r>
            <a:endParaRPr lang="en-US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3992" y="1309442"/>
            <a:ext cx="27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Next State: </a:t>
            </a:r>
            <a:r>
              <a:rPr lang="en-US" i="1" dirty="0" smtClean="0"/>
              <a:t>UR-BA-Amber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143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1831" y="3679243"/>
            <a:ext cx="4038600" cy="219310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Arial" charset="0"/>
              </a:rPr>
              <a:t>States</a:t>
            </a:r>
            <a:r>
              <a:rPr lang="en-US" sz="2400" dirty="0">
                <a:cs typeface="Arial" charset="0"/>
              </a:rPr>
              <a:t>: Circles</a:t>
            </a:r>
          </a:p>
          <a:p>
            <a:r>
              <a:rPr lang="en-US" sz="2400" dirty="0">
                <a:solidFill>
                  <a:schemeClr val="tx2"/>
                </a:solidFill>
                <a:cs typeface="Arial" charset="0"/>
              </a:rPr>
              <a:t>Transitions: </a:t>
            </a:r>
            <a:r>
              <a:rPr lang="en-US" sz="2400" dirty="0" smtClean="0">
                <a:cs typeface="Arial" charset="0"/>
              </a:rPr>
              <a:t>Arcs</a:t>
            </a:r>
            <a:br>
              <a:rPr lang="en-US" sz="2400" dirty="0" smtClean="0">
                <a:cs typeface="Arial" charset="0"/>
              </a:rPr>
            </a:br>
            <a:endParaRPr lang="en-US" sz="2400" dirty="0" smtClean="0">
              <a:cs typeface="Arial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Moore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FSM: </a:t>
            </a:r>
            <a:r>
              <a:rPr lang="en-US" sz="2400" dirty="0">
                <a:cs typeface="Arial" charset="0"/>
              </a:rPr>
              <a:t>outputs labeled in each state</a:t>
            </a:r>
          </a:p>
          <a:p>
            <a:pPr>
              <a:buFontTx/>
              <a:buChar char="•"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779912" y="1602048"/>
            <a:ext cx="5592771" cy="4270302"/>
            <a:chOff x="2264461" y="1114575"/>
            <a:chExt cx="5592771" cy="4270302"/>
          </a:xfrm>
        </p:grpSpPr>
        <p:cxnSp>
          <p:nvCxnSpPr>
            <p:cNvPr id="12" name="Curved Connector 11"/>
            <p:cNvCxnSpPr/>
            <p:nvPr/>
          </p:nvCxnSpPr>
          <p:spPr>
            <a:xfrm rot="5400000" flipH="1" flipV="1">
              <a:off x="4960115" y="729546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35" idx="3"/>
              <a:endCxn id="33" idx="4"/>
            </p:cNvCxnSpPr>
            <p:nvPr/>
          </p:nvCxnSpPr>
          <p:spPr>
            <a:xfrm flipH="1">
              <a:off x="6228049" y="4585157"/>
              <a:ext cx="648207" cy="368863"/>
            </a:xfrm>
            <a:prstGeom prst="curvedConnector4">
              <a:avLst>
                <a:gd name="adj1" fmla="val -40794"/>
                <a:gd name="adj2" fmla="val 161974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0" idx="2"/>
            </p:cNvCxnSpPr>
            <p:nvPr/>
          </p:nvCxnSpPr>
          <p:spPr>
            <a:xfrm rot="5400000">
              <a:off x="2908411" y="1807678"/>
              <a:ext cx="684036" cy="574909"/>
            </a:xfrm>
            <a:prstGeom prst="curvedConnector4">
              <a:avLst>
                <a:gd name="adj1" fmla="val -44063"/>
                <a:gd name="adj2" fmla="val 139763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64461" y="1114575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Reset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00621" y="1662945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-25000" dirty="0" smtClean="0"/>
                <a:t>A</a:t>
              </a:r>
              <a:endParaRPr lang="en-US" sz="1600" b="1" baseline="-250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962974" y="1753114"/>
              <a:ext cx="1435804" cy="1368072"/>
              <a:chOff x="2962974" y="1753114"/>
              <a:chExt cx="1435804" cy="136807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962974" y="1753114"/>
                <a:ext cx="1368072" cy="1368072"/>
              </a:xfrm>
              <a:prstGeom prst="ellipse">
                <a:avLst/>
              </a:prstGeom>
              <a:noFill/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3229354" y="1950330"/>
                <a:ext cx="8707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UR-BA-</a:t>
                </a:r>
              </a:p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Green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246650" y="2429157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green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L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528138" y="1787019"/>
              <a:ext cx="1435804" cy="1368072"/>
              <a:chOff x="5528138" y="1787019"/>
              <a:chExt cx="1435804" cy="136807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528138" y="1787019"/>
                <a:ext cx="1368072" cy="1368072"/>
              </a:xfrm>
              <a:prstGeom prst="ellipse">
                <a:avLst/>
              </a:prstGeom>
              <a:noFill/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02725" y="1954621"/>
                <a:ext cx="8707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solidFill>
                      <a:schemeClr val="tx2"/>
                    </a:solidFill>
                  </a:rPr>
                  <a:t>UR-BA-</a:t>
                </a:r>
              </a:p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Amber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11814" y="2463062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amber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L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44013" y="3585948"/>
              <a:ext cx="1368072" cy="1368072"/>
              <a:chOff x="5544013" y="4149080"/>
              <a:chExt cx="1368072" cy="136807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544013" y="4149080"/>
                <a:ext cx="1368072" cy="1368072"/>
              </a:xfrm>
              <a:prstGeom prst="ellipse">
                <a:avLst/>
              </a:prstGeom>
              <a:noFill/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672143" y="4315886"/>
                <a:ext cx="11319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solidFill>
                      <a:schemeClr val="tx2"/>
                    </a:solidFill>
                  </a:rPr>
                  <a:t>UNIONST-</a:t>
                </a:r>
              </a:p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Green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24128" y="4825123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L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green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962973" y="3573016"/>
              <a:ext cx="1368072" cy="1368072"/>
              <a:chOff x="2962973" y="4136148"/>
              <a:chExt cx="1368072" cy="136807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962973" y="4136148"/>
                <a:ext cx="1368072" cy="1368072"/>
              </a:xfrm>
              <a:prstGeom prst="ellipse">
                <a:avLst/>
              </a:prstGeom>
              <a:noFill/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32299" y="4315886"/>
                <a:ext cx="12648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UNIONST-Amber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96874" y="4777551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L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amber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51" name="Curved Connector 50"/>
            <p:cNvCxnSpPr/>
            <p:nvPr/>
          </p:nvCxnSpPr>
          <p:spPr>
            <a:xfrm rot="16200000" flipH="1">
              <a:off x="4957202" y="3849292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37" idx="2"/>
              <a:endCxn id="10" idx="3"/>
            </p:cNvCxnSpPr>
            <p:nvPr/>
          </p:nvCxnSpPr>
          <p:spPr>
            <a:xfrm rot="10800000" flipH="1">
              <a:off x="2962972" y="2920836"/>
              <a:ext cx="200351" cy="1336216"/>
            </a:xfrm>
            <a:prstGeom prst="curvedConnector4">
              <a:avLst>
                <a:gd name="adj1" fmla="val -114100"/>
                <a:gd name="adj2" fmla="val 96094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25" idx="6"/>
              <a:endCxn id="33" idx="7"/>
            </p:cNvCxnSpPr>
            <p:nvPr/>
          </p:nvCxnSpPr>
          <p:spPr>
            <a:xfrm flipH="1">
              <a:off x="6711735" y="2471055"/>
              <a:ext cx="184475" cy="1315243"/>
            </a:xfrm>
            <a:prstGeom prst="curvedConnector4">
              <a:avLst>
                <a:gd name="adj1" fmla="val -123919"/>
                <a:gd name="adj2" fmla="val 93669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10" idx="0"/>
            </p:cNvCxnSpPr>
            <p:nvPr/>
          </p:nvCxnSpPr>
          <p:spPr>
            <a:xfrm>
              <a:off x="2962973" y="1304896"/>
              <a:ext cx="684037" cy="448218"/>
            </a:xfrm>
            <a:prstGeom prst="curvedConnector2">
              <a:avLst/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083457" y="497418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-25000" dirty="0"/>
                <a:t>B</a:t>
              </a:r>
              <a:endParaRPr lang="en-US" sz="1600" b="1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41215" y="5046323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-25000" dirty="0"/>
                <a:t>B</a:t>
              </a:r>
              <a:endParaRPr lang="en-US" sz="1600" b="1" baseline="-25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41214" y="143426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-25000" dirty="0" smtClean="0"/>
                <a:t>A</a:t>
              </a:r>
              <a:endParaRPr lang="en-US" sz="1600" b="1" baseline="-250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935414" y="1504196"/>
              <a:ext cx="1406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27435" y="5120827"/>
              <a:ext cx="1406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4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919546"/>
              </p:ext>
            </p:extLst>
          </p:nvPr>
        </p:nvGraphicFramePr>
        <p:xfrm>
          <a:off x="457200" y="1686157"/>
          <a:ext cx="56284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56"/>
                <a:gridCol w="648072"/>
                <a:gridCol w="64807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 (S’)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UR-BA-Green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UR-BA-Green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UR-BA-Amber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UNIONST-Green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UNIONST-Green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UNIONST-Amber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62167"/>
              </p:ext>
            </p:extLst>
          </p:nvPr>
        </p:nvGraphicFramePr>
        <p:xfrm>
          <a:off x="6035994" y="4282037"/>
          <a:ext cx="30261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65"/>
                <a:gridCol w="1140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Encoding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UR-BA-Green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UR-BA-Amber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UNIONST-Green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UNIONST-Amber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1548" y="2078870"/>
            <a:ext cx="1966596" cy="220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n-US" b="1" dirty="0">
                <a:solidFill>
                  <a:schemeClr val="tx2"/>
                </a:solidFill>
              </a:rPr>
              <a:t>UR-BA-Amber</a:t>
            </a:r>
          </a:p>
          <a:p>
            <a:pPr>
              <a:spcBef>
                <a:spcPts val="7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UR-BA-Green</a:t>
            </a:r>
            <a:endParaRPr lang="en-US" b="1" dirty="0">
              <a:solidFill>
                <a:schemeClr val="tx2"/>
              </a:solidFill>
            </a:endParaRPr>
          </a:p>
          <a:p>
            <a:pPr>
              <a:spcBef>
                <a:spcPts val="700"/>
              </a:spcBef>
            </a:pPr>
            <a:r>
              <a:rPr lang="en-US" b="1" dirty="0">
                <a:solidFill>
                  <a:schemeClr val="tx2"/>
                </a:solidFill>
              </a:rPr>
              <a:t>UNIONST-Green</a:t>
            </a:r>
          </a:p>
          <a:p>
            <a:pPr fontAlgn="t">
              <a:spcBef>
                <a:spcPts val="7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UNIONST-Amber</a:t>
            </a:r>
            <a:endParaRPr lang="en-US" b="1" dirty="0">
              <a:solidFill>
                <a:schemeClr val="tx2"/>
              </a:solidFill>
            </a:endParaRPr>
          </a:p>
          <a:p>
            <a:pPr>
              <a:spcBef>
                <a:spcPts val="700"/>
              </a:spcBef>
            </a:pPr>
            <a:r>
              <a:rPr lang="en-US" b="1" dirty="0">
                <a:solidFill>
                  <a:schemeClr val="tx2"/>
                </a:solidFill>
              </a:rPr>
              <a:t>UNIONST-Green</a:t>
            </a:r>
          </a:p>
          <a:p>
            <a:pPr>
              <a:spcBef>
                <a:spcPts val="7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UR-BA-Green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80" y="4557027"/>
            <a:ext cx="433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conventional state transition table.</a:t>
            </a:r>
          </a:p>
          <a:p>
            <a:r>
              <a:rPr lang="en-US" dirty="0" smtClean="0"/>
              <a:t>Our next step is to rewrite in a form more suited to analysis – by </a:t>
            </a:r>
            <a:r>
              <a:rPr lang="en-GB" dirty="0" smtClean="0"/>
              <a:t>using binary coding for each state instead of symbols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942554" y="5002209"/>
            <a:ext cx="936104" cy="5042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32167" y="3894550"/>
            <a:ext cx="222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State Encoding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14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Encoded State Transition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the state encoding gives us:</a:t>
            </a:r>
            <a:endParaRPr lang="en-US" sz="24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045754"/>
              </p:ext>
            </p:extLst>
          </p:nvPr>
        </p:nvGraphicFramePr>
        <p:xfrm>
          <a:off x="899592" y="2492896"/>
          <a:ext cx="4038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400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aseline="0" dirty="0" smtClean="0"/>
                        <a:t>Inputs</a:t>
                      </a:r>
                      <a:endParaRPr lang="en-US" sz="18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3311" y="5089809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, etc.  refer to the bits of the state encoding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24128" y="3212976"/>
            <a:ext cx="2706747" cy="1008112"/>
            <a:chOff x="5321637" y="3284984"/>
            <a:chExt cx="2706747" cy="1008112"/>
          </a:xfrm>
        </p:grpSpPr>
        <p:sp>
          <p:nvSpPr>
            <p:cNvPr id="7" name="Rectangle 9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321637" y="3284984"/>
              <a:ext cx="2706747" cy="1008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i="1" dirty="0">
                  <a:cs typeface="Times New Roman" pitchFamily="18" charset="0"/>
                </a:rPr>
                <a:t>'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</a:t>
              </a:r>
              <a:r>
                <a:rPr lang="en-US" dirty="0" smtClean="0">
                  <a:cs typeface="Arial" charset="0"/>
                </a:rPr>
                <a:t>+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i="1" dirty="0">
                  <a:cs typeface="Times New Roman" pitchFamily="18" charset="0"/>
                </a:rPr>
                <a:t>'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T</a:t>
              </a:r>
              <a:r>
                <a:rPr lang="en-US" sz="2400" i="1" baseline="-25000" dirty="0">
                  <a:cs typeface="Arial" charset="0"/>
                </a:rPr>
                <a:t>A</a:t>
              </a:r>
              <a:r>
                <a:rPr lang="en-US" sz="2400" i="1" dirty="0">
                  <a:cs typeface="Arial" charset="0"/>
                </a:rPr>
                <a:t> +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T</a:t>
              </a:r>
              <a:r>
                <a:rPr lang="en-US" sz="2400" i="1" baseline="-25000" dirty="0">
                  <a:cs typeface="Arial" charset="0"/>
                </a:rPr>
                <a:t>B</a:t>
              </a:r>
            </a:p>
          </p:txBody>
        </p:sp>
        <p:sp>
          <p:nvSpPr>
            <p:cNvPr id="12" name="Line 93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6529634" y="3823860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3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288270" y="381252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012160" y="381252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7282774" y="381677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7533229" y="381252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05204" y="3476413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28161" y="2708435"/>
            <a:ext cx="261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State Logic: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1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now need to consider the </a:t>
            </a:r>
            <a:r>
              <a:rPr lang="en-US" sz="2400" i="1" dirty="0" smtClean="0"/>
              <a:t>output logic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Begin by bit encoding the outputs: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>
            <a:normAutofit/>
          </a:bodyPr>
          <a:lstStyle/>
          <a:p>
            <a:r>
              <a:rPr lang="en-US" sz="2400" smtClean="0"/>
              <a:t>Create output </a:t>
            </a:r>
            <a:r>
              <a:rPr lang="en-US" sz="2400" dirty="0" smtClean="0"/>
              <a:t>table: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708915"/>
              </p:ext>
            </p:extLst>
          </p:nvPr>
        </p:nvGraphicFramePr>
        <p:xfrm>
          <a:off x="4860032" y="2996952"/>
          <a:ext cx="4038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400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baseline="0" dirty="0" smtClean="0"/>
                        <a:t>Outputs</a:t>
                      </a:r>
                      <a:endParaRPr lang="en-US" sz="18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808097"/>
              </p:ext>
            </p:extLst>
          </p:nvPr>
        </p:nvGraphicFramePr>
        <p:xfrm>
          <a:off x="891977" y="3345407"/>
          <a:ext cx="24244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636"/>
                <a:gridCol w="1462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Encoding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Amber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87688" y="3999645"/>
            <a:ext cx="5410944" cy="377717"/>
            <a:chOff x="3275856" y="3892896"/>
            <a:chExt cx="5410944" cy="377717"/>
          </a:xfrm>
        </p:grpSpPr>
        <p:sp>
          <p:nvSpPr>
            <p:cNvPr id="8" name="Rectangle 7"/>
            <p:cNvSpPr/>
            <p:nvPr/>
          </p:nvSpPr>
          <p:spPr>
            <a:xfrm>
              <a:off x="3275856" y="3901281"/>
              <a:ext cx="16204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mtClean="0">
                  <a:solidFill>
                    <a:schemeClr val="tx2"/>
                  </a:solidFill>
                </a:rPr>
                <a:t>UR-BA-Green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3892896"/>
              <a:ext cx="4038600" cy="369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17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796245"/>
              </p:ext>
            </p:extLst>
          </p:nvPr>
        </p:nvGraphicFramePr>
        <p:xfrm>
          <a:off x="462930" y="1626121"/>
          <a:ext cx="4038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400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baseline="0" dirty="0" smtClean="0"/>
                        <a:t>Outputs</a:t>
                      </a:r>
                      <a:endParaRPr lang="en-US" sz="18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76056" y="1778410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Logic: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99787" y="2282379"/>
            <a:ext cx="1512168" cy="1872208"/>
            <a:chOff x="5508104" y="3933056"/>
            <a:chExt cx="1512168" cy="1872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Rectangle 7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508104" y="3933056"/>
              <a:ext cx="1512168" cy="18722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A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endParaRPr lang="en-US" sz="2400" i="1" dirty="0">
                <a:cs typeface="Arial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A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B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endParaRPr lang="en-US" sz="2400" i="1" dirty="0">
                <a:cs typeface="Arial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B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endParaRPr lang="en-US" sz="2400" i="1" baseline="-25000" dirty="0">
                <a:cs typeface="Arial" charset="0"/>
              </a:endParaRPr>
            </a:p>
          </p:txBody>
        </p:sp>
        <p:sp>
          <p:nvSpPr>
            <p:cNvPr id="6" name="Line 71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6281248" y="4470071"/>
              <a:ext cx="9790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1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274019" y="4923374"/>
              <a:ext cx="9790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FSM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STEP 1:</a:t>
            </a:r>
          </a:p>
          <a:p>
            <a:pPr lvl="1"/>
            <a:r>
              <a:rPr lang="en-US" sz="2000" dirty="0" smtClean="0"/>
              <a:t>Consider the management of state information.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7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0609268"/>
              </p:ext>
            </p:extLst>
          </p:nvPr>
        </p:nvGraphicFramePr>
        <p:xfrm>
          <a:off x="1515269" y="2846295"/>
          <a:ext cx="19224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VISIO" r:id="rId5" imgW="768350" imgH="1341967" progId="">
                  <p:embed/>
                </p:oleObj>
              </mc:Choice>
              <mc:Fallback>
                <p:oleObj name="VISIO" r:id="rId5" imgW="768350" imgH="134196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269" y="2846295"/>
                        <a:ext cx="192246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6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Schematic: Next State Logic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</a:t>
            </a:r>
            <a:r>
              <a:rPr lang="en-US" dirty="0" smtClean="0">
                <a:solidFill>
                  <a:schemeClr val="tx2"/>
                </a:solidFill>
              </a:rPr>
              <a:t>2: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4592034"/>
              </p:ext>
            </p:extLst>
          </p:nvPr>
        </p:nvGraphicFramePr>
        <p:xfrm>
          <a:off x="186722" y="2113608"/>
          <a:ext cx="6030913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VISIO" r:id="rId11" imgW="2463152" imgH="1629372" progId="">
                  <p:embed/>
                </p:oleObj>
              </mc:Choice>
              <mc:Fallback>
                <p:oleObj name="VISIO" r:id="rId11" imgW="2463152" imgH="162937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22" y="2113608"/>
                        <a:ext cx="6030913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324151" y="1922179"/>
            <a:ext cx="2706747" cy="1008112"/>
            <a:chOff x="5321637" y="3284984"/>
            <a:chExt cx="2706747" cy="1008112"/>
          </a:xfrm>
        </p:grpSpPr>
        <p:sp>
          <p:nvSpPr>
            <p:cNvPr id="9" name="Rectangle 9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321637" y="3284984"/>
              <a:ext cx="2706747" cy="1008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i="1" dirty="0">
                  <a:cs typeface="Times New Roman" pitchFamily="18" charset="0"/>
                </a:rPr>
                <a:t>'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</a:t>
              </a:r>
              <a:r>
                <a:rPr lang="en-US" dirty="0" smtClean="0">
                  <a:cs typeface="Arial" charset="0"/>
                </a:rPr>
                <a:t>+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i="1" dirty="0">
                  <a:cs typeface="Times New Roman" pitchFamily="18" charset="0"/>
                </a:rPr>
                <a:t>'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T</a:t>
              </a:r>
              <a:r>
                <a:rPr lang="en-US" sz="2400" i="1" baseline="-25000" dirty="0">
                  <a:cs typeface="Arial" charset="0"/>
                </a:rPr>
                <a:t>A</a:t>
              </a:r>
              <a:r>
                <a:rPr lang="en-US" sz="2400" i="1" dirty="0">
                  <a:cs typeface="Arial" charset="0"/>
                </a:rPr>
                <a:t> +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T</a:t>
              </a:r>
              <a:r>
                <a:rPr lang="en-US" sz="2400" i="1" baseline="-25000" dirty="0">
                  <a:cs typeface="Arial" charset="0"/>
                </a:rPr>
                <a:t>B</a:t>
              </a:r>
            </a:p>
          </p:txBody>
        </p:sp>
        <p:sp>
          <p:nvSpPr>
            <p:cNvPr id="10" name="Line 9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529634" y="3823860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288270" y="381252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012160" y="381252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282774" y="381677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533229" y="3812522"/>
              <a:ext cx="1378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05204" y="3476413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28184" y="1417638"/>
            <a:ext cx="261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State Logic: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56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Schematic: Output Logic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</a:t>
            </a:r>
            <a:r>
              <a:rPr lang="en-US" dirty="0" smtClean="0">
                <a:solidFill>
                  <a:schemeClr val="tx2"/>
                </a:solidFill>
              </a:rPr>
              <a:t>3: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750535"/>
              </p:ext>
            </p:extLst>
          </p:nvPr>
        </p:nvGraphicFramePr>
        <p:xfrm>
          <a:off x="1815411" y="2486330"/>
          <a:ext cx="6961548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VISIO" r:id="rId8" imgW="3502725" imgH="1629372" progId="">
                  <p:embed/>
                </p:oleObj>
              </mc:Choice>
              <mc:Fallback>
                <p:oleObj name="VISIO" r:id="rId8" imgW="3502725" imgH="162937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411" y="2486330"/>
                        <a:ext cx="6961548" cy="3240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2303768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Logic: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28531" y="2807737"/>
            <a:ext cx="1512168" cy="1872208"/>
            <a:chOff x="5508104" y="3933056"/>
            <a:chExt cx="1512168" cy="1872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 7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08104" y="3933056"/>
              <a:ext cx="1512168" cy="18722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A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endParaRPr lang="en-US" sz="2400" i="1" dirty="0">
                <a:cs typeface="Arial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A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B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endParaRPr lang="en-US" sz="2400" i="1" dirty="0">
                <a:cs typeface="Arial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L</a:t>
              </a:r>
              <a:r>
                <a:rPr lang="en-US" sz="2400" i="1" baseline="-25000" dirty="0">
                  <a:cs typeface="Arial" charset="0"/>
                </a:rPr>
                <a:t>B</a:t>
              </a:r>
              <a:r>
                <a:rPr lang="en-US" sz="2400" baseline="-25000" dirty="0">
                  <a:cs typeface="Arial" charset="0"/>
                </a:rPr>
                <a:t>0</a:t>
              </a:r>
              <a:r>
                <a:rPr lang="en-US" sz="2400" i="1" dirty="0">
                  <a:cs typeface="Arial" charset="0"/>
                </a:rPr>
                <a:t> = S</a:t>
              </a:r>
              <a:r>
                <a:rPr lang="en-US" sz="2400" baseline="-25000" dirty="0">
                  <a:cs typeface="Arial" charset="0"/>
                </a:rPr>
                <a:t>1</a:t>
              </a:r>
              <a:r>
                <a:rPr lang="en-US" sz="2400" i="1" dirty="0">
                  <a:cs typeface="Arial" charset="0"/>
                </a:rPr>
                <a:t>S</a:t>
              </a:r>
              <a:r>
                <a:rPr lang="en-US" sz="2400" baseline="-25000" dirty="0">
                  <a:cs typeface="Arial" charset="0"/>
                </a:rPr>
                <a:t>0</a:t>
              </a:r>
              <a:endParaRPr lang="en-US" sz="2400" i="1" baseline="-25000" dirty="0">
                <a:cs typeface="Arial" charset="0"/>
              </a:endParaRPr>
            </a:p>
          </p:txBody>
        </p:sp>
        <p:sp>
          <p:nvSpPr>
            <p:cNvPr id="7" name="Line 7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281248" y="4470071"/>
              <a:ext cx="9790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274019" y="4923374"/>
              <a:ext cx="9790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 Diagram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8837879"/>
              </p:ext>
            </p:extLst>
          </p:nvPr>
        </p:nvGraphicFramePr>
        <p:xfrm>
          <a:off x="0" y="1417638"/>
          <a:ext cx="8838080" cy="329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VISIO" r:id="rId5" imgW="5533075" imgH="2543772" progId="">
                  <p:embed/>
                </p:oleObj>
              </mc:Choice>
              <mc:Fallback>
                <p:oleObj name="VISIO" r:id="rId5" imgW="5533075" imgH="254377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7638"/>
                        <a:ext cx="8838080" cy="3295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013176"/>
            <a:ext cx="180020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S0</a:t>
            </a:r>
            <a:r>
              <a:rPr lang="en-US" sz="1100" dirty="0">
                <a:solidFill>
                  <a:schemeClr val="tx2"/>
                </a:solidFill>
              </a:rPr>
              <a:t> = UR-BA-Green (00)</a:t>
            </a:r>
          </a:p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S1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 smtClean="0">
                <a:solidFill>
                  <a:schemeClr val="tx2"/>
                </a:solidFill>
              </a:rPr>
              <a:t>= UR-BA-Amber (01)</a:t>
            </a:r>
          </a:p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S2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tx2"/>
                </a:solidFill>
              </a:rPr>
              <a:t>= </a:t>
            </a:r>
            <a:r>
              <a:rPr lang="en-US" sz="1100" dirty="0" smtClean="0">
                <a:solidFill>
                  <a:schemeClr val="tx2"/>
                </a:solidFill>
              </a:rPr>
              <a:t>UNIONST-Green (10)</a:t>
            </a:r>
          </a:p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S3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tx2"/>
                </a:solidFill>
              </a:rPr>
              <a:t>= </a:t>
            </a:r>
            <a:r>
              <a:rPr lang="en-US" sz="1100" dirty="0" smtClean="0">
                <a:solidFill>
                  <a:schemeClr val="tx2"/>
                </a:solidFill>
              </a:rPr>
              <a:t>UNIONST-Amber (11)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4725144"/>
            <a:ext cx="1656184" cy="14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Finite State Machines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FSM Design Stages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</a:t>
            </a:r>
            <a:r>
              <a:rPr lang="en-US" dirty="0"/>
              <a:t>circuit </a:t>
            </a:r>
            <a:r>
              <a:rPr lang="en-US" dirty="0" smtClean="0"/>
              <a:t>function in terms of inputs and outputs </a:t>
            </a:r>
            <a:r>
              <a:rPr lang="en-US" dirty="0"/>
              <a:t>(</a:t>
            </a:r>
            <a:r>
              <a:rPr lang="en-US" dirty="0" smtClean="0"/>
              <a:t>English)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Sketch state </a:t>
            </a:r>
            <a:r>
              <a:rPr lang="en-US" dirty="0"/>
              <a:t>transition </a:t>
            </a:r>
            <a:r>
              <a:rPr lang="en-US" dirty="0" smtClean="0"/>
              <a:t>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state transition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state encodings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>
                <a:solidFill>
                  <a:schemeClr val="tx2"/>
                </a:solidFill>
              </a:rPr>
              <a:t>Moore</a:t>
            </a:r>
            <a:r>
              <a:rPr lang="en-US" dirty="0"/>
              <a:t> </a:t>
            </a:r>
            <a:r>
              <a:rPr lang="en-US" dirty="0" smtClean="0"/>
              <a:t>machine:</a:t>
            </a:r>
            <a:br>
              <a:rPr lang="en-US" dirty="0" smtClean="0"/>
            </a:br>
            <a:r>
              <a:rPr lang="en-US" dirty="0" smtClean="0"/>
              <a:t>5.1 Rewrite </a:t>
            </a:r>
            <a:r>
              <a:rPr lang="en-US" dirty="0"/>
              <a:t>state transition table with state </a:t>
            </a:r>
            <a:r>
              <a:rPr lang="en-US" dirty="0" smtClean="0"/>
              <a:t>encodings</a:t>
            </a:r>
            <a:br>
              <a:rPr lang="en-US" dirty="0" smtClean="0"/>
            </a:br>
            <a:r>
              <a:rPr lang="en-US" dirty="0" smtClean="0"/>
              <a:t>5.2 Write </a:t>
            </a:r>
            <a:r>
              <a:rPr lang="en-US" dirty="0"/>
              <a:t>output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</a:t>
            </a:r>
            <a:r>
              <a:rPr lang="en-US" dirty="0">
                <a:solidFill>
                  <a:schemeClr val="tx2"/>
                </a:solidFill>
              </a:rPr>
              <a:t>Mealy</a:t>
            </a:r>
            <a:r>
              <a:rPr lang="en-US" dirty="0"/>
              <a:t> </a:t>
            </a:r>
            <a:r>
              <a:rPr lang="en-US" dirty="0" smtClean="0"/>
              <a:t>machine:</a:t>
            </a:r>
            <a:br>
              <a:rPr lang="en-US" dirty="0" smtClean="0"/>
            </a:br>
            <a:r>
              <a:rPr lang="en-US" dirty="0" smtClean="0"/>
              <a:t>6.1 Rewrite </a:t>
            </a:r>
            <a:r>
              <a:rPr lang="en-US" dirty="0"/>
              <a:t>combined state transition and output </a:t>
            </a:r>
            <a:r>
              <a:rPr lang="en-US" dirty="0" smtClean="0"/>
              <a:t>table</a:t>
            </a:r>
            <a:br>
              <a:rPr lang="en-US" dirty="0" smtClean="0"/>
            </a:br>
            <a:r>
              <a:rPr lang="en-US" dirty="0" smtClean="0"/>
              <a:t>	with </a:t>
            </a:r>
            <a:r>
              <a:rPr lang="en-US" dirty="0"/>
              <a:t>state </a:t>
            </a:r>
            <a:r>
              <a:rPr lang="en-US" dirty="0" smtClean="0"/>
              <a:t>encodings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Boolean equations for next state and output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Sketch the circuit </a:t>
            </a:r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2"/>
                </a:solidFill>
              </a:rPr>
              <a:t>Register(s) </a:t>
            </a:r>
            <a:r>
              <a:rPr lang="en-US" i="1" dirty="0">
                <a:solidFill>
                  <a:schemeClr val="tx2"/>
                </a:solidFill>
              </a:rPr>
              <a:t>to hold </a:t>
            </a:r>
            <a:r>
              <a:rPr lang="en-US" i="1" dirty="0" smtClean="0">
                <a:solidFill>
                  <a:schemeClr val="tx2"/>
                </a:solidFill>
              </a:rPr>
              <a:t>state</a:t>
            </a:r>
            <a:br>
              <a:rPr lang="en-US" i="1" dirty="0" smtClean="0">
                <a:solidFill>
                  <a:schemeClr val="tx2"/>
                </a:solidFill>
              </a:rPr>
            </a:br>
            <a:r>
              <a:rPr lang="en-US" i="1" dirty="0" smtClean="0">
                <a:solidFill>
                  <a:schemeClr val="tx2"/>
                </a:solidFill>
              </a:rPr>
              <a:t>Combinational </a:t>
            </a:r>
            <a:r>
              <a:rPr lang="en-US" i="1" dirty="0">
                <a:solidFill>
                  <a:schemeClr val="tx2"/>
                </a:solidFill>
              </a:rPr>
              <a:t>Logic for Next State and Outputs</a:t>
            </a:r>
          </a:p>
        </p:txBody>
      </p:sp>
    </p:spTree>
    <p:extLst>
      <p:ext uri="{BB962C8B-B14F-4D97-AF65-F5344CB8AC3E}">
        <p14:creationId xmlns:p14="http://schemas.microsoft.com/office/powerpoint/2010/main" val="1006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general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possible FSM </a:t>
            </a:r>
            <a:r>
              <a:rPr lang="en-US" dirty="0" smtClean="0"/>
              <a:t>states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i="1" baseline="30000" dirty="0" smtClean="0"/>
              <a:t>number </a:t>
            </a:r>
            <a:r>
              <a:rPr lang="en-US" i="1" baseline="30000" dirty="0"/>
              <a:t>of </a:t>
            </a:r>
            <a:r>
              <a:rPr lang="en-US" i="1" baseline="30000" dirty="0" smtClean="0"/>
              <a:t>flip-flops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often more than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(number of </a:t>
            </a:r>
            <a:r>
              <a:rPr lang="en-US" dirty="0"/>
              <a:t>states) </a:t>
            </a:r>
            <a:r>
              <a:rPr lang="en-US" dirty="0" smtClean="0"/>
              <a:t>flip-flops are used</a:t>
            </a:r>
            <a:r>
              <a:rPr lang="en-US" dirty="0"/>
              <a:t>, to simplify logic at the cost of more </a:t>
            </a:r>
            <a:r>
              <a:rPr lang="en-US" dirty="0" smtClean="0"/>
              <a:t>flip-flops.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is </a:t>
            </a:r>
            <a:r>
              <a:rPr lang="en-US" i="1" dirty="0">
                <a:solidFill>
                  <a:schemeClr val="tx2"/>
                </a:solidFill>
              </a:rPr>
              <a:t>one-hot</a:t>
            </a:r>
            <a:r>
              <a:rPr lang="en-US" dirty="0"/>
              <a:t> state </a:t>
            </a:r>
            <a:r>
              <a:rPr lang="en-US" dirty="0" smtClean="0"/>
              <a:t>encoding.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One-hot</a:t>
            </a:r>
            <a:r>
              <a:rPr lang="en-US" dirty="0" smtClean="0"/>
              <a:t> encoding:</a:t>
            </a:r>
            <a:endParaRPr lang="en-US" dirty="0"/>
          </a:p>
          <a:p>
            <a:pPr lvl="1"/>
            <a:r>
              <a:rPr lang="en-US" dirty="0"/>
              <a:t>One state bit per state</a:t>
            </a:r>
          </a:p>
          <a:p>
            <a:pPr lvl="1"/>
            <a:r>
              <a:rPr lang="en-US" dirty="0"/>
              <a:t>Only one state bit HIGH at once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for 4 states, 0001, 0010, 0100, 1000</a:t>
            </a:r>
          </a:p>
          <a:p>
            <a:pPr lvl="1"/>
            <a:r>
              <a:rPr lang="en-US" dirty="0"/>
              <a:t>Requires more </a:t>
            </a:r>
            <a:r>
              <a:rPr lang="en-US" dirty="0" smtClean="0"/>
              <a:t>flip-flops</a:t>
            </a:r>
          </a:p>
          <a:p>
            <a:pPr lvl="2"/>
            <a:r>
              <a:rPr lang="en-US" dirty="0" smtClean="0"/>
              <a:t>e.g. for 4 states above: 1 flip-flop per state</a:t>
            </a:r>
            <a:endParaRPr lang="en-US" dirty="0"/>
          </a:p>
          <a:p>
            <a:pPr lvl="1"/>
            <a:r>
              <a:rPr lang="en-US" dirty="0" smtClean="0"/>
              <a:t>But: often </a:t>
            </a:r>
            <a:r>
              <a:rPr lang="en-US" dirty="0"/>
              <a:t>next state and output logic is </a:t>
            </a:r>
            <a:r>
              <a:rPr lang="en-US" dirty="0" smtClean="0"/>
              <a:t>simpler.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Paper Tape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snail that crawls down a paper tape with 1’s and 0’s on it. The snail </a:t>
            </a:r>
            <a:r>
              <a:rPr lang="en-US" i="1" dirty="0"/>
              <a:t>smiles</a:t>
            </a:r>
            <a:r>
              <a:rPr lang="en-US" dirty="0"/>
              <a:t> whenever the last two digits it has crawled over are </a:t>
            </a:r>
            <a:r>
              <a:rPr lang="en-US" dirty="0" smtClean="0"/>
              <a:t>01, else it </a:t>
            </a:r>
            <a:r>
              <a:rPr lang="en-US" i="1" dirty="0" smtClean="0"/>
              <a:t>frowns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 do we design </a:t>
            </a:r>
            <a:r>
              <a:rPr lang="en-US" dirty="0">
                <a:solidFill>
                  <a:schemeClr val="tx2"/>
                </a:solidFill>
              </a:rPr>
              <a:t>Moore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Mealy</a:t>
            </a:r>
            <a:r>
              <a:rPr lang="en-US" dirty="0"/>
              <a:t> FSMs of the snail’s </a:t>
            </a:r>
            <a:r>
              <a:rPr lang="en-US" dirty="0" smtClean="0"/>
              <a:t>brain?</a:t>
            </a:r>
          </a:p>
          <a:p>
            <a:r>
              <a:rPr lang="en-US" dirty="0" smtClean="0"/>
              <a:t>Let’s begin with the </a:t>
            </a:r>
            <a:r>
              <a:rPr lang="en-US" dirty="0" smtClean="0">
                <a:solidFill>
                  <a:schemeClr val="tx2"/>
                </a:solidFill>
              </a:rPr>
              <a:t>Moore</a:t>
            </a:r>
            <a:r>
              <a:rPr lang="en-US" dirty="0" smtClean="0"/>
              <a:t> version 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Tape – </a:t>
            </a:r>
            <a:r>
              <a:rPr lang="en-US" i="1" dirty="0" smtClean="0"/>
              <a:t>Moore</a:t>
            </a:r>
            <a:r>
              <a:rPr lang="en-US" dirty="0" smtClean="0"/>
              <a:t> FSM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93025" y="1268760"/>
            <a:ext cx="4801939" cy="4020038"/>
            <a:chOff x="293025" y="1268760"/>
            <a:chExt cx="4801939" cy="4020038"/>
          </a:xfrm>
        </p:grpSpPr>
        <p:cxnSp>
          <p:nvCxnSpPr>
            <p:cNvPr id="6" name="Curved Connector 5"/>
            <p:cNvCxnSpPr/>
            <p:nvPr/>
          </p:nvCxnSpPr>
          <p:spPr>
            <a:xfrm rot="5400000" flipH="1" flipV="1">
              <a:off x="2852519" y="1216617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30" idx="0"/>
            </p:cNvCxnSpPr>
            <p:nvPr/>
          </p:nvCxnSpPr>
          <p:spPr>
            <a:xfrm rot="16200000" flipH="1">
              <a:off x="4209590" y="2169077"/>
              <a:ext cx="489885" cy="699911"/>
            </a:xfrm>
            <a:prstGeom prst="curvedConnector4">
              <a:avLst>
                <a:gd name="adj1" fmla="val -55448"/>
                <a:gd name="adj2" fmla="val 9886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5400000">
              <a:off x="800815" y="2294749"/>
              <a:ext cx="684036" cy="574909"/>
            </a:xfrm>
            <a:prstGeom prst="curvedConnector4">
              <a:avLst>
                <a:gd name="adj1" fmla="val -44063"/>
                <a:gd name="adj2" fmla="val 139763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80794" y="1268760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Reset</a:t>
              </a:r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025" y="2150016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55378" y="2240185"/>
              <a:ext cx="1368072" cy="1368072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2449063"/>
              <a:ext cx="9525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b="1" dirty="0" smtClean="0">
                  <a:solidFill>
                    <a:schemeClr val="tx2"/>
                  </a:solidFill>
                </a:rPr>
              </a:br>
              <a:r>
                <a:rPr lang="en-US" b="1" dirty="0" smtClean="0">
                  <a:solidFill>
                    <a:schemeClr val="tx2"/>
                  </a:solidFill>
                </a:rPr>
                <a:t>State 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301439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smtClean="0"/>
                <a:t>: </a:t>
              </a:r>
              <a:r>
                <a:rPr lang="en-US" smtClean="0">
                  <a:solidFill>
                    <a:schemeClr val="tx2"/>
                  </a:solidFill>
                </a:rPr>
                <a:t>frown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20542" y="2274090"/>
              <a:ext cx="1368072" cy="1368072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53856" y="2411539"/>
              <a:ext cx="13686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Reading State 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218" y="2950133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Y: </a:t>
              </a:r>
              <a:r>
                <a:rPr lang="en-US" dirty="0" smtClean="0">
                  <a:solidFill>
                    <a:schemeClr val="tx2"/>
                  </a:solidFill>
                </a:rPr>
                <a:t>frown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117530" y="3920726"/>
              <a:ext cx="1368072" cy="1368072"/>
              <a:chOff x="3466920" y="4404459"/>
              <a:chExt cx="1368072" cy="136807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66920" y="4404459"/>
                <a:ext cx="1368072" cy="1368072"/>
              </a:xfrm>
              <a:prstGeom prst="ellipse">
                <a:avLst/>
              </a:prstGeom>
              <a:noFill/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663578" y="4551293"/>
                <a:ext cx="9525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Reading</a:t>
                </a:r>
              </a:p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State 2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47035" y="508050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Y: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smile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15" name="Curved Connector 14"/>
            <p:cNvCxnSpPr>
              <a:stCxn id="33" idx="4"/>
              <a:endCxn id="27" idx="2"/>
            </p:cNvCxnSpPr>
            <p:nvPr/>
          </p:nvCxnSpPr>
          <p:spPr>
            <a:xfrm rot="16200000" flipH="1">
              <a:off x="1330220" y="3817451"/>
              <a:ext cx="996505" cy="578116"/>
            </a:xfrm>
            <a:prstGeom prst="curvedConnector2">
              <a:avLst/>
            </a:prstGeom>
            <a:ln w="38100" cmpd="sng">
              <a:solidFill>
                <a:srgbClr val="1F497D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27" idx="1"/>
              <a:endCxn id="30" idx="2"/>
            </p:cNvCxnSpPr>
            <p:nvPr/>
          </p:nvCxnSpPr>
          <p:spPr>
            <a:xfrm rot="5400000" flipH="1" flipV="1">
              <a:off x="2287736" y="2988270"/>
              <a:ext cx="1162950" cy="1102662"/>
            </a:xfrm>
            <a:prstGeom prst="curvedConnector2">
              <a:avLst/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27" idx="6"/>
            </p:cNvCxnSpPr>
            <p:nvPr/>
          </p:nvCxnSpPr>
          <p:spPr>
            <a:xfrm rot="5400000">
              <a:off x="3453868" y="3411764"/>
              <a:ext cx="1224733" cy="1161263"/>
            </a:xfrm>
            <a:prstGeom prst="curvedConnector2">
              <a:avLst/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1219221" y="1919991"/>
              <a:ext cx="640387" cy="12700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70204" y="1995526"/>
              <a:ext cx="324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8477" y="4067560"/>
              <a:ext cx="30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33618" y="1921333"/>
              <a:ext cx="375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0</a:t>
              </a:r>
              <a:endParaRPr lang="en-US" sz="1600" b="1" baseline="-25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11612" y="3313671"/>
              <a:ext cx="375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 flipH="1">
              <a:off x="4229342" y="4240680"/>
              <a:ext cx="414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baseline="-25000" dirty="0"/>
            </a:p>
          </p:txBody>
        </p:sp>
      </p:grpSp>
      <p:graphicFrame>
        <p:nvGraphicFramePr>
          <p:cNvPr id="9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893246"/>
              </p:ext>
            </p:extLst>
          </p:nvPr>
        </p:nvGraphicFramePr>
        <p:xfrm>
          <a:off x="5388003" y="3691439"/>
          <a:ext cx="2899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505"/>
                <a:gridCol w="1363495"/>
              </a:tblGrid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Encoding</a:t>
                      </a:r>
                      <a:endParaRPr lang="en-US" sz="1600" baseline="-250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 State0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State1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 State2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382072" y="3073244"/>
            <a:ext cx="243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Encoding: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Tape – </a:t>
            </a:r>
            <a:r>
              <a:rPr lang="en-US" i="1" dirty="0" smtClean="0"/>
              <a:t>Moore</a:t>
            </a:r>
            <a:r>
              <a:rPr lang="en-US" dirty="0" smtClean="0"/>
              <a:t> FSM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283968" y="3140968"/>
            <a:ext cx="1676400" cy="913356"/>
            <a:chOff x="4189427" y="3140968"/>
            <a:chExt cx="1676400" cy="913356"/>
          </a:xfrm>
        </p:grpSpPr>
        <p:sp>
          <p:nvSpPr>
            <p:cNvPr id="3" name="Rectangle 4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189427" y="3140968"/>
              <a:ext cx="1676400" cy="913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1</a:t>
              </a:r>
              <a:r>
                <a:rPr lang="en-US" sz="2400" baseline="30000" dirty="0" smtClean="0">
                  <a:cs typeface="Arial" charset="0"/>
                </a:rPr>
                <a:t>’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= </a:t>
              </a: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</a:t>
              </a:r>
              <a:r>
                <a:rPr lang="en-US" sz="2400" i="1" dirty="0" smtClean="0">
                  <a:cs typeface="Arial" charset="0"/>
                </a:rPr>
                <a:t>A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</a:t>
              </a:r>
              <a:r>
                <a:rPr lang="en-US" sz="2400" baseline="30000" dirty="0" smtClean="0">
                  <a:cs typeface="Arial" charset="0"/>
                </a:rPr>
                <a:t>’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= </a:t>
              </a:r>
              <a:r>
                <a:rPr lang="en-US" sz="2400" i="1" dirty="0" smtClean="0">
                  <a:cs typeface="Arial" charset="0"/>
                </a:rPr>
                <a:t>A</a:t>
              </a:r>
              <a:endParaRPr lang="en-US" sz="2400" i="1" baseline="-25000" dirty="0">
                <a:cs typeface="Arial" charset="0"/>
              </a:endParaRPr>
            </a:p>
          </p:txBody>
        </p:sp>
        <p:sp>
          <p:nvSpPr>
            <p:cNvPr id="4" name="Line 7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923491" y="3683165"/>
              <a:ext cx="94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487626"/>
              </p:ext>
            </p:extLst>
          </p:nvPr>
        </p:nvGraphicFramePr>
        <p:xfrm>
          <a:off x="457200" y="2208788"/>
          <a:ext cx="31786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48"/>
                <a:gridCol w="476078"/>
                <a:gridCol w="816134"/>
                <a:gridCol w="764897"/>
                <a:gridCol w="635739"/>
              </a:tblGrid>
              <a:tr h="6400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Inputs</a:t>
                      </a:r>
                      <a:endParaRPr lang="en-US" sz="18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70673"/>
            <a:ext cx="33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State Transition Table: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2637669"/>
            <a:ext cx="261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State Logic: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5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Tape – </a:t>
            </a:r>
            <a:r>
              <a:rPr lang="en-US" i="1" dirty="0" smtClean="0"/>
              <a:t>Moore</a:t>
            </a:r>
            <a:r>
              <a:rPr lang="en-US" dirty="0" smtClean="0"/>
              <a:t> FSM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750988"/>
              </p:ext>
            </p:extLst>
          </p:nvPr>
        </p:nvGraphicFramePr>
        <p:xfrm>
          <a:off x="4427984" y="2276872"/>
          <a:ext cx="2592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400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Output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56687"/>
              </p:ext>
            </p:extLst>
          </p:nvPr>
        </p:nvGraphicFramePr>
        <p:xfrm>
          <a:off x="712514" y="2276872"/>
          <a:ext cx="242443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636"/>
                <a:gridCol w="1462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Encoding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42263" y="3894852"/>
            <a:ext cx="2149948" cy="1051953"/>
            <a:chOff x="642263" y="3894852"/>
            <a:chExt cx="2149948" cy="1051953"/>
          </a:xfrm>
        </p:grpSpPr>
        <p:sp>
          <p:nvSpPr>
            <p:cNvPr id="9" name="TextBox 8"/>
            <p:cNvSpPr txBox="1"/>
            <p:nvPr/>
          </p:nvSpPr>
          <p:spPr>
            <a:xfrm>
              <a:off x="642263" y="3894852"/>
              <a:ext cx="2149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Output Logic: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514" y="4485140"/>
              <a:ext cx="1298635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Y = S</a:t>
              </a:r>
              <a:r>
                <a:rPr lang="en-US" sz="2400" baseline="-25000" dirty="0">
                  <a:cs typeface="Arial" charset="0"/>
                </a:rPr>
                <a:t>1</a:t>
              </a:r>
              <a:endParaRPr lang="en-US" sz="2400" i="1" baseline="-25000" dirty="0">
                <a:cs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7662" y="1720118"/>
            <a:ext cx="273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Encoding: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5644" y="1720618"/>
            <a:ext cx="217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Output Table: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6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i="1" dirty="0" smtClean="0"/>
              <a:t>Moore</a:t>
            </a:r>
            <a:r>
              <a:rPr lang="en-US" dirty="0" smtClean="0"/>
              <a:t> FSM Schematic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740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169472" y="2728084"/>
            <a:ext cx="1676400" cy="913356"/>
            <a:chOff x="4189427" y="3140968"/>
            <a:chExt cx="1676400" cy="913356"/>
          </a:xfrm>
        </p:grpSpPr>
        <p:sp>
          <p:nvSpPr>
            <p:cNvPr id="6" name="Rectangle 4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189427" y="3140968"/>
              <a:ext cx="1676400" cy="913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1</a:t>
              </a:r>
              <a:r>
                <a:rPr lang="en-US" sz="2400" baseline="30000" dirty="0" smtClean="0">
                  <a:cs typeface="Arial" charset="0"/>
                </a:rPr>
                <a:t>’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= </a:t>
              </a: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</a:t>
              </a:r>
              <a:r>
                <a:rPr lang="en-US" sz="2400" i="1" dirty="0" smtClean="0">
                  <a:cs typeface="Arial" charset="0"/>
                </a:rPr>
                <a:t>A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</a:t>
              </a:r>
              <a:r>
                <a:rPr lang="en-US" sz="2400" baseline="30000" dirty="0" smtClean="0">
                  <a:cs typeface="Arial" charset="0"/>
                </a:rPr>
                <a:t>’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= </a:t>
              </a:r>
              <a:r>
                <a:rPr lang="en-US" sz="2400" i="1" dirty="0" smtClean="0">
                  <a:cs typeface="Arial" charset="0"/>
                </a:rPr>
                <a:t>A</a:t>
              </a:r>
              <a:endParaRPr lang="en-US" sz="2400" i="1" baseline="-25000" dirty="0">
                <a:cs typeface="Arial" charset="0"/>
              </a:endParaRPr>
            </a:p>
          </p:txBody>
        </p:sp>
        <p:sp>
          <p:nvSpPr>
            <p:cNvPr id="7" name="Line 7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923491" y="3683165"/>
              <a:ext cx="94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74931" y="2204864"/>
            <a:ext cx="261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State Logic: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10552" y="3933056"/>
            <a:ext cx="2149948" cy="1051953"/>
            <a:chOff x="642263" y="3894852"/>
            <a:chExt cx="2149948" cy="1051953"/>
          </a:xfrm>
        </p:grpSpPr>
        <p:sp>
          <p:nvSpPr>
            <p:cNvPr id="10" name="TextBox 9"/>
            <p:cNvSpPr txBox="1"/>
            <p:nvPr/>
          </p:nvSpPr>
          <p:spPr>
            <a:xfrm>
              <a:off x="642263" y="3894852"/>
              <a:ext cx="2149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Output Logic:</a:t>
              </a:r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2514" y="4485140"/>
              <a:ext cx="1298635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Y = S</a:t>
              </a:r>
              <a:r>
                <a:rPr lang="en-US" sz="2400" baseline="-25000" dirty="0">
                  <a:cs typeface="Arial" charset="0"/>
                </a:rPr>
                <a:t>1</a:t>
              </a:r>
              <a:endParaRPr lang="en-US" sz="2400" i="1" baseline="-25000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6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Tape – </a:t>
            </a:r>
            <a:r>
              <a:rPr lang="en-US" i="1" dirty="0" smtClean="0"/>
              <a:t>Mealy</a:t>
            </a:r>
            <a:r>
              <a:rPr lang="en-US" dirty="0" smtClean="0"/>
              <a:t> FSM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23528" y="1772816"/>
            <a:ext cx="5319212" cy="3030907"/>
            <a:chOff x="3262843" y="1628800"/>
            <a:chExt cx="5319212" cy="3030907"/>
          </a:xfrm>
        </p:grpSpPr>
        <p:cxnSp>
          <p:nvCxnSpPr>
            <p:cNvPr id="6" name="Curved Connector 5"/>
            <p:cNvCxnSpPr/>
            <p:nvPr/>
          </p:nvCxnSpPr>
          <p:spPr>
            <a:xfrm rot="5400000" flipH="1" flipV="1">
              <a:off x="5979366" y="1576657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 rot="16200000" flipH="1">
              <a:off x="7336437" y="2529117"/>
              <a:ext cx="489885" cy="699911"/>
            </a:xfrm>
            <a:prstGeom prst="curvedConnector4">
              <a:avLst>
                <a:gd name="adj1" fmla="val -55448"/>
                <a:gd name="adj2" fmla="val 9886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5400000">
              <a:off x="3927662" y="2654789"/>
              <a:ext cx="684036" cy="574909"/>
            </a:xfrm>
            <a:prstGeom prst="curvedConnector4">
              <a:avLst>
                <a:gd name="adj1" fmla="val -44063"/>
                <a:gd name="adj2" fmla="val 139763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07641" y="1628800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Reset</a:t>
              </a:r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2843" y="2524843"/>
              <a:ext cx="569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1/0</a:t>
              </a:r>
              <a:endParaRPr lang="en-US" sz="1600" b="1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82225" y="2600225"/>
              <a:ext cx="1368072" cy="1368072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6359" y="2940914"/>
              <a:ext cx="9525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b="1" dirty="0" smtClean="0">
                  <a:solidFill>
                    <a:schemeClr val="tx2"/>
                  </a:solidFill>
                </a:rPr>
              </a:br>
              <a:r>
                <a:rPr lang="en-US" b="1" dirty="0" smtClean="0">
                  <a:solidFill>
                    <a:schemeClr val="tx2"/>
                  </a:solidFill>
                </a:rPr>
                <a:t>State0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547389" y="2634130"/>
              <a:ext cx="1368072" cy="1368072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62711" y="2946217"/>
              <a:ext cx="13686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Reading State 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Curved Connector 19"/>
            <p:cNvCxnSpPr>
              <a:stCxn id="14" idx="4"/>
              <a:endCxn id="11" idx="5"/>
            </p:cNvCxnSpPr>
            <p:nvPr/>
          </p:nvCxnSpPr>
          <p:spPr>
            <a:xfrm rot="5400000" flipH="1">
              <a:off x="6073558" y="2844336"/>
              <a:ext cx="234255" cy="2081478"/>
            </a:xfrm>
            <a:prstGeom prst="curvedConnector3">
              <a:avLst>
                <a:gd name="adj1" fmla="val -97586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4346068" y="2280031"/>
              <a:ext cx="640387" cy="12700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897050" y="2355566"/>
              <a:ext cx="68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0/0</a:t>
              </a:r>
              <a:endParaRPr lang="en-US" sz="16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0465" y="2281373"/>
              <a:ext cx="577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0/0</a:t>
              </a:r>
              <a:endParaRPr lang="en-US" sz="1600" b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5984615" y="4321153"/>
              <a:ext cx="559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1/1</a:t>
              </a:r>
              <a:endParaRPr lang="en-US" sz="1600" b="1" baseline="-25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88215" y="4931084"/>
            <a:ext cx="429634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charset="0"/>
              </a:rPr>
              <a:t>NOTE!</a:t>
            </a:r>
          </a:p>
          <a:p>
            <a:r>
              <a:rPr lang="en-US" sz="2000" i="1" dirty="0" smtClean="0">
                <a:cs typeface="Arial" charset="0"/>
              </a:rPr>
              <a:t>Mealy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FSM: arcs indicate </a:t>
            </a:r>
            <a:r>
              <a:rPr lang="en-US" sz="2000" dirty="0" smtClean="0">
                <a:cs typeface="Arial" charset="0"/>
              </a:rPr>
              <a:t>input/output</a:t>
            </a:r>
          </a:p>
          <a:p>
            <a:r>
              <a:rPr lang="en-US" sz="2000" dirty="0" smtClean="0">
                <a:cs typeface="Arial" charset="0"/>
              </a:rPr>
              <a:t>1 = smile; 0 = frown</a:t>
            </a:r>
            <a:endParaRPr lang="en-US" sz="2000" dirty="0">
              <a:cs typeface="Arial" charset="0"/>
            </a:endParaRPr>
          </a:p>
        </p:txBody>
      </p:sp>
      <p:graphicFrame>
        <p:nvGraphicFramePr>
          <p:cNvPr id="4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6945"/>
              </p:ext>
            </p:extLst>
          </p:nvPr>
        </p:nvGraphicFramePr>
        <p:xfrm>
          <a:off x="5946083" y="3624616"/>
          <a:ext cx="2899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505"/>
                <a:gridCol w="1363495"/>
              </a:tblGrid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Encoding</a:t>
                      </a:r>
                      <a:endParaRPr lang="en-US" sz="1600" baseline="-250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 State0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State1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940152" y="3006421"/>
            <a:ext cx="243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Encoding: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3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Tape – </a:t>
            </a:r>
            <a:r>
              <a:rPr lang="en-US" i="1" dirty="0" smtClean="0"/>
              <a:t>Mealy</a:t>
            </a:r>
            <a:r>
              <a:rPr lang="en-US" dirty="0" smtClean="0"/>
              <a:t> FSM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45307"/>
              </p:ext>
            </p:extLst>
          </p:nvPr>
        </p:nvGraphicFramePr>
        <p:xfrm>
          <a:off x="755576" y="2276872"/>
          <a:ext cx="41044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1116124"/>
                <a:gridCol w="1116124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Inputs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1753652"/>
            <a:ext cx="484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Transition </a:t>
            </a:r>
            <a:r>
              <a:rPr lang="en-US" sz="2800" smtClean="0"/>
              <a:t>&amp; Output Table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74931" y="3363637"/>
            <a:ext cx="2149948" cy="984885"/>
            <a:chOff x="6074931" y="3363637"/>
            <a:chExt cx="2149948" cy="984885"/>
          </a:xfrm>
        </p:grpSpPr>
        <p:sp>
          <p:nvSpPr>
            <p:cNvPr id="11" name="TextBox 10"/>
            <p:cNvSpPr txBox="1"/>
            <p:nvPr/>
          </p:nvSpPr>
          <p:spPr>
            <a:xfrm>
              <a:off x="6074931" y="3363637"/>
              <a:ext cx="2149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Output Logic: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9472" y="3886857"/>
              <a:ext cx="1298635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Y = </a:t>
              </a: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 </a:t>
              </a:r>
              <a:r>
                <a:rPr lang="en-US" sz="2400" dirty="0" smtClean="0">
                  <a:cs typeface="Arial" charset="0"/>
                </a:rPr>
                <a:t>A</a:t>
              </a:r>
              <a:endParaRPr lang="en-US" sz="2400" i="1" baseline="-25000" dirty="0"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74931" y="2204864"/>
            <a:ext cx="2611869" cy="1008112"/>
            <a:chOff x="6074931" y="2204864"/>
            <a:chExt cx="2611869" cy="1008112"/>
          </a:xfrm>
        </p:grpSpPr>
        <p:grpSp>
          <p:nvGrpSpPr>
            <p:cNvPr id="17" name="Group 16"/>
            <p:cNvGrpSpPr/>
            <p:nvPr/>
          </p:nvGrpSpPr>
          <p:grpSpPr>
            <a:xfrm>
              <a:off x="6169472" y="2728084"/>
              <a:ext cx="1138832" cy="484892"/>
              <a:chOff x="6169472" y="2728084"/>
              <a:chExt cx="1138832" cy="484892"/>
            </a:xfrm>
          </p:grpSpPr>
          <p:sp>
            <p:nvSpPr>
              <p:cNvPr id="14" name="Rectangle 44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169472" y="2728084"/>
                <a:ext cx="1138832" cy="4848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2400" i="1" dirty="0" smtClean="0">
                    <a:cs typeface="Arial" charset="0"/>
                  </a:rPr>
                  <a:t>S</a:t>
                </a:r>
                <a:r>
                  <a:rPr lang="en-US" sz="2400" baseline="-25000" dirty="0" smtClean="0">
                    <a:cs typeface="Arial" charset="0"/>
                  </a:rPr>
                  <a:t>0</a:t>
                </a:r>
                <a:r>
                  <a:rPr lang="en-US" sz="2400" baseline="30000" dirty="0" smtClean="0">
                    <a:cs typeface="Arial" charset="0"/>
                  </a:rPr>
                  <a:t>’</a:t>
                </a:r>
                <a:r>
                  <a:rPr lang="en-US" sz="2400" i="1" dirty="0" smtClean="0">
                    <a:cs typeface="Arial" charset="0"/>
                  </a:rPr>
                  <a:t> </a:t>
                </a:r>
                <a:r>
                  <a:rPr lang="en-US" sz="2400" i="1" dirty="0">
                    <a:cs typeface="Arial" charset="0"/>
                  </a:rPr>
                  <a:t>= </a:t>
                </a:r>
                <a:r>
                  <a:rPr lang="en-US" sz="2400" i="1" dirty="0" smtClean="0">
                    <a:cs typeface="Arial" charset="0"/>
                  </a:rPr>
                  <a:t>A</a:t>
                </a:r>
                <a:endParaRPr lang="en-US" sz="2400" i="1" baseline="-25000" dirty="0">
                  <a:cs typeface="Arial" charset="0"/>
                </a:endParaRPr>
              </a:p>
            </p:txBody>
          </p:sp>
          <p:sp>
            <p:nvSpPr>
              <p:cNvPr id="15" name="Line 72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893891" y="2847200"/>
                <a:ext cx="1263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074931" y="2204864"/>
              <a:ext cx="2611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Next State Logic: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1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Sequential circuits are used anytime that we have a “</a:t>
            </a:r>
            <a:r>
              <a:rPr lang="en-US" sz="2800" dirty="0" err="1"/>
              <a:t>stateful</a:t>
            </a:r>
            <a:r>
              <a:rPr lang="en-US" sz="2800" dirty="0"/>
              <a:t>” application.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stateful</a:t>
            </a:r>
            <a:r>
              <a:rPr lang="en-US" sz="2800" dirty="0"/>
              <a:t> application is one where the next state of the machine depends on the current state of the machine and the input.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stateful</a:t>
            </a:r>
            <a:r>
              <a:rPr lang="en-US" sz="2800" dirty="0"/>
              <a:t> application requires both combinational and sequential </a:t>
            </a:r>
            <a:r>
              <a:rPr lang="en-US" sz="2800" dirty="0" smtClean="0"/>
              <a:t>logic.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9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i="1" dirty="0" smtClean="0"/>
              <a:t>Mealy</a:t>
            </a:r>
            <a:r>
              <a:rPr lang="en-US" dirty="0" smtClean="0"/>
              <a:t> FSM Schematic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499" y="1609990"/>
            <a:ext cx="5679488" cy="383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80611" y="3003597"/>
            <a:ext cx="2149948" cy="984885"/>
            <a:chOff x="6074931" y="3363637"/>
            <a:chExt cx="2149948" cy="984885"/>
          </a:xfrm>
        </p:grpSpPr>
        <p:sp>
          <p:nvSpPr>
            <p:cNvPr id="6" name="TextBox 5"/>
            <p:cNvSpPr txBox="1"/>
            <p:nvPr/>
          </p:nvSpPr>
          <p:spPr>
            <a:xfrm>
              <a:off x="6074931" y="3363637"/>
              <a:ext cx="2149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Output Logic: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69472" y="3886857"/>
              <a:ext cx="1298635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400" i="1" dirty="0">
                  <a:cs typeface="Arial" charset="0"/>
                </a:rPr>
                <a:t>Y = </a:t>
              </a: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 </a:t>
              </a:r>
              <a:r>
                <a:rPr lang="en-US" sz="2400" dirty="0" smtClean="0">
                  <a:cs typeface="Arial" charset="0"/>
                </a:rPr>
                <a:t>A</a:t>
              </a:r>
              <a:endParaRPr lang="en-US" sz="2400" i="1" baseline="-25000" dirty="0"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0611" y="1844824"/>
            <a:ext cx="2611869" cy="1008112"/>
            <a:chOff x="6074931" y="2204864"/>
            <a:chExt cx="2611869" cy="1008112"/>
          </a:xfrm>
        </p:grpSpPr>
        <p:grpSp>
          <p:nvGrpSpPr>
            <p:cNvPr id="9" name="Group 8"/>
            <p:cNvGrpSpPr/>
            <p:nvPr/>
          </p:nvGrpSpPr>
          <p:grpSpPr>
            <a:xfrm>
              <a:off x="6169472" y="2728084"/>
              <a:ext cx="1138832" cy="484892"/>
              <a:chOff x="6169472" y="2728084"/>
              <a:chExt cx="1138832" cy="484892"/>
            </a:xfrm>
          </p:grpSpPr>
          <p:sp>
            <p:nvSpPr>
              <p:cNvPr id="11" name="Rectangle 44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169472" y="2728084"/>
                <a:ext cx="1138832" cy="4848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2400" i="1" dirty="0" smtClean="0">
                    <a:cs typeface="Arial" charset="0"/>
                  </a:rPr>
                  <a:t>S</a:t>
                </a:r>
                <a:r>
                  <a:rPr lang="en-US" sz="2400" baseline="-25000" dirty="0" smtClean="0">
                    <a:cs typeface="Arial" charset="0"/>
                  </a:rPr>
                  <a:t>0</a:t>
                </a:r>
                <a:r>
                  <a:rPr lang="en-US" sz="2400" baseline="30000" dirty="0" smtClean="0">
                    <a:cs typeface="Arial" charset="0"/>
                  </a:rPr>
                  <a:t>’</a:t>
                </a:r>
                <a:r>
                  <a:rPr lang="en-US" sz="2400" i="1" dirty="0" smtClean="0">
                    <a:cs typeface="Arial" charset="0"/>
                  </a:rPr>
                  <a:t> </a:t>
                </a:r>
                <a:r>
                  <a:rPr lang="en-US" sz="2400" i="1" dirty="0">
                    <a:cs typeface="Arial" charset="0"/>
                  </a:rPr>
                  <a:t>= </a:t>
                </a:r>
                <a:r>
                  <a:rPr lang="en-US" sz="2400" i="1" dirty="0" smtClean="0">
                    <a:cs typeface="Arial" charset="0"/>
                  </a:rPr>
                  <a:t>A</a:t>
                </a:r>
                <a:endParaRPr lang="en-US" sz="2400" i="1" baseline="-25000" dirty="0">
                  <a:cs typeface="Arial" charset="0"/>
                </a:endParaRPr>
              </a:p>
            </p:txBody>
          </p:sp>
          <p:sp>
            <p:nvSpPr>
              <p:cNvPr id="12" name="Line 72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893891" y="2847200"/>
                <a:ext cx="1263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074931" y="2204864"/>
              <a:ext cx="2611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Next State Logic: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4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</a:t>
            </a:r>
            <a:r>
              <a:rPr lang="en-US" sz="2800" dirty="0"/>
              <a:t>of sequential circuits can be expressed using </a:t>
            </a:r>
            <a:r>
              <a:rPr lang="en-US" sz="2800" dirty="0" smtClean="0"/>
              <a:t>finite </a:t>
            </a:r>
            <a:r>
              <a:rPr lang="en-US" sz="2800" dirty="0"/>
              <a:t>state machines (FSMs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An FSM:</a:t>
            </a:r>
          </a:p>
          <a:p>
            <a:pPr lvl="1"/>
            <a:r>
              <a:rPr lang="en-US" sz="2400" dirty="0" smtClean="0"/>
              <a:t>Takes </a:t>
            </a:r>
            <a:r>
              <a:rPr lang="en-US" sz="2400" dirty="0"/>
              <a:t>an input and a current </a:t>
            </a:r>
            <a:r>
              <a:rPr lang="en-US" sz="2400" dirty="0" smtClean="0"/>
              <a:t>state.</a:t>
            </a:r>
            <a:endParaRPr lang="en-US" sz="2400" dirty="0"/>
          </a:p>
          <a:p>
            <a:pPr lvl="1"/>
            <a:r>
              <a:rPr lang="en-US" sz="2400" dirty="0"/>
              <a:t>Produces an output and a new </a:t>
            </a:r>
            <a:r>
              <a:rPr lang="en-US" sz="2400" dirty="0" smtClean="0"/>
              <a:t>state.</a:t>
            </a:r>
            <a:endParaRPr lang="en-US" sz="2400" dirty="0"/>
          </a:p>
          <a:p>
            <a:r>
              <a:rPr lang="en-US" sz="2800" dirty="0"/>
              <a:t>It is called a Finite State Machine because it can have, at most, a </a:t>
            </a:r>
            <a:r>
              <a:rPr lang="en-US" sz="2800" i="1" dirty="0"/>
              <a:t>finite</a:t>
            </a:r>
            <a:r>
              <a:rPr lang="en-US" sz="2800" dirty="0"/>
              <a:t> number of states.</a:t>
            </a:r>
          </a:p>
          <a:p>
            <a:r>
              <a:rPr lang="en-US" sz="2800" dirty="0"/>
              <a:t>It is composed of </a:t>
            </a:r>
            <a:r>
              <a:rPr lang="en-US" sz="2800" dirty="0" smtClean="0"/>
              <a:t>combinational </a:t>
            </a:r>
            <a:r>
              <a:rPr lang="en-US" sz="2800" dirty="0"/>
              <a:t>logic </a:t>
            </a:r>
            <a:r>
              <a:rPr lang="en-US" sz="2800" dirty="0" smtClean="0"/>
              <a:t>components and </a:t>
            </a:r>
            <a:r>
              <a:rPr lang="en-US" sz="2800" dirty="0"/>
              <a:t>flip-flops placed in such a way as to maintain state information.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2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FSMs can be represented by a set of nodes that hold the states of the machine and a set of arcs that connect the states.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2034" y="3573951"/>
            <a:ext cx="4168869" cy="1676041"/>
            <a:chOff x="1463169" y="4010139"/>
            <a:chExt cx="4168869" cy="1676041"/>
          </a:xfrm>
        </p:grpSpPr>
        <p:sp>
          <p:nvSpPr>
            <p:cNvPr id="5" name="Oval 4"/>
            <p:cNvSpPr/>
            <p:nvPr/>
          </p:nvSpPr>
          <p:spPr>
            <a:xfrm>
              <a:off x="1939339" y="4421712"/>
              <a:ext cx="773775" cy="773775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82101" y="4421712"/>
              <a:ext cx="773775" cy="773775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urved Connector 6"/>
            <p:cNvCxnSpPr>
              <a:stCxn id="11" idx="0"/>
              <a:endCxn id="12" idx="0"/>
            </p:cNvCxnSpPr>
            <p:nvPr/>
          </p:nvCxnSpPr>
          <p:spPr>
            <a:xfrm rot="5400000" flipH="1" flipV="1">
              <a:off x="3397607" y="3350331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6200000" flipH="1">
              <a:off x="3362598" y="4129355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2" idx="5"/>
              <a:endCxn id="12" idx="7"/>
            </p:cNvCxnSpPr>
            <p:nvPr/>
          </p:nvCxnSpPr>
          <p:spPr>
            <a:xfrm rot="5400000" flipH="1">
              <a:off x="4468988" y="4808600"/>
              <a:ext cx="547142" cy="10498"/>
            </a:xfrm>
            <a:prstGeom prst="curvedConnector5">
              <a:avLst>
                <a:gd name="adj1" fmla="val -34536"/>
                <a:gd name="adj2" fmla="val -6231669"/>
                <a:gd name="adj3" fmla="val 13453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11" idx="1"/>
              <a:endCxn id="11" idx="3"/>
            </p:cNvCxnSpPr>
            <p:nvPr/>
          </p:nvCxnSpPr>
          <p:spPr>
            <a:xfrm rot="16200000" flipH="1">
              <a:off x="1779084" y="4808600"/>
              <a:ext cx="547142" cy="10498"/>
            </a:xfrm>
            <a:prstGeom prst="curvedConnector5">
              <a:avLst>
                <a:gd name="adj1" fmla="val -34536"/>
                <a:gd name="adj2" fmla="val -7009441"/>
                <a:gd name="adj3" fmla="val 13453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9578" y="4636580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Q=0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3109" y="464457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Q=1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8263" y="5347626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D=1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3169" y="4010139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D=1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696" y="527358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D=0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696" y="4023506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D=1</a:t>
              </a:r>
              <a:endParaRPr lang="en-US" sz="16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117902" y="5552615"/>
              <a:ext cx="119042" cy="119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177423" y="5135966"/>
              <a:ext cx="0" cy="4166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264876" y="3169638"/>
            <a:ext cx="3605897" cy="24160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>
                <a:ea typeface="SimSun" charset="-122"/>
              </a:rPr>
              <a:t>A </a:t>
            </a:r>
            <a:r>
              <a:rPr lang="en-US" altLang="zh-CN" sz="1400" i="1" dirty="0">
                <a:solidFill>
                  <a:schemeClr val="tx2"/>
                </a:solidFill>
                <a:ea typeface="SimSun" charset="-122"/>
              </a:rPr>
              <a:t>circle</a:t>
            </a:r>
            <a:r>
              <a:rPr lang="en-US" altLang="zh-CN" sz="1400" dirty="0">
                <a:ea typeface="SimSun" charset="-122"/>
              </a:rPr>
              <a:t> with the state name in it for each </a:t>
            </a:r>
            <a:r>
              <a:rPr lang="en-US" altLang="zh-CN" sz="1400" dirty="0" smtClean="0">
                <a:ea typeface="SimSun" charset="-122"/>
              </a:rPr>
              <a:t>state.</a:t>
            </a:r>
            <a:endParaRPr lang="en-US" altLang="zh-CN" sz="1400" dirty="0">
              <a:ea typeface="SimSun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>
                <a:ea typeface="SimSun" charset="-122"/>
              </a:rPr>
              <a:t>A </a:t>
            </a:r>
            <a:r>
              <a:rPr lang="en-US" altLang="zh-CN" sz="1400" i="1" dirty="0">
                <a:solidFill>
                  <a:schemeClr val="tx2"/>
                </a:solidFill>
                <a:ea typeface="SimSun" charset="-122"/>
              </a:rPr>
              <a:t>directed arc </a:t>
            </a:r>
            <a:r>
              <a:rPr lang="en-US" altLang="zh-CN" sz="1400" dirty="0">
                <a:ea typeface="SimSun" charset="-122"/>
              </a:rPr>
              <a:t>from the Present State to the Next State for each state </a:t>
            </a:r>
            <a:r>
              <a:rPr lang="en-US" altLang="zh-CN" sz="1400" dirty="0" smtClean="0">
                <a:ea typeface="SimSun" charset="-122"/>
              </a:rPr>
              <a:t>transition.</a:t>
            </a:r>
            <a:endParaRPr lang="en-US" altLang="zh-CN" sz="1400" dirty="0">
              <a:ea typeface="SimSun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>
                <a:ea typeface="SimSun" charset="-122"/>
              </a:rPr>
              <a:t>A </a:t>
            </a:r>
            <a:r>
              <a:rPr lang="en-US" altLang="zh-CN" sz="1400" dirty="0">
                <a:solidFill>
                  <a:schemeClr val="tx2"/>
                </a:solidFill>
                <a:ea typeface="SimSun" charset="-122"/>
              </a:rPr>
              <a:t>l</a:t>
            </a:r>
            <a:r>
              <a:rPr lang="en-US" altLang="zh-CN" sz="1400" i="1" dirty="0">
                <a:solidFill>
                  <a:schemeClr val="tx2"/>
                </a:solidFill>
                <a:ea typeface="SimSun" charset="-122"/>
              </a:rPr>
              <a:t>abel</a:t>
            </a:r>
            <a:r>
              <a:rPr lang="en-US" altLang="zh-CN" sz="1400" dirty="0">
                <a:ea typeface="SimSun" charset="-122"/>
              </a:rPr>
              <a:t> on each directed arc with the </a:t>
            </a:r>
            <a:r>
              <a:rPr lang="en-US" altLang="zh-CN" sz="1400" dirty="0" smtClean="0">
                <a:ea typeface="SimSun" charset="-122"/>
              </a:rPr>
              <a:t>input </a:t>
            </a:r>
            <a:r>
              <a:rPr lang="en-US" altLang="zh-CN" sz="1400" dirty="0">
                <a:ea typeface="SimSun" charset="-122"/>
              </a:rPr>
              <a:t>values which causes the state </a:t>
            </a:r>
            <a:r>
              <a:rPr lang="en-US" altLang="zh-CN" sz="1400" dirty="0" smtClean="0">
                <a:ea typeface="SimSun" charset="-122"/>
              </a:rPr>
              <a:t>transition.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 smtClean="0">
                <a:ea typeface="SimSun" charset="-122"/>
              </a:rPr>
              <a:t>A </a:t>
            </a:r>
            <a:r>
              <a:rPr lang="en-US" altLang="zh-CN" sz="1400" dirty="0">
                <a:solidFill>
                  <a:schemeClr val="tx2"/>
                </a:solidFill>
                <a:ea typeface="SimSun" charset="-122"/>
              </a:rPr>
              <a:t>label: </a:t>
            </a:r>
            <a:endParaRPr lang="en-US" altLang="zh-CN" sz="1400" dirty="0" smtClean="0">
              <a:solidFill>
                <a:schemeClr val="tx2"/>
              </a:solidFill>
              <a:ea typeface="SimSun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 smtClean="0">
                <a:ea typeface="SimSun" charset="-122"/>
              </a:rPr>
              <a:t>On </a:t>
            </a:r>
            <a:r>
              <a:rPr lang="en-US" altLang="zh-CN" sz="1400" dirty="0">
                <a:ea typeface="SimSun" charset="-122"/>
              </a:rPr>
              <a:t>each circle with the output </a:t>
            </a:r>
            <a:r>
              <a:rPr lang="en-US" altLang="zh-CN" sz="1400" dirty="0" smtClean="0">
                <a:ea typeface="SimSun" charset="-122"/>
              </a:rPr>
              <a:t/>
            </a:r>
            <a:br>
              <a:rPr lang="en-US" altLang="zh-CN" sz="1400" dirty="0" smtClean="0">
                <a:ea typeface="SimSun" charset="-122"/>
              </a:rPr>
            </a:br>
            <a:r>
              <a:rPr lang="en-US" altLang="zh-CN" sz="1400" dirty="0" smtClean="0">
                <a:ea typeface="SimSun" charset="-122"/>
              </a:rPr>
              <a:t>value </a:t>
            </a:r>
            <a:r>
              <a:rPr lang="en-US" altLang="zh-CN" sz="1400" dirty="0">
                <a:ea typeface="SimSun" charset="-122"/>
              </a:rPr>
              <a:t>produced, </a:t>
            </a:r>
            <a:r>
              <a:rPr lang="en-US" altLang="zh-CN" sz="1400" dirty="0" smtClean="0">
                <a:ea typeface="SimSun" charset="-122"/>
              </a:rPr>
              <a:t>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 smtClean="0">
                <a:ea typeface="SimSun" charset="-122"/>
              </a:rPr>
              <a:t>On </a:t>
            </a:r>
            <a:r>
              <a:rPr lang="en-US" altLang="zh-CN" sz="1400" dirty="0">
                <a:ea typeface="SimSun" charset="-122"/>
              </a:rPr>
              <a:t>each directed arc with the </a:t>
            </a:r>
            <a:r>
              <a:rPr lang="en-US" altLang="zh-CN" sz="1400" dirty="0" smtClean="0">
                <a:ea typeface="SimSun" charset="-122"/>
              </a:rPr>
              <a:t/>
            </a:r>
            <a:br>
              <a:rPr lang="en-US" altLang="zh-CN" sz="1400" dirty="0" smtClean="0">
                <a:ea typeface="SimSun" charset="-122"/>
              </a:rPr>
            </a:br>
            <a:r>
              <a:rPr lang="en-US" altLang="zh-CN" sz="1400" dirty="0" smtClean="0">
                <a:ea typeface="SimSun" charset="-122"/>
              </a:rPr>
              <a:t>output </a:t>
            </a:r>
            <a:r>
              <a:rPr lang="en-US" altLang="zh-CN" sz="1400" dirty="0">
                <a:ea typeface="SimSun" charset="-122"/>
              </a:rPr>
              <a:t>value produced</a:t>
            </a:r>
            <a:r>
              <a:rPr lang="en-US" altLang="zh-CN" sz="1400" dirty="0" smtClean="0">
                <a:ea typeface="SimSun" charset="-122"/>
              </a:rPr>
              <a:t>.</a:t>
            </a:r>
            <a:endParaRPr lang="en-US" altLang="zh-CN" sz="1400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1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000" i="1" dirty="0"/>
              <a:t>Moore</a:t>
            </a:r>
            <a:r>
              <a:rPr lang="en-US" sz="2000" dirty="0"/>
              <a:t> and </a:t>
            </a:r>
            <a:r>
              <a:rPr lang="en-US" sz="2000" i="1" dirty="0"/>
              <a:t>Mealy</a:t>
            </a:r>
            <a:r>
              <a:rPr lang="en-US" sz="2000" dirty="0"/>
              <a:t> machines are two types of FSMs that are equivalent.</a:t>
            </a:r>
          </a:p>
          <a:p>
            <a:r>
              <a:rPr lang="en-US" sz="2000" dirty="0"/>
              <a:t>They differ only in how they express the outputs of the machine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6732268"/>
              </p:ext>
            </p:extLst>
          </p:nvPr>
        </p:nvGraphicFramePr>
        <p:xfrm>
          <a:off x="2894051" y="2492896"/>
          <a:ext cx="5638800" cy="34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VISIO" r:id="rId4" imgW="2615905" imgH="1618764" progId="">
                  <p:embed/>
                </p:oleObj>
              </mc:Choice>
              <mc:Fallback>
                <p:oleObj name="VISIO" r:id="rId4" imgW="2615905" imgH="161876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51" y="2492896"/>
                        <a:ext cx="5638800" cy="349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1490" y="4578538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cs typeface="Arial" charset="0"/>
              </a:rPr>
              <a:t>Mealy </a:t>
            </a:r>
            <a:r>
              <a:rPr lang="en-US" sz="2000" b="1" dirty="0">
                <a:solidFill>
                  <a:schemeClr val="tx2"/>
                </a:solidFill>
                <a:cs typeface="Arial" charset="0"/>
              </a:rPr>
              <a:t>FSM: </a:t>
            </a:r>
            <a:r>
              <a:rPr lang="en-US" sz="2000" i="1" dirty="0">
                <a:cs typeface="Arial" charset="0"/>
              </a:rPr>
              <a:t>outputs depend on current state and </a:t>
            </a:r>
            <a:r>
              <a:rPr lang="en-US" sz="2000" i="1" dirty="0" smtClean="0">
                <a:cs typeface="Arial" charset="0"/>
              </a:rPr>
              <a:t>inputs</a:t>
            </a:r>
            <a:endParaRPr lang="en-US" sz="2000" i="1" dirty="0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490" y="2833082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cs typeface="Arial" charset="0"/>
              </a:rPr>
              <a:t>Moore FSM: </a:t>
            </a:r>
            <a:r>
              <a:rPr lang="en-US" sz="2000" i="1" dirty="0">
                <a:cs typeface="Arial" charset="0"/>
              </a:rPr>
              <a:t>outputs depend only on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926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Consist </a:t>
            </a:r>
            <a:r>
              <a:rPr lang="en-US" dirty="0"/>
              <a:t>of: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State register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Stores current state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Loads next state at clock edge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Combinational logic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Computes the next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Consist of: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State register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Stores current state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Loads next state at clock edge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Combinational </a:t>
            </a:r>
            <a:r>
              <a:rPr lang="en-US" dirty="0" smtClean="0">
                <a:solidFill>
                  <a:schemeClr val="bg1"/>
                </a:solidFill>
              </a:rPr>
              <a:t>logic</a:t>
            </a:r>
            <a:endParaRPr lang="en-US" dirty="0">
              <a:solidFill>
                <a:schemeClr val="bg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US" dirty="0"/>
              <a:t>Computes the </a:t>
            </a:r>
            <a:r>
              <a:rPr lang="en-US" dirty="0" smtClean="0"/>
              <a:t>outputs</a:t>
            </a:r>
            <a:endParaRPr lang="en-US" dirty="0"/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77144" y="4499980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VISIO" r:id="rId6" imgW="1287798" imgH="729823" progId="">
                  <p:embed/>
                </p:oleObj>
              </mc:Choice>
              <mc:Fallback>
                <p:oleObj name="VISIO" r:id="rId6" imgW="1287798" imgH="72982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44" y="4499980"/>
                        <a:ext cx="2819400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5031397" y="4483311"/>
          <a:ext cx="3048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VISIO" r:id="rId8" imgW="1359931" imgH="729823" progId="">
                  <p:embed/>
                </p:oleObj>
              </mc:Choice>
              <mc:Fallback>
                <p:oleObj name="VISIO" r:id="rId8" imgW="1359931" imgH="72982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397" y="4483311"/>
                        <a:ext cx="30480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107597" y="1417638"/>
          <a:ext cx="29718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VISIO" r:id="rId10" imgW="1485104" imgH="780741" progId="">
                  <p:embed/>
                </p:oleObj>
              </mc:Choice>
              <mc:Fallback>
                <p:oleObj name="VISIO" r:id="rId10" imgW="1485104" imgH="78074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97" y="1417638"/>
                        <a:ext cx="2971800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159661" y="2077122"/>
            <a:ext cx="947936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18" y="43411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FSM </a:t>
            </a:r>
            <a:r>
              <a:rPr lang="en-US" dirty="0" smtClean="0"/>
              <a:t>Example: 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047876"/>
            <a:ext cx="4038600" cy="2078288"/>
          </a:xfrm>
        </p:spPr>
        <p:txBody>
          <a:bodyPr/>
          <a:lstStyle/>
          <a:p>
            <a:r>
              <a:rPr lang="en-US" dirty="0" smtClean="0"/>
              <a:t>Traffic light controller</a:t>
            </a:r>
          </a:p>
          <a:p>
            <a:pPr lvl="1"/>
            <a:r>
              <a:rPr lang="en-US" dirty="0" smtClean="0"/>
              <a:t>Traffic sensors: T</a:t>
            </a:r>
            <a:r>
              <a:rPr lang="en-US" baseline="-25000" dirty="0" smtClean="0"/>
              <a:t>A</a:t>
            </a:r>
            <a:r>
              <a:rPr lang="en-US" dirty="0" smtClean="0"/>
              <a:t>, T</a:t>
            </a:r>
            <a:r>
              <a:rPr lang="en-US" baseline="-25000" dirty="0" smtClean="0"/>
              <a:t>B</a:t>
            </a:r>
            <a:endParaRPr lang="en-US" dirty="0" smtClean="0"/>
          </a:p>
          <a:p>
            <a:pPr lvl="2"/>
            <a:r>
              <a:rPr lang="en-US" sz="1800" i="1" dirty="0" smtClean="0"/>
              <a:t>TRUE if traffic detected</a:t>
            </a:r>
          </a:p>
          <a:p>
            <a:pPr lvl="1"/>
            <a:r>
              <a:rPr lang="en-US" dirty="0" smtClean="0"/>
              <a:t>Lights: L</a:t>
            </a:r>
            <a:r>
              <a:rPr lang="en-US" baseline="-25000" dirty="0" smtClean="0"/>
              <a:t>A</a:t>
            </a:r>
            <a:r>
              <a:rPr lang="en-US" dirty="0" smtClean="0"/>
              <a:t>, L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8" y="1602333"/>
            <a:ext cx="4013006" cy="226084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4834388" y="1736086"/>
            <a:ext cx="4423830" cy="3990857"/>
            <a:chOff x="4834388" y="1736086"/>
            <a:chExt cx="4423830" cy="399085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092280" y="1772816"/>
              <a:ext cx="0" cy="15121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942384" y="3861048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942384" y="3284984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280" y="3861048"/>
              <a:ext cx="0" cy="16561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444208" y="1772816"/>
              <a:ext cx="0" cy="15121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44208" y="3861048"/>
              <a:ext cx="0" cy="16561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092280" y="3284984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092280" y="3861048"/>
              <a:ext cx="15018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63698" y="3388122"/>
              <a:ext cx="159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Bon Accord St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6156176" y="2178877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St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156176" y="49455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St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4388" y="3388122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Union Row</a:t>
              </a:r>
              <a:endParaRPr lang="en-US" sz="16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872790" y="3367514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092280" y="3362671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5400000">
              <a:off x="6482534" y="2792170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6464410" y="3943967"/>
              <a:ext cx="571418" cy="4055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00539" y="3397288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A</a:t>
              </a:r>
              <a:endParaRPr lang="en-US" sz="16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67538" y="3377781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A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767" y="273275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</a:t>
              </a:r>
              <a:r>
                <a:rPr lang="en-US" sz="1600" baseline="-250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65452" y="4047876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</a:t>
              </a:r>
              <a:r>
                <a:rPr lang="en-US" sz="1600" baseline="-25000" dirty="0"/>
                <a:t>B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141519" y="2643972"/>
              <a:ext cx="144016" cy="406835"/>
              <a:chOff x="5508104" y="1942045"/>
              <a:chExt cx="144016" cy="40683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543373" y="2111385"/>
                <a:ext cx="76654" cy="76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43373" y="2245757"/>
                <a:ext cx="76654" cy="7665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53925" y="3979595"/>
              <a:ext cx="144016" cy="406835"/>
              <a:chOff x="5508104" y="1942045"/>
              <a:chExt cx="144016" cy="40683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543373" y="2111385"/>
                <a:ext cx="76654" cy="76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43373" y="2245757"/>
                <a:ext cx="76654" cy="7665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5400000" flipH="1">
              <a:off x="6100629" y="2957716"/>
              <a:ext cx="144016" cy="406835"/>
              <a:chOff x="5508104" y="1942045"/>
              <a:chExt cx="144016" cy="40683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543373" y="2111385"/>
                <a:ext cx="76654" cy="76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543373" y="2245757"/>
                <a:ext cx="76654" cy="7665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H="1">
              <a:off x="6397941" y="4359961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879228" y="2813312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>
              <a:off x="7429021" y="3780976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 rot="16200000">
              <a:off x="7380936" y="3792003"/>
              <a:ext cx="144016" cy="406835"/>
              <a:chOff x="5508104" y="1942045"/>
              <a:chExt cx="144016" cy="40683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508104" y="1942045"/>
                <a:ext cx="144016" cy="406835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543373" y="1977013"/>
                <a:ext cx="76654" cy="766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543373" y="2111385"/>
                <a:ext cx="76654" cy="76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543373" y="2245757"/>
                <a:ext cx="76654" cy="7665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rot="5400000" flipH="1">
              <a:off x="5998915" y="3362670"/>
              <a:ext cx="262291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452944" y="402140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A</a:t>
              </a:r>
              <a:endParaRPr lang="en-US" sz="16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85185" y="276828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A</a:t>
              </a:r>
              <a:endParaRPr lang="en-US" sz="16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0838" y="2802691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</a:t>
              </a:r>
              <a:r>
                <a:rPr lang="en-US" sz="1600" baseline="-25000" dirty="0" smtClean="0"/>
                <a:t>B</a:t>
              </a:r>
              <a:endParaRPr lang="en-US" sz="1600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61670" y="4096747"/>
              <a:ext cx="421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L</a:t>
              </a:r>
              <a:r>
                <a:rPr lang="en-US" sz="1600" baseline="-25000" smtClean="0"/>
                <a:t>B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6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‘Black Box’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4038600" cy="140101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>
                <a:cs typeface="Arial" charset="0"/>
              </a:rPr>
              <a:t>Inputs: </a:t>
            </a:r>
            <a:r>
              <a:rPr lang="en-US" i="1" dirty="0">
                <a:cs typeface="Arial" charset="0"/>
              </a:rPr>
              <a:t>CLK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Reset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T</a:t>
            </a:r>
            <a:r>
              <a:rPr lang="en-US" i="1" baseline="-25000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T</a:t>
            </a:r>
            <a:r>
              <a:rPr lang="en-US" i="1" baseline="-25000" dirty="0">
                <a:cs typeface="Arial" charset="0"/>
              </a:rPr>
              <a:t>B</a:t>
            </a:r>
          </a:p>
          <a:p>
            <a:pPr>
              <a:buFontTx/>
              <a:buChar char="•"/>
            </a:pPr>
            <a:r>
              <a:rPr lang="en-US" dirty="0">
                <a:cs typeface="Arial" charset="0"/>
              </a:rPr>
              <a:t>Outputs: </a:t>
            </a:r>
            <a:r>
              <a:rPr lang="en-US" i="1" dirty="0">
                <a:cs typeface="Arial" charset="0"/>
              </a:rPr>
              <a:t>L</a:t>
            </a:r>
            <a:r>
              <a:rPr lang="en-US" i="1" baseline="-25000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L</a:t>
            </a:r>
            <a:r>
              <a:rPr lang="en-US" i="1" baseline="-25000" dirty="0">
                <a:cs typeface="Arial" charset="0"/>
              </a:rPr>
              <a:t>B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61135"/>
              </p:ext>
            </p:extLst>
          </p:nvPr>
        </p:nvGraphicFramePr>
        <p:xfrm>
          <a:off x="482253" y="1409328"/>
          <a:ext cx="4022644" cy="331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VISIO" r:id="rId4" imgW="1629372" imgH="1345080" progId="">
                  <p:embed/>
                </p:oleObj>
              </mc:Choice>
              <mc:Fallback>
                <p:oleObj name="VISIO" r:id="rId4" imgW="1629372" imgH="134508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53" y="1409328"/>
                        <a:ext cx="4022644" cy="3315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8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8097</TotalTime>
  <Words>1547</Words>
  <Application>Microsoft Macintosh PowerPoint</Application>
  <PresentationFormat>On-screen Show (4:3)</PresentationFormat>
  <Paragraphs>528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SimSun</vt:lpstr>
      <vt:lpstr>Tahoma</vt:lpstr>
      <vt:lpstr>Times New Roman</vt:lpstr>
      <vt:lpstr>Wingdings</vt:lpstr>
      <vt:lpstr>Arial</vt:lpstr>
      <vt:lpstr>Office Theme</vt:lpstr>
      <vt:lpstr>VISIO</vt:lpstr>
      <vt:lpstr>CS 1520 COMPUTER ARCHITECTURE</vt:lpstr>
      <vt:lpstr>Finite State Machines</vt:lpstr>
      <vt:lpstr>Sequential Circuits</vt:lpstr>
      <vt:lpstr>Finite State Machines</vt:lpstr>
      <vt:lpstr>Finite State Machines</vt:lpstr>
      <vt:lpstr>Finite State Machines</vt:lpstr>
      <vt:lpstr>Finite State Machines</vt:lpstr>
      <vt:lpstr>FSM Example: Traffic Management</vt:lpstr>
      <vt:lpstr>FSM ‘Black Box’</vt:lpstr>
      <vt:lpstr>State Transitions</vt:lpstr>
      <vt:lpstr>State Diagram</vt:lpstr>
      <vt:lpstr>State Transition Table</vt:lpstr>
      <vt:lpstr>Encoded State Transition Table</vt:lpstr>
      <vt:lpstr>Output Table</vt:lpstr>
      <vt:lpstr>Output Table</vt:lpstr>
      <vt:lpstr>Designing the FSM Schematic</vt:lpstr>
      <vt:lpstr>FSM Schematic: Next State Logic</vt:lpstr>
      <vt:lpstr>FSM Schematic: Output Logic</vt:lpstr>
      <vt:lpstr>FSM Timing Diagram</vt:lpstr>
      <vt:lpstr>Review of FSM Design Stages</vt:lpstr>
      <vt:lpstr>State Encoding</vt:lpstr>
      <vt:lpstr>State Encoding</vt:lpstr>
      <vt:lpstr>FSM Example: Paper Tape </vt:lpstr>
      <vt:lpstr>Paper Tape – Moore FSM</vt:lpstr>
      <vt:lpstr>Paper Tape – Moore FSM</vt:lpstr>
      <vt:lpstr>Paper Tape – Moore FSM</vt:lpstr>
      <vt:lpstr>Result: Moore FSM Schematic</vt:lpstr>
      <vt:lpstr>Paper Tape – Mealy FSM</vt:lpstr>
      <vt:lpstr>Paper Tape – Mealy FSM</vt:lpstr>
      <vt:lpstr>Result: Mealy FSM Schematic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1041</cp:revision>
  <dcterms:created xsi:type="dcterms:W3CDTF">2013-01-08T22:49:27Z</dcterms:created>
  <dcterms:modified xsi:type="dcterms:W3CDTF">2016-03-07T18:37:29Z</dcterms:modified>
</cp:coreProperties>
</file>