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oleObject"/>
  <Default Extension="jpeg" ContentType="image/jpeg"/>
  <Default Extension="tiff" ContentType="image/tiff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3.xml" ContentType="application/vnd.openxmlformats-officedocument.presentationml.notesSlide+xml"/>
  <Override PartName="/ppt/tags/tag6.xml" ContentType="application/vnd.openxmlformats-officedocument.presentationml.tags+xml"/>
  <Override PartName="/ppt/notesSlides/notesSlide4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95" r:id="rId2"/>
    <p:sldId id="452" r:id="rId3"/>
    <p:sldId id="451" r:id="rId4"/>
    <p:sldId id="460" r:id="rId5"/>
    <p:sldId id="461" r:id="rId6"/>
    <p:sldId id="462" r:id="rId7"/>
    <p:sldId id="466" r:id="rId8"/>
    <p:sldId id="464" r:id="rId9"/>
    <p:sldId id="465" r:id="rId10"/>
    <p:sldId id="463" r:id="rId11"/>
    <p:sldId id="433" r:id="rId12"/>
    <p:sldId id="453" r:id="rId13"/>
    <p:sldId id="467" r:id="rId14"/>
    <p:sldId id="468" r:id="rId15"/>
    <p:sldId id="469" r:id="rId16"/>
    <p:sldId id="470" r:id="rId17"/>
    <p:sldId id="471" r:id="rId18"/>
    <p:sldId id="472" r:id="rId19"/>
    <p:sldId id="473" r:id="rId20"/>
    <p:sldId id="474" r:id="rId21"/>
    <p:sldId id="475" r:id="rId22"/>
    <p:sldId id="476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FA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195"/>
    <p:restoredTop sz="57131" autoAdjust="0"/>
  </p:normalViewPr>
  <p:slideViewPr>
    <p:cSldViewPr>
      <p:cViewPr>
        <p:scale>
          <a:sx n="175" d="100"/>
          <a:sy n="175" d="100"/>
        </p:scale>
        <p:origin x="-2408" y="-2712"/>
      </p:cViewPr>
      <p:guideLst>
        <p:guide orient="horz" pos="2160"/>
        <p:guide pos="2880"/>
      </p:guideLst>
    </p:cSldViewPr>
  </p:slideViewPr>
  <p:notesTextViewPr>
    <p:cViewPr>
      <p:scale>
        <a:sx n="95" d="100"/>
        <a:sy n="9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2D03F4-4B45-4A88-A9A9-D0ED4C3B3FF6}" type="datetimeFigureOut">
              <a:rPr lang="en-US" smtClean="0"/>
              <a:pPr/>
              <a:t>3/10/16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044108-62E0-4557-8015-915678557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6946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0FB4058-E4F2-4ED7-8F8F-E7579859B63F}" type="slidenum">
              <a:rPr lang="en-US"/>
              <a:pPr/>
              <a:t>1</a:t>
            </a:fld>
            <a:endParaRPr lang="en-US"/>
          </a:p>
        </p:txBody>
      </p:sp>
      <p:sp>
        <p:nvSpPr>
          <p:cNvPr id="675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3738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75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5"/>
            <a:ext cx="5486681" cy="4114511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r>
              <a:rPr lang="en-US" dirty="0" smtClean="0"/>
              <a:t>Some</a:t>
            </a:r>
            <a:r>
              <a:rPr lang="en-US" baseline="0" dirty="0" smtClean="0"/>
              <a:t> slides in this set adapted from: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1" dirty="0" smtClean="0"/>
              <a:t>Digital Design and Computer Architecture</a:t>
            </a:r>
            <a:r>
              <a:rPr lang="en-US" sz="1200" b="1" dirty="0" smtClean="0"/>
              <a:t>, 2</a:t>
            </a:r>
            <a:r>
              <a:rPr lang="en-US" sz="1200" b="1" baseline="30000" dirty="0" smtClean="0"/>
              <a:t>nd</a:t>
            </a:r>
            <a:r>
              <a:rPr lang="en-US" sz="1200" b="1" dirty="0" smtClean="0"/>
              <a:t> Edition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David Money Harris and Sarah L. Harris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5486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NOTE:</a:t>
            </a:r>
          </a:p>
          <a:p>
            <a:r>
              <a:rPr lang="en-US" dirty="0" smtClean="0"/>
              <a:t>Compare with propagation delay (</a:t>
            </a:r>
            <a:r>
              <a:rPr lang="en-US" dirty="0" err="1" smtClean="0"/>
              <a:t>t</a:t>
            </a:r>
            <a:r>
              <a:rPr lang="en-US" baseline="-25000" dirty="0" err="1" smtClean="0"/>
              <a:t>pd</a:t>
            </a:r>
            <a:r>
              <a:rPr lang="en-US" dirty="0" smtClean="0"/>
              <a:t>) and contamination delay (</a:t>
            </a:r>
            <a:r>
              <a:rPr lang="en-US" dirty="0" err="1" smtClean="0"/>
              <a:t>t</a:t>
            </a:r>
            <a:r>
              <a:rPr lang="en-US" baseline="-25000" dirty="0" err="1" smtClean="0"/>
              <a:t>cd</a:t>
            </a:r>
            <a:r>
              <a:rPr lang="en-US" dirty="0" smtClean="0"/>
              <a:t>) of a logic gate – see earlier in the course.</a:t>
            </a:r>
          </a:p>
          <a:p>
            <a:r>
              <a:rPr lang="en-US" dirty="0" smtClean="0"/>
              <a:t>Propagation</a:t>
            </a:r>
            <a:r>
              <a:rPr lang="en-US" baseline="0" dirty="0" smtClean="0"/>
              <a:t> delay and contamination delay on *this* slide are definitions of those terms for sequential circuits</a:t>
            </a:r>
            <a:r>
              <a:rPr lang="is-IS" baseline="0" dirty="0" smtClean="0"/>
              <a:t>….</a:t>
            </a:r>
          </a:p>
          <a:p>
            <a:endParaRPr lang="is-IS" baseline="0" dirty="0" smtClean="0"/>
          </a:p>
          <a:p>
            <a:r>
              <a:rPr lang="en-US" dirty="0" smtClean="0"/>
              <a:t>Propagation delay -</a:t>
            </a:r>
            <a:r>
              <a:rPr lang="en-US" baseline="0" dirty="0" smtClean="0"/>
              <a:t> </a:t>
            </a:r>
            <a:r>
              <a:rPr lang="en-US" dirty="0" smtClean="0"/>
              <a:t>This value indicates the amount of time needed for a change in the flip flop-clock input (e.g. rising edge) to result in a permanent change at the flip-flop output (Q). When the clock edge arrives, the D input value is </a:t>
            </a:r>
            <a:r>
              <a:rPr lang="en-US" dirty="0" err="1" smtClean="0"/>
              <a:t>transfered</a:t>
            </a:r>
            <a:r>
              <a:rPr lang="en-US" dirty="0" smtClean="0"/>
              <a:t> to output Q. The output of the flip-flop may be at an intermediate value for a while (indicated by the cross-hatched area) before the final output value is created. After </a:t>
            </a:r>
            <a:r>
              <a:rPr lang="en-US" dirty="0" err="1" smtClean="0"/>
              <a:t>t</a:t>
            </a:r>
            <a:r>
              <a:rPr lang="en-US" baseline="-25000" dirty="0" err="1" smtClean="0"/>
              <a:t>pcq</a:t>
            </a:r>
            <a:r>
              <a:rPr lang="en-US" dirty="0" smtClean="0"/>
              <a:t>, the output is guaranteed not to change value again until another clock edge trigger (e.g. rising edge) arrives.</a:t>
            </a:r>
          </a:p>
          <a:p>
            <a:endParaRPr lang="en-US" dirty="0" smtClean="0"/>
          </a:p>
          <a:p>
            <a:r>
              <a:rPr lang="en-US" dirty="0" smtClean="0"/>
              <a:t>Contamination delay -</a:t>
            </a:r>
            <a:r>
              <a:rPr lang="en-US" baseline="0" dirty="0" smtClean="0"/>
              <a:t> </a:t>
            </a:r>
            <a:r>
              <a:rPr lang="en-US" dirty="0" smtClean="0"/>
              <a:t>This value indicates the amount of time needed for a change in the flip-flop clock input to result in the initial change at the flip-flop output (Q). The output of the flip-flop maintains its initial value until time </a:t>
            </a:r>
            <a:r>
              <a:rPr lang="en-US" dirty="0" err="1" smtClean="0"/>
              <a:t>t</a:t>
            </a:r>
            <a:r>
              <a:rPr lang="en-US" baseline="-25000" dirty="0" err="1" smtClean="0"/>
              <a:t>ccq</a:t>
            </a:r>
            <a:r>
              <a:rPr lang="en-US" dirty="0" smtClean="0"/>
              <a:t> has passed. The flip-flop is guaranteed not to show any output change in response to an input change until after </a:t>
            </a:r>
            <a:r>
              <a:rPr lang="en-US" dirty="0" err="1" smtClean="0"/>
              <a:t>tcd</a:t>
            </a:r>
            <a:r>
              <a:rPr lang="en-US" dirty="0" smtClean="0"/>
              <a:t> has passed.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044108-62E0-4557-8015-915678557AE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0972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REMEMBER:</a:t>
            </a:r>
            <a:r>
              <a:rPr lang="en-US" dirty="0" smtClean="0">
                <a:solidFill>
                  <a:schemeClr val="accent1"/>
                </a:solidFill>
                <a:cs typeface="Arial" charset="0"/>
              </a:rPr>
              <a:t/>
            </a:r>
            <a:br>
              <a:rPr lang="en-US" dirty="0" smtClean="0">
                <a:solidFill>
                  <a:schemeClr val="accent1"/>
                </a:solidFill>
                <a:cs typeface="Arial" charset="0"/>
              </a:rPr>
            </a:br>
            <a:r>
              <a:rPr lang="en-US" sz="1200" i="1" dirty="0" err="1" smtClean="0">
                <a:cs typeface="Arial" charset="0"/>
              </a:rPr>
              <a:t>t</a:t>
            </a:r>
            <a:r>
              <a:rPr lang="en-US" sz="1200" baseline="-25000" dirty="0" err="1" smtClean="0">
                <a:cs typeface="Arial" charset="0"/>
              </a:rPr>
              <a:t>pcq</a:t>
            </a:r>
            <a:r>
              <a:rPr lang="en-US" sz="1200" dirty="0" smtClean="0">
                <a:cs typeface="Arial" charset="0"/>
              </a:rPr>
              <a:t> = time after clock edge that the output </a:t>
            </a:r>
            <a:r>
              <a:rPr lang="en-US" sz="1200" i="1" dirty="0" smtClean="0">
                <a:cs typeface="Arial" charset="0"/>
              </a:rPr>
              <a:t>Q</a:t>
            </a:r>
            <a:r>
              <a:rPr lang="en-US" sz="1200" dirty="0" smtClean="0">
                <a:cs typeface="Arial" charset="0"/>
              </a:rPr>
              <a:t> is guaranteed to be stable (i.e., to stop changing)</a:t>
            </a:r>
          </a:p>
          <a:p>
            <a:r>
              <a:rPr lang="en-US" dirty="0" smtClean="0">
                <a:solidFill>
                  <a:schemeClr val="tx2"/>
                </a:solidFill>
                <a:cs typeface="Arial" charset="0"/>
              </a:rPr>
              <a:t/>
            </a:r>
            <a:br>
              <a:rPr lang="en-US" dirty="0" smtClean="0">
                <a:solidFill>
                  <a:schemeClr val="tx2"/>
                </a:solidFill>
                <a:cs typeface="Arial" charset="0"/>
              </a:rPr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044108-62E0-4557-8015-915678557AE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0295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REMEMBER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schemeClr val="tx2"/>
                </a:solidFill>
                <a:cs typeface="Arial" charset="0"/>
              </a:rPr>
              <a:t/>
            </a:r>
            <a:br>
              <a:rPr lang="en-US" dirty="0" smtClean="0">
                <a:solidFill>
                  <a:schemeClr val="tx2"/>
                </a:solidFill>
                <a:cs typeface="Arial" charset="0"/>
              </a:rPr>
            </a:br>
            <a:r>
              <a:rPr lang="en-US" sz="1200" i="1" dirty="0" err="1" smtClean="0">
                <a:cs typeface="Arial" charset="0"/>
              </a:rPr>
              <a:t>t</a:t>
            </a:r>
            <a:r>
              <a:rPr lang="en-US" sz="1200" baseline="-25000" dirty="0" err="1" smtClean="0">
                <a:cs typeface="Arial" charset="0"/>
              </a:rPr>
              <a:t>ccq</a:t>
            </a:r>
            <a:r>
              <a:rPr lang="en-US" sz="1200" dirty="0" smtClean="0">
                <a:cs typeface="Arial" charset="0"/>
              </a:rPr>
              <a:t> = time after clock edge that </a:t>
            </a:r>
            <a:r>
              <a:rPr lang="en-US" sz="1200" i="1" dirty="0" smtClean="0">
                <a:cs typeface="Arial" charset="0"/>
              </a:rPr>
              <a:t>Q</a:t>
            </a:r>
            <a:r>
              <a:rPr lang="en-US" sz="1200" dirty="0" smtClean="0">
                <a:cs typeface="Arial" charset="0"/>
              </a:rPr>
              <a:t> might be unstable (i.e., start changing)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044108-62E0-4557-8015-915678557AE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9510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Relationship Id="rId3" Type="http://schemas.openxmlformats.org/officeDocument/2006/relationships/image" Target="../media/image2.tiff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Relationship Id="rId3" Type="http://schemas.openxmlformats.org/officeDocument/2006/relationships/image" Target="../media/image2.tiff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Relationship Id="rId3" Type="http://schemas.openxmlformats.org/officeDocument/2006/relationships/image" Target="../media/image2.tif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Relationship Id="rId3" Type="http://schemas.openxmlformats.org/officeDocument/2006/relationships/image" Target="../media/image2.tif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Relationship Id="rId3" Type="http://schemas.openxmlformats.org/officeDocument/2006/relationships/image" Target="../media/image2.tif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3CF46-92DA-4690-B1A3-82DE05029739}" type="datetimeFigureOut">
              <a:rPr lang="en-US" smtClean="0"/>
              <a:pPr/>
              <a:t>3/10/16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D46EF-9F8E-4AFF-A347-371CC88072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3CF46-92DA-4690-B1A3-82DE05029739}" type="datetimeFigureOut">
              <a:rPr lang="en-US" smtClean="0"/>
              <a:pPr/>
              <a:t>3/10/16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D46EF-9F8E-4AFF-A347-371CC88072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3CF46-92DA-4690-B1A3-82DE05029739}" type="datetimeFigureOut">
              <a:rPr lang="en-US" smtClean="0"/>
              <a:pPr/>
              <a:t>3/10/16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D46EF-9F8E-4AFF-A347-371CC88072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480" y="273629"/>
            <a:ext cx="8225280" cy="11420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>
          <a:xfrm>
            <a:off x="456481" y="6247376"/>
            <a:ext cx="2126880" cy="469489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>
          <a:xfrm>
            <a:off x="3127681" y="6247376"/>
            <a:ext cx="2895840" cy="469489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>
          <a:xfrm>
            <a:off x="6556321" y="6247376"/>
            <a:ext cx="2126880" cy="469489"/>
          </a:xfrm>
        </p:spPr>
        <p:txBody>
          <a:bodyPr/>
          <a:lstStyle>
            <a:lvl1pPr>
              <a:defRPr/>
            </a:lvl1pPr>
          </a:lstStyle>
          <a:p>
            <a:fld id="{07AF94A5-4CA8-4700-AD16-B93B1F001FB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 rot="16200000">
            <a:off x="-2703052" y="2935748"/>
            <a:ext cx="600677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i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From ZERO To ONE</a:t>
            </a:r>
            <a:endParaRPr lang="en-US" sz="5400" b="1" i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914400" y="0"/>
            <a:ext cx="8229600" cy="91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5638800" y="6474023"/>
            <a:ext cx="198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aseline="0" dirty="0" smtClean="0">
                <a:solidFill>
                  <a:schemeClr val="bg1">
                    <a:lumMod val="50000"/>
                  </a:schemeClr>
                </a:solidFill>
              </a:rPr>
              <a:t>Chapter 1 &lt;</a:t>
            </a:r>
            <a:fld id="{D1B2EFE9-D440-4A3B-858C-5FEDF5DD0E10}" type="slidenum">
              <a:rPr lang="en-US" sz="1400" smtClean="0">
                <a:solidFill>
                  <a:schemeClr val="bg1">
                    <a:lumMod val="50000"/>
                  </a:schemeClr>
                </a:solidFill>
              </a:rPr>
              <a:pPr/>
              <a:t>‹#›</a:t>
            </a:fld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&gt; 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25604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 rot="16200000">
            <a:off x="-2703052" y="2935748"/>
            <a:ext cx="600677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i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From ZERO To ONE</a:t>
            </a:r>
            <a:endParaRPr lang="en-US" sz="5400" b="1" i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914400" y="0"/>
            <a:ext cx="8229600" cy="91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5638800" y="6474023"/>
            <a:ext cx="198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aseline="0" dirty="0" smtClean="0">
                <a:solidFill>
                  <a:schemeClr val="bg1">
                    <a:lumMod val="50000"/>
                  </a:schemeClr>
                </a:solidFill>
              </a:rPr>
              <a:t>Chapter 1 &lt;</a:t>
            </a:r>
            <a:fld id="{D1B2EFE9-D440-4A3B-858C-5FEDF5DD0E10}" type="slidenum">
              <a:rPr lang="en-US" sz="1400" smtClean="0">
                <a:solidFill>
                  <a:schemeClr val="bg1">
                    <a:lumMod val="50000"/>
                  </a:schemeClr>
                </a:solidFill>
              </a:rPr>
              <a:pPr/>
              <a:t>‹#›</a:t>
            </a:fld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&gt; 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94404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 rot="16200000">
            <a:off x="-2703052" y="2935748"/>
            <a:ext cx="600677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i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From ZERO To ONE</a:t>
            </a:r>
            <a:endParaRPr lang="en-US" sz="5400" b="1" i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914400" y="0"/>
            <a:ext cx="8229600" cy="91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5638800" y="6474023"/>
            <a:ext cx="198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aseline="0" dirty="0" smtClean="0">
                <a:solidFill>
                  <a:schemeClr val="bg1">
                    <a:lumMod val="50000"/>
                  </a:schemeClr>
                </a:solidFill>
              </a:rPr>
              <a:t>Chapter 1 &lt;</a:t>
            </a:r>
            <a:fld id="{D1B2EFE9-D440-4A3B-858C-5FEDF5DD0E10}" type="slidenum">
              <a:rPr lang="en-US" sz="1400" smtClean="0">
                <a:solidFill>
                  <a:schemeClr val="bg1">
                    <a:lumMod val="50000"/>
                  </a:schemeClr>
                </a:solidFill>
              </a:rPr>
              <a:pPr/>
              <a:t>‹#›</a:t>
            </a:fld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&gt; 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10745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 rot="16200000">
            <a:off x="-2703052" y="2935748"/>
            <a:ext cx="600677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i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From ZERO To ONE</a:t>
            </a:r>
            <a:endParaRPr lang="en-US" sz="5400" b="1" i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914400" y="0"/>
            <a:ext cx="8229600" cy="91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5638800" y="6474023"/>
            <a:ext cx="198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aseline="0" dirty="0" smtClean="0">
                <a:solidFill>
                  <a:schemeClr val="bg1">
                    <a:lumMod val="50000"/>
                  </a:schemeClr>
                </a:solidFill>
              </a:rPr>
              <a:t>Chapter 1 &lt;</a:t>
            </a:r>
            <a:fld id="{D1B2EFE9-D440-4A3B-858C-5FEDF5DD0E10}" type="slidenum">
              <a:rPr lang="en-US" sz="1400" smtClean="0">
                <a:solidFill>
                  <a:schemeClr val="bg1">
                    <a:lumMod val="50000"/>
                  </a:schemeClr>
                </a:solidFill>
              </a:rPr>
              <a:pPr/>
              <a:t>‹#›</a:t>
            </a:fld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&gt; 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2955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 rot="16200000">
            <a:off x="-2703052" y="2935748"/>
            <a:ext cx="600677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i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From ZERO To ONE</a:t>
            </a:r>
            <a:endParaRPr lang="en-US" sz="5400" b="1" i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914400" y="0"/>
            <a:ext cx="8229600" cy="91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5638800" y="6474023"/>
            <a:ext cx="198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aseline="0" dirty="0" smtClean="0">
                <a:solidFill>
                  <a:schemeClr val="bg1">
                    <a:lumMod val="50000"/>
                  </a:schemeClr>
                </a:solidFill>
              </a:rPr>
              <a:t>Chapter 1 &lt;</a:t>
            </a:r>
            <a:fld id="{D1B2EFE9-D440-4A3B-858C-5FEDF5DD0E10}" type="slidenum">
              <a:rPr lang="en-US" sz="1400" smtClean="0">
                <a:solidFill>
                  <a:schemeClr val="bg1">
                    <a:lumMod val="50000"/>
                  </a:schemeClr>
                </a:solidFill>
              </a:rPr>
              <a:pPr/>
              <a:t>‹#›</a:t>
            </a:fld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&gt; 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21941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 rot="16200000">
            <a:off x="-2703052" y="2935748"/>
            <a:ext cx="600677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i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From ZERO To ONE</a:t>
            </a:r>
            <a:endParaRPr lang="en-US" sz="5400" b="1" i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914400" y="0"/>
            <a:ext cx="8229600" cy="91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5638800" y="6474023"/>
            <a:ext cx="198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aseline="0" dirty="0" smtClean="0">
                <a:solidFill>
                  <a:schemeClr val="bg1">
                    <a:lumMod val="50000"/>
                  </a:schemeClr>
                </a:solidFill>
              </a:rPr>
              <a:t>Chapter 1 &lt;</a:t>
            </a:r>
            <a:fld id="{D1B2EFE9-D440-4A3B-858C-5FEDF5DD0E10}" type="slidenum">
              <a:rPr lang="en-US" sz="1400" smtClean="0">
                <a:solidFill>
                  <a:schemeClr val="bg1">
                    <a:lumMod val="50000"/>
                  </a:schemeClr>
                </a:solidFill>
              </a:rPr>
              <a:pPr/>
              <a:t>‹#›</a:t>
            </a:fld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&gt; 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90817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 rot="16200000">
            <a:off x="-2703052" y="2935748"/>
            <a:ext cx="600677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i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From ZERO To ONE</a:t>
            </a:r>
            <a:endParaRPr lang="en-US" sz="5400" b="1" i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914400" y="0"/>
            <a:ext cx="8229600" cy="91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5638800" y="6474023"/>
            <a:ext cx="198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aseline="0" dirty="0" smtClean="0">
                <a:solidFill>
                  <a:schemeClr val="bg1">
                    <a:lumMod val="50000"/>
                  </a:schemeClr>
                </a:solidFill>
              </a:rPr>
              <a:t>Chapter 1 &lt;</a:t>
            </a:r>
            <a:fld id="{D1B2EFE9-D440-4A3B-858C-5FEDF5DD0E10}" type="slidenum">
              <a:rPr lang="en-US" sz="1400" smtClean="0">
                <a:solidFill>
                  <a:schemeClr val="bg1">
                    <a:lumMod val="50000"/>
                  </a:schemeClr>
                </a:solidFill>
              </a:rPr>
              <a:pPr/>
              <a:t>‹#›</a:t>
            </a:fld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&gt; 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5921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3CF46-92DA-4690-B1A3-82DE05029739}" type="datetimeFigureOut">
              <a:rPr lang="en-US" smtClean="0"/>
              <a:pPr/>
              <a:t>3/10/16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D46EF-9F8E-4AFF-A347-371CC88072A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image60.eps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08304" y="6126014"/>
            <a:ext cx="1728192" cy="68736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439" y="6165304"/>
            <a:ext cx="7165727" cy="7079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 rot="16200000">
            <a:off x="-2703052" y="2935748"/>
            <a:ext cx="600677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i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From ZERO To ONE</a:t>
            </a:r>
            <a:endParaRPr lang="en-US" sz="5400" b="1" i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914400" y="0"/>
            <a:ext cx="8229600" cy="91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5638800" y="6474023"/>
            <a:ext cx="198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aseline="0" dirty="0" smtClean="0">
                <a:solidFill>
                  <a:schemeClr val="bg1">
                    <a:lumMod val="50000"/>
                  </a:schemeClr>
                </a:solidFill>
              </a:rPr>
              <a:t>Chapter 1 &lt;</a:t>
            </a:r>
            <a:fld id="{D1B2EFE9-D440-4A3B-858C-5FEDF5DD0E10}" type="slidenum">
              <a:rPr lang="en-US" sz="1400" smtClean="0">
                <a:solidFill>
                  <a:schemeClr val="bg1">
                    <a:lumMod val="50000"/>
                  </a:schemeClr>
                </a:solidFill>
              </a:rPr>
              <a:pPr/>
              <a:t>‹#›</a:t>
            </a:fld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&gt; 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3850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3CF46-92DA-4690-B1A3-82DE05029739}" type="datetimeFigureOut">
              <a:rPr lang="en-US" smtClean="0"/>
              <a:pPr/>
              <a:t>3/10/16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D46EF-9F8E-4AFF-A347-371CC88072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8" name="Picture 7" descr="image60.eps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08304" y="6126014"/>
            <a:ext cx="1728192" cy="68736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439" y="6165304"/>
            <a:ext cx="7165727" cy="70797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10" name="Picture 9" descr="image60.eps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08304" y="6126014"/>
            <a:ext cx="1728192" cy="68736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439" y="6165304"/>
            <a:ext cx="7165727" cy="70797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6" name="Picture 5" descr="image60.eps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08304" y="6126014"/>
            <a:ext cx="1728192" cy="68736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439" y="6165304"/>
            <a:ext cx="7165727" cy="7079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mage60.eps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08304" y="6126014"/>
            <a:ext cx="1728192" cy="68736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439" y="6165304"/>
            <a:ext cx="7165727" cy="7079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3CF46-92DA-4690-B1A3-82DE05029739}" type="datetimeFigureOut">
              <a:rPr lang="en-US" smtClean="0"/>
              <a:pPr/>
              <a:t>3/10/16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D46EF-9F8E-4AFF-A347-371CC88072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3CF46-92DA-4690-B1A3-82DE05029739}" type="datetimeFigureOut">
              <a:rPr lang="en-US" smtClean="0"/>
              <a:pPr/>
              <a:t>3/10/16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D46EF-9F8E-4AFF-A347-371CC88072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B3CF46-92DA-4690-B1A3-82DE05029739}" type="datetimeFigureOut">
              <a:rPr lang="en-US" smtClean="0"/>
              <a:pPr/>
              <a:t>3/10/16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0D46EF-9F8E-4AFF-A347-371CC88072A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  <p:sldLayoutId id="2147483663" r:id="rId14"/>
    <p:sldLayoutId id="2147483678" r:id="rId15"/>
    <p:sldLayoutId id="2147483679" r:id="rId16"/>
    <p:sldLayoutId id="2147483680" r:id="rId17"/>
    <p:sldLayoutId id="2147483683" r:id="rId18"/>
    <p:sldLayoutId id="2147483684" r:id="rId19"/>
    <p:sldLayoutId id="2147483696" r:id="rId20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3.tiff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slideLayout" Target="../slideLayouts/slideLayout6.xml"/><Relationship Id="rId3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6.wmf"/><Relationship Id="rId1" Type="http://schemas.openxmlformats.org/officeDocument/2006/relationships/vmlDrawing" Target="../drawings/vmlDrawing1.vml"/><Relationship Id="rId2" Type="http://schemas.openxmlformats.org/officeDocument/2006/relationships/tags" Target="../tags/tag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4" Type="http://schemas.openxmlformats.org/officeDocument/2006/relationships/notesSlide" Target="../notesSlides/notesSlide2.xml"/><Relationship Id="rId5" Type="http://schemas.openxmlformats.org/officeDocument/2006/relationships/oleObject" Target="../embeddings/oleObject2.bin"/><Relationship Id="rId6" Type="http://schemas.openxmlformats.org/officeDocument/2006/relationships/image" Target="../media/image7.wmf"/><Relationship Id="rId1" Type="http://schemas.openxmlformats.org/officeDocument/2006/relationships/vmlDrawing" Target="../drawings/vmlDrawing2.vml"/><Relationship Id="rId2" Type="http://schemas.openxmlformats.org/officeDocument/2006/relationships/tags" Target="../tags/tag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8.wmf"/><Relationship Id="rId1" Type="http://schemas.openxmlformats.org/officeDocument/2006/relationships/vmlDrawing" Target="../drawings/vmlDrawing3.vml"/><Relationship Id="rId2" Type="http://schemas.openxmlformats.org/officeDocument/2006/relationships/tags" Target="../tags/tag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4" Type="http://schemas.openxmlformats.org/officeDocument/2006/relationships/notesSlide" Target="../notesSlides/notesSlide3.xml"/><Relationship Id="rId5" Type="http://schemas.openxmlformats.org/officeDocument/2006/relationships/oleObject" Target="../embeddings/oleObject4.bin"/><Relationship Id="rId6" Type="http://schemas.openxmlformats.org/officeDocument/2006/relationships/image" Target="../media/image9.wmf"/><Relationship Id="rId1" Type="http://schemas.openxmlformats.org/officeDocument/2006/relationships/vmlDrawing" Target="../drawings/vmlDrawing4.vml"/><Relationship Id="rId2" Type="http://schemas.openxmlformats.org/officeDocument/2006/relationships/tags" Target="../tags/tag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4" Type="http://schemas.openxmlformats.org/officeDocument/2006/relationships/notesSlide" Target="../notesSlides/notesSlide4.xml"/><Relationship Id="rId5" Type="http://schemas.openxmlformats.org/officeDocument/2006/relationships/oleObject" Target="../embeddings/oleObject5.bin"/><Relationship Id="rId6" Type="http://schemas.openxmlformats.org/officeDocument/2006/relationships/image" Target="../media/image10.wmf"/><Relationship Id="rId1" Type="http://schemas.openxmlformats.org/officeDocument/2006/relationships/vmlDrawing" Target="../drawings/vmlDrawing5.vml"/><Relationship Id="rId2" Type="http://schemas.openxmlformats.org/officeDocument/2006/relationships/tags" Target="../tags/tag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4" Type="http://schemas.openxmlformats.org/officeDocument/2006/relationships/tags" Target="../tags/tag9.xml"/><Relationship Id="rId5" Type="http://schemas.openxmlformats.org/officeDocument/2006/relationships/slideLayout" Target="../slideLayouts/slideLayout4.xml"/><Relationship Id="rId6" Type="http://schemas.openxmlformats.org/officeDocument/2006/relationships/oleObject" Target="../embeddings/oleObject6.bin"/><Relationship Id="rId7" Type="http://schemas.openxmlformats.org/officeDocument/2006/relationships/image" Target="../media/image11.wmf"/><Relationship Id="rId1" Type="http://schemas.openxmlformats.org/officeDocument/2006/relationships/vmlDrawing" Target="../drawings/vmlDrawing6.vml"/><Relationship Id="rId2" Type="http://schemas.openxmlformats.org/officeDocument/2006/relationships/tags" Target="../tags/tag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4" Type="http://schemas.openxmlformats.org/officeDocument/2006/relationships/tags" Target="../tags/tag12.xml"/><Relationship Id="rId5" Type="http://schemas.openxmlformats.org/officeDocument/2006/relationships/tags" Target="../tags/tag13.xml"/><Relationship Id="rId6" Type="http://schemas.openxmlformats.org/officeDocument/2006/relationships/slideLayout" Target="../slideLayouts/slideLayout4.xml"/><Relationship Id="rId7" Type="http://schemas.openxmlformats.org/officeDocument/2006/relationships/oleObject" Target="../embeddings/oleObject7.bin"/><Relationship Id="rId8" Type="http://schemas.openxmlformats.org/officeDocument/2006/relationships/image" Target="../media/image12.wmf"/><Relationship Id="rId1" Type="http://schemas.openxmlformats.org/officeDocument/2006/relationships/vmlDrawing" Target="../drawings/vmlDrawing7.vml"/><Relationship Id="rId2" Type="http://schemas.openxmlformats.org/officeDocument/2006/relationships/tags" Target="../tags/tag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4" Type="http://schemas.openxmlformats.org/officeDocument/2006/relationships/image" Target="../media/image13.jpeg"/><Relationship Id="rId1" Type="http://schemas.openxmlformats.org/officeDocument/2006/relationships/tags" Target="../tags/tag14.xml"/><Relationship Id="rId2" Type="http://schemas.openxmlformats.org/officeDocument/2006/relationships/tags" Target="../tags/tag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tif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tif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249120" y="836712"/>
            <a:ext cx="8436960" cy="2363283"/>
          </a:xfrm>
          <a:ln/>
        </p:spPr>
        <p:txBody>
          <a:bodyPr tIns="43105"/>
          <a:lstStyle/>
          <a:p>
            <a:pPr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US" sz="4900" b="1" dirty="0"/>
              <a:t>CS </a:t>
            </a:r>
            <a:r>
              <a:rPr lang="en-US" sz="4900" b="1" dirty="0" smtClean="0"/>
              <a:t>1520</a:t>
            </a:r>
            <a:r>
              <a:rPr lang="en-US" sz="4900" b="1" dirty="0"/>
              <a:t/>
            </a:r>
            <a:br>
              <a:rPr lang="en-US" sz="4900" b="1" dirty="0"/>
            </a:br>
            <a:r>
              <a:rPr lang="en-US" sz="4900" b="1" dirty="0"/>
              <a:t>COMPUTER ARCHITECTURE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456481" y="2636912"/>
            <a:ext cx="8228160" cy="3143852"/>
          </a:xfrm>
          <a:ln/>
        </p:spPr>
        <p:txBody>
          <a:bodyPr tIns="43105" anchor="ctr">
            <a:normAutofit/>
          </a:bodyPr>
          <a:lstStyle/>
          <a:p>
            <a:pPr indent="-309605" algn="ctr">
              <a:spcAft>
                <a:spcPct val="0"/>
              </a:spcAft>
              <a:buNone/>
              <a:tabLst>
                <a:tab pos="311045" algn="l"/>
                <a:tab pos="413287" algn="l"/>
                <a:tab pos="828013" algn="l"/>
                <a:tab pos="1242739" algn="l"/>
                <a:tab pos="1657465" algn="l"/>
                <a:tab pos="2072191" algn="l"/>
                <a:tab pos="2486917" algn="l"/>
                <a:tab pos="2901643" algn="l"/>
                <a:tab pos="3316369" algn="l"/>
                <a:tab pos="3731096" algn="l"/>
                <a:tab pos="4145822" algn="l"/>
                <a:tab pos="4560548" algn="l"/>
                <a:tab pos="4975274" algn="l"/>
                <a:tab pos="5390000" algn="l"/>
                <a:tab pos="5804726" algn="l"/>
                <a:tab pos="6219452" algn="l"/>
                <a:tab pos="6634178" algn="l"/>
                <a:tab pos="7048904" algn="l"/>
                <a:tab pos="7463631" algn="l"/>
                <a:tab pos="7878357" algn="l"/>
                <a:tab pos="8293083" algn="l"/>
              </a:tabLst>
            </a:pPr>
            <a:endParaRPr lang="en-US" sz="4900" dirty="0"/>
          </a:p>
          <a:p>
            <a:pPr indent="-309605" algn="ctr">
              <a:spcAft>
                <a:spcPct val="0"/>
              </a:spcAft>
              <a:buNone/>
              <a:tabLst>
                <a:tab pos="311045" algn="l"/>
                <a:tab pos="413287" algn="l"/>
                <a:tab pos="828013" algn="l"/>
                <a:tab pos="1242739" algn="l"/>
                <a:tab pos="1657465" algn="l"/>
                <a:tab pos="2072191" algn="l"/>
                <a:tab pos="2486917" algn="l"/>
                <a:tab pos="2901643" algn="l"/>
                <a:tab pos="3316369" algn="l"/>
                <a:tab pos="3731096" algn="l"/>
                <a:tab pos="4145822" algn="l"/>
                <a:tab pos="4560548" algn="l"/>
                <a:tab pos="4975274" algn="l"/>
                <a:tab pos="5390000" algn="l"/>
                <a:tab pos="5804726" algn="l"/>
                <a:tab pos="6219452" algn="l"/>
                <a:tab pos="6634178" algn="l"/>
                <a:tab pos="7048904" algn="l"/>
                <a:tab pos="7463631" algn="l"/>
                <a:tab pos="7878357" algn="l"/>
                <a:tab pos="8293083" algn="l"/>
              </a:tabLst>
            </a:pPr>
            <a:r>
              <a:rPr lang="en-US" dirty="0" smtClean="0"/>
              <a:t>Prof. Peter Edwards </a:t>
            </a:r>
          </a:p>
          <a:p>
            <a:pPr indent="-309605" algn="ctr">
              <a:spcAft>
                <a:spcPct val="0"/>
              </a:spcAft>
              <a:buNone/>
              <a:tabLst>
                <a:tab pos="311045" algn="l"/>
                <a:tab pos="413287" algn="l"/>
                <a:tab pos="828013" algn="l"/>
                <a:tab pos="1242739" algn="l"/>
                <a:tab pos="1657465" algn="l"/>
                <a:tab pos="2072191" algn="l"/>
                <a:tab pos="2486917" algn="l"/>
                <a:tab pos="2901643" algn="l"/>
                <a:tab pos="3316369" algn="l"/>
                <a:tab pos="3731096" algn="l"/>
                <a:tab pos="4145822" algn="l"/>
                <a:tab pos="4560548" algn="l"/>
                <a:tab pos="4975274" algn="l"/>
                <a:tab pos="5390000" algn="l"/>
                <a:tab pos="5804726" algn="l"/>
                <a:tab pos="6219452" algn="l"/>
                <a:tab pos="6634178" algn="l"/>
                <a:tab pos="7048904" algn="l"/>
                <a:tab pos="7463631" algn="l"/>
                <a:tab pos="7878357" algn="l"/>
                <a:tab pos="8293083" algn="l"/>
              </a:tabLst>
            </a:pPr>
            <a:r>
              <a:rPr lang="en-US" dirty="0"/>
              <a:t>p.edwards@</a:t>
            </a:r>
            <a:r>
              <a:rPr lang="en-US" dirty="0" smtClean="0"/>
              <a:t>abdn.ac.uk</a:t>
            </a:r>
          </a:p>
          <a:p>
            <a:pPr indent="-309605" algn="ctr">
              <a:spcAft>
                <a:spcPct val="0"/>
              </a:spcAft>
              <a:buNone/>
              <a:tabLst>
                <a:tab pos="311045" algn="l"/>
                <a:tab pos="413287" algn="l"/>
                <a:tab pos="828013" algn="l"/>
                <a:tab pos="1242739" algn="l"/>
                <a:tab pos="1657465" algn="l"/>
                <a:tab pos="2072191" algn="l"/>
                <a:tab pos="2486917" algn="l"/>
                <a:tab pos="2901643" algn="l"/>
                <a:tab pos="3316369" algn="l"/>
                <a:tab pos="3731096" algn="l"/>
                <a:tab pos="4145822" algn="l"/>
                <a:tab pos="4560548" algn="l"/>
                <a:tab pos="4975274" algn="l"/>
                <a:tab pos="5390000" algn="l"/>
                <a:tab pos="5804726" algn="l"/>
                <a:tab pos="6219452" algn="l"/>
                <a:tab pos="6634178" algn="l"/>
                <a:tab pos="7048904" algn="l"/>
                <a:tab pos="7463631" algn="l"/>
                <a:tab pos="7878357" algn="l"/>
                <a:tab pos="8293083" algn="l"/>
              </a:tabLst>
            </a:pPr>
            <a:r>
              <a:rPr lang="en-US" dirty="0" smtClean="0"/>
              <a:t/>
            </a:r>
            <a:br>
              <a:rPr lang="en-US" dirty="0" smtClean="0"/>
            </a:br>
            <a:endParaRPr lang="en-US" b="1" dirty="0"/>
          </a:p>
        </p:txBody>
      </p:sp>
      <p:pic>
        <p:nvPicPr>
          <p:cNvPr id="4" name="Picture 3" descr="image60.eps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32240" y="157359"/>
            <a:ext cx="2251190" cy="89537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439" y="5793160"/>
            <a:ext cx="9144000" cy="108012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Result: </a:t>
            </a:r>
            <a:r>
              <a:rPr lang="en-US" i="1" dirty="0" smtClean="0"/>
              <a:t>Mealy</a:t>
            </a:r>
            <a:r>
              <a:rPr lang="en-US" dirty="0" smtClean="0"/>
              <a:t> FSM Schematic (</a:t>
            </a:r>
            <a:r>
              <a:rPr lang="en-US" i="1" dirty="0" smtClean="0"/>
              <a:t>PaperTape#2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3734" y="2132856"/>
            <a:ext cx="5331537" cy="304089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868144" y="4003320"/>
            <a:ext cx="21499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Output Logic:</a:t>
            </a:r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5962685" y="4526540"/>
            <a:ext cx="2949376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sz="2400" i="1" dirty="0" smtClean="0">
                <a:cs typeface="Arial" charset="0"/>
              </a:rPr>
              <a:t>Q </a:t>
            </a:r>
            <a:r>
              <a:rPr lang="en-US" sz="2400" i="1">
                <a:cs typeface="Arial" charset="0"/>
              </a:rPr>
              <a:t>= </a:t>
            </a:r>
            <a:r>
              <a:rPr lang="en-US" sz="2400"/>
              <a:t>S</a:t>
            </a:r>
            <a:r>
              <a:rPr lang="en-US" sz="2400" baseline="-25000"/>
              <a:t>2</a:t>
            </a:r>
            <a:r>
              <a:rPr lang="en-US" sz="2400"/>
              <a:t>S</a:t>
            </a:r>
            <a:r>
              <a:rPr lang="en-US" sz="2400" baseline="-25000"/>
              <a:t>1</a:t>
            </a:r>
            <a:r>
              <a:rPr lang="en-US" sz="2400"/>
              <a:t>S</a:t>
            </a:r>
            <a:r>
              <a:rPr lang="en-US" sz="2400" baseline="-25000"/>
              <a:t>0</a:t>
            </a:r>
            <a:r>
              <a:rPr lang="en-US" sz="2400"/>
              <a:t>A + S</a:t>
            </a:r>
            <a:r>
              <a:rPr lang="en-US" sz="2400" baseline="-25000"/>
              <a:t>2</a:t>
            </a:r>
            <a:r>
              <a:rPr lang="en-US" sz="2400"/>
              <a:t>S</a:t>
            </a:r>
            <a:r>
              <a:rPr lang="en-US" sz="2400" baseline="-25000"/>
              <a:t>1</a:t>
            </a:r>
            <a:r>
              <a:rPr lang="en-US" sz="2400"/>
              <a:t>S</a:t>
            </a:r>
            <a:r>
              <a:rPr lang="en-US" sz="2400" baseline="-25000"/>
              <a:t>0</a:t>
            </a:r>
            <a:r>
              <a:rPr lang="en-US" sz="2400"/>
              <a:t>A</a:t>
            </a:r>
            <a:endParaRPr lang="en-US" sz="2400" i="1" baseline="-25000" dirty="0">
              <a:cs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868144" y="1844824"/>
            <a:ext cx="26118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Next State Logic:</a:t>
            </a:r>
            <a:endParaRPr lang="en-US" sz="2800" dirty="0"/>
          </a:p>
        </p:txBody>
      </p:sp>
      <p:grpSp>
        <p:nvGrpSpPr>
          <p:cNvPr id="4" name="Group 3"/>
          <p:cNvGrpSpPr/>
          <p:nvPr/>
        </p:nvGrpSpPr>
        <p:grpSpPr>
          <a:xfrm>
            <a:off x="5962685" y="2368044"/>
            <a:ext cx="2733352" cy="1420996"/>
            <a:chOff x="6375152" y="2368044"/>
            <a:chExt cx="2733352" cy="1420996"/>
          </a:xfrm>
        </p:grpSpPr>
        <p:sp>
          <p:nvSpPr>
            <p:cNvPr id="10" name="Rectangle 44"/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6375152" y="2368044"/>
              <a:ext cx="2733352" cy="142099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r>
                <a:rPr lang="en-US" sz="2400" i="1" dirty="0" smtClean="0">
                  <a:cs typeface="Arial" charset="0"/>
                </a:rPr>
                <a:t>S</a:t>
              </a:r>
              <a:r>
                <a:rPr lang="en-US" sz="2400" baseline="-25000" dirty="0" smtClean="0">
                  <a:cs typeface="Arial" charset="0"/>
                </a:rPr>
                <a:t>0</a:t>
              </a:r>
              <a:r>
                <a:rPr lang="en-US" sz="2400" baseline="30000" dirty="0" smtClean="0">
                  <a:cs typeface="Arial" charset="0"/>
                </a:rPr>
                <a:t>’</a:t>
              </a:r>
              <a:r>
                <a:rPr lang="en-US" sz="2400" i="1" dirty="0" smtClean="0">
                  <a:cs typeface="Arial" charset="0"/>
                </a:rPr>
                <a:t> </a:t>
              </a:r>
              <a:r>
                <a:rPr lang="en-US" sz="2400" i="1" dirty="0">
                  <a:cs typeface="Arial" charset="0"/>
                </a:rPr>
                <a:t>= </a:t>
              </a:r>
              <a:r>
                <a:rPr lang="en-US" sz="2400" dirty="0"/>
                <a:t>S</a:t>
              </a:r>
              <a:r>
                <a:rPr lang="en-US" sz="2400" baseline="-25000" dirty="0"/>
                <a:t>2</a:t>
              </a:r>
              <a:r>
                <a:rPr lang="en-US" sz="2400" dirty="0"/>
                <a:t>S</a:t>
              </a:r>
              <a:r>
                <a:rPr lang="en-US" sz="2400" baseline="-25000" dirty="0"/>
                <a:t>0</a:t>
              </a:r>
              <a:r>
                <a:rPr lang="en-US" sz="2400" dirty="0"/>
                <a:t>A + S</a:t>
              </a:r>
              <a:r>
                <a:rPr lang="en-US" sz="2400" baseline="-25000" dirty="0"/>
                <a:t>2</a:t>
              </a:r>
              <a:r>
                <a:rPr lang="en-US" sz="2400" dirty="0"/>
                <a:t>S</a:t>
              </a:r>
              <a:r>
                <a:rPr lang="en-US" sz="2400" baseline="-25000" dirty="0"/>
                <a:t>1</a:t>
              </a:r>
              <a:r>
                <a:rPr lang="en-US" sz="2400" dirty="0"/>
                <a:t>A</a:t>
              </a:r>
            </a:p>
            <a:p>
              <a:r>
                <a:rPr lang="en-US" sz="2400" i="1" dirty="0" smtClean="0">
                  <a:cs typeface="Arial" charset="0"/>
                </a:rPr>
                <a:t>S</a:t>
              </a:r>
              <a:r>
                <a:rPr lang="en-US" sz="2400" i="1" baseline="-25000" dirty="0" smtClean="0">
                  <a:cs typeface="Arial" charset="0"/>
                </a:rPr>
                <a:t>1</a:t>
              </a:r>
              <a:r>
                <a:rPr lang="en-US" sz="2400" i="1" dirty="0" smtClean="0">
                  <a:cs typeface="Arial" charset="0"/>
                </a:rPr>
                <a:t>’ = </a:t>
              </a:r>
              <a:r>
                <a:rPr lang="en-US" sz="2400" dirty="0"/>
                <a:t>S</a:t>
              </a:r>
              <a:r>
                <a:rPr lang="en-US" sz="2400" baseline="-25000" dirty="0"/>
                <a:t>2</a:t>
              </a:r>
              <a:r>
                <a:rPr lang="en-US" sz="2400" dirty="0"/>
                <a:t>S</a:t>
              </a:r>
              <a:r>
                <a:rPr lang="en-US" sz="2400" baseline="-25000" dirty="0"/>
                <a:t>1</a:t>
              </a:r>
              <a:r>
                <a:rPr lang="en-US" sz="2400" dirty="0"/>
                <a:t>S</a:t>
              </a:r>
              <a:r>
                <a:rPr lang="en-US" sz="2400" baseline="-25000" dirty="0"/>
                <a:t>0</a:t>
              </a:r>
              <a:r>
                <a:rPr lang="en-US" sz="2400" dirty="0"/>
                <a:t>A</a:t>
              </a:r>
            </a:p>
            <a:p>
              <a:pPr marL="342900" indent="-342900">
                <a:spcBef>
                  <a:spcPct val="20000"/>
                </a:spcBef>
              </a:pPr>
              <a:r>
                <a:rPr lang="en-US" sz="2400" i="1" dirty="0" smtClean="0">
                  <a:cs typeface="Arial" charset="0"/>
                </a:rPr>
                <a:t>S</a:t>
              </a:r>
              <a:r>
                <a:rPr lang="en-US" sz="2400" i="1" baseline="-25000" dirty="0" smtClean="0">
                  <a:cs typeface="Arial" charset="0"/>
                </a:rPr>
                <a:t>2</a:t>
              </a:r>
              <a:r>
                <a:rPr lang="en-US" sz="2400" i="1" dirty="0" smtClean="0">
                  <a:cs typeface="Arial" charset="0"/>
                </a:rPr>
                <a:t>’ = </a:t>
              </a:r>
              <a:r>
                <a:rPr lang="en-US" sz="2400" dirty="0"/>
                <a:t>S</a:t>
              </a:r>
              <a:r>
                <a:rPr lang="en-US" sz="2400" baseline="-25000" dirty="0"/>
                <a:t>2</a:t>
              </a:r>
              <a:r>
                <a:rPr lang="en-US" sz="2400" dirty="0"/>
                <a:t>S</a:t>
              </a:r>
              <a:r>
                <a:rPr lang="en-US" sz="2400" baseline="-25000" dirty="0"/>
                <a:t>1</a:t>
              </a:r>
              <a:r>
                <a:rPr lang="en-US" sz="2400" dirty="0"/>
                <a:t>S</a:t>
              </a:r>
              <a:r>
                <a:rPr lang="en-US" sz="2400" baseline="-25000" dirty="0"/>
                <a:t>0</a:t>
              </a:r>
              <a:r>
                <a:rPr lang="en-US" sz="2400" dirty="0"/>
                <a:t> + S</a:t>
              </a:r>
              <a:r>
                <a:rPr lang="en-US" sz="2400" baseline="-25000" dirty="0"/>
                <a:t>2</a:t>
              </a:r>
              <a:r>
                <a:rPr lang="en-US" sz="2400" dirty="0"/>
                <a:t>S</a:t>
              </a:r>
              <a:r>
                <a:rPr lang="en-US" sz="2400" baseline="-25000" dirty="0"/>
                <a:t>1</a:t>
              </a:r>
              <a:r>
                <a:rPr lang="en-US" sz="2400" dirty="0"/>
                <a:t>S</a:t>
              </a:r>
              <a:r>
                <a:rPr lang="en-US" sz="2400" baseline="-25000" dirty="0"/>
                <a:t>0</a:t>
              </a:r>
              <a:endParaRPr lang="en-US" sz="2400" dirty="0"/>
            </a:p>
            <a:p>
              <a:pPr marL="342900" indent="-342900">
                <a:spcBef>
                  <a:spcPct val="20000"/>
                </a:spcBef>
              </a:pPr>
              <a:endParaRPr lang="en-US" sz="2400" i="1" dirty="0">
                <a:cs typeface="Arial" charset="0"/>
              </a:endParaRPr>
            </a:p>
          </p:txBody>
        </p:sp>
        <p:cxnSp>
          <p:nvCxnSpPr>
            <p:cNvPr id="28" name="Straight Connector 27"/>
            <p:cNvCxnSpPr/>
            <p:nvPr/>
          </p:nvCxnSpPr>
          <p:spPr>
            <a:xfrm>
              <a:off x="7059805" y="2465907"/>
              <a:ext cx="102956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304107" y="2465907"/>
              <a:ext cx="102956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8244408" y="2466274"/>
              <a:ext cx="102956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7099571" y="2822430"/>
              <a:ext cx="102956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7304107" y="2829060"/>
              <a:ext cx="102956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7099571" y="3269257"/>
              <a:ext cx="102956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7574788" y="3272612"/>
              <a:ext cx="102956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8345887" y="3274887"/>
              <a:ext cx="102956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5" name="Straight Connector 84"/>
          <p:cNvCxnSpPr/>
          <p:nvPr/>
        </p:nvCxnSpPr>
        <p:spPr>
          <a:xfrm>
            <a:off x="6895334" y="4611425"/>
            <a:ext cx="102956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7128247" y="4608550"/>
            <a:ext cx="102956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8080028" y="4622928"/>
            <a:ext cx="102956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8594738" y="4625804"/>
            <a:ext cx="102956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709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1772816"/>
            <a:ext cx="8229600" cy="2151112"/>
          </a:xfrm>
        </p:spPr>
        <p:txBody>
          <a:bodyPr>
            <a:normAutofit/>
          </a:bodyPr>
          <a:lstStyle/>
          <a:p>
            <a:r>
              <a:rPr lang="en-GB" b="1" smtClean="0"/>
              <a:t>Timings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4168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000" dirty="0" smtClean="0"/>
              <a:t>Remember:</a:t>
            </a:r>
          </a:p>
          <a:p>
            <a:pPr lvl="1"/>
            <a:r>
              <a:rPr lang="en-US" sz="2600" dirty="0" smtClean="0"/>
              <a:t>Flip-flop </a:t>
            </a:r>
            <a:r>
              <a:rPr lang="en-US" sz="2600" dirty="0"/>
              <a:t>samples D at </a:t>
            </a:r>
            <a:r>
              <a:rPr lang="en-US" sz="2600" i="1" dirty="0"/>
              <a:t>clock edge</a:t>
            </a:r>
          </a:p>
          <a:p>
            <a:r>
              <a:rPr lang="en-US" sz="3000" dirty="0"/>
              <a:t>D must be stable when sampled</a:t>
            </a:r>
          </a:p>
          <a:p>
            <a:r>
              <a:rPr lang="en-US" sz="3000" dirty="0"/>
              <a:t>Similar to a photograph, D must be stable around clock </a:t>
            </a:r>
            <a:r>
              <a:rPr lang="en-US" sz="3000" dirty="0" smtClean="0"/>
              <a:t>edge.</a:t>
            </a:r>
            <a:endParaRPr lang="en-US" sz="3000" dirty="0"/>
          </a:p>
          <a:p>
            <a:r>
              <a:rPr lang="en-US" sz="3000" dirty="0"/>
              <a:t>Aperture time – during which the object must remain still for a sharp image to be </a:t>
            </a:r>
            <a:r>
              <a:rPr lang="en-US" sz="3000" dirty="0" smtClean="0"/>
              <a:t>captured.</a:t>
            </a:r>
            <a:endParaRPr lang="en-US" sz="3000" dirty="0"/>
          </a:p>
          <a:p>
            <a:r>
              <a:rPr lang="en-US" sz="3000" dirty="0"/>
              <a:t>The aperture of a sequential element – a </a:t>
            </a:r>
            <a:r>
              <a:rPr lang="en-US" sz="3000" i="1" dirty="0">
                <a:solidFill>
                  <a:schemeClr val="tx2"/>
                </a:solidFill>
              </a:rPr>
              <a:t>setup</a:t>
            </a:r>
            <a:r>
              <a:rPr lang="en-US" sz="3000" dirty="0"/>
              <a:t> time and a </a:t>
            </a:r>
            <a:r>
              <a:rPr lang="en-US" sz="3000" i="1" dirty="0">
                <a:solidFill>
                  <a:schemeClr val="tx2"/>
                </a:solidFill>
              </a:rPr>
              <a:t>hold</a:t>
            </a:r>
            <a:r>
              <a:rPr lang="en-US" sz="3000" dirty="0"/>
              <a:t> time, before and after the clock edge, </a:t>
            </a:r>
            <a:r>
              <a:rPr lang="en-US" sz="3000" dirty="0" smtClean="0"/>
              <a:t>respectively.</a:t>
            </a:r>
            <a:endParaRPr lang="en-US" sz="3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658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Timing 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800" dirty="0">
                <a:solidFill>
                  <a:schemeClr val="tx2"/>
                </a:solidFill>
              </a:rPr>
              <a:t>Setup </a:t>
            </a:r>
            <a:r>
              <a:rPr lang="en-US" sz="2800" dirty="0" smtClean="0">
                <a:solidFill>
                  <a:schemeClr val="tx2"/>
                </a:solidFill>
              </a:rPr>
              <a:t>time:</a:t>
            </a:r>
          </a:p>
          <a:p>
            <a:pPr marL="457200" lvl="1" indent="0">
              <a:buNone/>
            </a:pPr>
            <a:r>
              <a:rPr lang="en-US" sz="2000" i="1" dirty="0" err="1" smtClean="0"/>
              <a:t>t</a:t>
            </a:r>
            <a:r>
              <a:rPr lang="en-US" sz="2000" baseline="-25000" dirty="0" err="1" smtClean="0"/>
              <a:t>setup</a:t>
            </a:r>
            <a:r>
              <a:rPr lang="en-US" sz="2000" dirty="0" smtClean="0"/>
              <a:t> </a:t>
            </a:r>
            <a:r>
              <a:rPr lang="en-US" sz="2000" dirty="0"/>
              <a:t>= time </a:t>
            </a:r>
            <a:r>
              <a:rPr lang="en-US" sz="2000" i="1" dirty="0"/>
              <a:t>before</a:t>
            </a:r>
            <a:r>
              <a:rPr lang="en-US" sz="2000" dirty="0"/>
              <a:t> clock edge data must be stable (i.e. not changing)</a:t>
            </a:r>
          </a:p>
          <a:p>
            <a:r>
              <a:rPr lang="en-US" sz="2800" dirty="0">
                <a:solidFill>
                  <a:schemeClr val="tx2"/>
                </a:solidFill>
              </a:rPr>
              <a:t>Hold </a:t>
            </a:r>
            <a:r>
              <a:rPr lang="en-US" sz="2800" dirty="0" smtClean="0">
                <a:solidFill>
                  <a:schemeClr val="tx2"/>
                </a:solidFill>
              </a:rPr>
              <a:t>time:</a:t>
            </a:r>
          </a:p>
          <a:p>
            <a:pPr marL="457200" lvl="1" indent="0">
              <a:buNone/>
            </a:pPr>
            <a:r>
              <a:rPr lang="en-US" sz="2000" i="1" dirty="0" err="1" smtClean="0"/>
              <a:t>t</a:t>
            </a:r>
            <a:r>
              <a:rPr lang="en-US" sz="2000" baseline="-25000" dirty="0" err="1" smtClean="0"/>
              <a:t>hold</a:t>
            </a:r>
            <a:r>
              <a:rPr lang="en-US" sz="2000" dirty="0" smtClean="0"/>
              <a:t> </a:t>
            </a:r>
            <a:r>
              <a:rPr lang="en-US" sz="2000" dirty="0"/>
              <a:t>= time </a:t>
            </a:r>
            <a:r>
              <a:rPr lang="en-US" sz="2000" i="1" dirty="0"/>
              <a:t>after</a:t>
            </a:r>
            <a:r>
              <a:rPr lang="en-US" sz="2000" dirty="0"/>
              <a:t> clock edge data must be stable</a:t>
            </a:r>
          </a:p>
          <a:p>
            <a:r>
              <a:rPr lang="en-US" sz="2800" dirty="0">
                <a:solidFill>
                  <a:schemeClr val="tx2"/>
                </a:solidFill>
              </a:rPr>
              <a:t>Aperture </a:t>
            </a:r>
            <a:r>
              <a:rPr lang="en-US" sz="2800" dirty="0" smtClean="0">
                <a:solidFill>
                  <a:schemeClr val="tx2"/>
                </a:solidFill>
              </a:rPr>
              <a:t>time:</a:t>
            </a:r>
          </a:p>
          <a:p>
            <a:pPr marL="457200" lvl="1" indent="0">
              <a:buNone/>
            </a:pPr>
            <a:r>
              <a:rPr lang="en-US" sz="2000" i="1" dirty="0" smtClean="0"/>
              <a:t>t</a:t>
            </a:r>
            <a:r>
              <a:rPr lang="en-US" sz="2000" baseline="-25000" dirty="0" smtClean="0"/>
              <a:t>a</a:t>
            </a:r>
            <a:r>
              <a:rPr lang="en-US" sz="2000" dirty="0" smtClean="0"/>
              <a:t> </a:t>
            </a:r>
            <a:r>
              <a:rPr lang="en-US" sz="2000" dirty="0"/>
              <a:t>= time </a:t>
            </a:r>
            <a:r>
              <a:rPr lang="en-US" sz="2000" i="1" dirty="0"/>
              <a:t>around</a:t>
            </a:r>
            <a:r>
              <a:rPr lang="en-US" sz="2000" dirty="0"/>
              <a:t> clock edge data must be stable (</a:t>
            </a:r>
            <a:r>
              <a:rPr lang="en-US" sz="2000" i="1" dirty="0"/>
              <a:t>t</a:t>
            </a:r>
            <a:r>
              <a:rPr lang="en-US" sz="2000" baseline="-25000" dirty="0"/>
              <a:t>a</a:t>
            </a:r>
            <a:r>
              <a:rPr lang="en-US" sz="2000" dirty="0"/>
              <a:t> = </a:t>
            </a:r>
            <a:r>
              <a:rPr lang="en-US" sz="2000" i="1" dirty="0" err="1"/>
              <a:t>t</a:t>
            </a:r>
            <a:r>
              <a:rPr lang="en-US" sz="2000" baseline="-25000" dirty="0" err="1"/>
              <a:t>setup</a:t>
            </a:r>
            <a:r>
              <a:rPr lang="en-US" sz="2000" dirty="0"/>
              <a:t> +  </a:t>
            </a:r>
            <a:r>
              <a:rPr lang="en-US" sz="2000" i="1" dirty="0" err="1"/>
              <a:t>t</a:t>
            </a:r>
            <a:r>
              <a:rPr lang="en-US" sz="2000" baseline="-25000" dirty="0" err="1"/>
              <a:t>hold</a:t>
            </a:r>
            <a:r>
              <a:rPr lang="en-US" sz="2000" dirty="0"/>
              <a:t>)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043738588"/>
              </p:ext>
            </p:extLst>
          </p:nvPr>
        </p:nvGraphicFramePr>
        <p:xfrm>
          <a:off x="4139061" y="3212976"/>
          <a:ext cx="4572000" cy="2809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3" name="VISIO" r:id="rId4" imgW="1970946" imgH="1209299" progId="">
                  <p:embed/>
                </p:oleObj>
              </mc:Choice>
              <mc:Fallback>
                <p:oleObj name="VISIO" r:id="rId4" imgW="1970946" imgH="1209299" progId="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9061" y="3212976"/>
                        <a:ext cx="4572000" cy="2809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64329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 Timing 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2"/>
                </a:solidFill>
                <a:cs typeface="Arial" charset="0"/>
              </a:rPr>
              <a:t>Propagation </a:t>
            </a:r>
            <a:r>
              <a:rPr lang="en-US" dirty="0" smtClean="0">
                <a:solidFill>
                  <a:schemeClr val="tx2"/>
                </a:solidFill>
                <a:cs typeface="Arial" charset="0"/>
              </a:rPr>
              <a:t>delay:</a:t>
            </a:r>
            <a:r>
              <a:rPr lang="en-US" dirty="0" smtClean="0">
                <a:solidFill>
                  <a:schemeClr val="accent1"/>
                </a:solidFill>
                <a:cs typeface="Arial" charset="0"/>
              </a:rPr>
              <a:t/>
            </a:r>
            <a:br>
              <a:rPr lang="en-US" dirty="0" smtClean="0">
                <a:solidFill>
                  <a:schemeClr val="accent1"/>
                </a:solidFill>
                <a:cs typeface="Arial" charset="0"/>
              </a:rPr>
            </a:br>
            <a:r>
              <a:rPr lang="en-US" sz="2000" i="1" dirty="0" err="1" smtClean="0">
                <a:cs typeface="Arial" charset="0"/>
              </a:rPr>
              <a:t>t</a:t>
            </a:r>
            <a:r>
              <a:rPr lang="en-US" sz="2000" baseline="-25000" dirty="0" err="1" smtClean="0">
                <a:cs typeface="Arial" charset="0"/>
              </a:rPr>
              <a:t>pcq</a:t>
            </a:r>
            <a:r>
              <a:rPr lang="en-US" sz="2000" dirty="0" smtClean="0">
                <a:cs typeface="Arial" charset="0"/>
              </a:rPr>
              <a:t> </a:t>
            </a:r>
            <a:r>
              <a:rPr lang="en-US" sz="2000" dirty="0">
                <a:cs typeface="Arial" charset="0"/>
              </a:rPr>
              <a:t>= time after clock edge that the output </a:t>
            </a:r>
            <a:r>
              <a:rPr lang="en-US" sz="2000" i="1" dirty="0">
                <a:cs typeface="Arial" charset="0"/>
              </a:rPr>
              <a:t>Q</a:t>
            </a:r>
            <a:r>
              <a:rPr lang="en-US" sz="2000" dirty="0">
                <a:cs typeface="Arial" charset="0"/>
              </a:rPr>
              <a:t> is guaranteed to be stable (i.e., to stop changing)</a:t>
            </a:r>
          </a:p>
          <a:p>
            <a:r>
              <a:rPr lang="en-US" dirty="0">
                <a:solidFill>
                  <a:schemeClr val="tx2"/>
                </a:solidFill>
                <a:cs typeface="Arial" charset="0"/>
              </a:rPr>
              <a:t>Contamination delay: </a:t>
            </a:r>
            <a:r>
              <a:rPr lang="en-US" dirty="0" smtClean="0">
                <a:solidFill>
                  <a:schemeClr val="tx2"/>
                </a:solidFill>
                <a:cs typeface="Arial" charset="0"/>
              </a:rPr>
              <a:t/>
            </a:r>
            <a:br>
              <a:rPr lang="en-US" dirty="0" smtClean="0">
                <a:solidFill>
                  <a:schemeClr val="tx2"/>
                </a:solidFill>
                <a:cs typeface="Arial" charset="0"/>
              </a:rPr>
            </a:br>
            <a:r>
              <a:rPr lang="en-US" sz="2000" i="1" dirty="0" err="1" smtClean="0">
                <a:cs typeface="Arial" charset="0"/>
              </a:rPr>
              <a:t>t</a:t>
            </a:r>
            <a:r>
              <a:rPr lang="en-US" sz="2000" baseline="-25000" dirty="0" err="1" smtClean="0">
                <a:cs typeface="Arial" charset="0"/>
              </a:rPr>
              <a:t>ccq</a:t>
            </a:r>
            <a:r>
              <a:rPr lang="en-US" sz="2000" dirty="0" smtClean="0">
                <a:cs typeface="Arial" charset="0"/>
              </a:rPr>
              <a:t> </a:t>
            </a:r>
            <a:r>
              <a:rPr lang="en-US" sz="2000" dirty="0">
                <a:cs typeface="Arial" charset="0"/>
              </a:rPr>
              <a:t>= time after clock edge that </a:t>
            </a:r>
            <a:r>
              <a:rPr lang="en-US" sz="2000" i="1" dirty="0">
                <a:cs typeface="Arial" charset="0"/>
              </a:rPr>
              <a:t>Q</a:t>
            </a:r>
            <a:r>
              <a:rPr lang="en-US" sz="2000" dirty="0">
                <a:cs typeface="Arial" charset="0"/>
              </a:rPr>
              <a:t> might be unstable (i.e., start changing</a:t>
            </a:r>
            <a:r>
              <a:rPr lang="en-US" sz="2000" dirty="0" smtClean="0">
                <a:cs typeface="Arial" charset="0"/>
              </a:rPr>
              <a:t>)</a:t>
            </a:r>
            <a:endParaRPr lang="en-US" sz="2000" dirty="0">
              <a:cs typeface="Arial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716689351"/>
              </p:ext>
            </p:extLst>
          </p:nvPr>
        </p:nvGraphicFramePr>
        <p:xfrm>
          <a:off x="4294312" y="2375789"/>
          <a:ext cx="4392488" cy="29747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5" name="VISIO" r:id="rId5" imgW="1909048" imgH="1294520" progId="">
                  <p:embed/>
                </p:oleObj>
              </mc:Choice>
              <mc:Fallback>
                <p:oleObj name="VISIO" r:id="rId5" imgW="1909048" imgH="1294520" progId="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4312" y="2375789"/>
                        <a:ext cx="4392488" cy="297478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1357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Discipline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Synchronous sequential circuit inputs must be stable during </a:t>
            </a:r>
            <a:r>
              <a:rPr lang="en-US" i="1" dirty="0"/>
              <a:t>aperture</a:t>
            </a:r>
            <a:r>
              <a:rPr lang="en-US" dirty="0"/>
              <a:t> (setup </a:t>
            </a:r>
            <a:r>
              <a:rPr lang="en-US" b="1" dirty="0"/>
              <a:t>and</a:t>
            </a:r>
            <a:r>
              <a:rPr lang="en-US" dirty="0"/>
              <a:t> hold) time around clock </a:t>
            </a:r>
            <a:r>
              <a:rPr lang="en-US" dirty="0" smtClean="0"/>
              <a:t>edge.</a:t>
            </a:r>
            <a:endParaRPr lang="en-US" dirty="0"/>
          </a:p>
          <a:p>
            <a:r>
              <a:rPr lang="en-US" dirty="0"/>
              <a:t>Specifically, inputs must be </a:t>
            </a:r>
            <a:r>
              <a:rPr lang="en-US" dirty="0" smtClean="0"/>
              <a:t>stable:</a:t>
            </a:r>
            <a:endParaRPr lang="en-US" dirty="0"/>
          </a:p>
          <a:p>
            <a:pPr lvl="1"/>
            <a:r>
              <a:rPr lang="en-US" dirty="0"/>
              <a:t>at least </a:t>
            </a:r>
            <a:r>
              <a:rPr lang="en-US" i="1" dirty="0" err="1"/>
              <a:t>t</a:t>
            </a:r>
            <a:r>
              <a:rPr lang="en-US" baseline="-25000" dirty="0" err="1"/>
              <a:t>setup</a:t>
            </a:r>
            <a:r>
              <a:rPr lang="en-US" dirty="0"/>
              <a:t> </a:t>
            </a:r>
            <a:r>
              <a:rPr lang="en-US" i="1" dirty="0"/>
              <a:t>before</a:t>
            </a:r>
            <a:r>
              <a:rPr lang="en-US" dirty="0"/>
              <a:t> the clock </a:t>
            </a:r>
            <a:r>
              <a:rPr lang="en-US" dirty="0" smtClean="0"/>
              <a:t>edge.</a:t>
            </a:r>
            <a:endParaRPr lang="en-US" dirty="0"/>
          </a:p>
          <a:p>
            <a:pPr lvl="1"/>
            <a:r>
              <a:rPr lang="en-US" dirty="0"/>
              <a:t>at least until </a:t>
            </a:r>
            <a:r>
              <a:rPr lang="en-US" i="1" dirty="0" err="1"/>
              <a:t>t</a:t>
            </a:r>
            <a:r>
              <a:rPr lang="en-US" baseline="-25000" dirty="0" err="1"/>
              <a:t>hold</a:t>
            </a:r>
            <a:r>
              <a:rPr lang="en-US" dirty="0"/>
              <a:t> </a:t>
            </a:r>
            <a:r>
              <a:rPr lang="en-US" i="1" dirty="0"/>
              <a:t>after</a:t>
            </a:r>
            <a:r>
              <a:rPr lang="en-US" dirty="0"/>
              <a:t> the clock </a:t>
            </a:r>
            <a:r>
              <a:rPr lang="en-US" dirty="0" smtClean="0"/>
              <a:t>edge.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237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Discipline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The delay between registers has a </a:t>
            </a:r>
            <a:r>
              <a:rPr lang="en-US" b="1" dirty="0"/>
              <a:t>minimum</a:t>
            </a:r>
            <a:r>
              <a:rPr lang="en-US" dirty="0"/>
              <a:t> and </a:t>
            </a:r>
            <a:r>
              <a:rPr lang="en-US" b="1" dirty="0"/>
              <a:t>maximum</a:t>
            </a:r>
            <a:r>
              <a:rPr lang="en-US" dirty="0"/>
              <a:t> delay, dependent on the delays of the circuit </a:t>
            </a:r>
            <a:r>
              <a:rPr lang="en-US" dirty="0" smtClean="0"/>
              <a:t>elements.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6" name="Object 7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753142812"/>
              </p:ext>
            </p:extLst>
          </p:nvPr>
        </p:nvGraphicFramePr>
        <p:xfrm>
          <a:off x="4627418" y="2492896"/>
          <a:ext cx="3875790" cy="34035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8" name="VISIO" r:id="rId4" imgW="1953973" imgH="1714235" progId="">
                  <p:embed/>
                </p:oleObj>
              </mc:Choice>
              <mc:Fallback>
                <p:oleObj name="VISIO" r:id="rId4" imgW="1953973" imgH="1714235" progId="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7418" y="2492896"/>
                        <a:ext cx="3875790" cy="34035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7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64574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 Time Constraint (T</a:t>
            </a:r>
            <a:r>
              <a:rPr lang="en-US" baseline="-25000" dirty="0" smtClean="0"/>
              <a:t>c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400" dirty="0"/>
              <a:t>Depends on the </a:t>
            </a:r>
            <a:r>
              <a:rPr lang="en-US" sz="2400" b="1" dirty="0">
                <a:solidFill>
                  <a:schemeClr val="tx2"/>
                </a:solidFill>
              </a:rPr>
              <a:t>maximum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/>
              <a:t>delay from register R1 through combinational logic to </a:t>
            </a:r>
            <a:r>
              <a:rPr lang="en-US" sz="2400" dirty="0" smtClean="0"/>
              <a:t>R2.</a:t>
            </a:r>
            <a:endParaRPr lang="en-US" sz="2400" dirty="0"/>
          </a:p>
          <a:p>
            <a:r>
              <a:rPr lang="en-US" sz="2400" dirty="0"/>
              <a:t>The input to register R2 must be stable at least </a:t>
            </a:r>
            <a:r>
              <a:rPr lang="en-US" sz="2400" i="1" dirty="0" err="1"/>
              <a:t>t</a:t>
            </a:r>
            <a:r>
              <a:rPr lang="en-US" sz="2400" baseline="-25000" dirty="0" err="1"/>
              <a:t>setup</a:t>
            </a:r>
            <a:r>
              <a:rPr lang="en-US" sz="2400" dirty="0"/>
              <a:t> before clock </a:t>
            </a:r>
            <a:r>
              <a:rPr lang="en-US" sz="2400" dirty="0" smtClean="0"/>
              <a:t>edge.</a:t>
            </a:r>
            <a:endParaRPr lang="en-US" sz="2400" dirty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Object 6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090761305"/>
              </p:ext>
            </p:extLst>
          </p:nvPr>
        </p:nvGraphicFramePr>
        <p:xfrm>
          <a:off x="4572000" y="2564904"/>
          <a:ext cx="4048980" cy="342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8" name="VISIO" r:id="rId5" imgW="1953973" imgH="1650587" progId="">
                  <p:embed/>
                </p:oleObj>
              </mc:Choice>
              <mc:Fallback>
                <p:oleObj name="VISIO" r:id="rId5" imgW="1953973" imgH="1650587" progId="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2564904"/>
                        <a:ext cx="4048980" cy="342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7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899592" y="4725144"/>
            <a:ext cx="3384376" cy="104028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sz="2800" i="1" dirty="0">
                <a:solidFill>
                  <a:schemeClr val="tx2"/>
                </a:solidFill>
                <a:cs typeface="Arial" charset="0"/>
              </a:rPr>
              <a:t>T</a:t>
            </a:r>
            <a:r>
              <a:rPr lang="en-US" sz="2800" i="1" baseline="-25000" dirty="0">
                <a:solidFill>
                  <a:schemeClr val="tx2"/>
                </a:solidFill>
                <a:cs typeface="Arial" charset="0"/>
              </a:rPr>
              <a:t>c</a:t>
            </a:r>
            <a:r>
              <a:rPr lang="en-US" sz="2800" dirty="0">
                <a:solidFill>
                  <a:schemeClr val="tx2"/>
                </a:solidFill>
                <a:cs typeface="Arial" charset="0"/>
              </a:rPr>
              <a:t> ≥ </a:t>
            </a:r>
            <a:r>
              <a:rPr lang="en-US" sz="2800" i="1" dirty="0" err="1">
                <a:solidFill>
                  <a:schemeClr val="tx2"/>
                </a:solidFill>
                <a:cs typeface="Arial" charset="0"/>
              </a:rPr>
              <a:t>t</a:t>
            </a:r>
            <a:r>
              <a:rPr lang="en-US" sz="2800" i="1" baseline="-25000" dirty="0" err="1">
                <a:solidFill>
                  <a:schemeClr val="tx2"/>
                </a:solidFill>
                <a:cs typeface="Arial" charset="0"/>
              </a:rPr>
              <a:t>pcq</a:t>
            </a:r>
            <a:r>
              <a:rPr lang="en-US" sz="2800" dirty="0">
                <a:solidFill>
                  <a:schemeClr val="tx2"/>
                </a:solidFill>
                <a:cs typeface="Arial" charset="0"/>
              </a:rPr>
              <a:t> + </a:t>
            </a:r>
            <a:r>
              <a:rPr lang="en-US" sz="2800" i="1" dirty="0" err="1">
                <a:solidFill>
                  <a:schemeClr val="tx2"/>
                </a:solidFill>
                <a:cs typeface="Arial" charset="0"/>
              </a:rPr>
              <a:t>t</a:t>
            </a:r>
            <a:r>
              <a:rPr lang="en-US" sz="2800" i="1" baseline="-25000" dirty="0" err="1">
                <a:solidFill>
                  <a:schemeClr val="tx2"/>
                </a:solidFill>
                <a:cs typeface="Arial" charset="0"/>
              </a:rPr>
              <a:t>pd</a:t>
            </a:r>
            <a:r>
              <a:rPr lang="en-US" sz="2800" dirty="0">
                <a:solidFill>
                  <a:schemeClr val="tx2"/>
                </a:solidFill>
                <a:cs typeface="Arial" charset="0"/>
              </a:rPr>
              <a:t> + </a:t>
            </a:r>
            <a:r>
              <a:rPr lang="en-US" sz="2800" i="1" dirty="0" err="1">
                <a:solidFill>
                  <a:schemeClr val="tx2"/>
                </a:solidFill>
                <a:cs typeface="Arial" charset="0"/>
              </a:rPr>
              <a:t>t</a:t>
            </a:r>
            <a:r>
              <a:rPr lang="en-US" sz="2800" baseline="-25000" dirty="0" err="1">
                <a:solidFill>
                  <a:schemeClr val="tx2"/>
                </a:solidFill>
                <a:cs typeface="Arial" charset="0"/>
              </a:rPr>
              <a:t>setup</a:t>
            </a:r>
            <a:endParaRPr lang="en-US" sz="2800" baseline="-25000" dirty="0">
              <a:solidFill>
                <a:schemeClr val="tx2"/>
              </a:solidFill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2800" i="1" dirty="0" err="1">
                <a:solidFill>
                  <a:schemeClr val="tx2"/>
                </a:solidFill>
                <a:cs typeface="Arial" charset="0"/>
              </a:rPr>
              <a:t>t</a:t>
            </a:r>
            <a:r>
              <a:rPr lang="en-US" sz="2800" i="1" baseline="-25000" dirty="0" err="1">
                <a:solidFill>
                  <a:schemeClr val="tx2"/>
                </a:solidFill>
                <a:cs typeface="Arial" charset="0"/>
              </a:rPr>
              <a:t>pd</a:t>
            </a:r>
            <a:r>
              <a:rPr lang="en-US" sz="2800" dirty="0">
                <a:solidFill>
                  <a:schemeClr val="tx2"/>
                </a:solidFill>
                <a:cs typeface="Arial" charset="0"/>
              </a:rPr>
              <a:t> ≤ </a:t>
            </a:r>
            <a:r>
              <a:rPr lang="en-US" sz="2800" i="1" dirty="0">
                <a:solidFill>
                  <a:schemeClr val="tx2"/>
                </a:solidFill>
                <a:cs typeface="Arial" charset="0"/>
              </a:rPr>
              <a:t>T</a:t>
            </a:r>
            <a:r>
              <a:rPr lang="en-US" sz="2800" i="1" baseline="-25000" dirty="0">
                <a:solidFill>
                  <a:schemeClr val="tx2"/>
                </a:solidFill>
                <a:cs typeface="Arial" charset="0"/>
              </a:rPr>
              <a:t>c</a:t>
            </a:r>
            <a:r>
              <a:rPr lang="en-US" sz="2800" dirty="0">
                <a:solidFill>
                  <a:schemeClr val="tx2"/>
                </a:solidFill>
                <a:cs typeface="Arial" charset="0"/>
              </a:rPr>
              <a:t> – (</a:t>
            </a:r>
            <a:r>
              <a:rPr lang="en-US" sz="2800" i="1" dirty="0" err="1">
                <a:solidFill>
                  <a:schemeClr val="tx2"/>
                </a:solidFill>
                <a:cs typeface="Arial" charset="0"/>
              </a:rPr>
              <a:t>t</a:t>
            </a:r>
            <a:r>
              <a:rPr lang="en-US" sz="2800" i="1" baseline="-25000" dirty="0" err="1">
                <a:solidFill>
                  <a:schemeClr val="tx2"/>
                </a:solidFill>
                <a:cs typeface="Arial" charset="0"/>
              </a:rPr>
              <a:t>pcq</a:t>
            </a:r>
            <a:r>
              <a:rPr lang="en-US" sz="2800" dirty="0">
                <a:solidFill>
                  <a:schemeClr val="tx2"/>
                </a:solidFill>
                <a:cs typeface="Arial" charset="0"/>
              </a:rPr>
              <a:t> + </a:t>
            </a:r>
            <a:r>
              <a:rPr lang="en-US" sz="2800" i="1" dirty="0" err="1">
                <a:solidFill>
                  <a:schemeClr val="tx2"/>
                </a:solidFill>
                <a:cs typeface="Arial" charset="0"/>
              </a:rPr>
              <a:t>t</a:t>
            </a:r>
            <a:r>
              <a:rPr lang="en-US" sz="2800" baseline="-25000" dirty="0" err="1">
                <a:solidFill>
                  <a:schemeClr val="tx2"/>
                </a:solidFill>
                <a:cs typeface="Arial" charset="0"/>
              </a:rPr>
              <a:t>setup</a:t>
            </a:r>
            <a:r>
              <a:rPr lang="en-US" sz="2800" dirty="0" smtClean="0">
                <a:solidFill>
                  <a:schemeClr val="tx2"/>
                </a:solidFill>
                <a:cs typeface="Arial" charset="0"/>
              </a:rPr>
              <a:t>)</a:t>
            </a:r>
            <a:endParaRPr lang="en-US" sz="2800" baseline="-25000" dirty="0">
              <a:solidFill>
                <a:schemeClr val="tx2"/>
              </a:solidFill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7142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Hold Time Constraint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Depends on the </a:t>
            </a:r>
            <a:r>
              <a:rPr lang="en-US" sz="2400" b="1" dirty="0">
                <a:solidFill>
                  <a:schemeClr val="tx2"/>
                </a:solidFill>
              </a:rPr>
              <a:t>minimum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/>
              <a:t>delay from register R1 through the combinational logic to </a:t>
            </a:r>
            <a:r>
              <a:rPr lang="en-US" sz="2400" dirty="0" smtClean="0"/>
              <a:t>R2.</a:t>
            </a:r>
            <a:endParaRPr lang="en-US" sz="2400" dirty="0"/>
          </a:p>
          <a:p>
            <a:r>
              <a:rPr lang="en-US" sz="2400" dirty="0"/>
              <a:t>The input to register R2 must be stable for at least </a:t>
            </a:r>
            <a:r>
              <a:rPr lang="en-US" sz="2400" i="1" dirty="0" err="1"/>
              <a:t>t</a:t>
            </a:r>
            <a:r>
              <a:rPr lang="en-US" sz="2400" baseline="-25000" dirty="0" err="1"/>
              <a:t>hold</a:t>
            </a:r>
            <a:r>
              <a:rPr lang="en-US" sz="2400" dirty="0"/>
              <a:t> after the clock </a:t>
            </a:r>
            <a:r>
              <a:rPr lang="en-US" sz="2400" dirty="0" smtClean="0"/>
              <a:t>edge.</a:t>
            </a:r>
            <a:endParaRPr lang="en-US" sz="24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Object 8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784777622"/>
              </p:ext>
            </p:extLst>
          </p:nvPr>
        </p:nvGraphicFramePr>
        <p:xfrm>
          <a:off x="4788024" y="2276872"/>
          <a:ext cx="3555780" cy="341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8" name="VISIO" r:id="rId5" imgW="1953973" imgH="1879718" progId="">
                  <p:embed/>
                </p:oleObj>
              </mc:Choice>
              <mc:Fallback>
                <p:oleObj name="VISIO" r:id="rId5" imgW="1953973" imgH="1879718" progId="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8024" y="2276872"/>
                        <a:ext cx="3555780" cy="3419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86878" y="4689986"/>
            <a:ext cx="2520280" cy="104028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sz="2800" i="1" dirty="0" err="1">
                <a:solidFill>
                  <a:schemeClr val="tx2"/>
                </a:solidFill>
                <a:cs typeface="Arial" charset="0"/>
              </a:rPr>
              <a:t>t</a:t>
            </a:r>
            <a:r>
              <a:rPr lang="en-US" sz="2800" baseline="-25000" dirty="0" err="1">
                <a:solidFill>
                  <a:schemeClr val="tx2"/>
                </a:solidFill>
                <a:cs typeface="Arial" charset="0"/>
              </a:rPr>
              <a:t>hold</a:t>
            </a:r>
            <a:r>
              <a:rPr lang="en-US" sz="2800" dirty="0">
                <a:solidFill>
                  <a:schemeClr val="tx2"/>
                </a:solidFill>
                <a:cs typeface="Arial" charset="0"/>
              </a:rPr>
              <a:t> &lt; </a:t>
            </a:r>
            <a:r>
              <a:rPr lang="en-US" sz="2800" i="1" dirty="0" err="1">
                <a:solidFill>
                  <a:schemeClr val="tx2"/>
                </a:solidFill>
                <a:cs typeface="Arial" charset="0"/>
              </a:rPr>
              <a:t>t</a:t>
            </a:r>
            <a:r>
              <a:rPr lang="en-US" sz="2800" i="1" baseline="-25000" dirty="0" err="1">
                <a:solidFill>
                  <a:schemeClr val="tx2"/>
                </a:solidFill>
                <a:cs typeface="Arial" charset="0"/>
              </a:rPr>
              <a:t>ccq</a:t>
            </a:r>
            <a:r>
              <a:rPr lang="en-US" sz="2800" dirty="0">
                <a:solidFill>
                  <a:schemeClr val="tx2"/>
                </a:solidFill>
                <a:cs typeface="Arial" charset="0"/>
              </a:rPr>
              <a:t> + </a:t>
            </a:r>
            <a:r>
              <a:rPr lang="en-US" sz="2800" i="1" dirty="0" err="1">
                <a:solidFill>
                  <a:schemeClr val="tx2"/>
                </a:solidFill>
                <a:cs typeface="Arial" charset="0"/>
              </a:rPr>
              <a:t>t</a:t>
            </a:r>
            <a:r>
              <a:rPr lang="en-US" sz="2800" i="1" baseline="-25000" dirty="0" err="1">
                <a:solidFill>
                  <a:schemeClr val="tx2"/>
                </a:solidFill>
                <a:cs typeface="Arial" charset="0"/>
              </a:rPr>
              <a:t>cd</a:t>
            </a:r>
            <a:endParaRPr lang="en-US" sz="2800" baseline="-25000" dirty="0">
              <a:solidFill>
                <a:schemeClr val="tx2"/>
              </a:solidFill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2800" i="1" dirty="0" err="1">
                <a:solidFill>
                  <a:schemeClr val="tx2"/>
                </a:solidFill>
                <a:cs typeface="Arial" charset="0"/>
              </a:rPr>
              <a:t>t</a:t>
            </a:r>
            <a:r>
              <a:rPr lang="en-US" sz="2800" i="1" baseline="-25000" dirty="0" err="1">
                <a:solidFill>
                  <a:schemeClr val="tx2"/>
                </a:solidFill>
                <a:cs typeface="Arial" charset="0"/>
              </a:rPr>
              <a:t>cd</a:t>
            </a:r>
            <a:r>
              <a:rPr lang="en-US" sz="2800" dirty="0">
                <a:solidFill>
                  <a:schemeClr val="tx2"/>
                </a:solidFill>
                <a:cs typeface="Arial" charset="0"/>
              </a:rPr>
              <a:t> &gt; </a:t>
            </a:r>
            <a:r>
              <a:rPr lang="en-US" sz="2800" i="1" dirty="0" err="1">
                <a:solidFill>
                  <a:schemeClr val="tx2"/>
                </a:solidFill>
                <a:cs typeface="Arial" charset="0"/>
              </a:rPr>
              <a:t>t</a:t>
            </a:r>
            <a:r>
              <a:rPr lang="en-US" sz="2800" baseline="-25000" dirty="0" err="1">
                <a:solidFill>
                  <a:schemeClr val="tx2"/>
                </a:solidFill>
                <a:cs typeface="Arial" charset="0"/>
              </a:rPr>
              <a:t>hold</a:t>
            </a:r>
            <a:r>
              <a:rPr lang="en-US" sz="2800" baseline="-25000" dirty="0">
                <a:solidFill>
                  <a:schemeClr val="tx2"/>
                </a:solidFill>
                <a:cs typeface="Arial" charset="0"/>
              </a:rPr>
              <a:t> </a:t>
            </a:r>
            <a:r>
              <a:rPr lang="en-US" sz="2800" dirty="0">
                <a:solidFill>
                  <a:schemeClr val="tx2"/>
                </a:solidFill>
                <a:cs typeface="Arial" charset="0"/>
              </a:rPr>
              <a:t>- </a:t>
            </a:r>
            <a:r>
              <a:rPr lang="en-US" sz="2800" i="1" dirty="0" err="1">
                <a:solidFill>
                  <a:schemeClr val="tx2"/>
                </a:solidFill>
                <a:cs typeface="Arial" charset="0"/>
              </a:rPr>
              <a:t>t</a:t>
            </a:r>
            <a:r>
              <a:rPr lang="en-US" sz="2800" i="1" baseline="-25000" dirty="0" err="1">
                <a:solidFill>
                  <a:schemeClr val="tx2"/>
                </a:solidFill>
                <a:cs typeface="Arial" charset="0"/>
              </a:rPr>
              <a:t>ccq</a:t>
            </a:r>
            <a:r>
              <a:rPr lang="en-US" sz="2800" dirty="0">
                <a:solidFill>
                  <a:schemeClr val="tx2"/>
                </a:solidFill>
                <a:cs typeface="Arial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54551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508104" y="3356992"/>
            <a:ext cx="1728192" cy="93610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Timing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2000" b="1" dirty="0"/>
              <a:t>Timing Characteristics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i="1" dirty="0"/>
              <a:t>	</a:t>
            </a:r>
            <a:r>
              <a:rPr lang="en-US" sz="2000" i="1" dirty="0" err="1"/>
              <a:t>t</a:t>
            </a:r>
            <a:r>
              <a:rPr lang="en-US" sz="2000" i="1" baseline="-25000" dirty="0" err="1"/>
              <a:t>ccq</a:t>
            </a:r>
            <a:r>
              <a:rPr lang="en-US" sz="2000" dirty="0"/>
              <a:t>    = 30 </a:t>
            </a:r>
            <a:r>
              <a:rPr lang="en-US" sz="2000" dirty="0" err="1"/>
              <a:t>ps</a:t>
            </a: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i="1" dirty="0"/>
              <a:t>	</a:t>
            </a:r>
            <a:r>
              <a:rPr lang="en-US" sz="2000" i="1" dirty="0" err="1"/>
              <a:t>t</a:t>
            </a:r>
            <a:r>
              <a:rPr lang="en-US" sz="2000" i="1" baseline="-25000" dirty="0" err="1"/>
              <a:t>pcq</a:t>
            </a:r>
            <a:r>
              <a:rPr lang="en-US" sz="2000" dirty="0"/>
              <a:t>    = 50 </a:t>
            </a:r>
            <a:r>
              <a:rPr lang="en-US" sz="2000" dirty="0" err="1"/>
              <a:t>ps</a:t>
            </a: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i="1" dirty="0"/>
              <a:t>	</a:t>
            </a:r>
            <a:r>
              <a:rPr lang="en-US" sz="2000" i="1" dirty="0" err="1"/>
              <a:t>t</a:t>
            </a:r>
            <a:r>
              <a:rPr lang="en-US" sz="2000" baseline="-25000" dirty="0" err="1"/>
              <a:t>setup</a:t>
            </a:r>
            <a:r>
              <a:rPr lang="en-US" sz="2000" dirty="0"/>
              <a:t>  = 60 </a:t>
            </a:r>
            <a:r>
              <a:rPr lang="en-US" sz="2000" dirty="0" err="1"/>
              <a:t>ps</a:t>
            </a: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i="1" dirty="0"/>
              <a:t>	</a:t>
            </a:r>
            <a:r>
              <a:rPr lang="en-US" sz="2000" i="1" dirty="0" err="1"/>
              <a:t>t</a:t>
            </a:r>
            <a:r>
              <a:rPr lang="en-US" sz="2000" baseline="-25000" dirty="0" err="1"/>
              <a:t>hold</a:t>
            </a:r>
            <a:r>
              <a:rPr lang="en-US" sz="2000" dirty="0"/>
              <a:t>    = 70 </a:t>
            </a:r>
            <a:r>
              <a:rPr lang="en-US" sz="2000" dirty="0" err="1"/>
              <a:t>ps</a:t>
            </a: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i="1" dirty="0"/>
              <a:t>	</a:t>
            </a:r>
            <a:r>
              <a:rPr lang="en-US" sz="2000" i="1" dirty="0" err="1" smtClean="0"/>
              <a:t>t</a:t>
            </a:r>
            <a:r>
              <a:rPr lang="en-US" sz="2000" i="1" baseline="-25000" dirty="0" err="1" smtClean="0"/>
              <a:t>pd</a:t>
            </a:r>
            <a:r>
              <a:rPr lang="en-US" sz="2000" dirty="0"/>
              <a:t> </a:t>
            </a:r>
            <a:r>
              <a:rPr lang="en-US" sz="2000" dirty="0" smtClean="0"/>
              <a:t>    = </a:t>
            </a:r>
            <a:r>
              <a:rPr lang="en-US" sz="2000" dirty="0"/>
              <a:t>35 </a:t>
            </a:r>
            <a:r>
              <a:rPr lang="en-US" sz="2000" dirty="0" err="1"/>
              <a:t>ps</a:t>
            </a: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i="1" dirty="0"/>
              <a:t>	</a:t>
            </a:r>
            <a:r>
              <a:rPr lang="en-US" sz="2000" i="1" dirty="0" err="1" smtClean="0"/>
              <a:t>t</a:t>
            </a:r>
            <a:r>
              <a:rPr lang="en-US" sz="2000" i="1" baseline="-25000" dirty="0" err="1" smtClean="0"/>
              <a:t>cd</a:t>
            </a:r>
            <a:r>
              <a:rPr lang="en-US" sz="2000" dirty="0" smtClean="0"/>
              <a:t>     = </a:t>
            </a:r>
            <a:r>
              <a:rPr lang="en-US" sz="2000" dirty="0"/>
              <a:t>25 </a:t>
            </a:r>
            <a:r>
              <a:rPr lang="en-US" sz="2000" dirty="0" err="1"/>
              <a:t>ps</a:t>
            </a:r>
            <a:endParaRPr lang="en-US" sz="2000" dirty="0"/>
          </a:p>
          <a:p>
            <a:endParaRPr lang="en-US" sz="2000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441629237"/>
              </p:ext>
            </p:extLst>
          </p:nvPr>
        </p:nvGraphicFramePr>
        <p:xfrm>
          <a:off x="457200" y="1546595"/>
          <a:ext cx="4205288" cy="2757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8" name="VISIO" r:id="rId6" imgW="2333297" imgH="1529255" progId="">
                  <p:embed/>
                </p:oleObj>
              </mc:Choice>
              <mc:Fallback>
                <p:oleObj name="VISIO" r:id="rId6" imgW="2333297" imgH="1529255" progId="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546595"/>
                        <a:ext cx="4205288" cy="2757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239985" y="3640378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per gate</a:t>
            </a:r>
            <a:endParaRPr lang="en-US" i="1" dirty="0"/>
          </a:p>
        </p:txBody>
      </p:sp>
      <p:sp>
        <p:nvSpPr>
          <p:cNvPr id="8" name="Text Box 9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90600" y="4359009"/>
            <a:ext cx="2717304" cy="170816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500" i="1" dirty="0" err="1"/>
              <a:t>t</a:t>
            </a:r>
            <a:r>
              <a:rPr lang="en-US" sz="1500" i="1" baseline="-25000" dirty="0" err="1"/>
              <a:t>pd</a:t>
            </a:r>
            <a:r>
              <a:rPr lang="en-US" sz="1500" dirty="0"/>
              <a:t> = 3 x 35 </a:t>
            </a:r>
            <a:r>
              <a:rPr lang="en-US" sz="1500" dirty="0" err="1"/>
              <a:t>ps</a:t>
            </a:r>
            <a:r>
              <a:rPr lang="en-US" sz="1500" dirty="0"/>
              <a:t> = 105 </a:t>
            </a:r>
            <a:r>
              <a:rPr lang="en-US" sz="1500" dirty="0" err="1"/>
              <a:t>ps</a:t>
            </a:r>
            <a:endParaRPr lang="en-US" sz="1500" dirty="0"/>
          </a:p>
          <a:p>
            <a:pPr>
              <a:spcBef>
                <a:spcPct val="50000"/>
              </a:spcBef>
            </a:pPr>
            <a:r>
              <a:rPr lang="en-US" sz="1500" i="1" dirty="0" err="1"/>
              <a:t>t</a:t>
            </a:r>
            <a:r>
              <a:rPr lang="en-US" sz="1500" i="1" baseline="-25000" dirty="0" err="1"/>
              <a:t>cd</a:t>
            </a:r>
            <a:r>
              <a:rPr lang="en-US" sz="1500" dirty="0"/>
              <a:t> = 25 </a:t>
            </a:r>
            <a:r>
              <a:rPr lang="en-US" sz="1500" dirty="0" err="1"/>
              <a:t>ps</a:t>
            </a:r>
            <a:endParaRPr lang="en-US" sz="1500" dirty="0"/>
          </a:p>
          <a:p>
            <a:pPr>
              <a:spcBef>
                <a:spcPct val="50000"/>
              </a:spcBef>
            </a:pPr>
            <a:r>
              <a:rPr lang="en-US" sz="1500" b="1" dirty="0">
                <a:solidFill>
                  <a:schemeClr val="tx2"/>
                </a:solidFill>
              </a:rPr>
              <a:t>Setup time constraint:</a:t>
            </a:r>
          </a:p>
          <a:p>
            <a:pPr>
              <a:spcBef>
                <a:spcPct val="50000"/>
              </a:spcBef>
            </a:pPr>
            <a:r>
              <a:rPr lang="en-US" sz="1500" i="1" dirty="0"/>
              <a:t> </a:t>
            </a:r>
            <a:r>
              <a:rPr lang="en-US" sz="1500" i="1" dirty="0" err="1"/>
              <a:t>T</a:t>
            </a:r>
            <a:r>
              <a:rPr lang="en-US" sz="1500" i="1" baseline="-25000" dirty="0" err="1"/>
              <a:t>c</a:t>
            </a:r>
            <a:r>
              <a:rPr lang="en-US" sz="1500" dirty="0"/>
              <a:t> </a:t>
            </a:r>
            <a:r>
              <a:rPr lang="en-US" sz="1500" dirty="0">
                <a:cs typeface="Arial" charset="0"/>
              </a:rPr>
              <a:t>≥</a:t>
            </a:r>
            <a:r>
              <a:rPr lang="en-US" sz="1500" dirty="0"/>
              <a:t> (50 + 105 + 60) </a:t>
            </a:r>
            <a:r>
              <a:rPr lang="en-US" sz="1500" dirty="0" err="1"/>
              <a:t>ps</a:t>
            </a:r>
            <a:r>
              <a:rPr lang="en-US" sz="1500" dirty="0"/>
              <a:t> = 215 </a:t>
            </a:r>
            <a:r>
              <a:rPr lang="en-US" sz="1500" dirty="0" err="1"/>
              <a:t>ps</a:t>
            </a:r>
            <a:endParaRPr lang="en-US" sz="1500" dirty="0"/>
          </a:p>
          <a:p>
            <a:pPr>
              <a:spcBef>
                <a:spcPct val="50000"/>
              </a:spcBef>
            </a:pPr>
            <a:r>
              <a:rPr lang="en-US" sz="1500" dirty="0"/>
              <a:t> </a:t>
            </a:r>
            <a:r>
              <a:rPr lang="en-US" sz="1500" i="1" dirty="0"/>
              <a:t>f</a:t>
            </a:r>
            <a:r>
              <a:rPr lang="en-US" sz="1500" i="1" baseline="-25000" dirty="0"/>
              <a:t>c</a:t>
            </a:r>
            <a:r>
              <a:rPr lang="en-US" sz="1500" dirty="0"/>
              <a:t> = 1/</a:t>
            </a:r>
            <a:r>
              <a:rPr lang="en-US" sz="1500" i="1" dirty="0"/>
              <a:t>T</a:t>
            </a:r>
            <a:r>
              <a:rPr lang="en-US" sz="1500" i="1" baseline="-25000" dirty="0"/>
              <a:t>c</a:t>
            </a:r>
            <a:r>
              <a:rPr lang="en-US" sz="1500" dirty="0"/>
              <a:t> = 4.65 </a:t>
            </a:r>
            <a:r>
              <a:rPr lang="en-US" sz="1500" dirty="0" smtClean="0"/>
              <a:t>GHz</a:t>
            </a:r>
            <a:endParaRPr lang="en-US" sz="1500" dirty="0"/>
          </a:p>
        </p:txBody>
      </p:sp>
      <p:sp>
        <p:nvSpPr>
          <p:cNvPr id="9" name="Text Box 10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660629" y="5034225"/>
            <a:ext cx="2431651" cy="101566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500" b="1" dirty="0">
                <a:solidFill>
                  <a:schemeClr val="tx2"/>
                </a:solidFill>
              </a:rPr>
              <a:t>Hold time constraint:</a:t>
            </a:r>
          </a:p>
          <a:p>
            <a:pPr>
              <a:spcBef>
                <a:spcPct val="50000"/>
              </a:spcBef>
            </a:pPr>
            <a:r>
              <a:rPr lang="en-US" sz="1500" i="1" dirty="0"/>
              <a:t> </a:t>
            </a:r>
            <a:r>
              <a:rPr lang="en-US" sz="1500" i="1" dirty="0" err="1"/>
              <a:t>t</a:t>
            </a:r>
            <a:r>
              <a:rPr lang="en-US" sz="1500" baseline="-25000" dirty="0" err="1"/>
              <a:t>ccq</a:t>
            </a:r>
            <a:r>
              <a:rPr lang="en-US" sz="1500" dirty="0"/>
              <a:t> + </a:t>
            </a:r>
            <a:r>
              <a:rPr lang="en-US" sz="1500" i="1" dirty="0" err="1"/>
              <a:t>t</a:t>
            </a:r>
            <a:r>
              <a:rPr lang="en-US" sz="1500" i="1" baseline="-25000" dirty="0" err="1"/>
              <a:t>cd</a:t>
            </a:r>
            <a:r>
              <a:rPr lang="en-US" sz="1500" dirty="0"/>
              <a:t> &gt; </a:t>
            </a:r>
            <a:r>
              <a:rPr lang="en-US" sz="1500" i="1" dirty="0" err="1"/>
              <a:t>t</a:t>
            </a:r>
            <a:r>
              <a:rPr lang="en-US" sz="1500" baseline="-25000" dirty="0" err="1"/>
              <a:t>hold</a:t>
            </a:r>
            <a:r>
              <a:rPr lang="en-US" sz="1500" dirty="0"/>
              <a:t> ?</a:t>
            </a:r>
          </a:p>
          <a:p>
            <a:pPr>
              <a:spcBef>
                <a:spcPct val="50000"/>
              </a:spcBef>
            </a:pPr>
            <a:r>
              <a:rPr lang="en-US" sz="1500" dirty="0"/>
              <a:t> (30 + 25) </a:t>
            </a:r>
            <a:r>
              <a:rPr lang="en-US" sz="1500" dirty="0" err="1"/>
              <a:t>ps</a:t>
            </a:r>
            <a:r>
              <a:rPr lang="en-US" sz="1500" dirty="0"/>
              <a:t> &gt; 70 </a:t>
            </a:r>
            <a:r>
              <a:rPr lang="en-US" sz="1500" dirty="0" err="1"/>
              <a:t>ps</a:t>
            </a:r>
            <a:r>
              <a:rPr lang="en-US" sz="1500" dirty="0"/>
              <a:t> ?  </a:t>
            </a:r>
            <a:r>
              <a:rPr lang="en-US" sz="1500" b="1" dirty="0">
                <a:solidFill>
                  <a:srgbClr val="C00000"/>
                </a:solidFill>
              </a:rPr>
              <a:t>No!</a:t>
            </a:r>
          </a:p>
        </p:txBody>
      </p:sp>
    </p:spTree>
    <p:extLst>
      <p:ext uri="{BB962C8B-B14F-4D97-AF65-F5344CB8AC3E}">
        <p14:creationId xmlns:p14="http://schemas.microsoft.com/office/powerpoint/2010/main" val="1549645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1772816"/>
            <a:ext cx="8229600" cy="2151112"/>
          </a:xfrm>
        </p:spPr>
        <p:txBody>
          <a:bodyPr>
            <a:normAutofit/>
          </a:bodyPr>
          <a:lstStyle/>
          <a:p>
            <a:r>
              <a:rPr lang="en-GB" b="1" dirty="0" smtClean="0"/>
              <a:t>Finite State Machines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59006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508104" y="3356992"/>
            <a:ext cx="1728192" cy="93610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239985" y="3640378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per gate</a:t>
            </a:r>
            <a:endParaRPr lang="en-US" i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Timing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sz="2000" b="1" dirty="0"/>
              <a:t>Timing Characteristics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i="1" dirty="0"/>
              <a:t>	</a:t>
            </a:r>
            <a:r>
              <a:rPr lang="en-US" sz="2000" i="1" dirty="0" err="1"/>
              <a:t>t</a:t>
            </a:r>
            <a:r>
              <a:rPr lang="en-US" sz="2000" i="1" baseline="-25000" dirty="0" err="1"/>
              <a:t>ccq</a:t>
            </a:r>
            <a:r>
              <a:rPr lang="en-US" sz="2000" dirty="0"/>
              <a:t>    = </a:t>
            </a:r>
            <a:r>
              <a:rPr lang="en-US" sz="2000" dirty="0" smtClean="0"/>
              <a:t>50 </a:t>
            </a:r>
            <a:r>
              <a:rPr lang="en-US" sz="2000" dirty="0" err="1"/>
              <a:t>ps</a:t>
            </a: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i="1" dirty="0"/>
              <a:t>	</a:t>
            </a:r>
            <a:r>
              <a:rPr lang="en-US" sz="2000" i="1" dirty="0" err="1"/>
              <a:t>t</a:t>
            </a:r>
            <a:r>
              <a:rPr lang="en-US" sz="2000" i="1" baseline="-25000" dirty="0" err="1"/>
              <a:t>pcq</a:t>
            </a:r>
            <a:r>
              <a:rPr lang="en-US" sz="2000" dirty="0"/>
              <a:t>    = </a:t>
            </a:r>
            <a:r>
              <a:rPr lang="en-US" sz="2000" dirty="0" smtClean="0"/>
              <a:t>70 </a:t>
            </a:r>
            <a:r>
              <a:rPr lang="en-US" sz="2000" dirty="0" err="1"/>
              <a:t>ps</a:t>
            </a: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i="1" dirty="0"/>
              <a:t>	</a:t>
            </a:r>
            <a:r>
              <a:rPr lang="en-US" sz="2000" i="1" dirty="0" err="1"/>
              <a:t>t</a:t>
            </a:r>
            <a:r>
              <a:rPr lang="en-US" sz="2000" baseline="-25000" dirty="0" err="1"/>
              <a:t>setup</a:t>
            </a:r>
            <a:r>
              <a:rPr lang="en-US" sz="2000" dirty="0"/>
              <a:t>  = 60 </a:t>
            </a:r>
            <a:r>
              <a:rPr lang="en-US" sz="2000" dirty="0" err="1"/>
              <a:t>ps</a:t>
            </a: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i="1" dirty="0"/>
              <a:t>	</a:t>
            </a:r>
            <a:r>
              <a:rPr lang="en-US" sz="2000" i="1" dirty="0" err="1"/>
              <a:t>t</a:t>
            </a:r>
            <a:r>
              <a:rPr lang="en-US" sz="2000" baseline="-25000" dirty="0" err="1"/>
              <a:t>hold</a:t>
            </a:r>
            <a:r>
              <a:rPr lang="en-US" sz="2000" dirty="0"/>
              <a:t>    = 70 </a:t>
            </a:r>
            <a:r>
              <a:rPr lang="en-US" sz="2000" dirty="0" err="1"/>
              <a:t>ps</a:t>
            </a: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i="1" dirty="0"/>
              <a:t>	</a:t>
            </a:r>
            <a:r>
              <a:rPr lang="en-US" sz="2000" i="1" dirty="0" err="1"/>
              <a:t>t</a:t>
            </a:r>
            <a:r>
              <a:rPr lang="en-US" sz="2000" i="1" baseline="-25000" dirty="0" err="1"/>
              <a:t>pd</a:t>
            </a:r>
            <a:r>
              <a:rPr lang="en-US" sz="2000" dirty="0"/>
              <a:t>     = 35 </a:t>
            </a:r>
            <a:r>
              <a:rPr lang="en-US" sz="2000" dirty="0" err="1"/>
              <a:t>ps</a:t>
            </a: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i="1" dirty="0"/>
              <a:t>	</a:t>
            </a:r>
            <a:r>
              <a:rPr lang="en-US" sz="2000" i="1" dirty="0" err="1"/>
              <a:t>t</a:t>
            </a:r>
            <a:r>
              <a:rPr lang="en-US" sz="2000" i="1" baseline="-25000" dirty="0" err="1"/>
              <a:t>cd</a:t>
            </a:r>
            <a:r>
              <a:rPr lang="en-US" sz="2000" dirty="0"/>
              <a:t>     = 25 </a:t>
            </a:r>
            <a:r>
              <a:rPr lang="en-US" sz="2000" dirty="0" err="1"/>
              <a:t>ps</a:t>
            </a:r>
            <a:endParaRPr lang="en-US" sz="2000" dirty="0"/>
          </a:p>
          <a:p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946161400"/>
              </p:ext>
            </p:extLst>
          </p:nvPr>
        </p:nvGraphicFramePr>
        <p:xfrm>
          <a:off x="571500" y="1700808"/>
          <a:ext cx="3810000" cy="2498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1" name="VISIO" r:id="rId7" imgW="2316763" imgH="1519050" progId="">
                  <p:embed/>
                </p:oleObj>
              </mc:Choice>
              <mc:Fallback>
                <p:oleObj name="VISIO" r:id="rId7" imgW="2316763" imgH="151905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" y="1700808"/>
                        <a:ext cx="3810000" cy="2498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9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123950" y="4418003"/>
            <a:ext cx="2705100" cy="170816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500" i="1" dirty="0" err="1"/>
              <a:t>t</a:t>
            </a:r>
            <a:r>
              <a:rPr lang="en-US" sz="1500" i="1" baseline="-25000" dirty="0" err="1"/>
              <a:t>pd</a:t>
            </a:r>
            <a:r>
              <a:rPr lang="en-US" sz="1500" dirty="0"/>
              <a:t> = 3 x 35 </a:t>
            </a:r>
            <a:r>
              <a:rPr lang="en-US" sz="1500" dirty="0" err="1"/>
              <a:t>ps</a:t>
            </a:r>
            <a:r>
              <a:rPr lang="en-US" sz="1500" dirty="0"/>
              <a:t> = 105 </a:t>
            </a:r>
            <a:r>
              <a:rPr lang="en-US" sz="1500" dirty="0" err="1"/>
              <a:t>ps</a:t>
            </a:r>
            <a:endParaRPr lang="en-US" sz="1500" dirty="0"/>
          </a:p>
          <a:p>
            <a:pPr>
              <a:spcBef>
                <a:spcPct val="50000"/>
              </a:spcBef>
            </a:pPr>
            <a:r>
              <a:rPr lang="en-US" sz="1500" i="1" dirty="0" err="1"/>
              <a:t>t</a:t>
            </a:r>
            <a:r>
              <a:rPr lang="en-US" sz="1500" i="1" baseline="-25000" dirty="0" err="1"/>
              <a:t>cd</a:t>
            </a:r>
            <a:r>
              <a:rPr lang="en-US" sz="1500" dirty="0"/>
              <a:t> = </a:t>
            </a:r>
            <a:r>
              <a:rPr lang="en-US" sz="1500" dirty="0" smtClean="0"/>
              <a:t>2 </a:t>
            </a:r>
            <a:r>
              <a:rPr lang="en-US" sz="1500" dirty="0"/>
              <a:t>x </a:t>
            </a:r>
            <a:r>
              <a:rPr lang="en-US" sz="1500" dirty="0" smtClean="0"/>
              <a:t>25 </a:t>
            </a:r>
            <a:r>
              <a:rPr lang="en-US" sz="1500" dirty="0" err="1" smtClean="0"/>
              <a:t>ps</a:t>
            </a:r>
            <a:r>
              <a:rPr lang="en-US" sz="1500" dirty="0" smtClean="0"/>
              <a:t> = 50 </a:t>
            </a:r>
            <a:r>
              <a:rPr lang="en-US" sz="1500" dirty="0" err="1" smtClean="0"/>
              <a:t>ps</a:t>
            </a:r>
            <a:endParaRPr lang="en-US" sz="1500" dirty="0"/>
          </a:p>
          <a:p>
            <a:pPr>
              <a:spcBef>
                <a:spcPct val="50000"/>
              </a:spcBef>
            </a:pPr>
            <a:r>
              <a:rPr lang="en-US" sz="1500" b="1" dirty="0">
                <a:solidFill>
                  <a:schemeClr val="tx2"/>
                </a:solidFill>
              </a:rPr>
              <a:t>Setup time constraint:</a:t>
            </a:r>
          </a:p>
          <a:p>
            <a:pPr>
              <a:spcBef>
                <a:spcPct val="50000"/>
              </a:spcBef>
            </a:pPr>
            <a:r>
              <a:rPr lang="en-US" sz="1500" i="1" dirty="0"/>
              <a:t> </a:t>
            </a:r>
            <a:r>
              <a:rPr lang="en-US" sz="1500" i="1" dirty="0" err="1"/>
              <a:t>T</a:t>
            </a:r>
            <a:r>
              <a:rPr lang="en-US" sz="1500" i="1" baseline="-25000" dirty="0" err="1"/>
              <a:t>c</a:t>
            </a:r>
            <a:r>
              <a:rPr lang="en-US" sz="1500" dirty="0"/>
              <a:t> </a:t>
            </a:r>
            <a:r>
              <a:rPr lang="en-US" sz="1500" dirty="0">
                <a:cs typeface="Arial" charset="0"/>
              </a:rPr>
              <a:t>≥</a:t>
            </a:r>
            <a:r>
              <a:rPr lang="en-US" sz="1500" dirty="0"/>
              <a:t> (50 + 105 + 60) </a:t>
            </a:r>
            <a:r>
              <a:rPr lang="en-US" sz="1500" dirty="0" err="1"/>
              <a:t>ps</a:t>
            </a:r>
            <a:r>
              <a:rPr lang="en-US" sz="1500" dirty="0"/>
              <a:t> = 215 </a:t>
            </a:r>
            <a:r>
              <a:rPr lang="en-US" sz="1500" dirty="0" err="1"/>
              <a:t>ps</a:t>
            </a:r>
            <a:endParaRPr lang="en-US" sz="1500" dirty="0"/>
          </a:p>
          <a:p>
            <a:pPr>
              <a:spcBef>
                <a:spcPct val="50000"/>
              </a:spcBef>
            </a:pPr>
            <a:r>
              <a:rPr lang="en-US" sz="1500" dirty="0"/>
              <a:t> </a:t>
            </a:r>
            <a:r>
              <a:rPr lang="en-US" sz="1500" i="1" dirty="0"/>
              <a:t>f</a:t>
            </a:r>
            <a:r>
              <a:rPr lang="en-US" sz="1500" i="1" baseline="-25000" dirty="0"/>
              <a:t>c</a:t>
            </a:r>
            <a:r>
              <a:rPr lang="en-US" sz="1500" dirty="0"/>
              <a:t> = 1/</a:t>
            </a:r>
            <a:r>
              <a:rPr lang="en-US" sz="1500" i="1" dirty="0"/>
              <a:t>T</a:t>
            </a:r>
            <a:r>
              <a:rPr lang="en-US" sz="1500" i="1" baseline="-25000" dirty="0"/>
              <a:t>c</a:t>
            </a:r>
            <a:r>
              <a:rPr lang="en-US" sz="1500" dirty="0"/>
              <a:t> = 4.65 </a:t>
            </a:r>
            <a:r>
              <a:rPr lang="en-US" sz="1500" dirty="0" smtClean="0"/>
              <a:t>GHz</a:t>
            </a:r>
            <a:endParaRPr lang="en-US" sz="1500" dirty="0"/>
          </a:p>
        </p:txBody>
      </p:sp>
      <p:sp>
        <p:nvSpPr>
          <p:cNvPr id="9" name="Text Box 10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749552" y="5110500"/>
            <a:ext cx="2486744" cy="101566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500" b="1" dirty="0">
                <a:solidFill>
                  <a:schemeClr val="tx2"/>
                </a:solidFill>
              </a:rPr>
              <a:t>Hold time constraint:</a:t>
            </a:r>
          </a:p>
          <a:p>
            <a:pPr>
              <a:spcBef>
                <a:spcPct val="50000"/>
              </a:spcBef>
            </a:pPr>
            <a:r>
              <a:rPr lang="en-US" sz="1500" i="1" dirty="0"/>
              <a:t> </a:t>
            </a:r>
            <a:r>
              <a:rPr lang="en-US" sz="1500" i="1" dirty="0" err="1"/>
              <a:t>t</a:t>
            </a:r>
            <a:r>
              <a:rPr lang="en-US" sz="1500" baseline="-25000" dirty="0" err="1"/>
              <a:t>ccq</a:t>
            </a:r>
            <a:r>
              <a:rPr lang="en-US" sz="1500" dirty="0"/>
              <a:t> + </a:t>
            </a:r>
            <a:r>
              <a:rPr lang="en-US" sz="1500" i="1" dirty="0" err="1"/>
              <a:t>t</a:t>
            </a:r>
            <a:r>
              <a:rPr lang="en-US" sz="1500" i="1" baseline="-25000" dirty="0" err="1"/>
              <a:t>cd</a:t>
            </a:r>
            <a:r>
              <a:rPr lang="en-US" sz="1500" dirty="0"/>
              <a:t> &gt; </a:t>
            </a:r>
            <a:r>
              <a:rPr lang="en-US" sz="1500" i="1" dirty="0" err="1"/>
              <a:t>t</a:t>
            </a:r>
            <a:r>
              <a:rPr lang="en-US" sz="1500" baseline="-25000" dirty="0" err="1"/>
              <a:t>hold</a:t>
            </a:r>
            <a:r>
              <a:rPr lang="en-US" sz="1500" dirty="0"/>
              <a:t> ?</a:t>
            </a:r>
          </a:p>
          <a:p>
            <a:pPr>
              <a:spcBef>
                <a:spcPct val="50000"/>
              </a:spcBef>
            </a:pPr>
            <a:r>
              <a:rPr lang="en-US" sz="1500" dirty="0"/>
              <a:t> (30 + </a:t>
            </a:r>
            <a:r>
              <a:rPr lang="en-US" sz="1500" dirty="0" smtClean="0"/>
              <a:t>50) </a:t>
            </a:r>
            <a:r>
              <a:rPr lang="en-US" sz="1500" dirty="0" err="1"/>
              <a:t>ps</a:t>
            </a:r>
            <a:r>
              <a:rPr lang="en-US" sz="1500" dirty="0"/>
              <a:t> &gt; 70 </a:t>
            </a:r>
            <a:r>
              <a:rPr lang="en-US" sz="1500" dirty="0" err="1"/>
              <a:t>ps</a:t>
            </a:r>
            <a:r>
              <a:rPr lang="en-US" sz="1500" dirty="0"/>
              <a:t> ?  </a:t>
            </a:r>
            <a:r>
              <a:rPr lang="en-US" sz="1500" b="1" dirty="0" smtClean="0">
                <a:solidFill>
                  <a:srgbClr val="C00000"/>
                </a:solidFill>
              </a:rPr>
              <a:t>Yes!</a:t>
            </a:r>
            <a:endParaRPr lang="en-US" sz="1500" b="1" dirty="0">
              <a:solidFill>
                <a:srgbClr val="C00000"/>
              </a:solidFill>
            </a:endParaRPr>
          </a:p>
        </p:txBody>
      </p:sp>
      <p:sp>
        <p:nvSpPr>
          <p:cNvPr id="10" name="Text Box 12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381000" y="1268116"/>
            <a:ext cx="35814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 dirty="0" smtClean="0">
                <a:solidFill>
                  <a:schemeClr val="tx2"/>
                </a:solidFill>
              </a:rPr>
              <a:t>Buffers added to </a:t>
            </a:r>
            <a:r>
              <a:rPr lang="en-US" sz="1800" b="1" dirty="0">
                <a:solidFill>
                  <a:schemeClr val="tx2"/>
                </a:solidFill>
              </a:rPr>
              <a:t>the short paths:</a:t>
            </a:r>
          </a:p>
        </p:txBody>
      </p:sp>
    </p:spTree>
    <p:extLst>
      <p:ext uri="{BB962C8B-B14F-4D97-AF65-F5344CB8AC3E}">
        <p14:creationId xmlns:p14="http://schemas.microsoft.com/office/powerpoint/2010/main" val="1513563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Timing Analysis -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Each </a:t>
            </a:r>
            <a:r>
              <a:rPr lang="en-US" sz="2000" dirty="0"/>
              <a:t>two input XOR gate </a:t>
            </a:r>
            <a:r>
              <a:rPr lang="en-US" sz="2000" dirty="0" smtClean="0"/>
              <a:t>has </a:t>
            </a:r>
            <a:r>
              <a:rPr lang="en-US" sz="2000" dirty="0"/>
              <a:t>a propagation delay of 100ps and a contamination delay of 55ps. </a:t>
            </a:r>
            <a:endParaRPr lang="en-US" sz="2000" dirty="0" smtClean="0"/>
          </a:p>
          <a:p>
            <a:r>
              <a:rPr lang="en-US" sz="2000" dirty="0" smtClean="0"/>
              <a:t>Each </a:t>
            </a:r>
            <a:r>
              <a:rPr lang="en-US" sz="2000" dirty="0"/>
              <a:t>flip-flop has a setup time of 60ps, a hold time of 20ps, a clock-to-Q maximum delay of 70ps, and a clock-to-Q minimum delay of 50ps</a:t>
            </a:r>
            <a:r>
              <a:rPr lang="en-US" sz="2000" dirty="0" smtClean="0"/>
              <a:t>.</a:t>
            </a:r>
            <a:br>
              <a:rPr lang="en-US" sz="2000" dirty="0" smtClean="0"/>
            </a:br>
            <a:endParaRPr lang="en-US" sz="2000" dirty="0"/>
          </a:p>
          <a:p>
            <a:r>
              <a:rPr lang="en-US" sz="2000" i="1" dirty="0"/>
              <a:t>What is the maximum operating frequency of the circuit?</a:t>
            </a:r>
          </a:p>
          <a:p>
            <a:endParaRPr lang="en-US" sz="20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pic>
        <p:nvPicPr>
          <p:cNvPr id="5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7139" y="2204864"/>
            <a:ext cx="3720721" cy="28202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1531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508104" y="3356992"/>
            <a:ext cx="1728192" cy="93610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239985" y="3640378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per gate</a:t>
            </a:r>
            <a:endParaRPr lang="en-US" i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Timing Analysis -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2000" b="1" dirty="0"/>
              <a:t>Timing Characteristics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i="1" dirty="0"/>
              <a:t>	</a:t>
            </a:r>
            <a:r>
              <a:rPr lang="en-US" sz="2000" i="1" dirty="0" err="1"/>
              <a:t>t</a:t>
            </a:r>
            <a:r>
              <a:rPr lang="en-US" sz="2000" i="1" baseline="-25000" dirty="0" err="1"/>
              <a:t>ccq</a:t>
            </a:r>
            <a:r>
              <a:rPr lang="en-US" sz="2000" dirty="0"/>
              <a:t>    = </a:t>
            </a:r>
            <a:r>
              <a:rPr lang="en-US" sz="2000" dirty="0" smtClean="0"/>
              <a:t>50 </a:t>
            </a:r>
            <a:r>
              <a:rPr lang="en-US" sz="2000" dirty="0" err="1"/>
              <a:t>ps</a:t>
            </a: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i="1" dirty="0"/>
              <a:t>	</a:t>
            </a:r>
            <a:r>
              <a:rPr lang="en-US" sz="2000" i="1" dirty="0" err="1"/>
              <a:t>t</a:t>
            </a:r>
            <a:r>
              <a:rPr lang="en-US" sz="2000" i="1" baseline="-25000" dirty="0" err="1"/>
              <a:t>pcq</a:t>
            </a:r>
            <a:r>
              <a:rPr lang="en-US" sz="2000" dirty="0"/>
              <a:t>    = </a:t>
            </a:r>
            <a:r>
              <a:rPr lang="en-US" sz="2000" dirty="0" smtClean="0"/>
              <a:t>70 </a:t>
            </a:r>
            <a:r>
              <a:rPr lang="en-US" sz="2000" dirty="0" err="1"/>
              <a:t>ps</a:t>
            </a: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i="1" dirty="0"/>
              <a:t>	</a:t>
            </a:r>
            <a:r>
              <a:rPr lang="en-US" sz="2000" i="1" dirty="0" err="1"/>
              <a:t>t</a:t>
            </a:r>
            <a:r>
              <a:rPr lang="en-US" sz="2000" baseline="-25000" dirty="0" err="1"/>
              <a:t>setup</a:t>
            </a:r>
            <a:r>
              <a:rPr lang="en-US" sz="2000" dirty="0"/>
              <a:t>  = 60 </a:t>
            </a:r>
            <a:r>
              <a:rPr lang="en-US" sz="2000" dirty="0" err="1"/>
              <a:t>ps</a:t>
            </a: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i="1" dirty="0"/>
              <a:t>	</a:t>
            </a:r>
            <a:r>
              <a:rPr lang="en-US" sz="2000" i="1" dirty="0" err="1"/>
              <a:t>t</a:t>
            </a:r>
            <a:r>
              <a:rPr lang="en-US" sz="2000" baseline="-25000" dirty="0" err="1"/>
              <a:t>hold</a:t>
            </a:r>
            <a:r>
              <a:rPr lang="en-US" sz="2000" dirty="0"/>
              <a:t>    = </a:t>
            </a:r>
            <a:r>
              <a:rPr lang="en-US" sz="2000" dirty="0" smtClean="0"/>
              <a:t>20 </a:t>
            </a:r>
            <a:r>
              <a:rPr lang="en-US" sz="2000" dirty="0" err="1"/>
              <a:t>ps</a:t>
            </a: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i="1" dirty="0"/>
              <a:t>	</a:t>
            </a:r>
            <a:r>
              <a:rPr lang="en-US" sz="2000" i="1" dirty="0" err="1"/>
              <a:t>t</a:t>
            </a:r>
            <a:r>
              <a:rPr lang="en-US" sz="2000" i="1" baseline="-25000" dirty="0" err="1"/>
              <a:t>pd</a:t>
            </a:r>
            <a:r>
              <a:rPr lang="en-US" sz="2000" dirty="0"/>
              <a:t>     = </a:t>
            </a:r>
            <a:r>
              <a:rPr lang="en-US" sz="2000" dirty="0" smtClean="0"/>
              <a:t>100 </a:t>
            </a:r>
            <a:r>
              <a:rPr lang="en-US" sz="2000" dirty="0" err="1"/>
              <a:t>ps</a:t>
            </a: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i="1" dirty="0"/>
              <a:t>	</a:t>
            </a:r>
            <a:r>
              <a:rPr lang="en-US" sz="2000" i="1" dirty="0" err="1"/>
              <a:t>t</a:t>
            </a:r>
            <a:r>
              <a:rPr lang="en-US" sz="2000" i="1" baseline="-25000" dirty="0" err="1"/>
              <a:t>cd</a:t>
            </a:r>
            <a:r>
              <a:rPr lang="en-US" sz="2000" dirty="0"/>
              <a:t>     = </a:t>
            </a:r>
            <a:r>
              <a:rPr lang="en-US" sz="2000" dirty="0" smtClean="0"/>
              <a:t>55 </a:t>
            </a:r>
            <a:r>
              <a:rPr lang="en-US" sz="2000" dirty="0" err="1" smtClean="0"/>
              <a:t>ps</a:t>
            </a:r>
            <a:endParaRPr lang="en-US" sz="2000" dirty="0"/>
          </a:p>
        </p:txBody>
      </p:sp>
      <p:pic>
        <p:nvPicPr>
          <p:cNvPr id="5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079" y="1700808"/>
            <a:ext cx="3419969" cy="259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9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123950" y="4418003"/>
            <a:ext cx="2705100" cy="170816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500" i="1" dirty="0" err="1"/>
              <a:t>t</a:t>
            </a:r>
            <a:r>
              <a:rPr lang="en-US" sz="1500" i="1" baseline="-25000" dirty="0" err="1"/>
              <a:t>pd</a:t>
            </a:r>
            <a:r>
              <a:rPr lang="en-US" sz="1500" dirty="0"/>
              <a:t> = 3 x </a:t>
            </a:r>
            <a:r>
              <a:rPr lang="en-US" sz="1500" dirty="0" smtClean="0"/>
              <a:t>100</a:t>
            </a:r>
            <a:r>
              <a:rPr lang="en-US" sz="1500" dirty="0" smtClean="0"/>
              <a:t> </a:t>
            </a:r>
            <a:r>
              <a:rPr lang="en-US" sz="1500" dirty="0" err="1"/>
              <a:t>ps</a:t>
            </a:r>
            <a:r>
              <a:rPr lang="en-US" sz="1500" dirty="0"/>
              <a:t> = </a:t>
            </a:r>
            <a:r>
              <a:rPr lang="en-US" sz="1500" dirty="0" smtClean="0"/>
              <a:t>300</a:t>
            </a:r>
            <a:r>
              <a:rPr lang="en-US" sz="1500" dirty="0" smtClean="0"/>
              <a:t> </a:t>
            </a:r>
            <a:r>
              <a:rPr lang="en-US" sz="1500" dirty="0" err="1"/>
              <a:t>ps</a:t>
            </a:r>
            <a:endParaRPr lang="en-US" sz="1500" dirty="0"/>
          </a:p>
          <a:p>
            <a:pPr>
              <a:spcBef>
                <a:spcPct val="50000"/>
              </a:spcBef>
            </a:pPr>
            <a:r>
              <a:rPr lang="en-US" sz="1500" i="1" dirty="0" err="1"/>
              <a:t>t</a:t>
            </a:r>
            <a:r>
              <a:rPr lang="en-US" sz="1500" i="1" baseline="-25000" dirty="0" err="1"/>
              <a:t>cd</a:t>
            </a:r>
            <a:r>
              <a:rPr lang="en-US" sz="1500" dirty="0"/>
              <a:t> = </a:t>
            </a:r>
            <a:r>
              <a:rPr lang="en-US" sz="1500" dirty="0" smtClean="0"/>
              <a:t>1 </a:t>
            </a:r>
            <a:r>
              <a:rPr lang="en-US" sz="1500" dirty="0"/>
              <a:t>x </a:t>
            </a:r>
            <a:r>
              <a:rPr lang="en-US" sz="1500" dirty="0"/>
              <a:t>5</a:t>
            </a:r>
            <a:r>
              <a:rPr lang="en-US" sz="1500" dirty="0" smtClean="0"/>
              <a:t>5 </a:t>
            </a:r>
            <a:r>
              <a:rPr lang="en-US" sz="1500" dirty="0" err="1" smtClean="0"/>
              <a:t>ps</a:t>
            </a:r>
            <a:r>
              <a:rPr lang="en-US" sz="1500" dirty="0" smtClean="0"/>
              <a:t> = </a:t>
            </a:r>
            <a:r>
              <a:rPr lang="en-US" sz="1500" dirty="0" smtClean="0"/>
              <a:t>55 </a:t>
            </a:r>
            <a:r>
              <a:rPr lang="en-US" sz="1500" dirty="0" err="1" smtClean="0"/>
              <a:t>ps</a:t>
            </a:r>
            <a:endParaRPr lang="en-US" sz="1500" dirty="0"/>
          </a:p>
          <a:p>
            <a:pPr>
              <a:spcBef>
                <a:spcPct val="50000"/>
              </a:spcBef>
            </a:pPr>
            <a:r>
              <a:rPr lang="en-US" sz="1500" b="1" dirty="0">
                <a:solidFill>
                  <a:schemeClr val="tx2"/>
                </a:solidFill>
              </a:rPr>
              <a:t>Setup time constraint:</a:t>
            </a:r>
          </a:p>
          <a:p>
            <a:pPr>
              <a:spcBef>
                <a:spcPct val="50000"/>
              </a:spcBef>
            </a:pPr>
            <a:r>
              <a:rPr lang="en-US" sz="1500" i="1" dirty="0"/>
              <a:t> T</a:t>
            </a:r>
            <a:r>
              <a:rPr lang="en-US" sz="1500" i="1" baseline="-25000" dirty="0"/>
              <a:t>c</a:t>
            </a:r>
            <a:r>
              <a:rPr lang="en-US" sz="1500" dirty="0"/>
              <a:t> </a:t>
            </a:r>
            <a:r>
              <a:rPr lang="en-US" sz="1500" dirty="0">
                <a:cs typeface="Arial" charset="0"/>
              </a:rPr>
              <a:t>≥</a:t>
            </a:r>
            <a:r>
              <a:rPr lang="en-US" sz="1500" dirty="0"/>
              <a:t> </a:t>
            </a:r>
            <a:r>
              <a:rPr lang="en-US" sz="1500" dirty="0" smtClean="0"/>
              <a:t>(70 </a:t>
            </a:r>
            <a:r>
              <a:rPr lang="en-US" sz="1500" dirty="0"/>
              <a:t>+ </a:t>
            </a:r>
            <a:r>
              <a:rPr lang="en-US" sz="1500" dirty="0" smtClean="0"/>
              <a:t>300 </a:t>
            </a:r>
            <a:r>
              <a:rPr lang="en-US" sz="1500" dirty="0"/>
              <a:t>+ 60) </a:t>
            </a:r>
            <a:r>
              <a:rPr lang="en-US" sz="1500" dirty="0" err="1"/>
              <a:t>ps</a:t>
            </a:r>
            <a:r>
              <a:rPr lang="en-US" sz="1500" dirty="0"/>
              <a:t> = </a:t>
            </a:r>
            <a:r>
              <a:rPr lang="en-US" sz="1500" dirty="0" smtClean="0"/>
              <a:t>430 </a:t>
            </a:r>
            <a:r>
              <a:rPr lang="en-US" sz="1500" dirty="0" err="1"/>
              <a:t>ps</a:t>
            </a:r>
            <a:endParaRPr lang="en-US" sz="1500" dirty="0"/>
          </a:p>
          <a:p>
            <a:pPr>
              <a:spcBef>
                <a:spcPct val="50000"/>
              </a:spcBef>
            </a:pPr>
            <a:r>
              <a:rPr lang="en-US" sz="1500" dirty="0"/>
              <a:t> </a:t>
            </a:r>
            <a:r>
              <a:rPr lang="en-US" sz="1500" i="1" dirty="0"/>
              <a:t>f</a:t>
            </a:r>
            <a:r>
              <a:rPr lang="en-US" sz="1500" i="1" baseline="-25000" dirty="0"/>
              <a:t>c</a:t>
            </a:r>
            <a:r>
              <a:rPr lang="en-US" sz="1500" dirty="0"/>
              <a:t> = 1/</a:t>
            </a:r>
            <a:r>
              <a:rPr lang="en-US" sz="1500" i="1" dirty="0"/>
              <a:t>T</a:t>
            </a:r>
            <a:r>
              <a:rPr lang="en-US" sz="1500" i="1" baseline="-25000" dirty="0"/>
              <a:t>c</a:t>
            </a:r>
            <a:r>
              <a:rPr lang="en-US" sz="1500" dirty="0"/>
              <a:t> = </a:t>
            </a:r>
            <a:r>
              <a:rPr lang="en-US" sz="1500" dirty="0" smtClean="0"/>
              <a:t>2.33</a:t>
            </a:r>
            <a:r>
              <a:rPr lang="en-US" sz="1500" dirty="0" smtClean="0"/>
              <a:t> GHz</a:t>
            </a:r>
            <a:endParaRPr lang="en-US" sz="1500" dirty="0"/>
          </a:p>
        </p:txBody>
      </p:sp>
      <p:sp>
        <p:nvSpPr>
          <p:cNvPr id="9" name="Text Box 10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749552" y="5110500"/>
            <a:ext cx="2486744" cy="101566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500" b="1" dirty="0">
                <a:solidFill>
                  <a:schemeClr val="tx2"/>
                </a:solidFill>
              </a:rPr>
              <a:t>Hold time constraint:</a:t>
            </a:r>
          </a:p>
          <a:p>
            <a:pPr>
              <a:spcBef>
                <a:spcPct val="50000"/>
              </a:spcBef>
            </a:pPr>
            <a:r>
              <a:rPr lang="en-US" sz="1500" i="1" dirty="0"/>
              <a:t> </a:t>
            </a:r>
            <a:r>
              <a:rPr lang="en-US" sz="1500" i="1" dirty="0" err="1"/>
              <a:t>t</a:t>
            </a:r>
            <a:r>
              <a:rPr lang="en-US" sz="1500" baseline="-25000" dirty="0" err="1"/>
              <a:t>ccq</a:t>
            </a:r>
            <a:r>
              <a:rPr lang="en-US" sz="1500" dirty="0"/>
              <a:t> + </a:t>
            </a:r>
            <a:r>
              <a:rPr lang="en-US" sz="1500" i="1" dirty="0" err="1"/>
              <a:t>t</a:t>
            </a:r>
            <a:r>
              <a:rPr lang="en-US" sz="1500" i="1" baseline="-25000" dirty="0" err="1"/>
              <a:t>cd</a:t>
            </a:r>
            <a:r>
              <a:rPr lang="en-US" sz="1500" dirty="0"/>
              <a:t> &gt; </a:t>
            </a:r>
            <a:r>
              <a:rPr lang="en-US" sz="1500" i="1" dirty="0" err="1"/>
              <a:t>t</a:t>
            </a:r>
            <a:r>
              <a:rPr lang="en-US" sz="1500" baseline="-25000" dirty="0" err="1"/>
              <a:t>hold</a:t>
            </a:r>
            <a:r>
              <a:rPr lang="en-US" sz="1500" dirty="0"/>
              <a:t> ?</a:t>
            </a:r>
          </a:p>
          <a:p>
            <a:pPr>
              <a:spcBef>
                <a:spcPct val="50000"/>
              </a:spcBef>
            </a:pPr>
            <a:r>
              <a:rPr lang="en-US" sz="1500" dirty="0"/>
              <a:t> </a:t>
            </a:r>
            <a:r>
              <a:rPr lang="en-US" sz="1500" dirty="0" smtClean="0"/>
              <a:t>(50 </a:t>
            </a:r>
            <a:r>
              <a:rPr lang="en-US" sz="1500" dirty="0"/>
              <a:t>+ </a:t>
            </a:r>
            <a:r>
              <a:rPr lang="en-US" sz="1500" dirty="0" smtClean="0"/>
              <a:t>55) </a:t>
            </a:r>
            <a:r>
              <a:rPr lang="en-US" sz="1500" dirty="0" err="1"/>
              <a:t>ps</a:t>
            </a:r>
            <a:r>
              <a:rPr lang="en-US" sz="1500" dirty="0"/>
              <a:t> &gt; </a:t>
            </a:r>
            <a:r>
              <a:rPr lang="en-US" sz="1500" dirty="0" smtClean="0"/>
              <a:t>20 </a:t>
            </a:r>
            <a:r>
              <a:rPr lang="en-US" sz="1500" dirty="0" err="1"/>
              <a:t>ps</a:t>
            </a:r>
            <a:r>
              <a:rPr lang="en-US" sz="1500" dirty="0"/>
              <a:t> ?  </a:t>
            </a:r>
            <a:r>
              <a:rPr lang="en-US" sz="1500" b="1" dirty="0" smtClean="0">
                <a:solidFill>
                  <a:srgbClr val="C00000"/>
                </a:solidFill>
              </a:rPr>
              <a:t>Yes!</a:t>
            </a:r>
            <a:endParaRPr lang="en-US" sz="15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899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FSM Example: Paper Tape #2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000" dirty="0" smtClean="0"/>
              <a:t>The snail </a:t>
            </a:r>
            <a:r>
              <a:rPr lang="en-US" sz="3000" dirty="0"/>
              <a:t>from </a:t>
            </a:r>
            <a:r>
              <a:rPr lang="en-US" sz="3000" dirty="0" smtClean="0"/>
              <a:t>our earlier example has </a:t>
            </a:r>
            <a:r>
              <a:rPr lang="en-US" sz="3000" dirty="0"/>
              <a:t>a daughter with a </a:t>
            </a:r>
            <a:r>
              <a:rPr lang="en-US" sz="3000" i="1" dirty="0"/>
              <a:t>Mealy</a:t>
            </a:r>
            <a:r>
              <a:rPr lang="en-US" sz="3000" dirty="0"/>
              <a:t> machine </a:t>
            </a:r>
            <a:r>
              <a:rPr lang="en-US" sz="3000" dirty="0" smtClean="0"/>
              <a:t>brain.</a:t>
            </a:r>
          </a:p>
          <a:p>
            <a:pPr lvl="1"/>
            <a:r>
              <a:rPr lang="en-US" sz="2600" dirty="0" smtClean="0"/>
              <a:t>The </a:t>
            </a:r>
            <a:r>
              <a:rPr lang="en-US" sz="2600" dirty="0"/>
              <a:t>daughter snail smiles whenever she slides over the pattern </a:t>
            </a:r>
            <a:r>
              <a:rPr lang="en-US" sz="2600" dirty="0">
                <a:solidFill>
                  <a:schemeClr val="tx2"/>
                </a:solidFill>
              </a:rPr>
              <a:t>1101</a:t>
            </a:r>
            <a:r>
              <a:rPr lang="en-US" sz="2600" dirty="0"/>
              <a:t> or the pattern </a:t>
            </a:r>
            <a:r>
              <a:rPr lang="en-US" sz="2600" dirty="0">
                <a:solidFill>
                  <a:schemeClr val="tx2"/>
                </a:solidFill>
              </a:rPr>
              <a:t>1110</a:t>
            </a:r>
            <a:r>
              <a:rPr lang="en-US" sz="2600" dirty="0" smtClean="0"/>
              <a:t>.</a:t>
            </a:r>
            <a:br>
              <a:rPr lang="en-US" sz="2600" dirty="0" smtClean="0"/>
            </a:br>
            <a:endParaRPr lang="en-US" sz="2600" dirty="0" smtClean="0"/>
          </a:p>
          <a:p>
            <a:r>
              <a:rPr lang="en-US" sz="3000" dirty="0" smtClean="0"/>
              <a:t>Question:</a:t>
            </a:r>
            <a:endParaRPr lang="en-US" sz="3000" dirty="0"/>
          </a:p>
          <a:p>
            <a:pPr lvl="1"/>
            <a:r>
              <a:rPr lang="en-US" sz="2600" dirty="0"/>
              <a:t>Sketch the state transition diagram for this happy snail using as few states as possible. </a:t>
            </a:r>
          </a:p>
          <a:p>
            <a:pPr lvl="1"/>
            <a:r>
              <a:rPr lang="en-US" sz="2600" dirty="0"/>
              <a:t>Choose state encodings and write a combined state transition and output table using your encodings. </a:t>
            </a:r>
          </a:p>
          <a:p>
            <a:pPr lvl="1"/>
            <a:r>
              <a:rPr lang="en-US" sz="2600" dirty="0"/>
              <a:t>Write the next state and output equations and sketch your FSM schematic.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343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Paper Tape #2 - </a:t>
            </a:r>
            <a:r>
              <a:rPr lang="en-US" i="1" dirty="0" smtClean="0"/>
              <a:t>Mealy</a:t>
            </a:r>
            <a:r>
              <a:rPr lang="en-US" dirty="0" smtClean="0"/>
              <a:t> FSM</a:t>
            </a:r>
            <a:endParaRPr lang="en-US" dirty="0"/>
          </a:p>
        </p:txBody>
      </p:sp>
      <p:grpSp>
        <p:nvGrpSpPr>
          <p:cNvPr id="67" name="Group 66"/>
          <p:cNvGrpSpPr/>
          <p:nvPr/>
        </p:nvGrpSpPr>
        <p:grpSpPr>
          <a:xfrm>
            <a:off x="611560" y="1556792"/>
            <a:ext cx="7498460" cy="4440001"/>
            <a:chOff x="323528" y="1434262"/>
            <a:chExt cx="7498460" cy="4440001"/>
          </a:xfrm>
        </p:grpSpPr>
        <p:cxnSp>
          <p:nvCxnSpPr>
            <p:cNvPr id="6" name="Curved Connector 5"/>
            <p:cNvCxnSpPr>
              <a:stCxn id="11" idx="0"/>
              <a:endCxn id="25" idx="0"/>
            </p:cNvCxnSpPr>
            <p:nvPr/>
          </p:nvCxnSpPr>
          <p:spPr>
            <a:xfrm rot="16200000" flipH="1">
              <a:off x="2447516" y="1862034"/>
              <a:ext cx="11331" cy="1775744"/>
            </a:xfrm>
            <a:prstGeom prst="curvedConnector3">
              <a:avLst>
                <a:gd name="adj1" fmla="val -2017474"/>
              </a:avLst>
            </a:prstGeom>
            <a:ln w="38100" cmpd="sng">
              <a:solidFill>
                <a:srgbClr val="1F497D"/>
              </a:solidFill>
              <a:headEnd type="none" w="lg" len="lg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urved Connector 6"/>
            <p:cNvCxnSpPr>
              <a:stCxn id="31" idx="5"/>
              <a:endCxn id="31" idx="3"/>
            </p:cNvCxnSpPr>
            <p:nvPr/>
          </p:nvCxnSpPr>
          <p:spPr>
            <a:xfrm rot="5400000">
              <a:off x="6374487" y="4803723"/>
              <a:ext cx="12700" cy="738785"/>
            </a:xfrm>
            <a:prstGeom prst="curvedConnector3">
              <a:avLst>
                <a:gd name="adj1" fmla="val 3004780"/>
              </a:avLst>
            </a:prstGeom>
            <a:ln w="38100" cmpd="sng">
              <a:solidFill>
                <a:schemeClr val="tx2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urved Connector 7"/>
            <p:cNvCxnSpPr/>
            <p:nvPr/>
          </p:nvCxnSpPr>
          <p:spPr>
            <a:xfrm rot="5400000">
              <a:off x="988347" y="2798805"/>
              <a:ext cx="684036" cy="574909"/>
            </a:xfrm>
            <a:prstGeom prst="curvedConnector4">
              <a:avLst>
                <a:gd name="adj1" fmla="val -44063"/>
                <a:gd name="adj2" fmla="val 139763"/>
              </a:avLst>
            </a:prstGeom>
            <a:ln w="38100" cmpd="sng">
              <a:solidFill>
                <a:schemeClr val="tx2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1368326" y="1772816"/>
              <a:ext cx="7737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/>
                <a:t>Reset</a:t>
              </a:r>
              <a:endParaRPr lang="en-US" sz="1600" b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23528" y="2668859"/>
              <a:ext cx="5696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0</a:t>
              </a:r>
              <a:r>
                <a:rPr lang="en-US" sz="1600" b="1" dirty="0" smtClean="0"/>
                <a:t>/0</a:t>
              </a:r>
              <a:endParaRPr lang="en-US" sz="1600" b="1" baseline="-25000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1042910" y="2744241"/>
              <a:ext cx="1044799" cy="1044799"/>
            </a:xfrm>
            <a:prstGeom prst="ellipse">
              <a:avLst/>
            </a:prstGeom>
            <a:noFill/>
            <a:ln w="38100" cmpd="sng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144432" y="2986299"/>
              <a:ext cx="869469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chemeClr val="tx2"/>
                  </a:solidFill>
                </a:rPr>
                <a:t>Reading</a:t>
              </a:r>
              <a:br>
                <a:rPr lang="en-US" sz="1600" b="1" dirty="0" smtClean="0">
                  <a:solidFill>
                    <a:schemeClr val="tx2"/>
                  </a:solidFill>
                </a:rPr>
              </a:br>
              <a:r>
                <a:rPr lang="en-US" sz="1600" b="1" dirty="0" smtClean="0">
                  <a:solidFill>
                    <a:schemeClr val="tx2"/>
                  </a:solidFill>
                </a:rPr>
                <a:t>State0</a:t>
              </a:r>
              <a:endParaRPr lang="en-US" sz="1600" b="1" dirty="0">
                <a:solidFill>
                  <a:schemeClr val="tx2"/>
                </a:solidFill>
              </a:endParaRPr>
            </a:p>
          </p:txBody>
        </p:sp>
        <p:cxnSp>
          <p:nvCxnSpPr>
            <p:cNvPr id="15" name="Curved Connector 14"/>
            <p:cNvCxnSpPr>
              <a:stCxn id="29" idx="7"/>
              <a:endCxn id="25" idx="0"/>
            </p:cNvCxnSpPr>
            <p:nvPr/>
          </p:nvCxnSpPr>
          <p:spPr>
            <a:xfrm rot="16200000" flipV="1">
              <a:off x="5257141" y="839485"/>
              <a:ext cx="138482" cy="3970656"/>
            </a:xfrm>
            <a:prstGeom prst="curvedConnector3">
              <a:avLst>
                <a:gd name="adj1" fmla="val 725771"/>
              </a:avLst>
            </a:prstGeom>
            <a:ln w="38100" cmpd="sng">
              <a:solidFill>
                <a:srgbClr val="1F497D"/>
              </a:solidFill>
              <a:headEnd type="none" w="lg" len="lg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urved Connector 15"/>
            <p:cNvCxnSpPr/>
            <p:nvPr/>
          </p:nvCxnSpPr>
          <p:spPr>
            <a:xfrm rot="5400000">
              <a:off x="1406753" y="2424047"/>
              <a:ext cx="640387" cy="12700"/>
            </a:xfrm>
            <a:prstGeom prst="curvedConnector3">
              <a:avLst>
                <a:gd name="adj1" fmla="val 50000"/>
              </a:avLst>
            </a:prstGeom>
            <a:ln w="38100" cmpd="sng">
              <a:solidFill>
                <a:srgbClr val="1F497D"/>
              </a:solidFill>
              <a:headEnd type="none" w="lg" len="lg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6214403" y="5535709"/>
              <a:ext cx="6850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smtClean="0"/>
                <a:t>1/0</a:t>
              </a:r>
              <a:endParaRPr lang="en-US" sz="1600" b="1" baseline="-250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240857" y="4112046"/>
              <a:ext cx="57779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/>
                <a:t>0/0</a:t>
              </a:r>
              <a:endParaRPr lang="en-US" sz="1600" b="1" baseline="-25000" dirty="0"/>
            </a:p>
          </p:txBody>
        </p:sp>
        <p:sp>
          <p:nvSpPr>
            <p:cNvPr id="19" name="TextBox 18"/>
            <p:cNvSpPr txBox="1"/>
            <p:nvPr/>
          </p:nvSpPr>
          <p:spPr>
            <a:xfrm flipH="1">
              <a:off x="7262716" y="4158261"/>
              <a:ext cx="55927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smtClean="0"/>
                <a:t>0/1</a:t>
              </a:r>
              <a:endParaRPr lang="en-US" sz="1600" b="1" baseline="-25000" dirty="0"/>
            </a:p>
          </p:txBody>
        </p:sp>
        <p:sp>
          <p:nvSpPr>
            <p:cNvPr id="25" name="Oval 24"/>
            <p:cNvSpPr/>
            <p:nvPr/>
          </p:nvSpPr>
          <p:spPr>
            <a:xfrm>
              <a:off x="2818654" y="2755572"/>
              <a:ext cx="1044799" cy="1044799"/>
            </a:xfrm>
            <a:prstGeom prst="ellipse">
              <a:avLst/>
            </a:prstGeom>
            <a:noFill/>
            <a:ln w="38100" cmpd="sng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920176" y="2997630"/>
              <a:ext cx="869469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chemeClr val="tx2"/>
                  </a:solidFill>
                </a:rPr>
                <a:t>Reading</a:t>
              </a:r>
              <a:br>
                <a:rPr lang="en-US" sz="1600" b="1" dirty="0" smtClean="0">
                  <a:solidFill>
                    <a:schemeClr val="tx2"/>
                  </a:solidFill>
                </a:rPr>
              </a:br>
              <a:r>
                <a:rPr lang="en-US" sz="1600" b="1" dirty="0" smtClean="0">
                  <a:solidFill>
                    <a:schemeClr val="tx2"/>
                  </a:solidFill>
                </a:rPr>
                <a:t>State1</a:t>
              </a:r>
              <a:endParaRPr lang="en-US" sz="1600" b="1" dirty="0">
                <a:solidFill>
                  <a:schemeClr val="tx2"/>
                </a:solidFill>
              </a:endParaRPr>
            </a:p>
          </p:txBody>
        </p:sp>
        <p:sp>
          <p:nvSpPr>
            <p:cNvPr id="27" name="Oval 26"/>
            <p:cNvSpPr/>
            <p:nvPr/>
          </p:nvSpPr>
          <p:spPr>
            <a:xfrm>
              <a:off x="4619286" y="2741047"/>
              <a:ext cx="1044799" cy="1044799"/>
            </a:xfrm>
            <a:prstGeom prst="ellipse">
              <a:avLst/>
            </a:prstGeom>
            <a:noFill/>
            <a:ln w="38100" cmpd="sng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720808" y="2983105"/>
              <a:ext cx="869469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chemeClr val="tx2"/>
                  </a:solidFill>
                </a:rPr>
                <a:t>Reading</a:t>
              </a:r>
              <a:br>
                <a:rPr lang="en-US" sz="1600" b="1" dirty="0" smtClean="0">
                  <a:solidFill>
                    <a:schemeClr val="tx2"/>
                  </a:solidFill>
                </a:rPr>
              </a:br>
              <a:r>
                <a:rPr lang="en-US" sz="1600" b="1" dirty="0" smtClean="0">
                  <a:solidFill>
                    <a:schemeClr val="tx2"/>
                  </a:solidFill>
                </a:rPr>
                <a:t>State2</a:t>
              </a:r>
              <a:endParaRPr lang="en-US" sz="1600" b="1" dirty="0">
                <a:solidFill>
                  <a:schemeClr val="tx2"/>
                </a:solidFill>
              </a:endParaRPr>
            </a:p>
          </p:txBody>
        </p:sp>
        <p:sp>
          <p:nvSpPr>
            <p:cNvPr id="29" name="Oval 28"/>
            <p:cNvSpPr/>
            <p:nvPr/>
          </p:nvSpPr>
          <p:spPr>
            <a:xfrm>
              <a:off x="6419918" y="2741047"/>
              <a:ext cx="1044799" cy="1044799"/>
            </a:xfrm>
            <a:prstGeom prst="ellipse">
              <a:avLst/>
            </a:prstGeom>
            <a:noFill/>
            <a:ln w="38100" cmpd="sng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6521440" y="2983105"/>
              <a:ext cx="869469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chemeClr val="tx2"/>
                  </a:solidFill>
                </a:rPr>
                <a:t>Reading</a:t>
              </a:r>
              <a:br>
                <a:rPr lang="en-US" sz="1600" b="1" dirty="0" smtClean="0">
                  <a:solidFill>
                    <a:schemeClr val="tx2"/>
                  </a:solidFill>
                </a:rPr>
              </a:br>
              <a:r>
                <a:rPr lang="en-US" sz="1600" b="1" dirty="0" smtClean="0">
                  <a:solidFill>
                    <a:schemeClr val="tx2"/>
                  </a:solidFill>
                </a:rPr>
                <a:t>State3</a:t>
              </a:r>
              <a:endParaRPr lang="en-US" sz="1600" b="1" dirty="0">
                <a:solidFill>
                  <a:schemeClr val="tx2"/>
                </a:solidFill>
              </a:endParaRPr>
            </a:p>
          </p:txBody>
        </p:sp>
        <p:sp>
          <p:nvSpPr>
            <p:cNvPr id="31" name="Oval 30"/>
            <p:cNvSpPr/>
            <p:nvPr/>
          </p:nvSpPr>
          <p:spPr>
            <a:xfrm>
              <a:off x="5852087" y="4281323"/>
              <a:ext cx="1044799" cy="1044799"/>
            </a:xfrm>
            <a:prstGeom prst="ellipse">
              <a:avLst/>
            </a:prstGeom>
            <a:noFill/>
            <a:ln w="38100" cmpd="sng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953609" y="4523381"/>
              <a:ext cx="869469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chemeClr val="tx2"/>
                  </a:solidFill>
                </a:rPr>
                <a:t>Reading</a:t>
              </a:r>
              <a:br>
                <a:rPr lang="en-US" sz="1600" b="1" dirty="0" smtClean="0">
                  <a:solidFill>
                    <a:schemeClr val="tx2"/>
                  </a:solidFill>
                </a:rPr>
              </a:br>
              <a:r>
                <a:rPr lang="en-US" sz="1600" b="1" dirty="0" smtClean="0">
                  <a:solidFill>
                    <a:schemeClr val="tx2"/>
                  </a:solidFill>
                </a:rPr>
                <a:t>State4</a:t>
              </a:r>
              <a:endParaRPr lang="en-US" sz="1600" b="1" dirty="0">
                <a:solidFill>
                  <a:schemeClr val="tx2"/>
                </a:solidFill>
              </a:endParaRPr>
            </a:p>
          </p:txBody>
        </p:sp>
        <p:cxnSp>
          <p:nvCxnSpPr>
            <p:cNvPr id="35" name="Curved Connector 34"/>
            <p:cNvCxnSpPr/>
            <p:nvPr/>
          </p:nvCxnSpPr>
          <p:spPr>
            <a:xfrm rot="16200000" flipV="1">
              <a:off x="2447515" y="2929496"/>
              <a:ext cx="11331" cy="1775744"/>
            </a:xfrm>
            <a:prstGeom prst="curvedConnector3">
              <a:avLst>
                <a:gd name="adj1" fmla="val -2017474"/>
              </a:avLst>
            </a:prstGeom>
            <a:ln w="38100" cmpd="sng">
              <a:solidFill>
                <a:srgbClr val="1F497D"/>
              </a:solidFill>
              <a:headEnd type="none" w="lg" len="lg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urved Connector 35"/>
            <p:cNvCxnSpPr>
              <a:stCxn id="25" idx="0"/>
              <a:endCxn id="27" idx="0"/>
            </p:cNvCxnSpPr>
            <p:nvPr/>
          </p:nvCxnSpPr>
          <p:spPr>
            <a:xfrm rot="5400000" flipH="1" flipV="1">
              <a:off x="4234108" y="1847994"/>
              <a:ext cx="14525" cy="1800632"/>
            </a:xfrm>
            <a:prstGeom prst="curvedConnector3">
              <a:avLst>
                <a:gd name="adj1" fmla="val 1673838"/>
              </a:avLst>
            </a:prstGeom>
            <a:ln w="38100" cmpd="sng">
              <a:solidFill>
                <a:srgbClr val="1F497D"/>
              </a:solidFill>
              <a:headEnd type="none" w="lg" len="lg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urved Connector 40"/>
            <p:cNvCxnSpPr>
              <a:stCxn id="27" idx="0"/>
              <a:endCxn id="29" idx="0"/>
            </p:cNvCxnSpPr>
            <p:nvPr/>
          </p:nvCxnSpPr>
          <p:spPr>
            <a:xfrm rot="5400000" flipH="1" flipV="1">
              <a:off x="6042002" y="1840731"/>
              <a:ext cx="12700" cy="1800632"/>
            </a:xfrm>
            <a:prstGeom prst="curvedConnector3">
              <a:avLst>
                <a:gd name="adj1" fmla="val 1800000"/>
              </a:avLst>
            </a:prstGeom>
            <a:ln w="38100" cmpd="sng">
              <a:solidFill>
                <a:srgbClr val="1F497D"/>
              </a:solidFill>
              <a:headEnd type="none" w="lg" len="lg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urved Connector 43"/>
            <p:cNvCxnSpPr>
              <a:endCxn id="31" idx="2"/>
            </p:cNvCxnSpPr>
            <p:nvPr/>
          </p:nvCxnSpPr>
          <p:spPr>
            <a:xfrm rot="16200000" flipH="1">
              <a:off x="5000534" y="3952169"/>
              <a:ext cx="992705" cy="710402"/>
            </a:xfrm>
            <a:prstGeom prst="curvedConnector2">
              <a:avLst/>
            </a:prstGeom>
            <a:ln w="38100" cmpd="sng">
              <a:solidFill>
                <a:srgbClr val="1F497D"/>
              </a:solidFill>
              <a:headEnd type="none" w="lg" len="lg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urved Connector 45"/>
            <p:cNvCxnSpPr>
              <a:stCxn id="31" idx="6"/>
              <a:endCxn id="29" idx="5"/>
            </p:cNvCxnSpPr>
            <p:nvPr/>
          </p:nvCxnSpPr>
          <p:spPr>
            <a:xfrm flipV="1">
              <a:off x="6896886" y="3632839"/>
              <a:ext cx="414824" cy="1170884"/>
            </a:xfrm>
            <a:prstGeom prst="curvedConnector2">
              <a:avLst/>
            </a:prstGeom>
            <a:ln w="38100" cmpd="sng">
              <a:solidFill>
                <a:srgbClr val="1F497D"/>
              </a:solidFill>
              <a:headEnd type="none" w="lg" len="lg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urved Connector 54"/>
            <p:cNvCxnSpPr>
              <a:stCxn id="29" idx="6"/>
              <a:endCxn id="11" idx="7"/>
            </p:cNvCxnSpPr>
            <p:nvPr/>
          </p:nvCxnSpPr>
          <p:spPr>
            <a:xfrm flipH="1" flipV="1">
              <a:off x="1934702" y="2897248"/>
              <a:ext cx="5530015" cy="366199"/>
            </a:xfrm>
            <a:prstGeom prst="curvedConnector4">
              <a:avLst>
                <a:gd name="adj1" fmla="val -9896"/>
                <a:gd name="adj2" fmla="val 485047"/>
              </a:avLst>
            </a:prstGeom>
            <a:ln w="38100" cmpd="sng">
              <a:solidFill>
                <a:srgbClr val="1F497D"/>
              </a:solidFill>
              <a:headEnd type="none" w="lg" len="lg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/>
            <p:cNvSpPr txBox="1"/>
            <p:nvPr/>
          </p:nvSpPr>
          <p:spPr>
            <a:xfrm>
              <a:off x="5816705" y="2171265"/>
              <a:ext cx="57779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/>
                <a:t>0/0</a:t>
              </a:r>
              <a:endParaRPr lang="en-US" sz="1600" b="1" baseline="-25000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6973818" y="1434262"/>
              <a:ext cx="57779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/>
                <a:t>0/0</a:t>
              </a:r>
              <a:endParaRPr lang="en-US" sz="1600" b="1" baseline="-25000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4861485" y="4307370"/>
              <a:ext cx="6850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smtClean="0"/>
                <a:t>1/0</a:t>
              </a:r>
              <a:endParaRPr lang="en-US" sz="1600" b="1" baseline="-25000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4040476" y="2172261"/>
              <a:ext cx="6850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smtClean="0"/>
                <a:t>1/0</a:t>
              </a:r>
              <a:endParaRPr lang="en-US" sz="1600" b="1" baseline="-25000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353886" y="2172261"/>
              <a:ext cx="6850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smtClean="0"/>
                <a:t>1/0</a:t>
              </a:r>
              <a:endParaRPr lang="en-US" sz="1600" b="1" baseline="-25000" dirty="0"/>
            </a:p>
          </p:txBody>
        </p:sp>
        <p:sp>
          <p:nvSpPr>
            <p:cNvPr id="66" name="TextBox 65"/>
            <p:cNvSpPr txBox="1"/>
            <p:nvPr/>
          </p:nvSpPr>
          <p:spPr>
            <a:xfrm flipH="1">
              <a:off x="6263806" y="1761562"/>
              <a:ext cx="55927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smtClean="0"/>
                <a:t>1/1</a:t>
              </a:r>
              <a:endParaRPr lang="en-US" sz="1600" b="1" baseline="-25000" dirty="0"/>
            </a:p>
          </p:txBody>
        </p:sp>
      </p:grpSp>
      <p:sp>
        <p:nvSpPr>
          <p:cNvPr id="70" name="TextBox 69"/>
          <p:cNvSpPr txBox="1"/>
          <p:nvPr/>
        </p:nvSpPr>
        <p:spPr>
          <a:xfrm>
            <a:off x="583069" y="4938298"/>
            <a:ext cx="44501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The daughter snail smiles whenever she slides over the pattern </a:t>
            </a:r>
            <a:r>
              <a:rPr lang="en-US" i="1" dirty="0">
                <a:solidFill>
                  <a:schemeClr val="tx2"/>
                </a:solidFill>
              </a:rPr>
              <a:t>1101</a:t>
            </a:r>
            <a:r>
              <a:rPr lang="en-US" i="1" dirty="0"/>
              <a:t> or the pattern </a:t>
            </a:r>
            <a:r>
              <a:rPr lang="en-US" i="1" dirty="0">
                <a:solidFill>
                  <a:schemeClr val="tx2"/>
                </a:solidFill>
              </a:rPr>
              <a:t>1110</a:t>
            </a:r>
            <a:r>
              <a:rPr lang="en-US" i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76019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Paper Tape #2 - </a:t>
            </a:r>
            <a:r>
              <a:rPr lang="en-US" i="1" dirty="0"/>
              <a:t>Mealy</a:t>
            </a:r>
            <a:r>
              <a:rPr lang="en-US" dirty="0"/>
              <a:t> FSM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916832"/>
            <a:ext cx="4228654" cy="2400424"/>
          </a:xfrm>
          <a:prstGeom prst="rect">
            <a:avLst/>
          </a:prstGeom>
        </p:spPr>
      </p:pic>
      <p:graphicFrame>
        <p:nvGraphicFramePr>
          <p:cNvPr id="4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92893515"/>
              </p:ext>
            </p:extLst>
          </p:nvPr>
        </p:nvGraphicFramePr>
        <p:xfrm>
          <a:off x="5009978" y="2751051"/>
          <a:ext cx="3306437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1311"/>
                <a:gridCol w="1555126"/>
              </a:tblGrid>
              <a:tr h="333423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State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dirty="0" smtClean="0"/>
                        <a:t>Encoding (</a:t>
                      </a:r>
                      <a:r>
                        <a:rPr lang="en-US" sz="1600" baseline="0" dirty="0" smtClean="0"/>
                        <a:t>s</a:t>
                      </a:r>
                      <a:r>
                        <a:rPr lang="en-US" sz="1600" baseline="-25000" dirty="0" smtClean="0"/>
                        <a:t>2:0</a:t>
                      </a:r>
                      <a:r>
                        <a:rPr lang="en-US" sz="1600" baseline="0" dirty="0" smtClean="0"/>
                        <a:t>)</a:t>
                      </a:r>
                      <a:endParaRPr lang="en-US" sz="1600" baseline="-25000" dirty="0"/>
                    </a:p>
                  </a:txBody>
                  <a:tcPr/>
                </a:tc>
              </a:tr>
              <a:tr h="333423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Reading State0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000</a:t>
                      </a:r>
                      <a:endParaRPr lang="en-US" sz="1600" dirty="0"/>
                    </a:p>
                  </a:txBody>
                  <a:tcPr/>
                </a:tc>
              </a:tr>
              <a:tr h="333423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Reading</a:t>
                      </a:r>
                      <a:r>
                        <a:rPr lang="en-US" sz="1600" baseline="0" dirty="0" smtClean="0"/>
                        <a:t> State1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001</a:t>
                      </a:r>
                      <a:endParaRPr lang="en-US" sz="1600" dirty="0"/>
                    </a:p>
                  </a:txBody>
                  <a:tcPr/>
                </a:tc>
              </a:tr>
              <a:tr h="33342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Reading</a:t>
                      </a:r>
                      <a:r>
                        <a:rPr lang="en-US" sz="1600" baseline="0" dirty="0" smtClean="0"/>
                        <a:t> State2</a:t>
                      </a: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010</a:t>
                      </a:r>
                      <a:endParaRPr lang="en-US" sz="1600" dirty="0"/>
                    </a:p>
                  </a:txBody>
                  <a:tcPr/>
                </a:tc>
              </a:tr>
              <a:tr h="33342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Reading</a:t>
                      </a:r>
                      <a:r>
                        <a:rPr lang="en-US" sz="1600" baseline="0" dirty="0" smtClean="0"/>
                        <a:t> State3</a:t>
                      </a: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100</a:t>
                      </a:r>
                      <a:endParaRPr lang="en-US" sz="1600" dirty="0"/>
                    </a:p>
                  </a:txBody>
                  <a:tcPr/>
                </a:tc>
              </a:tr>
              <a:tr h="33342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Reading</a:t>
                      </a:r>
                      <a:r>
                        <a:rPr lang="en-US" sz="1600" baseline="0" dirty="0" smtClean="0"/>
                        <a:t> State4</a:t>
                      </a: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101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004048" y="2132856"/>
            <a:ext cx="24373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State Encoding: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2312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Paper Tape #2 - </a:t>
            </a:r>
            <a:r>
              <a:rPr lang="en-US" i="1" dirty="0"/>
              <a:t>Mealy</a:t>
            </a:r>
            <a:r>
              <a:rPr lang="en-US" dirty="0"/>
              <a:t> FSM</a:t>
            </a:r>
          </a:p>
        </p:txBody>
      </p:sp>
      <p:graphicFrame>
        <p:nvGraphicFramePr>
          <p:cNvPr id="3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94996069"/>
              </p:ext>
            </p:extLst>
          </p:nvPr>
        </p:nvGraphicFramePr>
        <p:xfrm>
          <a:off x="457200" y="1844824"/>
          <a:ext cx="4968552" cy="41968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958"/>
                <a:gridCol w="482633"/>
                <a:gridCol w="595004"/>
                <a:gridCol w="850989"/>
                <a:gridCol w="496410"/>
                <a:gridCol w="496410"/>
                <a:gridCol w="425494"/>
                <a:gridCol w="1134654"/>
              </a:tblGrid>
              <a:tr h="508746">
                <a:tc gridSpan="3">
                  <a:txBody>
                    <a:bodyPr/>
                    <a:lstStyle/>
                    <a:p>
                      <a:r>
                        <a:rPr lang="en-US" sz="1600" dirty="0" smtClean="0"/>
                        <a:t>Current State</a:t>
                      </a:r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dirty="0" smtClean="0"/>
                        <a:t>Inputs</a:t>
                      </a:r>
                      <a:endParaRPr lang="en-US" sz="1600" baseline="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sz="1600" dirty="0" smtClean="0"/>
                        <a:t>Next State</a:t>
                      </a:r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Output</a:t>
                      </a:r>
                      <a:endParaRPr lang="en-US" sz="1600" dirty="0"/>
                    </a:p>
                  </a:txBody>
                  <a:tcPr/>
                </a:tc>
              </a:tr>
              <a:tr h="319005">
                <a:tc>
                  <a:txBody>
                    <a:bodyPr/>
                    <a:lstStyle/>
                    <a:p>
                      <a:r>
                        <a:rPr lang="en-US" sz="1600" baseline="0" dirty="0" smtClean="0">
                          <a:solidFill>
                            <a:schemeClr val="bg1"/>
                          </a:solidFill>
                        </a:rPr>
                        <a:t>S</a:t>
                      </a:r>
                      <a:r>
                        <a:rPr lang="en-US" sz="1600" baseline="-250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sz="1600" baseline="-25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aseline="0" dirty="0" smtClean="0">
                          <a:solidFill>
                            <a:schemeClr val="bg1"/>
                          </a:solidFill>
                        </a:rPr>
                        <a:t>S</a:t>
                      </a:r>
                      <a:r>
                        <a:rPr lang="en-US" sz="1600" baseline="-250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1600" baseline="-25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S</a:t>
                      </a:r>
                      <a:r>
                        <a:rPr lang="en-US" sz="1600" baseline="-250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1600" baseline="-25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sz="1600" baseline="-2500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S</a:t>
                      </a:r>
                      <a:r>
                        <a:rPr lang="en-US" sz="1600" baseline="-250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’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S</a:t>
                      </a:r>
                      <a:r>
                        <a:rPr lang="en-US" sz="1600" baseline="-250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’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S</a:t>
                      </a:r>
                      <a:r>
                        <a:rPr lang="en-US" sz="1600" baseline="-250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’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Q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31900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</a:tr>
              <a:tr h="31900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</a:tr>
              <a:tr h="31900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</a:tr>
              <a:tr h="31900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</a:tr>
              <a:tr h="31900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</a:tr>
              <a:tr h="31900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</a:tr>
              <a:tr h="31900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</a:tr>
              <a:tr h="31900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</a:tr>
              <a:tr h="31900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</a:tr>
              <a:tr h="31900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08667" y="1330983"/>
            <a:ext cx="48433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State Transition </a:t>
            </a:r>
            <a:r>
              <a:rPr lang="en-US" sz="2800" smtClean="0"/>
              <a:t>&amp; Output Table</a:t>
            </a:r>
            <a:r>
              <a:rPr lang="en-US" sz="2800" dirty="0" smtClean="0"/>
              <a:t>:</a:t>
            </a:r>
            <a:endParaRPr lang="en-US" sz="28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1271" y="3885148"/>
            <a:ext cx="3578495" cy="203135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992409" y="2492896"/>
            <a:ext cx="31248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The daughter snail smiles whenever she slides over the pattern </a:t>
            </a:r>
            <a:r>
              <a:rPr lang="en-US" i="1" dirty="0">
                <a:solidFill>
                  <a:schemeClr val="tx2"/>
                </a:solidFill>
              </a:rPr>
              <a:t>1101</a:t>
            </a:r>
            <a:r>
              <a:rPr lang="en-US" i="1" dirty="0"/>
              <a:t> or the pattern </a:t>
            </a:r>
            <a:r>
              <a:rPr lang="en-US" i="1" dirty="0">
                <a:solidFill>
                  <a:schemeClr val="tx2"/>
                </a:solidFill>
              </a:rPr>
              <a:t>1110</a:t>
            </a:r>
            <a:r>
              <a:rPr lang="en-US" i="1" dirty="0"/>
              <a:t>.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2369127"/>
            <a:ext cx="4968552" cy="651164"/>
          </a:xfrm>
          <a:prstGeom prst="rect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652120" y="4365104"/>
            <a:ext cx="940029" cy="720080"/>
          </a:xfrm>
          <a:prstGeom prst="rect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57200" y="3693225"/>
            <a:ext cx="4968552" cy="383847"/>
          </a:xfrm>
          <a:prstGeom prst="rect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712998" y="4293096"/>
            <a:ext cx="1306862" cy="754495"/>
          </a:xfrm>
          <a:prstGeom prst="rect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1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11" grpId="0" animBg="1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Paper Tape #2 - </a:t>
            </a:r>
            <a:r>
              <a:rPr lang="en-US" i="1" dirty="0"/>
              <a:t>Mealy</a:t>
            </a:r>
            <a:r>
              <a:rPr lang="en-US" dirty="0"/>
              <a:t> FSM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9022" y="1699693"/>
            <a:ext cx="36361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Derive </a:t>
            </a:r>
            <a:r>
              <a:rPr lang="en-US" sz="2800" smtClean="0"/>
              <a:t>Next State Logic:</a:t>
            </a:r>
            <a:endParaRPr lang="en-US" sz="2800" dirty="0"/>
          </a:p>
        </p:txBody>
      </p:sp>
      <p:cxnSp>
        <p:nvCxnSpPr>
          <p:cNvPr id="131" name="Straight Connector 130"/>
          <p:cNvCxnSpPr/>
          <p:nvPr/>
        </p:nvCxnSpPr>
        <p:spPr>
          <a:xfrm flipH="1" flipV="1">
            <a:off x="656835" y="2607514"/>
            <a:ext cx="360040" cy="355178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>
          <a:xfrm>
            <a:off x="630943" y="2991001"/>
            <a:ext cx="47045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00</a:t>
            </a:r>
            <a:endParaRPr lang="en-US" sz="1500" dirty="0"/>
          </a:p>
        </p:txBody>
      </p:sp>
      <p:sp>
        <p:nvSpPr>
          <p:cNvPr id="136" name="TextBox 135"/>
          <p:cNvSpPr txBox="1"/>
          <p:nvPr/>
        </p:nvSpPr>
        <p:spPr>
          <a:xfrm>
            <a:off x="630943" y="3345116"/>
            <a:ext cx="47045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01</a:t>
            </a:r>
            <a:endParaRPr lang="en-US" sz="1500" dirty="0"/>
          </a:p>
        </p:txBody>
      </p:sp>
      <p:sp>
        <p:nvSpPr>
          <p:cNvPr id="137" name="TextBox 136"/>
          <p:cNvSpPr txBox="1"/>
          <p:nvPr/>
        </p:nvSpPr>
        <p:spPr>
          <a:xfrm>
            <a:off x="342940" y="2607514"/>
            <a:ext cx="53402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S</a:t>
            </a:r>
            <a:r>
              <a:rPr lang="en-US" sz="1500" baseline="-25000" dirty="0" smtClean="0"/>
              <a:t>0</a:t>
            </a:r>
            <a:r>
              <a:rPr lang="en-US" sz="1500" dirty="0" smtClean="0"/>
              <a:t>A</a:t>
            </a:r>
            <a:endParaRPr lang="en-US" sz="1500" dirty="0"/>
          </a:p>
        </p:txBody>
      </p:sp>
      <p:sp>
        <p:nvSpPr>
          <p:cNvPr id="138" name="TextBox 137"/>
          <p:cNvSpPr txBox="1"/>
          <p:nvPr/>
        </p:nvSpPr>
        <p:spPr>
          <a:xfrm>
            <a:off x="704011" y="2343060"/>
            <a:ext cx="65409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S</a:t>
            </a:r>
            <a:r>
              <a:rPr lang="en-US" sz="1500" baseline="-25000" dirty="0" smtClean="0"/>
              <a:t>2</a:t>
            </a:r>
            <a:r>
              <a:rPr lang="en-US" sz="1500" dirty="0" smtClean="0"/>
              <a:t>S</a:t>
            </a:r>
            <a:r>
              <a:rPr lang="en-US" sz="1500" baseline="-25000" dirty="0" smtClean="0"/>
              <a:t>1</a:t>
            </a:r>
            <a:endParaRPr lang="en-US" sz="1500" baseline="-25000" dirty="0"/>
          </a:p>
        </p:txBody>
      </p:sp>
      <p:sp>
        <p:nvSpPr>
          <p:cNvPr id="155" name="TextBox 154"/>
          <p:cNvSpPr txBox="1"/>
          <p:nvPr/>
        </p:nvSpPr>
        <p:spPr>
          <a:xfrm>
            <a:off x="630943" y="3701409"/>
            <a:ext cx="411380" cy="332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1</a:t>
            </a:r>
            <a:r>
              <a:rPr lang="en-US" sz="1500" dirty="0" smtClean="0"/>
              <a:t>1</a:t>
            </a:r>
            <a:endParaRPr lang="en-US" sz="1500" dirty="0"/>
          </a:p>
        </p:txBody>
      </p:sp>
      <p:sp>
        <p:nvSpPr>
          <p:cNvPr id="156" name="TextBox 155"/>
          <p:cNvSpPr txBox="1"/>
          <p:nvPr/>
        </p:nvSpPr>
        <p:spPr>
          <a:xfrm>
            <a:off x="630943" y="4102504"/>
            <a:ext cx="40601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10</a:t>
            </a:r>
            <a:endParaRPr lang="en-US" sz="1500" dirty="0"/>
          </a:p>
        </p:txBody>
      </p:sp>
      <p:sp>
        <p:nvSpPr>
          <p:cNvPr id="173" name="TextBox 172"/>
          <p:cNvSpPr txBox="1"/>
          <p:nvPr/>
        </p:nvSpPr>
        <p:spPr>
          <a:xfrm>
            <a:off x="348414" y="2224028"/>
            <a:ext cx="44813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>
                <a:solidFill>
                  <a:srgbClr val="C00000"/>
                </a:solidFill>
              </a:rPr>
              <a:t>S</a:t>
            </a:r>
            <a:r>
              <a:rPr lang="en-US" sz="1500" b="1" baseline="-25000" dirty="0">
                <a:solidFill>
                  <a:srgbClr val="C00000"/>
                </a:solidFill>
              </a:rPr>
              <a:t>0</a:t>
            </a:r>
            <a:r>
              <a:rPr lang="en-US" sz="1500" b="1" dirty="0">
                <a:solidFill>
                  <a:srgbClr val="C00000"/>
                </a:solidFill>
              </a:rPr>
              <a:t>’</a:t>
            </a:r>
            <a:endParaRPr lang="en-US" sz="1500" b="1" dirty="0">
              <a:solidFill>
                <a:srgbClr val="C00000"/>
              </a:solidFill>
            </a:endParaRPr>
          </a:p>
        </p:txBody>
      </p:sp>
      <p:grpSp>
        <p:nvGrpSpPr>
          <p:cNvPr id="324" name="Group 323"/>
          <p:cNvGrpSpPr/>
          <p:nvPr/>
        </p:nvGrpSpPr>
        <p:grpSpPr>
          <a:xfrm>
            <a:off x="1025289" y="2987622"/>
            <a:ext cx="1591035" cy="1439929"/>
            <a:chOff x="1025289" y="2987622"/>
            <a:chExt cx="1591035" cy="1439929"/>
          </a:xfrm>
        </p:grpSpPr>
        <p:sp>
          <p:nvSpPr>
            <p:cNvPr id="157" name="TextBox 156"/>
            <p:cNvSpPr txBox="1"/>
            <p:nvPr/>
          </p:nvSpPr>
          <p:spPr>
            <a:xfrm>
              <a:off x="1031129" y="2987622"/>
              <a:ext cx="445388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 smtClean="0"/>
                <a:t>0</a:t>
              </a:r>
              <a:endParaRPr lang="en-US" sz="1500" dirty="0"/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2195544" y="2987622"/>
              <a:ext cx="37767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 smtClean="0"/>
                <a:t>0</a:t>
              </a:r>
              <a:endParaRPr lang="en-US" sz="1500" dirty="0"/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1393290" y="3352745"/>
              <a:ext cx="412474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 smtClean="0"/>
                <a:t>1</a:t>
              </a:r>
              <a:endParaRPr lang="en-US" sz="1500" dirty="0"/>
            </a:p>
          </p:txBody>
        </p:sp>
        <p:sp>
          <p:nvSpPr>
            <p:cNvPr id="160" name="TextBox 159"/>
            <p:cNvSpPr txBox="1"/>
            <p:nvPr/>
          </p:nvSpPr>
          <p:spPr>
            <a:xfrm>
              <a:off x="2153143" y="3352745"/>
              <a:ext cx="463181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 smtClean="0"/>
                <a:t>1</a:t>
              </a:r>
              <a:endParaRPr lang="en-US" sz="1500" dirty="0"/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1398455" y="3735776"/>
              <a:ext cx="435384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 smtClean="0"/>
                <a:t>-</a:t>
              </a:r>
              <a:endParaRPr lang="en-US" sz="1500" dirty="0"/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1029661" y="3727119"/>
              <a:ext cx="394544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 smtClean="0"/>
                <a:t>0</a:t>
              </a:r>
              <a:endParaRPr lang="en-US" sz="1500" dirty="0"/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1033607" y="4096928"/>
              <a:ext cx="372646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 smtClean="0"/>
                <a:t>0</a:t>
              </a:r>
              <a:endParaRPr lang="en-US" sz="1500" dirty="0"/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1394758" y="4104386"/>
              <a:ext cx="442255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 smtClean="0"/>
                <a:t>-</a:t>
              </a:r>
              <a:endParaRPr lang="en-US" sz="1500" dirty="0"/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2166687" y="4101563"/>
              <a:ext cx="435384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 smtClean="0"/>
                <a:t>0</a:t>
              </a:r>
              <a:endParaRPr lang="en-US" sz="1500" dirty="0"/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2155725" y="3726486"/>
              <a:ext cx="428711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 smtClean="0"/>
                <a:t>1</a:t>
              </a:r>
              <a:endParaRPr lang="en-US" sz="1500" dirty="0"/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1761765" y="2987622"/>
              <a:ext cx="36004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 smtClean="0"/>
                <a:t>-</a:t>
              </a:r>
              <a:endParaRPr lang="en-US" sz="1500" dirty="0"/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1396078" y="2987622"/>
              <a:ext cx="415174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/>
                <a:t>0</a:t>
              </a:r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1768675" y="4096928"/>
              <a:ext cx="414689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 smtClean="0"/>
                <a:t>-</a:t>
              </a:r>
              <a:endParaRPr lang="en-US" sz="1500" dirty="0"/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1752635" y="3352745"/>
              <a:ext cx="432843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 smtClean="0"/>
                <a:t>-</a:t>
              </a:r>
              <a:endParaRPr lang="en-US" sz="1500" dirty="0"/>
            </a:p>
          </p:txBody>
        </p:sp>
        <p:sp>
          <p:nvSpPr>
            <p:cNvPr id="171" name="TextBox 170"/>
            <p:cNvSpPr txBox="1"/>
            <p:nvPr/>
          </p:nvSpPr>
          <p:spPr>
            <a:xfrm>
              <a:off x="1025289" y="3352745"/>
              <a:ext cx="406918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 smtClean="0"/>
                <a:t>1</a:t>
              </a:r>
              <a:endParaRPr lang="en-US" sz="1500" dirty="0"/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1761422" y="3736891"/>
              <a:ext cx="349094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 smtClean="0"/>
                <a:t>-</a:t>
              </a:r>
              <a:endParaRPr lang="en-US" sz="1500" dirty="0"/>
            </a:p>
          </p:txBody>
        </p:sp>
      </p:grpSp>
      <p:sp>
        <p:nvSpPr>
          <p:cNvPr id="176" name="Rectangle 175"/>
          <p:cNvSpPr/>
          <p:nvPr/>
        </p:nvSpPr>
        <p:spPr>
          <a:xfrm>
            <a:off x="1004038" y="2962743"/>
            <a:ext cx="375502" cy="3755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Rectangle 176"/>
          <p:cNvSpPr/>
          <p:nvPr/>
        </p:nvSpPr>
        <p:spPr>
          <a:xfrm>
            <a:off x="1379540" y="2962743"/>
            <a:ext cx="375502" cy="3755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Rectangle 177"/>
          <p:cNvSpPr/>
          <p:nvPr/>
        </p:nvSpPr>
        <p:spPr>
          <a:xfrm>
            <a:off x="1755042" y="2962860"/>
            <a:ext cx="375502" cy="3755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Rectangle 178"/>
          <p:cNvSpPr/>
          <p:nvPr/>
        </p:nvSpPr>
        <p:spPr>
          <a:xfrm>
            <a:off x="2133354" y="2962743"/>
            <a:ext cx="375502" cy="3755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Rectangle 179"/>
          <p:cNvSpPr/>
          <p:nvPr/>
        </p:nvSpPr>
        <p:spPr>
          <a:xfrm>
            <a:off x="1004038" y="3338245"/>
            <a:ext cx="375502" cy="3755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Rectangle 180"/>
          <p:cNvSpPr/>
          <p:nvPr/>
        </p:nvSpPr>
        <p:spPr>
          <a:xfrm>
            <a:off x="1379540" y="3338245"/>
            <a:ext cx="375502" cy="3755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Rectangle 181"/>
          <p:cNvSpPr/>
          <p:nvPr/>
        </p:nvSpPr>
        <p:spPr>
          <a:xfrm>
            <a:off x="1755042" y="3338362"/>
            <a:ext cx="375502" cy="3755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Rectangle 182"/>
          <p:cNvSpPr/>
          <p:nvPr/>
        </p:nvSpPr>
        <p:spPr>
          <a:xfrm>
            <a:off x="2133354" y="3338245"/>
            <a:ext cx="375502" cy="3755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Rectangle 183"/>
          <p:cNvSpPr/>
          <p:nvPr/>
        </p:nvSpPr>
        <p:spPr>
          <a:xfrm>
            <a:off x="1004038" y="3713630"/>
            <a:ext cx="375502" cy="3755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Rectangle 184"/>
          <p:cNvSpPr/>
          <p:nvPr/>
        </p:nvSpPr>
        <p:spPr>
          <a:xfrm>
            <a:off x="1379540" y="3713630"/>
            <a:ext cx="375502" cy="3755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Rectangle 185"/>
          <p:cNvSpPr/>
          <p:nvPr/>
        </p:nvSpPr>
        <p:spPr>
          <a:xfrm>
            <a:off x="1755042" y="3713747"/>
            <a:ext cx="375502" cy="3755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Rectangle 186"/>
          <p:cNvSpPr/>
          <p:nvPr/>
        </p:nvSpPr>
        <p:spPr>
          <a:xfrm>
            <a:off x="2133354" y="3713630"/>
            <a:ext cx="375502" cy="3755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Rectangle 187"/>
          <p:cNvSpPr/>
          <p:nvPr/>
        </p:nvSpPr>
        <p:spPr>
          <a:xfrm>
            <a:off x="1004038" y="4089015"/>
            <a:ext cx="375502" cy="3755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Rectangle 188"/>
          <p:cNvSpPr/>
          <p:nvPr/>
        </p:nvSpPr>
        <p:spPr>
          <a:xfrm>
            <a:off x="1379540" y="4089015"/>
            <a:ext cx="375502" cy="3755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Rectangle 189"/>
          <p:cNvSpPr/>
          <p:nvPr/>
        </p:nvSpPr>
        <p:spPr>
          <a:xfrm>
            <a:off x="1755042" y="4089132"/>
            <a:ext cx="375502" cy="3755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Rectangle 190"/>
          <p:cNvSpPr/>
          <p:nvPr/>
        </p:nvSpPr>
        <p:spPr>
          <a:xfrm>
            <a:off x="2133354" y="4089015"/>
            <a:ext cx="375502" cy="3755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TextBox 191"/>
          <p:cNvSpPr txBox="1"/>
          <p:nvPr/>
        </p:nvSpPr>
        <p:spPr>
          <a:xfrm>
            <a:off x="1010822" y="2661589"/>
            <a:ext cx="47045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00</a:t>
            </a:r>
            <a:endParaRPr lang="en-US" sz="1500" dirty="0"/>
          </a:p>
        </p:txBody>
      </p:sp>
      <p:sp>
        <p:nvSpPr>
          <p:cNvPr id="193" name="TextBox 192"/>
          <p:cNvSpPr txBox="1"/>
          <p:nvPr/>
        </p:nvSpPr>
        <p:spPr>
          <a:xfrm>
            <a:off x="1396665" y="2661472"/>
            <a:ext cx="47045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01</a:t>
            </a:r>
            <a:endParaRPr lang="en-US" sz="1500" dirty="0"/>
          </a:p>
        </p:txBody>
      </p:sp>
      <p:sp>
        <p:nvSpPr>
          <p:cNvPr id="194" name="TextBox 193"/>
          <p:cNvSpPr txBox="1"/>
          <p:nvPr/>
        </p:nvSpPr>
        <p:spPr>
          <a:xfrm>
            <a:off x="1738811" y="2659424"/>
            <a:ext cx="411380" cy="332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1</a:t>
            </a:r>
            <a:r>
              <a:rPr lang="en-US" sz="1500" dirty="0" smtClean="0"/>
              <a:t>1</a:t>
            </a:r>
            <a:endParaRPr lang="en-US" sz="1500" dirty="0"/>
          </a:p>
        </p:txBody>
      </p:sp>
      <p:sp>
        <p:nvSpPr>
          <p:cNvPr id="195" name="TextBox 194"/>
          <p:cNvSpPr txBox="1"/>
          <p:nvPr/>
        </p:nvSpPr>
        <p:spPr>
          <a:xfrm>
            <a:off x="2049952" y="2639519"/>
            <a:ext cx="40601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10</a:t>
            </a:r>
            <a:endParaRPr lang="en-US" sz="1500" dirty="0"/>
          </a:p>
        </p:txBody>
      </p:sp>
      <p:sp>
        <p:nvSpPr>
          <p:cNvPr id="197" name="Freeform 196"/>
          <p:cNvSpPr/>
          <p:nvPr/>
        </p:nvSpPr>
        <p:spPr>
          <a:xfrm>
            <a:off x="2162198" y="3336692"/>
            <a:ext cx="299082" cy="734458"/>
          </a:xfrm>
          <a:custGeom>
            <a:avLst/>
            <a:gdLst>
              <a:gd name="connsiteX0" fmla="*/ 27621 w 299082"/>
              <a:gd name="connsiteY0" fmla="*/ 85714 h 734458"/>
              <a:gd name="connsiteX1" fmla="*/ 32310 w 299082"/>
              <a:gd name="connsiteY1" fmla="*/ 648421 h 734458"/>
              <a:gd name="connsiteX2" fmla="*/ 271461 w 299082"/>
              <a:gd name="connsiteY2" fmla="*/ 671867 h 734458"/>
              <a:gd name="connsiteX3" fmla="*/ 266772 w 299082"/>
              <a:gd name="connsiteY3" fmla="*/ 62267 h 734458"/>
              <a:gd name="connsiteX4" fmla="*/ 27621 w 299082"/>
              <a:gd name="connsiteY4" fmla="*/ 85714 h 734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9082" h="734458">
                <a:moveTo>
                  <a:pt x="27621" y="85714"/>
                </a:moveTo>
                <a:cubicBezTo>
                  <a:pt x="-11456" y="183406"/>
                  <a:pt x="-8330" y="550729"/>
                  <a:pt x="32310" y="648421"/>
                </a:cubicBezTo>
                <a:cubicBezTo>
                  <a:pt x="72950" y="746113"/>
                  <a:pt x="232384" y="769559"/>
                  <a:pt x="271461" y="671867"/>
                </a:cubicBezTo>
                <a:cubicBezTo>
                  <a:pt x="310538" y="574175"/>
                  <a:pt x="307412" y="159178"/>
                  <a:pt x="266772" y="62267"/>
                </a:cubicBezTo>
                <a:cubicBezTo>
                  <a:pt x="226132" y="-34644"/>
                  <a:pt x="66698" y="-11978"/>
                  <a:pt x="27621" y="85714"/>
                </a:cubicBezTo>
                <a:close/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Freeform 197"/>
          <p:cNvSpPr/>
          <p:nvPr/>
        </p:nvSpPr>
        <p:spPr>
          <a:xfrm>
            <a:off x="997136" y="3370597"/>
            <a:ext cx="700211" cy="305354"/>
          </a:xfrm>
          <a:custGeom>
            <a:avLst/>
            <a:gdLst>
              <a:gd name="connsiteX0" fmla="*/ 62578 w 700211"/>
              <a:gd name="connsiteY0" fmla="*/ 47119 h 305354"/>
              <a:gd name="connsiteX1" fmla="*/ 634664 w 700211"/>
              <a:gd name="connsiteY1" fmla="*/ 18984 h 305354"/>
              <a:gd name="connsiteX2" fmla="*/ 625286 w 700211"/>
              <a:gd name="connsiteY2" fmla="*/ 272202 h 305354"/>
              <a:gd name="connsiteX3" fmla="*/ 76646 w 700211"/>
              <a:gd name="connsiteY3" fmla="*/ 276892 h 305354"/>
              <a:gd name="connsiteX4" fmla="*/ 62578 w 700211"/>
              <a:gd name="connsiteY4" fmla="*/ 47119 h 305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0211" h="305354">
                <a:moveTo>
                  <a:pt x="62578" y="47119"/>
                </a:moveTo>
                <a:cubicBezTo>
                  <a:pt x="155581" y="4134"/>
                  <a:pt x="540879" y="-18530"/>
                  <a:pt x="634664" y="18984"/>
                </a:cubicBezTo>
                <a:cubicBezTo>
                  <a:pt x="728449" y="56498"/>
                  <a:pt x="718289" y="229217"/>
                  <a:pt x="625286" y="272202"/>
                </a:cubicBezTo>
                <a:cubicBezTo>
                  <a:pt x="532283" y="315187"/>
                  <a:pt x="168086" y="315969"/>
                  <a:pt x="76646" y="276892"/>
                </a:cubicBezTo>
                <a:cubicBezTo>
                  <a:pt x="-14794" y="237815"/>
                  <a:pt x="-30425" y="90104"/>
                  <a:pt x="62578" y="47119"/>
                </a:cubicBezTo>
                <a:close/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3" name="Group 322"/>
          <p:cNvGrpSpPr/>
          <p:nvPr/>
        </p:nvGrpSpPr>
        <p:grpSpPr>
          <a:xfrm>
            <a:off x="1101142" y="4662915"/>
            <a:ext cx="1482428" cy="369332"/>
            <a:chOff x="1101142" y="4662915"/>
            <a:chExt cx="1482428" cy="369332"/>
          </a:xfrm>
        </p:grpSpPr>
        <p:grpSp>
          <p:nvGrpSpPr>
            <p:cNvPr id="314" name="Group 313"/>
            <p:cNvGrpSpPr/>
            <p:nvPr/>
          </p:nvGrpSpPr>
          <p:grpSpPr>
            <a:xfrm>
              <a:off x="1101142" y="4662915"/>
              <a:ext cx="936104" cy="369332"/>
              <a:chOff x="-1203686" y="3597634"/>
              <a:chExt cx="936104" cy="369332"/>
            </a:xfrm>
          </p:grpSpPr>
          <p:sp>
            <p:nvSpPr>
              <p:cNvPr id="309" name="TextBox 308"/>
              <p:cNvSpPr txBox="1"/>
              <p:nvPr/>
            </p:nvSpPr>
            <p:spPr>
              <a:xfrm>
                <a:off x="-1203686" y="3597634"/>
                <a:ext cx="9361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S</a:t>
                </a:r>
                <a:r>
                  <a:rPr lang="en-US" baseline="-25000" dirty="0" smtClean="0"/>
                  <a:t>2</a:t>
                </a:r>
                <a:r>
                  <a:rPr lang="en-US" dirty="0" smtClean="0"/>
                  <a:t>S</a:t>
                </a:r>
                <a:r>
                  <a:rPr lang="en-US" baseline="-25000" dirty="0" smtClean="0"/>
                  <a:t>0</a:t>
                </a:r>
                <a:r>
                  <a:rPr lang="en-US" dirty="0" smtClean="0"/>
                  <a:t>A</a:t>
                </a:r>
                <a:endParaRPr lang="en-US" dirty="0"/>
              </a:p>
            </p:txBody>
          </p:sp>
          <p:cxnSp>
            <p:nvCxnSpPr>
              <p:cNvPr id="310" name="Straight Connector 309"/>
              <p:cNvCxnSpPr/>
              <p:nvPr/>
            </p:nvCxnSpPr>
            <p:spPr>
              <a:xfrm>
                <a:off x="-1100631" y="3677936"/>
                <a:ext cx="10295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" name="Straight Connector 310"/>
              <p:cNvCxnSpPr/>
              <p:nvPr/>
            </p:nvCxnSpPr>
            <p:spPr>
              <a:xfrm>
                <a:off x="-940872" y="3680185"/>
                <a:ext cx="10295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5" name="Group 314"/>
            <p:cNvGrpSpPr/>
            <p:nvPr/>
          </p:nvGrpSpPr>
          <p:grpSpPr>
            <a:xfrm>
              <a:off x="1647466" y="4662915"/>
              <a:ext cx="936104" cy="369332"/>
              <a:chOff x="1805764" y="4692956"/>
              <a:chExt cx="936104" cy="369332"/>
            </a:xfrm>
          </p:grpSpPr>
          <p:sp>
            <p:nvSpPr>
              <p:cNvPr id="312" name="TextBox 311"/>
              <p:cNvSpPr txBox="1"/>
              <p:nvPr/>
            </p:nvSpPr>
            <p:spPr>
              <a:xfrm>
                <a:off x="1805764" y="4692956"/>
                <a:ext cx="9361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+ S</a:t>
                </a:r>
                <a:r>
                  <a:rPr lang="en-US" baseline="-25000" dirty="0" smtClean="0"/>
                  <a:t>2</a:t>
                </a:r>
                <a:r>
                  <a:rPr lang="en-US" dirty="0" smtClean="0"/>
                  <a:t>S</a:t>
                </a:r>
                <a:r>
                  <a:rPr lang="en-US" baseline="-25000" dirty="0" smtClean="0"/>
                  <a:t>1</a:t>
                </a:r>
                <a:r>
                  <a:rPr lang="en-US" dirty="0" smtClean="0"/>
                  <a:t>A</a:t>
                </a:r>
                <a:endParaRPr lang="en-US" dirty="0"/>
              </a:p>
            </p:txBody>
          </p:sp>
          <p:cxnSp>
            <p:nvCxnSpPr>
              <p:cNvPr id="313" name="Straight Connector 312"/>
              <p:cNvCxnSpPr/>
              <p:nvPr/>
            </p:nvCxnSpPr>
            <p:spPr>
              <a:xfrm>
                <a:off x="2230953" y="4770121"/>
                <a:ext cx="10295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174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9872104"/>
              </p:ext>
            </p:extLst>
          </p:nvPr>
        </p:nvGraphicFramePr>
        <p:xfrm>
          <a:off x="3926175" y="1750349"/>
          <a:ext cx="4968552" cy="41968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958"/>
                <a:gridCol w="482633"/>
                <a:gridCol w="595004"/>
                <a:gridCol w="850989"/>
                <a:gridCol w="496410"/>
                <a:gridCol w="496410"/>
                <a:gridCol w="425494"/>
                <a:gridCol w="1134654"/>
              </a:tblGrid>
              <a:tr h="508746">
                <a:tc gridSpan="3">
                  <a:txBody>
                    <a:bodyPr/>
                    <a:lstStyle/>
                    <a:p>
                      <a:r>
                        <a:rPr lang="en-US" sz="1600" dirty="0" smtClean="0"/>
                        <a:t>Current State</a:t>
                      </a:r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dirty="0" smtClean="0"/>
                        <a:t>Inputs</a:t>
                      </a:r>
                      <a:endParaRPr lang="en-US" sz="1600" baseline="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sz="1600" dirty="0" smtClean="0"/>
                        <a:t>Next State</a:t>
                      </a:r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Output</a:t>
                      </a:r>
                      <a:endParaRPr lang="en-US" sz="1600" dirty="0"/>
                    </a:p>
                  </a:txBody>
                  <a:tcPr/>
                </a:tc>
              </a:tr>
              <a:tr h="319005">
                <a:tc>
                  <a:txBody>
                    <a:bodyPr/>
                    <a:lstStyle/>
                    <a:p>
                      <a:r>
                        <a:rPr lang="en-US" sz="1600" baseline="0" dirty="0" smtClean="0">
                          <a:solidFill>
                            <a:schemeClr val="bg1"/>
                          </a:solidFill>
                        </a:rPr>
                        <a:t>S</a:t>
                      </a:r>
                      <a:r>
                        <a:rPr lang="en-US" sz="1600" baseline="-250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sz="1600" baseline="-25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aseline="0" dirty="0" smtClean="0">
                          <a:solidFill>
                            <a:schemeClr val="bg1"/>
                          </a:solidFill>
                        </a:rPr>
                        <a:t>S</a:t>
                      </a:r>
                      <a:r>
                        <a:rPr lang="en-US" sz="1600" baseline="-250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1600" baseline="-25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S</a:t>
                      </a:r>
                      <a:r>
                        <a:rPr lang="en-US" sz="1600" baseline="-250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1600" baseline="-25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sz="1600" baseline="-2500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S</a:t>
                      </a:r>
                      <a:r>
                        <a:rPr lang="en-US" sz="1600" baseline="-250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’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S</a:t>
                      </a:r>
                      <a:r>
                        <a:rPr lang="en-US" sz="1600" baseline="-250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’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S</a:t>
                      </a:r>
                      <a:r>
                        <a:rPr lang="en-US" sz="1600" baseline="-250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’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Q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31900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</a:tr>
              <a:tr h="31900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</a:tr>
              <a:tr h="31900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</a:tr>
              <a:tr h="31900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</a:tr>
              <a:tr h="31900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</a:tr>
              <a:tr h="31900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</a:tr>
              <a:tr h="31900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</a:tr>
              <a:tr h="31900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</a:tr>
              <a:tr h="31900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</a:tr>
              <a:tr h="31900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5" name="Rectangle 174"/>
          <p:cNvSpPr/>
          <p:nvPr/>
        </p:nvSpPr>
        <p:spPr>
          <a:xfrm>
            <a:off x="7308304" y="1750349"/>
            <a:ext cx="452301" cy="4196826"/>
          </a:xfrm>
          <a:prstGeom prst="rect">
            <a:avLst/>
          </a:prstGeom>
          <a:noFill/>
          <a:ln w="539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Rectangle 195"/>
          <p:cNvSpPr/>
          <p:nvPr/>
        </p:nvSpPr>
        <p:spPr>
          <a:xfrm>
            <a:off x="3915653" y="1750349"/>
            <a:ext cx="2438155" cy="4196826"/>
          </a:xfrm>
          <a:prstGeom prst="rect">
            <a:avLst/>
          </a:prstGeom>
          <a:noFill/>
          <a:ln w="539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04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" grpId="0" animBg="1"/>
      <p:bldP spid="19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Paper Tape #2 - </a:t>
            </a:r>
            <a:r>
              <a:rPr lang="en-US" i="1" dirty="0"/>
              <a:t>Mealy</a:t>
            </a:r>
            <a:r>
              <a:rPr lang="en-US" dirty="0"/>
              <a:t> FSM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5496" y="1700808"/>
            <a:ext cx="36361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Derive </a:t>
            </a:r>
            <a:r>
              <a:rPr lang="en-US" sz="2800" smtClean="0"/>
              <a:t>Next State Logic:</a:t>
            </a:r>
            <a:endParaRPr lang="en-US" sz="2800" dirty="0"/>
          </a:p>
        </p:txBody>
      </p:sp>
      <p:cxnSp>
        <p:nvCxnSpPr>
          <p:cNvPr id="131" name="Straight Connector 130"/>
          <p:cNvCxnSpPr/>
          <p:nvPr/>
        </p:nvCxnSpPr>
        <p:spPr>
          <a:xfrm flipH="1" flipV="1">
            <a:off x="656835" y="2607514"/>
            <a:ext cx="360040" cy="355178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>
          <a:xfrm>
            <a:off x="630943" y="2991001"/>
            <a:ext cx="47045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00</a:t>
            </a:r>
            <a:endParaRPr lang="en-US" sz="1500" dirty="0"/>
          </a:p>
        </p:txBody>
      </p:sp>
      <p:sp>
        <p:nvSpPr>
          <p:cNvPr id="136" name="TextBox 135"/>
          <p:cNvSpPr txBox="1"/>
          <p:nvPr/>
        </p:nvSpPr>
        <p:spPr>
          <a:xfrm>
            <a:off x="630943" y="3345116"/>
            <a:ext cx="47045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01</a:t>
            </a:r>
            <a:endParaRPr lang="en-US" sz="1500" dirty="0"/>
          </a:p>
        </p:txBody>
      </p:sp>
      <p:sp>
        <p:nvSpPr>
          <p:cNvPr id="137" name="TextBox 136"/>
          <p:cNvSpPr txBox="1"/>
          <p:nvPr/>
        </p:nvSpPr>
        <p:spPr>
          <a:xfrm>
            <a:off x="342940" y="2607514"/>
            <a:ext cx="53402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S</a:t>
            </a:r>
            <a:r>
              <a:rPr lang="en-US" sz="1500" baseline="-25000" dirty="0" smtClean="0"/>
              <a:t>0</a:t>
            </a:r>
            <a:r>
              <a:rPr lang="en-US" sz="1500" dirty="0" smtClean="0"/>
              <a:t>A</a:t>
            </a:r>
            <a:endParaRPr lang="en-US" sz="1500" dirty="0"/>
          </a:p>
        </p:txBody>
      </p:sp>
      <p:sp>
        <p:nvSpPr>
          <p:cNvPr id="138" name="TextBox 137"/>
          <p:cNvSpPr txBox="1"/>
          <p:nvPr/>
        </p:nvSpPr>
        <p:spPr>
          <a:xfrm>
            <a:off x="704011" y="2343060"/>
            <a:ext cx="65409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S</a:t>
            </a:r>
            <a:r>
              <a:rPr lang="en-US" sz="1500" baseline="-25000" dirty="0" smtClean="0"/>
              <a:t>2</a:t>
            </a:r>
            <a:r>
              <a:rPr lang="en-US" sz="1500" dirty="0" smtClean="0"/>
              <a:t>S</a:t>
            </a:r>
            <a:r>
              <a:rPr lang="en-US" sz="1500" baseline="-25000" dirty="0" smtClean="0"/>
              <a:t>1</a:t>
            </a:r>
            <a:endParaRPr lang="en-US" sz="1500" baseline="-25000" dirty="0"/>
          </a:p>
        </p:txBody>
      </p:sp>
      <p:sp>
        <p:nvSpPr>
          <p:cNvPr id="155" name="TextBox 154"/>
          <p:cNvSpPr txBox="1"/>
          <p:nvPr/>
        </p:nvSpPr>
        <p:spPr>
          <a:xfrm>
            <a:off x="630943" y="3701409"/>
            <a:ext cx="411380" cy="332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1</a:t>
            </a:r>
            <a:r>
              <a:rPr lang="en-US" sz="1500" dirty="0" smtClean="0"/>
              <a:t>1</a:t>
            </a:r>
            <a:endParaRPr lang="en-US" sz="1500" dirty="0"/>
          </a:p>
        </p:txBody>
      </p:sp>
      <p:sp>
        <p:nvSpPr>
          <p:cNvPr id="156" name="TextBox 155"/>
          <p:cNvSpPr txBox="1"/>
          <p:nvPr/>
        </p:nvSpPr>
        <p:spPr>
          <a:xfrm>
            <a:off x="630943" y="4102504"/>
            <a:ext cx="40601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10</a:t>
            </a:r>
            <a:endParaRPr lang="en-US" sz="1500" dirty="0"/>
          </a:p>
        </p:txBody>
      </p:sp>
      <p:sp>
        <p:nvSpPr>
          <p:cNvPr id="173" name="TextBox 172"/>
          <p:cNvSpPr txBox="1"/>
          <p:nvPr/>
        </p:nvSpPr>
        <p:spPr>
          <a:xfrm>
            <a:off x="348414" y="2224028"/>
            <a:ext cx="44813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>
                <a:solidFill>
                  <a:srgbClr val="C00000"/>
                </a:solidFill>
              </a:rPr>
              <a:t>S</a:t>
            </a:r>
            <a:r>
              <a:rPr lang="en-US" sz="1500" b="1" baseline="-25000" dirty="0">
                <a:solidFill>
                  <a:srgbClr val="C00000"/>
                </a:solidFill>
              </a:rPr>
              <a:t>0</a:t>
            </a:r>
            <a:r>
              <a:rPr lang="en-US" sz="1500" b="1" dirty="0">
                <a:solidFill>
                  <a:srgbClr val="C00000"/>
                </a:solidFill>
              </a:rPr>
              <a:t>’</a:t>
            </a:r>
            <a:endParaRPr lang="en-US" sz="1500" b="1" dirty="0">
              <a:solidFill>
                <a:srgbClr val="C00000"/>
              </a:solidFill>
            </a:endParaRPr>
          </a:p>
        </p:txBody>
      </p:sp>
      <p:grpSp>
        <p:nvGrpSpPr>
          <p:cNvPr id="324" name="Group 323"/>
          <p:cNvGrpSpPr/>
          <p:nvPr/>
        </p:nvGrpSpPr>
        <p:grpSpPr>
          <a:xfrm>
            <a:off x="1025289" y="2987622"/>
            <a:ext cx="1591035" cy="1439929"/>
            <a:chOff x="1025289" y="2987622"/>
            <a:chExt cx="1591035" cy="1439929"/>
          </a:xfrm>
        </p:grpSpPr>
        <p:sp>
          <p:nvSpPr>
            <p:cNvPr id="157" name="TextBox 156"/>
            <p:cNvSpPr txBox="1"/>
            <p:nvPr/>
          </p:nvSpPr>
          <p:spPr>
            <a:xfrm>
              <a:off x="1031129" y="2987622"/>
              <a:ext cx="445388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 smtClean="0"/>
                <a:t>0</a:t>
              </a:r>
              <a:endParaRPr lang="en-US" sz="1500" dirty="0"/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2195544" y="2987622"/>
              <a:ext cx="37767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 smtClean="0"/>
                <a:t>0</a:t>
              </a:r>
              <a:endParaRPr lang="en-US" sz="1500" dirty="0"/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1393290" y="3352745"/>
              <a:ext cx="412474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 smtClean="0"/>
                <a:t>1</a:t>
              </a:r>
              <a:endParaRPr lang="en-US" sz="1500" dirty="0"/>
            </a:p>
          </p:txBody>
        </p:sp>
        <p:sp>
          <p:nvSpPr>
            <p:cNvPr id="160" name="TextBox 159"/>
            <p:cNvSpPr txBox="1"/>
            <p:nvPr/>
          </p:nvSpPr>
          <p:spPr>
            <a:xfrm>
              <a:off x="2153143" y="3352745"/>
              <a:ext cx="463181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 smtClean="0"/>
                <a:t>1</a:t>
              </a:r>
              <a:endParaRPr lang="en-US" sz="1500" dirty="0"/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1398455" y="3735776"/>
              <a:ext cx="435384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 smtClean="0"/>
                <a:t>-</a:t>
              </a:r>
              <a:endParaRPr lang="en-US" sz="1500" dirty="0"/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1029661" y="3727119"/>
              <a:ext cx="394544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 smtClean="0"/>
                <a:t>0</a:t>
              </a:r>
              <a:endParaRPr lang="en-US" sz="1500" dirty="0"/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1033607" y="4096928"/>
              <a:ext cx="372646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 smtClean="0"/>
                <a:t>0</a:t>
              </a:r>
              <a:endParaRPr lang="en-US" sz="1500" dirty="0"/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1394758" y="4104386"/>
              <a:ext cx="442255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 smtClean="0"/>
                <a:t>-</a:t>
              </a:r>
              <a:endParaRPr lang="en-US" sz="1500" dirty="0"/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2166687" y="4101563"/>
              <a:ext cx="435384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 smtClean="0"/>
                <a:t>0</a:t>
              </a:r>
              <a:endParaRPr lang="en-US" sz="1500" dirty="0"/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2155725" y="3726486"/>
              <a:ext cx="428711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 smtClean="0"/>
                <a:t>1</a:t>
              </a:r>
              <a:endParaRPr lang="en-US" sz="1500" dirty="0"/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1761765" y="2987622"/>
              <a:ext cx="36004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 smtClean="0"/>
                <a:t>-</a:t>
              </a:r>
              <a:endParaRPr lang="en-US" sz="1500" dirty="0"/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1396078" y="2987622"/>
              <a:ext cx="415174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/>
                <a:t>0</a:t>
              </a:r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1768675" y="4096928"/>
              <a:ext cx="414689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 smtClean="0"/>
                <a:t>-</a:t>
              </a:r>
              <a:endParaRPr lang="en-US" sz="1500" dirty="0"/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1752635" y="3352745"/>
              <a:ext cx="432843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 smtClean="0"/>
                <a:t>-</a:t>
              </a:r>
              <a:endParaRPr lang="en-US" sz="1500" dirty="0"/>
            </a:p>
          </p:txBody>
        </p:sp>
        <p:sp>
          <p:nvSpPr>
            <p:cNvPr id="171" name="TextBox 170"/>
            <p:cNvSpPr txBox="1"/>
            <p:nvPr/>
          </p:nvSpPr>
          <p:spPr>
            <a:xfrm>
              <a:off x="1025289" y="3352745"/>
              <a:ext cx="406918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 smtClean="0"/>
                <a:t>1</a:t>
              </a:r>
              <a:endParaRPr lang="en-US" sz="1500" dirty="0"/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1761422" y="3736891"/>
              <a:ext cx="349094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 smtClean="0"/>
                <a:t>-</a:t>
              </a:r>
              <a:endParaRPr lang="en-US" sz="1500" dirty="0"/>
            </a:p>
          </p:txBody>
        </p:sp>
      </p:grpSp>
      <p:sp>
        <p:nvSpPr>
          <p:cNvPr id="176" name="Rectangle 175"/>
          <p:cNvSpPr/>
          <p:nvPr/>
        </p:nvSpPr>
        <p:spPr>
          <a:xfrm>
            <a:off x="1004038" y="2962743"/>
            <a:ext cx="375502" cy="3755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Rectangle 176"/>
          <p:cNvSpPr/>
          <p:nvPr/>
        </p:nvSpPr>
        <p:spPr>
          <a:xfrm>
            <a:off x="1379540" y="2962743"/>
            <a:ext cx="375502" cy="3755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Rectangle 177"/>
          <p:cNvSpPr/>
          <p:nvPr/>
        </p:nvSpPr>
        <p:spPr>
          <a:xfrm>
            <a:off x="1755042" y="2962860"/>
            <a:ext cx="375502" cy="3755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Rectangle 178"/>
          <p:cNvSpPr/>
          <p:nvPr/>
        </p:nvSpPr>
        <p:spPr>
          <a:xfrm>
            <a:off x="2133354" y="2962743"/>
            <a:ext cx="375502" cy="3755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Rectangle 179"/>
          <p:cNvSpPr/>
          <p:nvPr/>
        </p:nvSpPr>
        <p:spPr>
          <a:xfrm>
            <a:off x="1004038" y="3338245"/>
            <a:ext cx="375502" cy="3755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Rectangle 180"/>
          <p:cNvSpPr/>
          <p:nvPr/>
        </p:nvSpPr>
        <p:spPr>
          <a:xfrm>
            <a:off x="1379540" y="3338245"/>
            <a:ext cx="375502" cy="3755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Rectangle 181"/>
          <p:cNvSpPr/>
          <p:nvPr/>
        </p:nvSpPr>
        <p:spPr>
          <a:xfrm>
            <a:off x="1755042" y="3338362"/>
            <a:ext cx="375502" cy="3755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Rectangle 182"/>
          <p:cNvSpPr/>
          <p:nvPr/>
        </p:nvSpPr>
        <p:spPr>
          <a:xfrm>
            <a:off x="2133354" y="3338245"/>
            <a:ext cx="375502" cy="3755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Rectangle 183"/>
          <p:cNvSpPr/>
          <p:nvPr/>
        </p:nvSpPr>
        <p:spPr>
          <a:xfrm>
            <a:off x="1004038" y="3713630"/>
            <a:ext cx="375502" cy="3755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Rectangle 184"/>
          <p:cNvSpPr/>
          <p:nvPr/>
        </p:nvSpPr>
        <p:spPr>
          <a:xfrm>
            <a:off x="1379540" y="3713630"/>
            <a:ext cx="375502" cy="3755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Rectangle 185"/>
          <p:cNvSpPr/>
          <p:nvPr/>
        </p:nvSpPr>
        <p:spPr>
          <a:xfrm>
            <a:off x="1755042" y="3713747"/>
            <a:ext cx="375502" cy="3755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Rectangle 186"/>
          <p:cNvSpPr/>
          <p:nvPr/>
        </p:nvSpPr>
        <p:spPr>
          <a:xfrm>
            <a:off x="2133354" y="3713630"/>
            <a:ext cx="375502" cy="3755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Rectangle 187"/>
          <p:cNvSpPr/>
          <p:nvPr/>
        </p:nvSpPr>
        <p:spPr>
          <a:xfrm>
            <a:off x="1004038" y="4089015"/>
            <a:ext cx="375502" cy="3755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Rectangle 188"/>
          <p:cNvSpPr/>
          <p:nvPr/>
        </p:nvSpPr>
        <p:spPr>
          <a:xfrm>
            <a:off x="1379540" y="4089015"/>
            <a:ext cx="375502" cy="3755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Rectangle 189"/>
          <p:cNvSpPr/>
          <p:nvPr/>
        </p:nvSpPr>
        <p:spPr>
          <a:xfrm>
            <a:off x="1755042" y="4089132"/>
            <a:ext cx="375502" cy="3755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Rectangle 190"/>
          <p:cNvSpPr/>
          <p:nvPr/>
        </p:nvSpPr>
        <p:spPr>
          <a:xfrm>
            <a:off x="2133354" y="4089015"/>
            <a:ext cx="375502" cy="3755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TextBox 191"/>
          <p:cNvSpPr txBox="1"/>
          <p:nvPr/>
        </p:nvSpPr>
        <p:spPr>
          <a:xfrm>
            <a:off x="1010822" y="2661589"/>
            <a:ext cx="47045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00</a:t>
            </a:r>
            <a:endParaRPr lang="en-US" sz="1500" dirty="0"/>
          </a:p>
        </p:txBody>
      </p:sp>
      <p:sp>
        <p:nvSpPr>
          <p:cNvPr id="193" name="TextBox 192"/>
          <p:cNvSpPr txBox="1"/>
          <p:nvPr/>
        </p:nvSpPr>
        <p:spPr>
          <a:xfrm>
            <a:off x="1396665" y="2661472"/>
            <a:ext cx="47045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01</a:t>
            </a:r>
            <a:endParaRPr lang="en-US" sz="1500" dirty="0"/>
          </a:p>
        </p:txBody>
      </p:sp>
      <p:sp>
        <p:nvSpPr>
          <p:cNvPr id="194" name="TextBox 193"/>
          <p:cNvSpPr txBox="1"/>
          <p:nvPr/>
        </p:nvSpPr>
        <p:spPr>
          <a:xfrm>
            <a:off x="1738811" y="2659424"/>
            <a:ext cx="411380" cy="332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1</a:t>
            </a:r>
            <a:r>
              <a:rPr lang="en-US" sz="1500" dirty="0" smtClean="0"/>
              <a:t>1</a:t>
            </a:r>
            <a:endParaRPr lang="en-US" sz="1500" dirty="0"/>
          </a:p>
        </p:txBody>
      </p:sp>
      <p:sp>
        <p:nvSpPr>
          <p:cNvPr id="195" name="TextBox 194"/>
          <p:cNvSpPr txBox="1"/>
          <p:nvPr/>
        </p:nvSpPr>
        <p:spPr>
          <a:xfrm>
            <a:off x="2049952" y="2639519"/>
            <a:ext cx="40601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10</a:t>
            </a:r>
            <a:endParaRPr lang="en-US" sz="1500" dirty="0"/>
          </a:p>
        </p:txBody>
      </p:sp>
      <p:sp>
        <p:nvSpPr>
          <p:cNvPr id="197" name="Freeform 196"/>
          <p:cNvSpPr/>
          <p:nvPr/>
        </p:nvSpPr>
        <p:spPr>
          <a:xfrm>
            <a:off x="2162198" y="3336692"/>
            <a:ext cx="299082" cy="734458"/>
          </a:xfrm>
          <a:custGeom>
            <a:avLst/>
            <a:gdLst>
              <a:gd name="connsiteX0" fmla="*/ 27621 w 299082"/>
              <a:gd name="connsiteY0" fmla="*/ 85714 h 734458"/>
              <a:gd name="connsiteX1" fmla="*/ 32310 w 299082"/>
              <a:gd name="connsiteY1" fmla="*/ 648421 h 734458"/>
              <a:gd name="connsiteX2" fmla="*/ 271461 w 299082"/>
              <a:gd name="connsiteY2" fmla="*/ 671867 h 734458"/>
              <a:gd name="connsiteX3" fmla="*/ 266772 w 299082"/>
              <a:gd name="connsiteY3" fmla="*/ 62267 h 734458"/>
              <a:gd name="connsiteX4" fmla="*/ 27621 w 299082"/>
              <a:gd name="connsiteY4" fmla="*/ 85714 h 734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9082" h="734458">
                <a:moveTo>
                  <a:pt x="27621" y="85714"/>
                </a:moveTo>
                <a:cubicBezTo>
                  <a:pt x="-11456" y="183406"/>
                  <a:pt x="-8330" y="550729"/>
                  <a:pt x="32310" y="648421"/>
                </a:cubicBezTo>
                <a:cubicBezTo>
                  <a:pt x="72950" y="746113"/>
                  <a:pt x="232384" y="769559"/>
                  <a:pt x="271461" y="671867"/>
                </a:cubicBezTo>
                <a:cubicBezTo>
                  <a:pt x="310538" y="574175"/>
                  <a:pt x="307412" y="159178"/>
                  <a:pt x="266772" y="62267"/>
                </a:cubicBezTo>
                <a:cubicBezTo>
                  <a:pt x="226132" y="-34644"/>
                  <a:pt x="66698" y="-11978"/>
                  <a:pt x="27621" y="85714"/>
                </a:cubicBezTo>
                <a:close/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Freeform 197"/>
          <p:cNvSpPr/>
          <p:nvPr/>
        </p:nvSpPr>
        <p:spPr>
          <a:xfrm>
            <a:off x="997136" y="3370597"/>
            <a:ext cx="700211" cy="305354"/>
          </a:xfrm>
          <a:custGeom>
            <a:avLst/>
            <a:gdLst>
              <a:gd name="connsiteX0" fmla="*/ 62578 w 700211"/>
              <a:gd name="connsiteY0" fmla="*/ 47119 h 305354"/>
              <a:gd name="connsiteX1" fmla="*/ 634664 w 700211"/>
              <a:gd name="connsiteY1" fmla="*/ 18984 h 305354"/>
              <a:gd name="connsiteX2" fmla="*/ 625286 w 700211"/>
              <a:gd name="connsiteY2" fmla="*/ 272202 h 305354"/>
              <a:gd name="connsiteX3" fmla="*/ 76646 w 700211"/>
              <a:gd name="connsiteY3" fmla="*/ 276892 h 305354"/>
              <a:gd name="connsiteX4" fmla="*/ 62578 w 700211"/>
              <a:gd name="connsiteY4" fmla="*/ 47119 h 305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0211" h="305354">
                <a:moveTo>
                  <a:pt x="62578" y="47119"/>
                </a:moveTo>
                <a:cubicBezTo>
                  <a:pt x="155581" y="4134"/>
                  <a:pt x="540879" y="-18530"/>
                  <a:pt x="634664" y="18984"/>
                </a:cubicBezTo>
                <a:cubicBezTo>
                  <a:pt x="728449" y="56498"/>
                  <a:pt x="718289" y="229217"/>
                  <a:pt x="625286" y="272202"/>
                </a:cubicBezTo>
                <a:cubicBezTo>
                  <a:pt x="532283" y="315187"/>
                  <a:pt x="168086" y="315969"/>
                  <a:pt x="76646" y="276892"/>
                </a:cubicBezTo>
                <a:cubicBezTo>
                  <a:pt x="-14794" y="237815"/>
                  <a:pt x="-30425" y="90104"/>
                  <a:pt x="62578" y="47119"/>
                </a:cubicBezTo>
                <a:close/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0" name="Group 329"/>
          <p:cNvGrpSpPr/>
          <p:nvPr/>
        </p:nvGrpSpPr>
        <p:grpSpPr>
          <a:xfrm>
            <a:off x="3147810" y="2224028"/>
            <a:ext cx="2273384" cy="2808219"/>
            <a:chOff x="3147810" y="2224028"/>
            <a:chExt cx="2273384" cy="2808219"/>
          </a:xfrm>
        </p:grpSpPr>
        <p:cxnSp>
          <p:nvCxnSpPr>
            <p:cNvPr id="201" name="Straight Connector 200"/>
            <p:cNvCxnSpPr/>
            <p:nvPr/>
          </p:nvCxnSpPr>
          <p:spPr>
            <a:xfrm flipH="1" flipV="1">
              <a:off x="3461705" y="2607514"/>
              <a:ext cx="360040" cy="355178"/>
            </a:xfrm>
            <a:prstGeom prst="line">
              <a:avLst/>
            </a:prstGeom>
            <a:ln w="254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2" name="TextBox 201"/>
            <p:cNvSpPr txBox="1"/>
            <p:nvPr/>
          </p:nvSpPr>
          <p:spPr>
            <a:xfrm>
              <a:off x="3435813" y="2991001"/>
              <a:ext cx="470451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 smtClean="0"/>
                <a:t>00</a:t>
              </a:r>
              <a:endParaRPr lang="en-US" sz="1500" dirty="0"/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3435813" y="3345116"/>
              <a:ext cx="470451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 smtClean="0"/>
                <a:t>01</a:t>
              </a:r>
              <a:endParaRPr lang="en-US" sz="1500" dirty="0"/>
            </a:p>
          </p:txBody>
        </p:sp>
        <p:sp>
          <p:nvSpPr>
            <p:cNvPr id="204" name="TextBox 203"/>
            <p:cNvSpPr txBox="1"/>
            <p:nvPr/>
          </p:nvSpPr>
          <p:spPr>
            <a:xfrm>
              <a:off x="3147810" y="2607514"/>
              <a:ext cx="534024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 smtClean="0"/>
                <a:t>S</a:t>
              </a:r>
              <a:r>
                <a:rPr lang="en-US" sz="1500" baseline="-25000" dirty="0" smtClean="0"/>
                <a:t>0</a:t>
              </a:r>
              <a:r>
                <a:rPr lang="en-US" sz="1500" dirty="0" smtClean="0"/>
                <a:t>A</a:t>
              </a:r>
              <a:endParaRPr lang="en-US" sz="1500" dirty="0"/>
            </a:p>
          </p:txBody>
        </p:sp>
        <p:sp>
          <p:nvSpPr>
            <p:cNvPr id="205" name="TextBox 204"/>
            <p:cNvSpPr txBox="1"/>
            <p:nvPr/>
          </p:nvSpPr>
          <p:spPr>
            <a:xfrm>
              <a:off x="3508881" y="2343060"/>
              <a:ext cx="654097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 smtClean="0"/>
                <a:t>S</a:t>
              </a:r>
              <a:r>
                <a:rPr lang="en-US" sz="1500" baseline="-25000" dirty="0" smtClean="0"/>
                <a:t>2</a:t>
              </a:r>
              <a:r>
                <a:rPr lang="en-US" sz="1500" dirty="0" smtClean="0"/>
                <a:t>S</a:t>
              </a:r>
              <a:r>
                <a:rPr lang="en-US" sz="1500" baseline="-25000" dirty="0" smtClean="0"/>
                <a:t>1</a:t>
              </a:r>
              <a:endParaRPr lang="en-US" sz="1500" baseline="-25000" dirty="0"/>
            </a:p>
          </p:txBody>
        </p:sp>
        <p:sp>
          <p:nvSpPr>
            <p:cNvPr id="206" name="TextBox 205"/>
            <p:cNvSpPr txBox="1"/>
            <p:nvPr/>
          </p:nvSpPr>
          <p:spPr>
            <a:xfrm>
              <a:off x="3435813" y="3701409"/>
              <a:ext cx="411380" cy="3326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/>
                <a:t>1</a:t>
              </a:r>
              <a:r>
                <a:rPr lang="en-US" sz="1500" dirty="0" smtClean="0"/>
                <a:t>1</a:t>
              </a:r>
              <a:endParaRPr lang="en-US" sz="1500" dirty="0"/>
            </a:p>
          </p:txBody>
        </p:sp>
        <p:sp>
          <p:nvSpPr>
            <p:cNvPr id="207" name="TextBox 206"/>
            <p:cNvSpPr txBox="1"/>
            <p:nvPr/>
          </p:nvSpPr>
          <p:spPr>
            <a:xfrm>
              <a:off x="3435813" y="4102504"/>
              <a:ext cx="406014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 smtClean="0"/>
                <a:t>10</a:t>
              </a:r>
              <a:endParaRPr lang="en-US" sz="1500" dirty="0"/>
            </a:p>
          </p:txBody>
        </p:sp>
        <p:sp>
          <p:nvSpPr>
            <p:cNvPr id="208" name="TextBox 207"/>
            <p:cNvSpPr txBox="1"/>
            <p:nvPr/>
          </p:nvSpPr>
          <p:spPr>
            <a:xfrm>
              <a:off x="3153284" y="2224028"/>
              <a:ext cx="448139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 smtClean="0">
                  <a:solidFill>
                    <a:srgbClr val="C00000"/>
                  </a:solidFill>
                </a:rPr>
                <a:t>S</a:t>
              </a:r>
              <a:r>
                <a:rPr lang="en-US" sz="1500" b="1" baseline="-25000" dirty="0" smtClean="0">
                  <a:solidFill>
                    <a:srgbClr val="C00000"/>
                  </a:solidFill>
                </a:rPr>
                <a:t>1</a:t>
              </a:r>
              <a:r>
                <a:rPr lang="en-US" sz="1500" b="1" dirty="0" smtClean="0">
                  <a:solidFill>
                    <a:srgbClr val="C00000"/>
                  </a:solidFill>
                </a:rPr>
                <a:t>’</a:t>
              </a:r>
              <a:endParaRPr lang="en-US" sz="1500" b="1" dirty="0">
                <a:solidFill>
                  <a:srgbClr val="C00000"/>
                </a:solidFill>
              </a:endParaRPr>
            </a:p>
          </p:txBody>
        </p:sp>
        <p:grpSp>
          <p:nvGrpSpPr>
            <p:cNvPr id="209" name="Group 208"/>
            <p:cNvGrpSpPr/>
            <p:nvPr/>
          </p:nvGrpSpPr>
          <p:grpSpPr>
            <a:xfrm>
              <a:off x="3808908" y="2962743"/>
              <a:ext cx="1612286" cy="1501891"/>
              <a:chOff x="4844570" y="3066639"/>
              <a:chExt cx="1612286" cy="1501891"/>
            </a:xfrm>
          </p:grpSpPr>
          <p:sp>
            <p:nvSpPr>
              <p:cNvPr id="216" name="TextBox 215"/>
              <p:cNvSpPr txBox="1"/>
              <p:nvPr/>
            </p:nvSpPr>
            <p:spPr>
              <a:xfrm>
                <a:off x="4871661" y="3091518"/>
                <a:ext cx="445388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500" smtClean="0"/>
                  <a:t>0</a:t>
                </a:r>
                <a:endParaRPr lang="en-US" sz="1500" dirty="0"/>
              </a:p>
            </p:txBody>
          </p:sp>
          <p:sp>
            <p:nvSpPr>
              <p:cNvPr id="217" name="TextBox 216"/>
              <p:cNvSpPr txBox="1"/>
              <p:nvPr/>
            </p:nvSpPr>
            <p:spPr>
              <a:xfrm>
                <a:off x="6036076" y="3091518"/>
                <a:ext cx="377670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 smtClean="0"/>
                  <a:t>0</a:t>
                </a:r>
                <a:endParaRPr lang="en-US" sz="1500" dirty="0"/>
              </a:p>
            </p:txBody>
          </p:sp>
          <p:sp>
            <p:nvSpPr>
              <p:cNvPr id="218" name="TextBox 217"/>
              <p:cNvSpPr txBox="1"/>
              <p:nvPr/>
            </p:nvSpPr>
            <p:spPr>
              <a:xfrm>
                <a:off x="5233822" y="3456641"/>
                <a:ext cx="412474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/>
                  <a:t>0</a:t>
                </a:r>
                <a:endParaRPr lang="en-US" sz="1500" dirty="0"/>
              </a:p>
            </p:txBody>
          </p:sp>
          <p:sp>
            <p:nvSpPr>
              <p:cNvPr id="219" name="TextBox 218"/>
              <p:cNvSpPr txBox="1"/>
              <p:nvPr/>
            </p:nvSpPr>
            <p:spPr>
              <a:xfrm>
                <a:off x="5993675" y="3456641"/>
                <a:ext cx="463181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/>
                  <a:t>0</a:t>
                </a:r>
                <a:endParaRPr lang="en-US" sz="1500" dirty="0"/>
              </a:p>
            </p:txBody>
          </p:sp>
          <p:sp>
            <p:nvSpPr>
              <p:cNvPr id="220" name="TextBox 219"/>
              <p:cNvSpPr txBox="1"/>
              <p:nvPr/>
            </p:nvSpPr>
            <p:spPr>
              <a:xfrm>
                <a:off x="5238987" y="3839672"/>
                <a:ext cx="435384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 smtClean="0"/>
                  <a:t>-</a:t>
                </a:r>
                <a:endParaRPr lang="en-US" sz="1500" dirty="0"/>
              </a:p>
            </p:txBody>
          </p:sp>
          <p:sp>
            <p:nvSpPr>
              <p:cNvPr id="221" name="TextBox 220"/>
              <p:cNvSpPr txBox="1"/>
              <p:nvPr/>
            </p:nvSpPr>
            <p:spPr>
              <a:xfrm>
                <a:off x="4870193" y="3831015"/>
                <a:ext cx="394544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 smtClean="0"/>
                  <a:t>1</a:t>
                </a:r>
                <a:endParaRPr lang="en-US" sz="1500" dirty="0"/>
              </a:p>
            </p:txBody>
          </p:sp>
          <p:sp>
            <p:nvSpPr>
              <p:cNvPr id="222" name="TextBox 221"/>
              <p:cNvSpPr txBox="1"/>
              <p:nvPr/>
            </p:nvSpPr>
            <p:spPr>
              <a:xfrm>
                <a:off x="4874139" y="4200824"/>
                <a:ext cx="372646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 smtClean="0"/>
                  <a:t>0</a:t>
                </a:r>
                <a:endParaRPr lang="en-US" sz="1500" dirty="0"/>
              </a:p>
            </p:txBody>
          </p:sp>
          <p:sp>
            <p:nvSpPr>
              <p:cNvPr id="223" name="TextBox 222"/>
              <p:cNvSpPr txBox="1"/>
              <p:nvPr/>
            </p:nvSpPr>
            <p:spPr>
              <a:xfrm>
                <a:off x="5235290" y="4208282"/>
                <a:ext cx="442255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 smtClean="0"/>
                  <a:t>-</a:t>
                </a:r>
                <a:endParaRPr lang="en-US" sz="1500" dirty="0"/>
              </a:p>
            </p:txBody>
          </p:sp>
          <p:sp>
            <p:nvSpPr>
              <p:cNvPr id="224" name="TextBox 223"/>
              <p:cNvSpPr txBox="1"/>
              <p:nvPr/>
            </p:nvSpPr>
            <p:spPr>
              <a:xfrm>
                <a:off x="6007219" y="4205459"/>
                <a:ext cx="435384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 smtClean="0"/>
                  <a:t>0</a:t>
                </a:r>
                <a:endParaRPr lang="en-US" sz="1500" dirty="0"/>
              </a:p>
            </p:txBody>
          </p:sp>
          <p:sp>
            <p:nvSpPr>
              <p:cNvPr id="225" name="TextBox 224"/>
              <p:cNvSpPr txBox="1"/>
              <p:nvPr/>
            </p:nvSpPr>
            <p:spPr>
              <a:xfrm>
                <a:off x="5996257" y="3830382"/>
                <a:ext cx="428711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 smtClean="0"/>
                  <a:t>0</a:t>
                </a:r>
                <a:endParaRPr lang="en-US" sz="1500" dirty="0"/>
              </a:p>
            </p:txBody>
          </p:sp>
          <p:sp>
            <p:nvSpPr>
              <p:cNvPr id="226" name="TextBox 225"/>
              <p:cNvSpPr txBox="1"/>
              <p:nvPr/>
            </p:nvSpPr>
            <p:spPr>
              <a:xfrm>
                <a:off x="5602297" y="3091518"/>
                <a:ext cx="360040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 smtClean="0"/>
                  <a:t>-</a:t>
                </a:r>
                <a:endParaRPr lang="en-US" sz="1500" dirty="0"/>
              </a:p>
            </p:txBody>
          </p:sp>
          <p:sp>
            <p:nvSpPr>
              <p:cNvPr id="227" name="TextBox 226"/>
              <p:cNvSpPr txBox="1"/>
              <p:nvPr/>
            </p:nvSpPr>
            <p:spPr>
              <a:xfrm>
                <a:off x="5236610" y="3091518"/>
                <a:ext cx="415174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/>
                  <a:t>0</a:t>
                </a:r>
              </a:p>
            </p:txBody>
          </p:sp>
          <p:sp>
            <p:nvSpPr>
              <p:cNvPr id="228" name="TextBox 227"/>
              <p:cNvSpPr txBox="1"/>
              <p:nvPr/>
            </p:nvSpPr>
            <p:spPr>
              <a:xfrm>
                <a:off x="5609207" y="4200824"/>
                <a:ext cx="414689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 smtClean="0"/>
                  <a:t>-</a:t>
                </a:r>
                <a:endParaRPr lang="en-US" sz="1500" dirty="0"/>
              </a:p>
            </p:txBody>
          </p:sp>
          <p:sp>
            <p:nvSpPr>
              <p:cNvPr id="229" name="TextBox 228"/>
              <p:cNvSpPr txBox="1"/>
              <p:nvPr/>
            </p:nvSpPr>
            <p:spPr>
              <a:xfrm>
                <a:off x="5593167" y="3456641"/>
                <a:ext cx="432843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 smtClean="0"/>
                  <a:t>-</a:t>
                </a:r>
                <a:endParaRPr lang="en-US" sz="1500" dirty="0"/>
              </a:p>
            </p:txBody>
          </p:sp>
          <p:sp>
            <p:nvSpPr>
              <p:cNvPr id="230" name="TextBox 229"/>
              <p:cNvSpPr txBox="1"/>
              <p:nvPr/>
            </p:nvSpPr>
            <p:spPr>
              <a:xfrm>
                <a:off x="4865821" y="3456641"/>
                <a:ext cx="406918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 smtClean="0"/>
                  <a:t>0</a:t>
                </a:r>
                <a:endParaRPr lang="en-US" sz="1500" dirty="0"/>
              </a:p>
            </p:txBody>
          </p:sp>
          <p:sp>
            <p:nvSpPr>
              <p:cNvPr id="231" name="TextBox 230"/>
              <p:cNvSpPr txBox="1"/>
              <p:nvPr/>
            </p:nvSpPr>
            <p:spPr>
              <a:xfrm>
                <a:off x="5601954" y="3840787"/>
                <a:ext cx="349094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 smtClean="0"/>
                  <a:t>-</a:t>
                </a:r>
                <a:endParaRPr lang="en-US" sz="1500" dirty="0"/>
              </a:p>
            </p:txBody>
          </p:sp>
          <p:sp>
            <p:nvSpPr>
              <p:cNvPr id="232" name="Rectangle 231"/>
              <p:cNvSpPr/>
              <p:nvPr/>
            </p:nvSpPr>
            <p:spPr>
              <a:xfrm>
                <a:off x="4844570" y="3066639"/>
                <a:ext cx="375502" cy="37550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3" name="Rectangle 232"/>
              <p:cNvSpPr/>
              <p:nvPr/>
            </p:nvSpPr>
            <p:spPr>
              <a:xfrm>
                <a:off x="5220072" y="3066639"/>
                <a:ext cx="375502" cy="37550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4" name="Rectangle 233"/>
              <p:cNvSpPr/>
              <p:nvPr/>
            </p:nvSpPr>
            <p:spPr>
              <a:xfrm>
                <a:off x="5595574" y="3066756"/>
                <a:ext cx="375502" cy="37550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5" name="Rectangle 234"/>
              <p:cNvSpPr/>
              <p:nvPr/>
            </p:nvSpPr>
            <p:spPr>
              <a:xfrm>
                <a:off x="5973886" y="3066639"/>
                <a:ext cx="375502" cy="37550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6" name="Rectangle 235"/>
              <p:cNvSpPr/>
              <p:nvPr/>
            </p:nvSpPr>
            <p:spPr>
              <a:xfrm>
                <a:off x="4844570" y="3442141"/>
                <a:ext cx="375502" cy="37550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7" name="Rectangle 236"/>
              <p:cNvSpPr/>
              <p:nvPr/>
            </p:nvSpPr>
            <p:spPr>
              <a:xfrm>
                <a:off x="5220072" y="3442141"/>
                <a:ext cx="375502" cy="37550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8" name="Rectangle 237"/>
              <p:cNvSpPr/>
              <p:nvPr/>
            </p:nvSpPr>
            <p:spPr>
              <a:xfrm>
                <a:off x="5595574" y="3442258"/>
                <a:ext cx="375502" cy="37550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9" name="Rectangle 238"/>
              <p:cNvSpPr/>
              <p:nvPr/>
            </p:nvSpPr>
            <p:spPr>
              <a:xfrm>
                <a:off x="5973886" y="3442141"/>
                <a:ext cx="375502" cy="37550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0" name="Rectangle 239"/>
              <p:cNvSpPr/>
              <p:nvPr/>
            </p:nvSpPr>
            <p:spPr>
              <a:xfrm>
                <a:off x="4844570" y="3817526"/>
                <a:ext cx="375502" cy="37550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1" name="Rectangle 240"/>
              <p:cNvSpPr/>
              <p:nvPr/>
            </p:nvSpPr>
            <p:spPr>
              <a:xfrm>
                <a:off x="5220072" y="3817526"/>
                <a:ext cx="375502" cy="37550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2" name="Rectangle 241"/>
              <p:cNvSpPr/>
              <p:nvPr/>
            </p:nvSpPr>
            <p:spPr>
              <a:xfrm>
                <a:off x="5595574" y="3817643"/>
                <a:ext cx="375502" cy="37550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3" name="Rectangle 242"/>
              <p:cNvSpPr/>
              <p:nvPr/>
            </p:nvSpPr>
            <p:spPr>
              <a:xfrm>
                <a:off x="5973886" y="3817526"/>
                <a:ext cx="375502" cy="37550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4" name="Rectangle 243"/>
              <p:cNvSpPr/>
              <p:nvPr/>
            </p:nvSpPr>
            <p:spPr>
              <a:xfrm>
                <a:off x="4844570" y="4192911"/>
                <a:ext cx="375502" cy="37550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5" name="Rectangle 244"/>
              <p:cNvSpPr/>
              <p:nvPr/>
            </p:nvSpPr>
            <p:spPr>
              <a:xfrm>
                <a:off x="5220072" y="4192911"/>
                <a:ext cx="375502" cy="37550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6" name="Rectangle 245"/>
              <p:cNvSpPr/>
              <p:nvPr/>
            </p:nvSpPr>
            <p:spPr>
              <a:xfrm>
                <a:off x="5595574" y="4193028"/>
                <a:ext cx="375502" cy="37550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7" name="Rectangle 246"/>
              <p:cNvSpPr/>
              <p:nvPr/>
            </p:nvSpPr>
            <p:spPr>
              <a:xfrm>
                <a:off x="5973886" y="4192911"/>
                <a:ext cx="375502" cy="37550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10" name="TextBox 209"/>
            <p:cNvSpPr txBox="1"/>
            <p:nvPr/>
          </p:nvSpPr>
          <p:spPr>
            <a:xfrm>
              <a:off x="3815692" y="2661589"/>
              <a:ext cx="470451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 smtClean="0"/>
                <a:t>00</a:t>
              </a:r>
              <a:endParaRPr lang="en-US" sz="1500" dirty="0"/>
            </a:p>
          </p:txBody>
        </p:sp>
        <p:sp>
          <p:nvSpPr>
            <p:cNvPr id="211" name="TextBox 210"/>
            <p:cNvSpPr txBox="1"/>
            <p:nvPr/>
          </p:nvSpPr>
          <p:spPr>
            <a:xfrm>
              <a:off x="4201535" y="2661472"/>
              <a:ext cx="470451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 smtClean="0"/>
                <a:t>01</a:t>
              </a:r>
              <a:endParaRPr lang="en-US" sz="1500" dirty="0"/>
            </a:p>
          </p:txBody>
        </p:sp>
        <p:sp>
          <p:nvSpPr>
            <p:cNvPr id="212" name="TextBox 211"/>
            <p:cNvSpPr txBox="1"/>
            <p:nvPr/>
          </p:nvSpPr>
          <p:spPr>
            <a:xfrm>
              <a:off x="4543681" y="2659424"/>
              <a:ext cx="411380" cy="3326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/>
                <a:t>1</a:t>
              </a:r>
              <a:r>
                <a:rPr lang="en-US" sz="1500" dirty="0" smtClean="0"/>
                <a:t>1</a:t>
              </a:r>
              <a:endParaRPr lang="en-US" sz="1500" dirty="0"/>
            </a:p>
          </p:txBody>
        </p:sp>
        <p:sp>
          <p:nvSpPr>
            <p:cNvPr id="213" name="TextBox 212"/>
            <p:cNvSpPr txBox="1"/>
            <p:nvPr/>
          </p:nvSpPr>
          <p:spPr>
            <a:xfrm>
              <a:off x="4854822" y="2639519"/>
              <a:ext cx="406014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 smtClean="0"/>
                <a:t>10</a:t>
              </a:r>
              <a:endParaRPr lang="en-US" sz="1500" dirty="0"/>
            </a:p>
          </p:txBody>
        </p:sp>
        <p:sp>
          <p:nvSpPr>
            <p:cNvPr id="215" name="Freeform 214"/>
            <p:cNvSpPr/>
            <p:nvPr/>
          </p:nvSpPr>
          <p:spPr>
            <a:xfrm>
              <a:off x="3840685" y="3741205"/>
              <a:ext cx="306922" cy="305354"/>
            </a:xfrm>
            <a:custGeom>
              <a:avLst/>
              <a:gdLst>
                <a:gd name="connsiteX0" fmla="*/ 62578 w 700211"/>
                <a:gd name="connsiteY0" fmla="*/ 47119 h 305354"/>
                <a:gd name="connsiteX1" fmla="*/ 634664 w 700211"/>
                <a:gd name="connsiteY1" fmla="*/ 18984 h 305354"/>
                <a:gd name="connsiteX2" fmla="*/ 625286 w 700211"/>
                <a:gd name="connsiteY2" fmla="*/ 272202 h 305354"/>
                <a:gd name="connsiteX3" fmla="*/ 76646 w 700211"/>
                <a:gd name="connsiteY3" fmla="*/ 276892 h 305354"/>
                <a:gd name="connsiteX4" fmla="*/ 62578 w 700211"/>
                <a:gd name="connsiteY4" fmla="*/ 47119 h 305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0211" h="305354">
                  <a:moveTo>
                    <a:pt x="62578" y="47119"/>
                  </a:moveTo>
                  <a:cubicBezTo>
                    <a:pt x="155581" y="4134"/>
                    <a:pt x="540879" y="-18530"/>
                    <a:pt x="634664" y="18984"/>
                  </a:cubicBezTo>
                  <a:cubicBezTo>
                    <a:pt x="728449" y="56498"/>
                    <a:pt x="718289" y="229217"/>
                    <a:pt x="625286" y="272202"/>
                  </a:cubicBezTo>
                  <a:cubicBezTo>
                    <a:pt x="532283" y="315187"/>
                    <a:pt x="168086" y="315969"/>
                    <a:pt x="76646" y="276892"/>
                  </a:cubicBezTo>
                  <a:cubicBezTo>
                    <a:pt x="-14794" y="237815"/>
                    <a:pt x="-30425" y="90104"/>
                    <a:pt x="62578" y="47119"/>
                  </a:cubicBezTo>
                  <a:close/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9" name="Straight Connector 298"/>
            <p:cNvCxnSpPr/>
            <p:nvPr/>
          </p:nvCxnSpPr>
          <p:spPr>
            <a:xfrm>
              <a:off x="4361819" y="4717865"/>
              <a:ext cx="10295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/>
            <p:cNvCxnSpPr/>
            <p:nvPr/>
          </p:nvCxnSpPr>
          <p:spPr>
            <a:xfrm>
              <a:off x="4180926" y="4712185"/>
              <a:ext cx="10295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7" name="TextBox 306"/>
            <p:cNvSpPr txBox="1"/>
            <p:nvPr/>
          </p:nvSpPr>
          <p:spPr>
            <a:xfrm>
              <a:off x="4098240" y="4662915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</a:t>
              </a:r>
              <a:r>
                <a:rPr lang="en-US" baseline="-25000" dirty="0" smtClean="0"/>
                <a:t>2</a:t>
              </a:r>
              <a:r>
                <a:rPr lang="en-US" dirty="0" smtClean="0"/>
                <a:t>S</a:t>
              </a:r>
              <a:r>
                <a:rPr lang="en-US" baseline="-25000" dirty="0" smtClean="0"/>
                <a:t>1</a:t>
              </a:r>
              <a:r>
                <a:rPr lang="en-US" dirty="0" smtClean="0"/>
                <a:t>S</a:t>
              </a:r>
              <a:r>
                <a:rPr lang="en-US" baseline="-25000" dirty="0" smtClean="0"/>
                <a:t>0</a:t>
              </a:r>
              <a:r>
                <a:rPr lang="en-US" dirty="0" smtClean="0"/>
                <a:t>A</a:t>
              </a:r>
              <a:endParaRPr lang="en-US" dirty="0"/>
            </a:p>
          </p:txBody>
        </p:sp>
      </p:grpSp>
      <p:grpSp>
        <p:nvGrpSpPr>
          <p:cNvPr id="323" name="Group 322"/>
          <p:cNvGrpSpPr/>
          <p:nvPr/>
        </p:nvGrpSpPr>
        <p:grpSpPr>
          <a:xfrm>
            <a:off x="1101142" y="4662915"/>
            <a:ext cx="1482428" cy="369332"/>
            <a:chOff x="1101142" y="4662915"/>
            <a:chExt cx="1482428" cy="369332"/>
          </a:xfrm>
        </p:grpSpPr>
        <p:grpSp>
          <p:nvGrpSpPr>
            <p:cNvPr id="314" name="Group 313"/>
            <p:cNvGrpSpPr/>
            <p:nvPr/>
          </p:nvGrpSpPr>
          <p:grpSpPr>
            <a:xfrm>
              <a:off x="1101142" y="4662915"/>
              <a:ext cx="936104" cy="369332"/>
              <a:chOff x="-1203686" y="3597634"/>
              <a:chExt cx="936104" cy="369332"/>
            </a:xfrm>
          </p:grpSpPr>
          <p:sp>
            <p:nvSpPr>
              <p:cNvPr id="309" name="TextBox 308"/>
              <p:cNvSpPr txBox="1"/>
              <p:nvPr/>
            </p:nvSpPr>
            <p:spPr>
              <a:xfrm>
                <a:off x="-1203686" y="3597634"/>
                <a:ext cx="9361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S</a:t>
                </a:r>
                <a:r>
                  <a:rPr lang="en-US" baseline="-25000" dirty="0" smtClean="0"/>
                  <a:t>2</a:t>
                </a:r>
                <a:r>
                  <a:rPr lang="en-US" dirty="0" smtClean="0"/>
                  <a:t>S</a:t>
                </a:r>
                <a:r>
                  <a:rPr lang="en-US" baseline="-25000" dirty="0" smtClean="0"/>
                  <a:t>0</a:t>
                </a:r>
                <a:r>
                  <a:rPr lang="en-US" dirty="0" smtClean="0"/>
                  <a:t>A</a:t>
                </a:r>
                <a:endParaRPr lang="en-US" dirty="0"/>
              </a:p>
            </p:txBody>
          </p:sp>
          <p:cxnSp>
            <p:nvCxnSpPr>
              <p:cNvPr id="310" name="Straight Connector 309"/>
              <p:cNvCxnSpPr/>
              <p:nvPr/>
            </p:nvCxnSpPr>
            <p:spPr>
              <a:xfrm>
                <a:off x="-1100631" y="3677936"/>
                <a:ext cx="10295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" name="Straight Connector 310"/>
              <p:cNvCxnSpPr/>
              <p:nvPr/>
            </p:nvCxnSpPr>
            <p:spPr>
              <a:xfrm>
                <a:off x="-940872" y="3680185"/>
                <a:ext cx="10295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5" name="Group 314"/>
            <p:cNvGrpSpPr/>
            <p:nvPr/>
          </p:nvGrpSpPr>
          <p:grpSpPr>
            <a:xfrm>
              <a:off x="1647466" y="4662915"/>
              <a:ext cx="936104" cy="369332"/>
              <a:chOff x="1805764" y="4692956"/>
              <a:chExt cx="936104" cy="369332"/>
            </a:xfrm>
          </p:grpSpPr>
          <p:sp>
            <p:nvSpPr>
              <p:cNvPr id="312" name="TextBox 311"/>
              <p:cNvSpPr txBox="1"/>
              <p:nvPr/>
            </p:nvSpPr>
            <p:spPr>
              <a:xfrm>
                <a:off x="1805764" y="4692956"/>
                <a:ext cx="9361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+ S</a:t>
                </a:r>
                <a:r>
                  <a:rPr lang="en-US" baseline="-25000" dirty="0" smtClean="0"/>
                  <a:t>2</a:t>
                </a:r>
                <a:r>
                  <a:rPr lang="en-US" dirty="0" smtClean="0"/>
                  <a:t>S</a:t>
                </a:r>
                <a:r>
                  <a:rPr lang="en-US" baseline="-25000" dirty="0" smtClean="0"/>
                  <a:t>1</a:t>
                </a:r>
                <a:r>
                  <a:rPr lang="en-US" dirty="0" smtClean="0"/>
                  <a:t>A</a:t>
                </a:r>
                <a:endParaRPr lang="en-US" dirty="0"/>
              </a:p>
            </p:txBody>
          </p:sp>
          <p:cxnSp>
            <p:nvCxnSpPr>
              <p:cNvPr id="313" name="Straight Connector 312"/>
              <p:cNvCxnSpPr/>
              <p:nvPr/>
            </p:nvCxnSpPr>
            <p:spPr>
              <a:xfrm>
                <a:off x="2230953" y="4770121"/>
                <a:ext cx="10295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29" name="Group 328"/>
          <p:cNvGrpSpPr/>
          <p:nvPr/>
        </p:nvGrpSpPr>
        <p:grpSpPr>
          <a:xfrm>
            <a:off x="5770591" y="2224028"/>
            <a:ext cx="2273384" cy="2808219"/>
            <a:chOff x="5770591" y="2224028"/>
            <a:chExt cx="2273384" cy="2808219"/>
          </a:xfrm>
        </p:grpSpPr>
        <p:cxnSp>
          <p:nvCxnSpPr>
            <p:cNvPr id="249" name="Straight Connector 248"/>
            <p:cNvCxnSpPr/>
            <p:nvPr/>
          </p:nvCxnSpPr>
          <p:spPr>
            <a:xfrm flipH="1" flipV="1">
              <a:off x="6084486" y="2607514"/>
              <a:ext cx="360040" cy="355178"/>
            </a:xfrm>
            <a:prstGeom prst="line">
              <a:avLst/>
            </a:prstGeom>
            <a:ln w="254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0" name="TextBox 249"/>
            <p:cNvSpPr txBox="1"/>
            <p:nvPr/>
          </p:nvSpPr>
          <p:spPr>
            <a:xfrm>
              <a:off x="6058594" y="2991001"/>
              <a:ext cx="470451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 smtClean="0"/>
                <a:t>00</a:t>
              </a:r>
              <a:endParaRPr lang="en-US" sz="1500" dirty="0"/>
            </a:p>
          </p:txBody>
        </p:sp>
        <p:sp>
          <p:nvSpPr>
            <p:cNvPr id="251" name="TextBox 250"/>
            <p:cNvSpPr txBox="1"/>
            <p:nvPr/>
          </p:nvSpPr>
          <p:spPr>
            <a:xfrm>
              <a:off x="6058594" y="3345116"/>
              <a:ext cx="470451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 smtClean="0"/>
                <a:t>01</a:t>
              </a:r>
              <a:endParaRPr lang="en-US" sz="1500" dirty="0"/>
            </a:p>
          </p:txBody>
        </p:sp>
        <p:sp>
          <p:nvSpPr>
            <p:cNvPr id="252" name="TextBox 251"/>
            <p:cNvSpPr txBox="1"/>
            <p:nvPr/>
          </p:nvSpPr>
          <p:spPr>
            <a:xfrm>
              <a:off x="5770591" y="2607514"/>
              <a:ext cx="534024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 smtClean="0"/>
                <a:t>S</a:t>
              </a:r>
              <a:r>
                <a:rPr lang="en-US" sz="1500" baseline="-25000" dirty="0" smtClean="0"/>
                <a:t>0</a:t>
              </a:r>
              <a:r>
                <a:rPr lang="en-US" sz="1500" dirty="0" smtClean="0"/>
                <a:t>A</a:t>
              </a:r>
              <a:endParaRPr lang="en-US" sz="1500" dirty="0"/>
            </a:p>
          </p:txBody>
        </p:sp>
        <p:sp>
          <p:nvSpPr>
            <p:cNvPr id="253" name="TextBox 252"/>
            <p:cNvSpPr txBox="1"/>
            <p:nvPr/>
          </p:nvSpPr>
          <p:spPr>
            <a:xfrm>
              <a:off x="6131662" y="2343060"/>
              <a:ext cx="654097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 smtClean="0"/>
                <a:t>S</a:t>
              </a:r>
              <a:r>
                <a:rPr lang="en-US" sz="1500" baseline="-25000" dirty="0" smtClean="0"/>
                <a:t>2</a:t>
              </a:r>
              <a:r>
                <a:rPr lang="en-US" sz="1500" dirty="0" smtClean="0"/>
                <a:t>S</a:t>
              </a:r>
              <a:r>
                <a:rPr lang="en-US" sz="1500" baseline="-25000" dirty="0" smtClean="0"/>
                <a:t>1</a:t>
              </a:r>
              <a:endParaRPr lang="en-US" sz="1500" baseline="-25000" dirty="0"/>
            </a:p>
          </p:txBody>
        </p:sp>
        <p:sp>
          <p:nvSpPr>
            <p:cNvPr id="254" name="TextBox 253"/>
            <p:cNvSpPr txBox="1"/>
            <p:nvPr/>
          </p:nvSpPr>
          <p:spPr>
            <a:xfrm>
              <a:off x="6058594" y="3701409"/>
              <a:ext cx="411380" cy="3326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/>
                <a:t>1</a:t>
              </a:r>
              <a:r>
                <a:rPr lang="en-US" sz="1500" dirty="0" smtClean="0"/>
                <a:t>1</a:t>
              </a:r>
              <a:endParaRPr lang="en-US" sz="1500" dirty="0"/>
            </a:p>
          </p:txBody>
        </p:sp>
        <p:sp>
          <p:nvSpPr>
            <p:cNvPr id="255" name="TextBox 254"/>
            <p:cNvSpPr txBox="1"/>
            <p:nvPr/>
          </p:nvSpPr>
          <p:spPr>
            <a:xfrm>
              <a:off x="6058594" y="4102504"/>
              <a:ext cx="406014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 smtClean="0"/>
                <a:t>10</a:t>
              </a:r>
              <a:endParaRPr lang="en-US" sz="1500" dirty="0"/>
            </a:p>
          </p:txBody>
        </p:sp>
        <p:sp>
          <p:nvSpPr>
            <p:cNvPr id="256" name="TextBox 255"/>
            <p:cNvSpPr txBox="1"/>
            <p:nvPr/>
          </p:nvSpPr>
          <p:spPr>
            <a:xfrm>
              <a:off x="5776065" y="2224028"/>
              <a:ext cx="448139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 smtClean="0">
                  <a:solidFill>
                    <a:srgbClr val="C00000"/>
                  </a:solidFill>
                </a:rPr>
                <a:t>S</a:t>
              </a:r>
              <a:r>
                <a:rPr lang="en-US" sz="1500" b="1" baseline="-25000" dirty="0" smtClean="0">
                  <a:solidFill>
                    <a:srgbClr val="C00000"/>
                  </a:solidFill>
                </a:rPr>
                <a:t>2</a:t>
              </a:r>
              <a:r>
                <a:rPr lang="en-US" sz="1500" b="1" dirty="0" smtClean="0">
                  <a:solidFill>
                    <a:srgbClr val="C00000"/>
                  </a:solidFill>
                </a:rPr>
                <a:t>’</a:t>
              </a:r>
              <a:endParaRPr lang="en-US" sz="1500" b="1" dirty="0">
                <a:solidFill>
                  <a:srgbClr val="C00000"/>
                </a:solidFill>
              </a:endParaRPr>
            </a:p>
          </p:txBody>
        </p:sp>
        <p:grpSp>
          <p:nvGrpSpPr>
            <p:cNvPr id="316" name="Group 315"/>
            <p:cNvGrpSpPr/>
            <p:nvPr/>
          </p:nvGrpSpPr>
          <p:grpSpPr>
            <a:xfrm>
              <a:off x="6452940" y="2987622"/>
              <a:ext cx="1591035" cy="1439929"/>
              <a:chOff x="6452940" y="2987622"/>
              <a:chExt cx="1591035" cy="1439929"/>
            </a:xfrm>
          </p:grpSpPr>
          <p:sp>
            <p:nvSpPr>
              <p:cNvPr id="264" name="TextBox 263"/>
              <p:cNvSpPr txBox="1"/>
              <p:nvPr/>
            </p:nvSpPr>
            <p:spPr>
              <a:xfrm>
                <a:off x="6458780" y="2987622"/>
                <a:ext cx="292201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 smtClean="0"/>
                  <a:t>0</a:t>
                </a:r>
                <a:endParaRPr lang="en-US" sz="1500" dirty="0"/>
              </a:p>
            </p:txBody>
          </p:sp>
          <p:sp>
            <p:nvSpPr>
              <p:cNvPr id="265" name="TextBox 264"/>
              <p:cNvSpPr txBox="1"/>
              <p:nvPr/>
            </p:nvSpPr>
            <p:spPr>
              <a:xfrm>
                <a:off x="7623195" y="2987622"/>
                <a:ext cx="377670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 smtClean="0"/>
                  <a:t>0</a:t>
                </a:r>
                <a:endParaRPr lang="en-US" sz="1500" dirty="0"/>
              </a:p>
            </p:txBody>
          </p:sp>
          <p:sp>
            <p:nvSpPr>
              <p:cNvPr id="266" name="TextBox 265"/>
              <p:cNvSpPr txBox="1"/>
              <p:nvPr/>
            </p:nvSpPr>
            <p:spPr>
              <a:xfrm>
                <a:off x="6820941" y="3352745"/>
                <a:ext cx="303135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/>
                  <a:t>1</a:t>
                </a:r>
                <a:endParaRPr lang="en-US" sz="1500" dirty="0"/>
              </a:p>
            </p:txBody>
          </p:sp>
          <p:sp>
            <p:nvSpPr>
              <p:cNvPr id="267" name="TextBox 266"/>
              <p:cNvSpPr txBox="1"/>
              <p:nvPr/>
            </p:nvSpPr>
            <p:spPr>
              <a:xfrm>
                <a:off x="7580794" y="3352745"/>
                <a:ext cx="463181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/>
                  <a:t>0</a:t>
                </a:r>
                <a:endParaRPr lang="en-US" sz="1500" dirty="0"/>
              </a:p>
            </p:txBody>
          </p:sp>
          <p:sp>
            <p:nvSpPr>
              <p:cNvPr id="268" name="TextBox 267"/>
              <p:cNvSpPr txBox="1"/>
              <p:nvPr/>
            </p:nvSpPr>
            <p:spPr>
              <a:xfrm>
                <a:off x="6869746" y="3735776"/>
                <a:ext cx="237367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 smtClean="0"/>
                  <a:t>-</a:t>
                </a:r>
                <a:endParaRPr lang="en-US" sz="1500" dirty="0"/>
              </a:p>
            </p:txBody>
          </p:sp>
          <p:sp>
            <p:nvSpPr>
              <p:cNvPr id="269" name="TextBox 268"/>
              <p:cNvSpPr txBox="1"/>
              <p:nvPr/>
            </p:nvSpPr>
            <p:spPr>
              <a:xfrm>
                <a:off x="6457312" y="3727119"/>
                <a:ext cx="256748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/>
                  <a:t>0</a:t>
                </a:r>
                <a:endParaRPr lang="en-US" sz="1500" dirty="0"/>
              </a:p>
            </p:txBody>
          </p:sp>
          <p:sp>
            <p:nvSpPr>
              <p:cNvPr id="270" name="TextBox 269"/>
              <p:cNvSpPr txBox="1"/>
              <p:nvPr/>
            </p:nvSpPr>
            <p:spPr>
              <a:xfrm>
                <a:off x="6461258" y="4096928"/>
                <a:ext cx="311576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/>
                  <a:t>0</a:t>
                </a:r>
                <a:endParaRPr lang="en-US" sz="1500" dirty="0"/>
              </a:p>
            </p:txBody>
          </p:sp>
          <p:sp>
            <p:nvSpPr>
              <p:cNvPr id="271" name="TextBox 270"/>
              <p:cNvSpPr txBox="1"/>
              <p:nvPr/>
            </p:nvSpPr>
            <p:spPr>
              <a:xfrm>
                <a:off x="6866049" y="4104386"/>
                <a:ext cx="258027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 smtClean="0"/>
                  <a:t>-</a:t>
                </a:r>
                <a:endParaRPr lang="en-US" sz="1500" dirty="0"/>
              </a:p>
            </p:txBody>
          </p:sp>
          <p:sp>
            <p:nvSpPr>
              <p:cNvPr id="272" name="TextBox 271"/>
              <p:cNvSpPr txBox="1"/>
              <p:nvPr/>
            </p:nvSpPr>
            <p:spPr>
              <a:xfrm>
                <a:off x="7594338" y="4101563"/>
                <a:ext cx="435384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/>
                  <a:t>1</a:t>
                </a:r>
                <a:endParaRPr lang="en-US" sz="1500" dirty="0"/>
              </a:p>
            </p:txBody>
          </p:sp>
          <p:sp>
            <p:nvSpPr>
              <p:cNvPr id="273" name="TextBox 272"/>
              <p:cNvSpPr txBox="1"/>
              <p:nvPr/>
            </p:nvSpPr>
            <p:spPr>
              <a:xfrm>
                <a:off x="7583376" y="3726486"/>
                <a:ext cx="428711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/>
                  <a:t>1</a:t>
                </a:r>
                <a:endParaRPr lang="en-US" sz="1500" dirty="0"/>
              </a:p>
            </p:txBody>
          </p:sp>
          <p:sp>
            <p:nvSpPr>
              <p:cNvPr id="274" name="TextBox 273"/>
              <p:cNvSpPr txBox="1"/>
              <p:nvPr/>
            </p:nvSpPr>
            <p:spPr>
              <a:xfrm>
                <a:off x="7189416" y="2987622"/>
                <a:ext cx="360040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 smtClean="0"/>
                  <a:t>-</a:t>
                </a:r>
                <a:endParaRPr lang="en-US" sz="1500" dirty="0"/>
              </a:p>
            </p:txBody>
          </p:sp>
          <p:sp>
            <p:nvSpPr>
              <p:cNvPr id="275" name="TextBox 274"/>
              <p:cNvSpPr txBox="1"/>
              <p:nvPr/>
            </p:nvSpPr>
            <p:spPr>
              <a:xfrm>
                <a:off x="6823729" y="2987622"/>
                <a:ext cx="249700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/>
                  <a:t>1</a:t>
                </a:r>
                <a:endParaRPr lang="en-US" sz="1500" dirty="0"/>
              </a:p>
            </p:txBody>
          </p:sp>
          <p:sp>
            <p:nvSpPr>
              <p:cNvPr id="276" name="TextBox 275"/>
              <p:cNvSpPr txBox="1"/>
              <p:nvPr/>
            </p:nvSpPr>
            <p:spPr>
              <a:xfrm>
                <a:off x="7196326" y="4096928"/>
                <a:ext cx="414689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 smtClean="0"/>
                  <a:t>-</a:t>
                </a:r>
                <a:endParaRPr lang="en-US" sz="1500" dirty="0"/>
              </a:p>
            </p:txBody>
          </p:sp>
          <p:sp>
            <p:nvSpPr>
              <p:cNvPr id="277" name="TextBox 276"/>
              <p:cNvSpPr txBox="1"/>
              <p:nvPr/>
            </p:nvSpPr>
            <p:spPr>
              <a:xfrm>
                <a:off x="7180286" y="3352745"/>
                <a:ext cx="432843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 smtClean="0"/>
                  <a:t>-</a:t>
                </a:r>
                <a:endParaRPr lang="en-US" sz="1500" dirty="0"/>
              </a:p>
            </p:txBody>
          </p:sp>
          <p:sp>
            <p:nvSpPr>
              <p:cNvPr id="278" name="TextBox 277"/>
              <p:cNvSpPr txBox="1"/>
              <p:nvPr/>
            </p:nvSpPr>
            <p:spPr>
              <a:xfrm>
                <a:off x="6452940" y="3352745"/>
                <a:ext cx="298041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/>
                  <a:t>0</a:t>
                </a:r>
                <a:endParaRPr lang="en-US" sz="1500" dirty="0"/>
              </a:p>
            </p:txBody>
          </p:sp>
          <p:sp>
            <p:nvSpPr>
              <p:cNvPr id="279" name="TextBox 278"/>
              <p:cNvSpPr txBox="1"/>
              <p:nvPr/>
            </p:nvSpPr>
            <p:spPr>
              <a:xfrm>
                <a:off x="7189073" y="3736891"/>
                <a:ext cx="349094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 smtClean="0"/>
                  <a:t>-</a:t>
                </a:r>
                <a:endParaRPr lang="en-US" sz="1500" dirty="0"/>
              </a:p>
            </p:txBody>
          </p:sp>
        </p:grpSp>
        <p:sp>
          <p:nvSpPr>
            <p:cNvPr id="280" name="Rectangle 279"/>
            <p:cNvSpPr/>
            <p:nvPr/>
          </p:nvSpPr>
          <p:spPr>
            <a:xfrm>
              <a:off x="6431689" y="2962743"/>
              <a:ext cx="375502" cy="37550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Rectangle 280"/>
            <p:cNvSpPr/>
            <p:nvPr/>
          </p:nvSpPr>
          <p:spPr>
            <a:xfrm>
              <a:off x="6807191" y="2962743"/>
              <a:ext cx="375502" cy="37550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Rectangle 281"/>
            <p:cNvSpPr/>
            <p:nvPr/>
          </p:nvSpPr>
          <p:spPr>
            <a:xfrm>
              <a:off x="7182693" y="2962860"/>
              <a:ext cx="375502" cy="37550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Rectangle 282"/>
            <p:cNvSpPr/>
            <p:nvPr/>
          </p:nvSpPr>
          <p:spPr>
            <a:xfrm>
              <a:off x="7561005" y="2962743"/>
              <a:ext cx="375502" cy="37550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Rectangle 283"/>
            <p:cNvSpPr/>
            <p:nvPr/>
          </p:nvSpPr>
          <p:spPr>
            <a:xfrm>
              <a:off x="6431689" y="3338245"/>
              <a:ext cx="375502" cy="37550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Rectangle 284"/>
            <p:cNvSpPr/>
            <p:nvPr/>
          </p:nvSpPr>
          <p:spPr>
            <a:xfrm>
              <a:off x="6807191" y="3338245"/>
              <a:ext cx="375502" cy="37550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Rectangle 285"/>
            <p:cNvSpPr/>
            <p:nvPr/>
          </p:nvSpPr>
          <p:spPr>
            <a:xfrm>
              <a:off x="7182693" y="3338362"/>
              <a:ext cx="375502" cy="37550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Rectangle 286"/>
            <p:cNvSpPr/>
            <p:nvPr/>
          </p:nvSpPr>
          <p:spPr>
            <a:xfrm>
              <a:off x="7561005" y="3338245"/>
              <a:ext cx="375502" cy="37550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8" name="Rectangle 287"/>
            <p:cNvSpPr/>
            <p:nvPr/>
          </p:nvSpPr>
          <p:spPr>
            <a:xfrm>
              <a:off x="6431689" y="3713630"/>
              <a:ext cx="375502" cy="37550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Rectangle 288"/>
            <p:cNvSpPr/>
            <p:nvPr/>
          </p:nvSpPr>
          <p:spPr>
            <a:xfrm>
              <a:off x="6807191" y="3713630"/>
              <a:ext cx="375502" cy="37550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Rectangle 289"/>
            <p:cNvSpPr/>
            <p:nvPr/>
          </p:nvSpPr>
          <p:spPr>
            <a:xfrm>
              <a:off x="7182693" y="3713747"/>
              <a:ext cx="375502" cy="37550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Rectangle 290"/>
            <p:cNvSpPr/>
            <p:nvPr/>
          </p:nvSpPr>
          <p:spPr>
            <a:xfrm>
              <a:off x="7561005" y="3713630"/>
              <a:ext cx="375502" cy="37550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Rectangle 291"/>
            <p:cNvSpPr/>
            <p:nvPr/>
          </p:nvSpPr>
          <p:spPr>
            <a:xfrm>
              <a:off x="6431689" y="4089015"/>
              <a:ext cx="375502" cy="37550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3" name="Rectangle 292"/>
            <p:cNvSpPr/>
            <p:nvPr/>
          </p:nvSpPr>
          <p:spPr>
            <a:xfrm>
              <a:off x="6807191" y="4089015"/>
              <a:ext cx="375502" cy="37550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" name="Rectangle 293"/>
            <p:cNvSpPr/>
            <p:nvPr/>
          </p:nvSpPr>
          <p:spPr>
            <a:xfrm>
              <a:off x="7182693" y="4089132"/>
              <a:ext cx="375502" cy="37550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5" name="Rectangle 294"/>
            <p:cNvSpPr/>
            <p:nvPr/>
          </p:nvSpPr>
          <p:spPr>
            <a:xfrm>
              <a:off x="7561005" y="4089015"/>
              <a:ext cx="375502" cy="37550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TextBox 257"/>
            <p:cNvSpPr txBox="1"/>
            <p:nvPr/>
          </p:nvSpPr>
          <p:spPr>
            <a:xfrm>
              <a:off x="6438473" y="2661589"/>
              <a:ext cx="470451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 smtClean="0"/>
                <a:t>00</a:t>
              </a:r>
              <a:endParaRPr lang="en-US" sz="1500" dirty="0"/>
            </a:p>
          </p:txBody>
        </p:sp>
        <p:sp>
          <p:nvSpPr>
            <p:cNvPr id="259" name="TextBox 258"/>
            <p:cNvSpPr txBox="1"/>
            <p:nvPr/>
          </p:nvSpPr>
          <p:spPr>
            <a:xfrm>
              <a:off x="6824316" y="2661472"/>
              <a:ext cx="470451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 smtClean="0"/>
                <a:t>01</a:t>
              </a:r>
              <a:endParaRPr lang="en-US" sz="1500" dirty="0"/>
            </a:p>
          </p:txBody>
        </p:sp>
        <p:sp>
          <p:nvSpPr>
            <p:cNvPr id="260" name="TextBox 259"/>
            <p:cNvSpPr txBox="1"/>
            <p:nvPr/>
          </p:nvSpPr>
          <p:spPr>
            <a:xfrm>
              <a:off x="7166462" y="2659424"/>
              <a:ext cx="411380" cy="3326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/>
                <a:t>1</a:t>
              </a:r>
              <a:r>
                <a:rPr lang="en-US" sz="1500" dirty="0" smtClean="0"/>
                <a:t>1</a:t>
              </a:r>
              <a:endParaRPr lang="en-US" sz="1500" dirty="0"/>
            </a:p>
          </p:txBody>
        </p:sp>
        <p:sp>
          <p:nvSpPr>
            <p:cNvPr id="261" name="TextBox 260"/>
            <p:cNvSpPr txBox="1"/>
            <p:nvPr/>
          </p:nvSpPr>
          <p:spPr>
            <a:xfrm>
              <a:off x="7477603" y="2639519"/>
              <a:ext cx="406014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 smtClean="0"/>
                <a:t>10</a:t>
              </a:r>
              <a:endParaRPr lang="en-US" sz="1500" dirty="0"/>
            </a:p>
          </p:txBody>
        </p:sp>
        <p:sp>
          <p:nvSpPr>
            <p:cNvPr id="262" name="Freeform 261"/>
            <p:cNvSpPr/>
            <p:nvPr/>
          </p:nvSpPr>
          <p:spPr>
            <a:xfrm>
              <a:off x="7584535" y="3721962"/>
              <a:ext cx="299082" cy="734458"/>
            </a:xfrm>
            <a:custGeom>
              <a:avLst/>
              <a:gdLst>
                <a:gd name="connsiteX0" fmla="*/ 27621 w 299082"/>
                <a:gd name="connsiteY0" fmla="*/ 85714 h 734458"/>
                <a:gd name="connsiteX1" fmla="*/ 32310 w 299082"/>
                <a:gd name="connsiteY1" fmla="*/ 648421 h 734458"/>
                <a:gd name="connsiteX2" fmla="*/ 271461 w 299082"/>
                <a:gd name="connsiteY2" fmla="*/ 671867 h 734458"/>
                <a:gd name="connsiteX3" fmla="*/ 266772 w 299082"/>
                <a:gd name="connsiteY3" fmla="*/ 62267 h 734458"/>
                <a:gd name="connsiteX4" fmla="*/ 27621 w 299082"/>
                <a:gd name="connsiteY4" fmla="*/ 85714 h 734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9082" h="734458">
                  <a:moveTo>
                    <a:pt x="27621" y="85714"/>
                  </a:moveTo>
                  <a:cubicBezTo>
                    <a:pt x="-11456" y="183406"/>
                    <a:pt x="-8330" y="550729"/>
                    <a:pt x="32310" y="648421"/>
                  </a:cubicBezTo>
                  <a:cubicBezTo>
                    <a:pt x="72950" y="746113"/>
                    <a:pt x="232384" y="769559"/>
                    <a:pt x="271461" y="671867"/>
                  </a:cubicBezTo>
                  <a:cubicBezTo>
                    <a:pt x="310538" y="574175"/>
                    <a:pt x="307412" y="159178"/>
                    <a:pt x="266772" y="62267"/>
                  </a:cubicBezTo>
                  <a:cubicBezTo>
                    <a:pt x="226132" y="-34644"/>
                    <a:pt x="66698" y="-11978"/>
                    <a:pt x="27621" y="85714"/>
                  </a:cubicBezTo>
                  <a:close/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7" name="Freeform 316"/>
            <p:cNvSpPr/>
            <p:nvPr/>
          </p:nvSpPr>
          <p:spPr>
            <a:xfrm>
              <a:off x="6813879" y="2984390"/>
              <a:ext cx="299082" cy="734458"/>
            </a:xfrm>
            <a:custGeom>
              <a:avLst/>
              <a:gdLst>
                <a:gd name="connsiteX0" fmla="*/ 27621 w 299082"/>
                <a:gd name="connsiteY0" fmla="*/ 85714 h 734458"/>
                <a:gd name="connsiteX1" fmla="*/ 32310 w 299082"/>
                <a:gd name="connsiteY1" fmla="*/ 648421 h 734458"/>
                <a:gd name="connsiteX2" fmla="*/ 271461 w 299082"/>
                <a:gd name="connsiteY2" fmla="*/ 671867 h 734458"/>
                <a:gd name="connsiteX3" fmla="*/ 266772 w 299082"/>
                <a:gd name="connsiteY3" fmla="*/ 62267 h 734458"/>
                <a:gd name="connsiteX4" fmla="*/ 27621 w 299082"/>
                <a:gd name="connsiteY4" fmla="*/ 85714 h 734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9082" h="734458">
                  <a:moveTo>
                    <a:pt x="27621" y="85714"/>
                  </a:moveTo>
                  <a:cubicBezTo>
                    <a:pt x="-11456" y="183406"/>
                    <a:pt x="-8330" y="550729"/>
                    <a:pt x="32310" y="648421"/>
                  </a:cubicBezTo>
                  <a:cubicBezTo>
                    <a:pt x="72950" y="746113"/>
                    <a:pt x="232384" y="769559"/>
                    <a:pt x="271461" y="671867"/>
                  </a:cubicBezTo>
                  <a:cubicBezTo>
                    <a:pt x="310538" y="574175"/>
                    <a:pt x="307412" y="159178"/>
                    <a:pt x="266772" y="62267"/>
                  </a:cubicBezTo>
                  <a:cubicBezTo>
                    <a:pt x="226132" y="-34644"/>
                    <a:pt x="66698" y="-11978"/>
                    <a:pt x="27621" y="85714"/>
                  </a:cubicBezTo>
                  <a:close/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27" name="Group 326"/>
            <p:cNvGrpSpPr/>
            <p:nvPr/>
          </p:nvGrpSpPr>
          <p:grpSpPr>
            <a:xfrm>
              <a:off x="6497198" y="4662798"/>
              <a:ext cx="1512335" cy="369449"/>
              <a:chOff x="6497198" y="4662798"/>
              <a:chExt cx="1512335" cy="369449"/>
            </a:xfrm>
          </p:grpSpPr>
          <p:grpSp>
            <p:nvGrpSpPr>
              <p:cNvPr id="326" name="Group 325"/>
              <p:cNvGrpSpPr/>
              <p:nvPr/>
            </p:nvGrpSpPr>
            <p:grpSpPr>
              <a:xfrm>
                <a:off x="7073429" y="4662798"/>
                <a:ext cx="936104" cy="369332"/>
                <a:chOff x="8096528" y="3583255"/>
                <a:chExt cx="936104" cy="369332"/>
              </a:xfrm>
            </p:grpSpPr>
            <p:sp>
              <p:nvSpPr>
                <p:cNvPr id="302" name="TextBox 301"/>
                <p:cNvSpPr txBox="1"/>
                <p:nvPr/>
              </p:nvSpPr>
              <p:spPr>
                <a:xfrm>
                  <a:off x="8096528" y="3583255"/>
                  <a:ext cx="93610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+ S</a:t>
                  </a:r>
                  <a:r>
                    <a:rPr lang="en-US" baseline="-25000" dirty="0" smtClean="0"/>
                    <a:t>2</a:t>
                  </a:r>
                  <a:r>
                    <a:rPr lang="en-US" dirty="0" smtClean="0"/>
                    <a:t>S</a:t>
                  </a:r>
                  <a:r>
                    <a:rPr lang="en-US" baseline="-25000" dirty="0" smtClean="0"/>
                    <a:t>1</a:t>
                  </a:r>
                  <a:r>
                    <a:rPr lang="en-US" dirty="0" smtClean="0"/>
                    <a:t>S</a:t>
                  </a:r>
                  <a:r>
                    <a:rPr lang="en-US" baseline="-25000" dirty="0" smtClean="0"/>
                    <a:t>0</a:t>
                  </a:r>
                  <a:endParaRPr lang="en-US" dirty="0"/>
                </a:p>
              </p:txBody>
            </p:sp>
            <p:cxnSp>
              <p:nvCxnSpPr>
                <p:cNvPr id="305" name="Straight Connector 304"/>
                <p:cNvCxnSpPr/>
                <p:nvPr/>
              </p:nvCxnSpPr>
              <p:spPr>
                <a:xfrm>
                  <a:off x="8529684" y="3646976"/>
                  <a:ext cx="10295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22" name="Group 321"/>
              <p:cNvGrpSpPr/>
              <p:nvPr/>
            </p:nvGrpSpPr>
            <p:grpSpPr>
              <a:xfrm>
                <a:off x="6497198" y="4662915"/>
                <a:ext cx="737702" cy="369332"/>
                <a:chOff x="8223285" y="3861893"/>
                <a:chExt cx="737702" cy="369332"/>
              </a:xfrm>
            </p:grpSpPr>
            <p:sp>
              <p:nvSpPr>
                <p:cNvPr id="319" name="Rectangle 318"/>
                <p:cNvSpPr/>
                <p:nvPr/>
              </p:nvSpPr>
              <p:spPr>
                <a:xfrm>
                  <a:off x="8223285" y="3861893"/>
                  <a:ext cx="73770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/>
                    <a:t>S</a:t>
                  </a:r>
                  <a:r>
                    <a:rPr lang="en-US" baseline="-25000"/>
                    <a:t>2</a:t>
                  </a:r>
                  <a:r>
                    <a:rPr lang="en-US"/>
                    <a:t>S</a:t>
                  </a:r>
                  <a:r>
                    <a:rPr lang="en-US" baseline="-25000"/>
                    <a:t>1</a:t>
                  </a:r>
                  <a:r>
                    <a:rPr lang="en-US"/>
                    <a:t>S</a:t>
                  </a:r>
                  <a:r>
                    <a:rPr lang="en-US" baseline="-25000"/>
                    <a:t>0</a:t>
                  </a:r>
                  <a:endParaRPr lang="en-US"/>
                </a:p>
              </p:txBody>
            </p:sp>
            <p:cxnSp>
              <p:nvCxnSpPr>
                <p:cNvPr id="320" name="Straight Connector 319"/>
                <p:cNvCxnSpPr/>
                <p:nvPr/>
              </p:nvCxnSpPr>
              <p:spPr>
                <a:xfrm>
                  <a:off x="8316416" y="3933056"/>
                  <a:ext cx="10295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1" name="Straight Connector 320"/>
                <p:cNvCxnSpPr/>
                <p:nvPr/>
              </p:nvCxnSpPr>
              <p:spPr>
                <a:xfrm>
                  <a:off x="8686800" y="3948905"/>
                  <a:ext cx="10295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426789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Paper Tape #2 - </a:t>
            </a:r>
            <a:r>
              <a:rPr lang="en-US" i="1" dirty="0"/>
              <a:t>Mealy</a:t>
            </a:r>
            <a:r>
              <a:rPr lang="en-US" dirty="0"/>
              <a:t> FSM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23528" y="1700808"/>
            <a:ext cx="31742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Derive Output Logic:</a:t>
            </a:r>
            <a:endParaRPr lang="en-US" sz="2800" dirty="0"/>
          </a:p>
        </p:txBody>
      </p:sp>
      <p:cxnSp>
        <p:nvCxnSpPr>
          <p:cNvPr id="84" name="Straight Connector 83"/>
          <p:cNvCxnSpPr/>
          <p:nvPr/>
        </p:nvCxnSpPr>
        <p:spPr>
          <a:xfrm flipH="1" flipV="1">
            <a:off x="749988" y="2921516"/>
            <a:ext cx="360040" cy="355178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724096" y="3305003"/>
            <a:ext cx="47045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00</a:t>
            </a:r>
            <a:endParaRPr lang="en-US" sz="1500" dirty="0"/>
          </a:p>
        </p:txBody>
      </p:sp>
      <p:sp>
        <p:nvSpPr>
          <p:cNvPr id="86" name="TextBox 85"/>
          <p:cNvSpPr txBox="1"/>
          <p:nvPr/>
        </p:nvSpPr>
        <p:spPr>
          <a:xfrm>
            <a:off x="724096" y="3659118"/>
            <a:ext cx="47045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01</a:t>
            </a:r>
            <a:endParaRPr lang="en-US" sz="1500" dirty="0"/>
          </a:p>
        </p:txBody>
      </p:sp>
      <p:sp>
        <p:nvSpPr>
          <p:cNvPr id="87" name="TextBox 86"/>
          <p:cNvSpPr txBox="1"/>
          <p:nvPr/>
        </p:nvSpPr>
        <p:spPr>
          <a:xfrm>
            <a:off x="436093" y="2921516"/>
            <a:ext cx="53402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S</a:t>
            </a:r>
            <a:r>
              <a:rPr lang="en-US" sz="1500" baseline="-25000" dirty="0" smtClean="0"/>
              <a:t>0</a:t>
            </a:r>
            <a:r>
              <a:rPr lang="en-US" sz="1500" dirty="0" smtClean="0"/>
              <a:t>A</a:t>
            </a:r>
            <a:endParaRPr lang="en-US" sz="1500" dirty="0"/>
          </a:p>
        </p:txBody>
      </p:sp>
      <p:sp>
        <p:nvSpPr>
          <p:cNvPr id="88" name="TextBox 87"/>
          <p:cNvSpPr txBox="1"/>
          <p:nvPr/>
        </p:nvSpPr>
        <p:spPr>
          <a:xfrm>
            <a:off x="797164" y="2657062"/>
            <a:ext cx="65409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S</a:t>
            </a:r>
            <a:r>
              <a:rPr lang="en-US" sz="1500" baseline="-25000" dirty="0" smtClean="0"/>
              <a:t>2</a:t>
            </a:r>
            <a:r>
              <a:rPr lang="en-US" sz="1500" dirty="0" smtClean="0"/>
              <a:t>S</a:t>
            </a:r>
            <a:r>
              <a:rPr lang="en-US" sz="1500" baseline="-25000" dirty="0" smtClean="0"/>
              <a:t>1</a:t>
            </a:r>
            <a:endParaRPr lang="en-US" sz="1500" baseline="-25000" dirty="0"/>
          </a:p>
        </p:txBody>
      </p:sp>
      <p:sp>
        <p:nvSpPr>
          <p:cNvPr id="89" name="TextBox 88"/>
          <p:cNvSpPr txBox="1"/>
          <p:nvPr/>
        </p:nvSpPr>
        <p:spPr>
          <a:xfrm>
            <a:off x="724096" y="4015411"/>
            <a:ext cx="411380" cy="332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1</a:t>
            </a:r>
            <a:r>
              <a:rPr lang="en-US" sz="1500" dirty="0" smtClean="0"/>
              <a:t>1</a:t>
            </a:r>
            <a:endParaRPr lang="en-US" sz="1500" dirty="0"/>
          </a:p>
        </p:txBody>
      </p:sp>
      <p:sp>
        <p:nvSpPr>
          <p:cNvPr id="90" name="TextBox 89"/>
          <p:cNvSpPr txBox="1"/>
          <p:nvPr/>
        </p:nvSpPr>
        <p:spPr>
          <a:xfrm>
            <a:off x="724096" y="4416506"/>
            <a:ext cx="40601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10</a:t>
            </a:r>
            <a:endParaRPr lang="en-US" sz="1500" dirty="0"/>
          </a:p>
        </p:txBody>
      </p:sp>
      <p:sp>
        <p:nvSpPr>
          <p:cNvPr id="91" name="TextBox 90"/>
          <p:cNvSpPr txBox="1"/>
          <p:nvPr/>
        </p:nvSpPr>
        <p:spPr>
          <a:xfrm>
            <a:off x="441567" y="2538030"/>
            <a:ext cx="44813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>
                <a:solidFill>
                  <a:srgbClr val="C00000"/>
                </a:solidFill>
              </a:rPr>
              <a:t>Q</a:t>
            </a:r>
            <a:endParaRPr lang="en-US" sz="1500" b="1" dirty="0">
              <a:solidFill>
                <a:srgbClr val="C00000"/>
              </a:solidFill>
            </a:endParaRPr>
          </a:p>
        </p:txBody>
      </p:sp>
      <p:grpSp>
        <p:nvGrpSpPr>
          <p:cNvPr id="141" name="Group 140"/>
          <p:cNvGrpSpPr/>
          <p:nvPr/>
        </p:nvGrpSpPr>
        <p:grpSpPr>
          <a:xfrm>
            <a:off x="1118442" y="3301624"/>
            <a:ext cx="1591035" cy="1439929"/>
            <a:chOff x="4180144" y="3112474"/>
            <a:chExt cx="1591035" cy="1439929"/>
          </a:xfrm>
        </p:grpSpPr>
        <p:sp>
          <p:nvSpPr>
            <p:cNvPr id="123" name="TextBox 122"/>
            <p:cNvSpPr txBox="1"/>
            <p:nvPr/>
          </p:nvSpPr>
          <p:spPr>
            <a:xfrm>
              <a:off x="4185984" y="3112474"/>
              <a:ext cx="292201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 smtClean="0"/>
                <a:t>0</a:t>
              </a:r>
              <a:endParaRPr lang="en-US" sz="1500" dirty="0"/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5307998" y="3112474"/>
              <a:ext cx="37767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 smtClean="0"/>
                <a:t>0</a:t>
              </a:r>
              <a:endParaRPr lang="en-US" sz="1500" dirty="0"/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4548145" y="3477597"/>
              <a:ext cx="303135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 smtClean="0"/>
                <a:t>0</a:t>
              </a:r>
              <a:endParaRPr lang="en-US" sz="1500" dirty="0"/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5307998" y="3477597"/>
              <a:ext cx="463181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 smtClean="0"/>
                <a:t>1</a:t>
              </a:r>
              <a:endParaRPr lang="en-US" sz="1500" dirty="0"/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4596950" y="3860628"/>
              <a:ext cx="237367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 smtClean="0"/>
                <a:t>-</a:t>
              </a:r>
              <a:endParaRPr lang="en-US" sz="1500" dirty="0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4184516" y="3851971"/>
              <a:ext cx="256748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/>
                <a:t>0</a:t>
              </a:r>
              <a:endParaRPr lang="en-US" sz="1500" dirty="0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4188462" y="4221780"/>
              <a:ext cx="311576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/>
                <a:t>0</a:t>
              </a:r>
              <a:endParaRPr lang="en-US" sz="1500" dirty="0"/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4593253" y="4229238"/>
              <a:ext cx="258027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 smtClean="0"/>
                <a:t>-</a:t>
              </a:r>
              <a:endParaRPr lang="en-US" sz="1500" dirty="0"/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5307998" y="4226415"/>
              <a:ext cx="435384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 smtClean="0"/>
                <a:t>1</a:t>
              </a:r>
              <a:endParaRPr lang="en-US" sz="1500" dirty="0"/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5307998" y="3851338"/>
              <a:ext cx="428711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 smtClean="0"/>
                <a:t>0</a:t>
              </a:r>
              <a:endParaRPr lang="en-US" sz="1500" dirty="0"/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4916620" y="3112474"/>
              <a:ext cx="36004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 smtClean="0"/>
                <a:t>-</a:t>
              </a:r>
              <a:endParaRPr lang="en-US" sz="1500" dirty="0"/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4550933" y="3112474"/>
              <a:ext cx="24970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 smtClean="0"/>
                <a:t>0</a:t>
              </a:r>
              <a:endParaRPr lang="en-US" sz="1500" dirty="0"/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4923530" y="4221780"/>
              <a:ext cx="414689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 smtClean="0"/>
                <a:t>-</a:t>
              </a:r>
              <a:endParaRPr lang="en-US" sz="1500" dirty="0"/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4907490" y="3477597"/>
              <a:ext cx="432843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 smtClean="0"/>
                <a:t>-</a:t>
              </a:r>
              <a:endParaRPr lang="en-US" sz="1500" dirty="0"/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4180144" y="3477597"/>
              <a:ext cx="298041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/>
                <a:t>0</a:t>
              </a:r>
              <a:endParaRPr lang="en-US" sz="1500" dirty="0"/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4916277" y="3861743"/>
              <a:ext cx="349094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 smtClean="0"/>
                <a:t>-</a:t>
              </a:r>
              <a:endParaRPr lang="en-US" sz="1500" dirty="0"/>
            </a:p>
          </p:txBody>
        </p:sp>
      </p:grpSp>
      <p:sp>
        <p:nvSpPr>
          <p:cNvPr id="93" name="Rectangle 92"/>
          <p:cNvSpPr/>
          <p:nvPr/>
        </p:nvSpPr>
        <p:spPr>
          <a:xfrm>
            <a:off x="1097191" y="3276745"/>
            <a:ext cx="375502" cy="3755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1472693" y="3276745"/>
            <a:ext cx="375502" cy="3755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1848195" y="3276862"/>
            <a:ext cx="375502" cy="3755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2226507" y="3276745"/>
            <a:ext cx="375502" cy="3755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>
            <a:off x="1097191" y="3652247"/>
            <a:ext cx="375502" cy="3755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1472693" y="3652247"/>
            <a:ext cx="375502" cy="3755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>
            <a:off x="1848195" y="3652364"/>
            <a:ext cx="375502" cy="3755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2226507" y="3652247"/>
            <a:ext cx="375502" cy="3755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1097191" y="4027632"/>
            <a:ext cx="375502" cy="3755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1472693" y="4027632"/>
            <a:ext cx="375502" cy="3755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1848195" y="4027749"/>
            <a:ext cx="375502" cy="3755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2226507" y="4027632"/>
            <a:ext cx="375502" cy="3755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1097191" y="4403017"/>
            <a:ext cx="375502" cy="3755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/>
          <p:cNvSpPr/>
          <p:nvPr/>
        </p:nvSpPr>
        <p:spPr>
          <a:xfrm>
            <a:off x="1472693" y="4403017"/>
            <a:ext cx="375502" cy="3755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/>
          <p:cNvSpPr/>
          <p:nvPr/>
        </p:nvSpPr>
        <p:spPr>
          <a:xfrm>
            <a:off x="1848195" y="4403134"/>
            <a:ext cx="375502" cy="3755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/>
          <p:cNvSpPr/>
          <p:nvPr/>
        </p:nvSpPr>
        <p:spPr>
          <a:xfrm>
            <a:off x="2226507" y="4403017"/>
            <a:ext cx="375502" cy="3755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TextBox 108"/>
          <p:cNvSpPr txBox="1"/>
          <p:nvPr/>
        </p:nvSpPr>
        <p:spPr>
          <a:xfrm>
            <a:off x="1103975" y="2975591"/>
            <a:ext cx="47045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00</a:t>
            </a:r>
            <a:endParaRPr lang="en-US" sz="1500" dirty="0"/>
          </a:p>
        </p:txBody>
      </p:sp>
      <p:sp>
        <p:nvSpPr>
          <p:cNvPr id="110" name="TextBox 109"/>
          <p:cNvSpPr txBox="1"/>
          <p:nvPr/>
        </p:nvSpPr>
        <p:spPr>
          <a:xfrm>
            <a:off x="1489818" y="2975474"/>
            <a:ext cx="47045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01</a:t>
            </a:r>
            <a:endParaRPr lang="en-US" sz="1500" dirty="0"/>
          </a:p>
        </p:txBody>
      </p:sp>
      <p:sp>
        <p:nvSpPr>
          <p:cNvPr id="111" name="TextBox 110"/>
          <p:cNvSpPr txBox="1"/>
          <p:nvPr/>
        </p:nvSpPr>
        <p:spPr>
          <a:xfrm>
            <a:off x="1831964" y="2973426"/>
            <a:ext cx="411380" cy="332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1</a:t>
            </a:r>
            <a:r>
              <a:rPr lang="en-US" sz="1500" dirty="0" smtClean="0"/>
              <a:t>1</a:t>
            </a:r>
            <a:endParaRPr lang="en-US" sz="1500" dirty="0"/>
          </a:p>
        </p:txBody>
      </p:sp>
      <p:sp>
        <p:nvSpPr>
          <p:cNvPr id="112" name="TextBox 111"/>
          <p:cNvSpPr txBox="1"/>
          <p:nvPr/>
        </p:nvSpPr>
        <p:spPr>
          <a:xfrm>
            <a:off x="2143105" y="2953521"/>
            <a:ext cx="40601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10</a:t>
            </a:r>
            <a:endParaRPr lang="en-US" sz="1500" dirty="0"/>
          </a:p>
        </p:txBody>
      </p:sp>
      <p:sp>
        <p:nvSpPr>
          <p:cNvPr id="114" name="Freeform 113"/>
          <p:cNvSpPr/>
          <p:nvPr/>
        </p:nvSpPr>
        <p:spPr>
          <a:xfrm>
            <a:off x="2241603" y="4418388"/>
            <a:ext cx="298028" cy="357272"/>
          </a:xfrm>
          <a:custGeom>
            <a:avLst/>
            <a:gdLst>
              <a:gd name="connsiteX0" fmla="*/ 27621 w 299082"/>
              <a:gd name="connsiteY0" fmla="*/ 85714 h 734458"/>
              <a:gd name="connsiteX1" fmla="*/ 32310 w 299082"/>
              <a:gd name="connsiteY1" fmla="*/ 648421 h 734458"/>
              <a:gd name="connsiteX2" fmla="*/ 271461 w 299082"/>
              <a:gd name="connsiteY2" fmla="*/ 671867 h 734458"/>
              <a:gd name="connsiteX3" fmla="*/ 266772 w 299082"/>
              <a:gd name="connsiteY3" fmla="*/ 62267 h 734458"/>
              <a:gd name="connsiteX4" fmla="*/ 27621 w 299082"/>
              <a:gd name="connsiteY4" fmla="*/ 85714 h 734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9082" h="734458">
                <a:moveTo>
                  <a:pt x="27621" y="85714"/>
                </a:moveTo>
                <a:cubicBezTo>
                  <a:pt x="-11456" y="183406"/>
                  <a:pt x="-8330" y="550729"/>
                  <a:pt x="32310" y="648421"/>
                </a:cubicBezTo>
                <a:cubicBezTo>
                  <a:pt x="72950" y="746113"/>
                  <a:pt x="232384" y="769559"/>
                  <a:pt x="271461" y="671867"/>
                </a:cubicBezTo>
                <a:cubicBezTo>
                  <a:pt x="310538" y="574175"/>
                  <a:pt x="307412" y="159178"/>
                  <a:pt x="266772" y="62267"/>
                </a:cubicBezTo>
                <a:cubicBezTo>
                  <a:pt x="226132" y="-34644"/>
                  <a:pt x="66698" y="-11978"/>
                  <a:pt x="27621" y="85714"/>
                </a:cubicBezTo>
                <a:close/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Freeform 139"/>
          <p:cNvSpPr/>
          <p:nvPr/>
        </p:nvSpPr>
        <p:spPr>
          <a:xfrm>
            <a:off x="2243344" y="3670126"/>
            <a:ext cx="298028" cy="357272"/>
          </a:xfrm>
          <a:custGeom>
            <a:avLst/>
            <a:gdLst>
              <a:gd name="connsiteX0" fmla="*/ 27621 w 299082"/>
              <a:gd name="connsiteY0" fmla="*/ 85714 h 734458"/>
              <a:gd name="connsiteX1" fmla="*/ 32310 w 299082"/>
              <a:gd name="connsiteY1" fmla="*/ 648421 h 734458"/>
              <a:gd name="connsiteX2" fmla="*/ 271461 w 299082"/>
              <a:gd name="connsiteY2" fmla="*/ 671867 h 734458"/>
              <a:gd name="connsiteX3" fmla="*/ 266772 w 299082"/>
              <a:gd name="connsiteY3" fmla="*/ 62267 h 734458"/>
              <a:gd name="connsiteX4" fmla="*/ 27621 w 299082"/>
              <a:gd name="connsiteY4" fmla="*/ 85714 h 734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9082" h="734458">
                <a:moveTo>
                  <a:pt x="27621" y="85714"/>
                </a:moveTo>
                <a:cubicBezTo>
                  <a:pt x="-11456" y="183406"/>
                  <a:pt x="-8330" y="550729"/>
                  <a:pt x="32310" y="648421"/>
                </a:cubicBezTo>
                <a:cubicBezTo>
                  <a:pt x="72950" y="746113"/>
                  <a:pt x="232384" y="769559"/>
                  <a:pt x="271461" y="671867"/>
                </a:cubicBezTo>
                <a:cubicBezTo>
                  <a:pt x="310538" y="574175"/>
                  <a:pt x="307412" y="159178"/>
                  <a:pt x="266772" y="62267"/>
                </a:cubicBezTo>
                <a:cubicBezTo>
                  <a:pt x="226132" y="-34644"/>
                  <a:pt x="66698" y="-11978"/>
                  <a:pt x="27621" y="85714"/>
                </a:cubicBezTo>
                <a:close/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6" name="Group 155"/>
          <p:cNvGrpSpPr/>
          <p:nvPr/>
        </p:nvGrpSpPr>
        <p:grpSpPr>
          <a:xfrm>
            <a:off x="972802" y="4961813"/>
            <a:ext cx="1778051" cy="646331"/>
            <a:chOff x="4031819" y="5157192"/>
            <a:chExt cx="1778051" cy="646331"/>
          </a:xfrm>
        </p:grpSpPr>
        <p:sp>
          <p:nvSpPr>
            <p:cNvPr id="145" name="Rectangle 144"/>
            <p:cNvSpPr/>
            <p:nvPr/>
          </p:nvSpPr>
          <p:spPr>
            <a:xfrm>
              <a:off x="4031819" y="5157192"/>
              <a:ext cx="1778051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S</a:t>
              </a:r>
              <a:r>
                <a:rPr lang="en-US" baseline="-25000" dirty="0" smtClean="0"/>
                <a:t>2</a:t>
              </a:r>
              <a:r>
                <a:rPr lang="en-US" dirty="0" smtClean="0"/>
                <a:t>S</a:t>
              </a:r>
              <a:r>
                <a:rPr lang="en-US" baseline="-25000" dirty="0" smtClean="0"/>
                <a:t>1</a:t>
              </a:r>
              <a:r>
                <a:rPr lang="en-US" dirty="0" smtClean="0"/>
                <a:t>S</a:t>
              </a:r>
              <a:r>
                <a:rPr lang="en-US" baseline="-25000" dirty="0" smtClean="0"/>
                <a:t>0</a:t>
              </a:r>
              <a:r>
                <a:rPr lang="en-US" dirty="0" smtClean="0"/>
                <a:t>A + </a:t>
              </a:r>
              <a:r>
                <a:rPr lang="en-US" dirty="0"/>
                <a:t>S</a:t>
              </a:r>
              <a:r>
                <a:rPr lang="en-US" baseline="-25000" dirty="0"/>
                <a:t>2</a:t>
              </a:r>
              <a:r>
                <a:rPr lang="en-US" dirty="0"/>
                <a:t>S</a:t>
              </a:r>
              <a:r>
                <a:rPr lang="en-US" baseline="-25000" dirty="0"/>
                <a:t>1</a:t>
              </a:r>
              <a:r>
                <a:rPr lang="en-US" dirty="0"/>
                <a:t>S</a:t>
              </a:r>
              <a:r>
                <a:rPr lang="en-US" baseline="-25000" dirty="0"/>
                <a:t>0</a:t>
              </a:r>
              <a:r>
                <a:rPr lang="en-US" dirty="0"/>
                <a:t>A</a:t>
              </a:r>
            </a:p>
            <a:p>
              <a:r>
                <a:rPr lang="en-US" dirty="0" smtClean="0"/>
                <a:t> </a:t>
              </a:r>
              <a:endParaRPr lang="en-US" dirty="0"/>
            </a:p>
          </p:txBody>
        </p:sp>
        <p:cxnSp>
          <p:nvCxnSpPr>
            <p:cNvPr id="146" name="Straight Connector 145"/>
            <p:cNvCxnSpPr/>
            <p:nvPr/>
          </p:nvCxnSpPr>
          <p:spPr>
            <a:xfrm>
              <a:off x="4483215" y="5213072"/>
              <a:ext cx="10295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/>
          </p:nvCxnSpPr>
          <p:spPr>
            <a:xfrm>
              <a:off x="4298006" y="5213072"/>
              <a:ext cx="10295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>
              <a:off x="5571179" y="5230912"/>
              <a:ext cx="10295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/>
          </p:nvCxnSpPr>
          <p:spPr>
            <a:xfrm>
              <a:off x="5190195" y="5227740"/>
              <a:ext cx="10295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63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92798612"/>
              </p:ext>
            </p:extLst>
          </p:nvPr>
        </p:nvGraphicFramePr>
        <p:xfrm>
          <a:off x="3926175" y="1750349"/>
          <a:ext cx="4968552" cy="41968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958"/>
                <a:gridCol w="482633"/>
                <a:gridCol w="595004"/>
                <a:gridCol w="850989"/>
                <a:gridCol w="496410"/>
                <a:gridCol w="496410"/>
                <a:gridCol w="425494"/>
                <a:gridCol w="1134654"/>
              </a:tblGrid>
              <a:tr h="508746">
                <a:tc gridSpan="3">
                  <a:txBody>
                    <a:bodyPr/>
                    <a:lstStyle/>
                    <a:p>
                      <a:r>
                        <a:rPr lang="en-US" sz="1600" dirty="0" smtClean="0"/>
                        <a:t>Current State</a:t>
                      </a:r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dirty="0" smtClean="0"/>
                        <a:t>Inputs</a:t>
                      </a:r>
                      <a:endParaRPr lang="en-US" sz="1600" baseline="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sz="1600" dirty="0" smtClean="0"/>
                        <a:t>Next State</a:t>
                      </a:r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Output</a:t>
                      </a:r>
                      <a:endParaRPr lang="en-US" sz="1600" dirty="0"/>
                    </a:p>
                  </a:txBody>
                  <a:tcPr/>
                </a:tc>
              </a:tr>
              <a:tr h="319005">
                <a:tc>
                  <a:txBody>
                    <a:bodyPr/>
                    <a:lstStyle/>
                    <a:p>
                      <a:r>
                        <a:rPr lang="en-US" sz="1600" baseline="0" dirty="0" smtClean="0">
                          <a:solidFill>
                            <a:schemeClr val="bg1"/>
                          </a:solidFill>
                        </a:rPr>
                        <a:t>S</a:t>
                      </a:r>
                      <a:r>
                        <a:rPr lang="en-US" sz="1600" baseline="-250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sz="1600" baseline="-25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aseline="0" dirty="0" smtClean="0">
                          <a:solidFill>
                            <a:schemeClr val="bg1"/>
                          </a:solidFill>
                        </a:rPr>
                        <a:t>S</a:t>
                      </a:r>
                      <a:r>
                        <a:rPr lang="en-US" sz="1600" baseline="-250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1600" baseline="-25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S</a:t>
                      </a:r>
                      <a:r>
                        <a:rPr lang="en-US" sz="1600" baseline="-250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1600" baseline="-25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sz="1600" baseline="-2500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S</a:t>
                      </a:r>
                      <a:r>
                        <a:rPr lang="en-US" sz="1600" baseline="-250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’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S</a:t>
                      </a:r>
                      <a:r>
                        <a:rPr lang="en-US" sz="1600" baseline="-250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’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S</a:t>
                      </a:r>
                      <a:r>
                        <a:rPr lang="en-US" sz="1600" baseline="-250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’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Q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31900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</a:tr>
              <a:tr h="31900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</a:tr>
              <a:tr h="31900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</a:tr>
              <a:tr h="31900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</a:tr>
              <a:tr h="31900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</a:tr>
              <a:tr h="31900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</a:tr>
              <a:tr h="31900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</a:tr>
              <a:tr h="31900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</a:tr>
              <a:tr h="31900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</a:tr>
              <a:tr h="31900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4" name="Rectangle 163"/>
          <p:cNvSpPr/>
          <p:nvPr/>
        </p:nvSpPr>
        <p:spPr>
          <a:xfrm>
            <a:off x="7740352" y="1750349"/>
            <a:ext cx="1154375" cy="4196826"/>
          </a:xfrm>
          <a:prstGeom prst="rect">
            <a:avLst/>
          </a:prstGeom>
          <a:noFill/>
          <a:ln w="539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Rectangle 164"/>
          <p:cNvSpPr/>
          <p:nvPr/>
        </p:nvSpPr>
        <p:spPr>
          <a:xfrm>
            <a:off x="3915653" y="1750349"/>
            <a:ext cx="2438155" cy="4196826"/>
          </a:xfrm>
          <a:prstGeom prst="rect">
            <a:avLst/>
          </a:prstGeom>
          <a:noFill/>
          <a:ln w="539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415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" grpId="0" animBg="1"/>
      <p:bldP spid="140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8339</TotalTime>
  <Words>1484</Words>
  <Application>Microsoft Macintosh PowerPoint</Application>
  <PresentationFormat>On-screen Show (4:3)</PresentationFormat>
  <Paragraphs>593</Paragraphs>
  <Slides>22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Calibri</vt:lpstr>
      <vt:lpstr>Arial</vt:lpstr>
      <vt:lpstr>Times New Roman</vt:lpstr>
      <vt:lpstr>Office Theme</vt:lpstr>
      <vt:lpstr>VISIO</vt:lpstr>
      <vt:lpstr>CS 1520 COMPUTER ARCHITECTURE</vt:lpstr>
      <vt:lpstr>Finite State Machines</vt:lpstr>
      <vt:lpstr>FSM Example: Paper Tape #2 </vt:lpstr>
      <vt:lpstr>Paper Tape #2 - Mealy FSM</vt:lpstr>
      <vt:lpstr>Paper Tape #2 - Mealy FSM</vt:lpstr>
      <vt:lpstr>Paper Tape #2 - Mealy FSM</vt:lpstr>
      <vt:lpstr>Paper Tape #2 - Mealy FSM</vt:lpstr>
      <vt:lpstr>Paper Tape #2 - Mealy FSM</vt:lpstr>
      <vt:lpstr>Paper Tape #2 - Mealy FSM</vt:lpstr>
      <vt:lpstr>Result: Mealy FSM Schematic (PaperTape#2)</vt:lpstr>
      <vt:lpstr>Timings</vt:lpstr>
      <vt:lpstr>Timing</vt:lpstr>
      <vt:lpstr>Input Timing Constraints</vt:lpstr>
      <vt:lpstr>Output Timing Constraints</vt:lpstr>
      <vt:lpstr>Dynamic Discipline</vt:lpstr>
      <vt:lpstr>Dynamic Discipline</vt:lpstr>
      <vt:lpstr>Setup Time Constraint (Tc)</vt:lpstr>
      <vt:lpstr>Hold Time Constraint</vt:lpstr>
      <vt:lpstr>Timing Analysis</vt:lpstr>
      <vt:lpstr>Timing Analysis</vt:lpstr>
      <vt:lpstr>Timing Analysis - Example</vt:lpstr>
      <vt:lpstr>Timing Analysis - Example</vt:lpstr>
    </vt:vector>
  </TitlesOfParts>
  <Company>University of Aberdeen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assembly language</dc:title>
  <dc:creator>frank</dc:creator>
  <cp:lastModifiedBy>Microsoft Office User</cp:lastModifiedBy>
  <cp:revision>1112</cp:revision>
  <dcterms:created xsi:type="dcterms:W3CDTF">2013-01-08T22:49:27Z</dcterms:created>
  <dcterms:modified xsi:type="dcterms:W3CDTF">2016-03-11T00:29:24Z</dcterms:modified>
</cp:coreProperties>
</file>