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5" r:id="rId2"/>
    <p:sldId id="452" r:id="rId3"/>
    <p:sldId id="453" r:id="rId4"/>
    <p:sldId id="454" r:id="rId5"/>
    <p:sldId id="455" r:id="rId6"/>
    <p:sldId id="456" r:id="rId7"/>
    <p:sldId id="472" r:id="rId8"/>
    <p:sldId id="474" r:id="rId9"/>
    <p:sldId id="476" r:id="rId10"/>
    <p:sldId id="477" r:id="rId11"/>
    <p:sldId id="475" r:id="rId12"/>
    <p:sldId id="478" r:id="rId13"/>
    <p:sldId id="4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F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/>
    <p:restoredTop sz="57124" autoAdjust="0"/>
  </p:normalViewPr>
  <p:slideViewPr>
    <p:cSldViewPr>
      <p:cViewPr>
        <p:scale>
          <a:sx n="98" d="100"/>
          <a:sy n="98" d="100"/>
        </p:scale>
        <p:origin x="2608" y="904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-104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D03F4-4B45-4A88-A9A9-D0ED4C3B3FF6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44108-62E0-4557-8015-915678557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9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FB4058-E4F2-4ED7-8F8F-E7579859B63F}" type="slidenum">
              <a:rPr lang="en-US"/>
              <a:pPr/>
              <a:t>1</a:t>
            </a:fld>
            <a:endParaRPr 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Some</a:t>
            </a:r>
            <a:r>
              <a:rPr lang="en-US" baseline="0" dirty="0" smtClean="0"/>
              <a:t> slides in this set adapted from: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/>
              <a:t>Digital Design and Computer Architecture</a:t>
            </a:r>
            <a:r>
              <a:rPr lang="en-US" sz="1200" b="1" dirty="0" smtClean="0"/>
              <a:t>, 2</a:t>
            </a:r>
            <a:r>
              <a:rPr lang="en-US" sz="1200" b="1" baseline="30000" dirty="0" smtClean="0"/>
              <a:t>nd</a:t>
            </a:r>
            <a:r>
              <a:rPr lang="en-US" sz="1200" b="1" dirty="0" smtClean="0"/>
              <a:t> Edition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David Money Harris and Sarah L. Harris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4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revisiting material from lecture 12 – combinational logic.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a ripple carry slow?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ripple-carry adder works in the same way as pencil-and-paper methods of addition. Starting at the rightmost (least significant) digit position, the two corresponding digits are added and a result obtained. It is also possible that there may be a carry out of this digit position. Accordingly all digit positions other than the rightmost need to take into account the possibility of having to add an extra 1, from a carry that has come in from the next position to the right.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no digit position can have an absolutely final value until it has been established whether or not a carry is coming in from the right.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case of binary addition,  A+B propagates if and only if at least one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1 [case (2) 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slide above]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Often a slightly different definition of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propagate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used. By this definition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+ 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said to propagate if the addition will carry whenever there is an input carry, but will not carry if there is no input carry - hence the use of XOR in the equation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above.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Fortunately, due to the way generate and propagate bits are used by the carry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lookahead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logic, it doesn't matter which definition is used.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 also the circuit diagram on the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slide, which makes it clear why XOR used.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32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</a:p>
          <a:p>
            <a:r>
              <a:rPr lang="en-US" dirty="0" smtClean="0"/>
              <a:t>Notice that the generate and propagate terms only depend on the input bits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2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6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 = number of bits for the entire carry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K = number of bits in the block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</a:t>
            </a:r>
            <a:r>
              <a:rPr lang="en-US" baseline="-25000" dirty="0" err="1" smtClean="0"/>
              <a:t>pg</a:t>
            </a:r>
            <a:r>
              <a:rPr lang="en-US" dirty="0" smtClean="0"/>
              <a:t> </a:t>
            </a:r>
            <a:r>
              <a:rPr lang="en-US" dirty="0" smtClean="0"/>
              <a:t>is the delay of the individual generate/propagate gates</a:t>
            </a:r>
            <a:r>
              <a:rPr lang="en-US" baseline="0" dirty="0" smtClean="0"/>
              <a:t> (a single AND or OR gate)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</a:t>
            </a:r>
            <a:r>
              <a:rPr lang="en-US" baseline="-25000" dirty="0" err="1" smtClean="0"/>
              <a:t>pg_block</a:t>
            </a:r>
            <a:r>
              <a:rPr lang="en-US" dirty="0" smtClean="0"/>
              <a:t> is the delay to find the generate/propagate signals for the whole 4-bit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44108-62E0-4557-8015-915678557A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1" y="6247376"/>
            <a:ext cx="2895840" cy="46948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6880" cy="469489"/>
          </a:xfrm>
        </p:spPr>
        <p:txBody>
          <a:bodyPr/>
          <a:lstStyle>
            <a:lvl1pPr>
              <a:defRPr/>
            </a:lvl1pPr>
          </a:lstStyle>
          <a:p>
            <a:fld id="{07AF94A5-4CA8-4700-AD16-B93B1F001F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40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74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95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194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081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2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From ZERO To ONE</a:t>
            </a:r>
            <a:endParaRPr lang="en-US" sz="5400" b="1" i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</a:rPr>
              <a:t>Chapter 1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" name="Picture 9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60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6126014"/>
            <a:ext cx="1728192" cy="687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6165304"/>
            <a:ext cx="7165727" cy="70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3CF46-92DA-4690-B1A3-82DE05029739}" type="datetimeFigureOut">
              <a:rPr lang="en-US" smtClean="0"/>
              <a:pPr/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46EF-9F8E-4AFF-A347-371CC88072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78" r:id="rId15"/>
    <p:sldLayoutId id="2147483679" r:id="rId16"/>
    <p:sldLayoutId id="2147483680" r:id="rId17"/>
    <p:sldLayoutId id="2147483683" r:id="rId18"/>
    <p:sldLayoutId id="2147483684" r:id="rId19"/>
    <p:sldLayoutId id="2147483696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49120" y="836712"/>
            <a:ext cx="8436960" cy="2363283"/>
          </a:xfrm>
          <a:ln/>
        </p:spPr>
        <p:txBody>
          <a:bodyPr tIns="43105"/>
          <a:lstStyle/>
          <a:p>
            <a:pPr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4900" b="1" dirty="0"/>
              <a:t>CS </a:t>
            </a:r>
            <a:r>
              <a:rPr lang="en-US" sz="4900" b="1" dirty="0" smtClean="0"/>
              <a:t>1520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900" b="1" dirty="0"/>
              <a:t>COMPUTER ARCHITECTURE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456481" y="2636912"/>
            <a:ext cx="8228160" cy="3143852"/>
          </a:xfrm>
          <a:ln/>
        </p:spPr>
        <p:txBody>
          <a:bodyPr tIns="43105" anchor="ctr">
            <a:normAutofit/>
          </a:bodyPr>
          <a:lstStyle/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endParaRPr lang="en-US" sz="4900" dirty="0"/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>Prof. Peter Edwards 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/>
              <a:t>p.edwards@</a:t>
            </a:r>
            <a:r>
              <a:rPr lang="en-US" dirty="0" smtClean="0"/>
              <a:t>abdn.ac.uk</a:t>
            </a:r>
          </a:p>
          <a:p>
            <a:pPr indent="-309605" algn="ctr">
              <a:spcAft>
                <a:spcPct val="0"/>
              </a:spcAft>
              <a:buNone/>
              <a:tabLst>
                <a:tab pos="311045" algn="l"/>
                <a:tab pos="413287" algn="l"/>
                <a:tab pos="828013" algn="l"/>
                <a:tab pos="1242739" algn="l"/>
                <a:tab pos="1657465" algn="l"/>
                <a:tab pos="2072191" algn="l"/>
                <a:tab pos="2486917" algn="l"/>
                <a:tab pos="2901643" algn="l"/>
                <a:tab pos="3316369" algn="l"/>
                <a:tab pos="3731096" algn="l"/>
                <a:tab pos="4145822" algn="l"/>
                <a:tab pos="4560548" algn="l"/>
                <a:tab pos="4975274" algn="l"/>
                <a:tab pos="5390000" algn="l"/>
                <a:tab pos="5804726" algn="l"/>
                <a:tab pos="6219452" algn="l"/>
                <a:tab pos="6634178" algn="l"/>
                <a:tab pos="7048904" algn="l"/>
                <a:tab pos="7463631" algn="l"/>
                <a:tab pos="7878357" algn="l"/>
                <a:tab pos="8293083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4" name="Picture 3" descr="image60.ep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240" y="157359"/>
            <a:ext cx="2251190" cy="89537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39" y="5793160"/>
            <a:ext cx="9144000" cy="108012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 (CLA)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>
                <a:cs typeface="Arial" charset="0"/>
              </a:rPr>
              <a:t>Using the block generate and propagate signals, we can quickly compute the carry out of the block, C</a:t>
            </a:r>
            <a:r>
              <a:rPr lang="en-US" sz="2800" i="1" baseline="-25000" dirty="0">
                <a:cs typeface="Arial" charset="0"/>
              </a:rPr>
              <a:t>i</a:t>
            </a:r>
            <a:r>
              <a:rPr lang="en-US" sz="2800" dirty="0">
                <a:cs typeface="Arial" charset="0"/>
              </a:rPr>
              <a:t>, using the carry in to the block, </a:t>
            </a:r>
            <a:r>
              <a:rPr lang="en-US" sz="2800" dirty="0" err="1" smtClean="0">
                <a:cs typeface="Arial" charset="0"/>
              </a:rPr>
              <a:t>C</a:t>
            </a:r>
            <a:r>
              <a:rPr lang="en-US" sz="2800" i="1" baseline="-25000" dirty="0" err="1" smtClean="0">
                <a:cs typeface="Arial" charset="0"/>
              </a:rPr>
              <a:t>j</a:t>
            </a:r>
            <a:endParaRPr lang="en-US" sz="2800" i="1" baseline="-25000" dirty="0" smtClean="0">
              <a:cs typeface="Arial" charset="0"/>
            </a:endParaRPr>
          </a:p>
          <a:p>
            <a:pPr lvl="1">
              <a:buFontTx/>
              <a:buChar char="•"/>
            </a:pPr>
            <a:r>
              <a:rPr lang="en-US" sz="2400" b="1" i="1" dirty="0" err="1" smtClean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i="1" baseline="-25000" dirty="0" err="1" smtClean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 err="1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n-US" sz="2400" b="1" i="1" baseline="-25000" dirty="0" err="1" smtClean="0">
                <a:solidFill>
                  <a:schemeClr val="tx2"/>
                </a:solidFill>
                <a:cs typeface="Arial" charset="0"/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= </a:t>
            </a:r>
            <a:r>
              <a:rPr lang="en-US" sz="2400" b="1" i="1" dirty="0" err="1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i="1" baseline="-25000" dirty="0" err="1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 (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-1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-1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 (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-2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-2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j 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)</a:t>
            </a:r>
            <a:endParaRPr lang="en-US" sz="2400" b="1" i="1" baseline="-25000" dirty="0">
              <a:solidFill>
                <a:schemeClr val="tx2"/>
              </a:solidFill>
              <a:cs typeface="Arial" charset="0"/>
            </a:endParaRPr>
          </a:p>
          <a:p>
            <a:pPr lvl="1">
              <a:buFontTx/>
              <a:buChar char="•"/>
            </a:pPr>
            <a:r>
              <a:rPr lang="en-US" sz="2400" b="1" i="1" dirty="0" err="1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 err="1" smtClean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 err="1" smtClean="0">
                <a:solidFill>
                  <a:schemeClr val="tx2"/>
                </a:solidFill>
                <a:cs typeface="Arial" charset="0"/>
              </a:rPr>
              <a:t>:</a:t>
            </a:r>
            <a:r>
              <a:rPr lang="en-US" sz="2400" b="1" i="1" baseline="-25000" dirty="0" err="1" smtClean="0">
                <a:solidFill>
                  <a:schemeClr val="tx2"/>
                </a:solidFill>
                <a:cs typeface="Arial" charset="0"/>
              </a:rPr>
              <a:t>j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 = </a:t>
            </a: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 smtClean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 smtClean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 smtClean="0">
                <a:solidFill>
                  <a:schemeClr val="tx2"/>
                </a:solidFill>
                <a:cs typeface="Arial" charset="0"/>
              </a:rPr>
              <a:t>-1 </a:t>
            </a: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 smtClean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baseline="-25000" dirty="0" smtClean="0">
                <a:solidFill>
                  <a:schemeClr val="tx2"/>
                </a:solidFill>
                <a:cs typeface="Arial" charset="0"/>
              </a:rPr>
              <a:t>-2</a:t>
            </a: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 smtClean="0">
                <a:solidFill>
                  <a:schemeClr val="tx2"/>
                </a:solidFill>
                <a:cs typeface="Arial" charset="0"/>
              </a:rPr>
              <a:t>j</a:t>
            </a:r>
            <a:endParaRPr lang="en-US" sz="2400" b="1" i="1" dirty="0">
              <a:solidFill>
                <a:schemeClr val="tx2"/>
              </a:solidFill>
              <a:cs typeface="Arial" charset="0"/>
            </a:endParaRPr>
          </a:p>
          <a:p>
            <a:pPr lvl="1">
              <a:buFontTx/>
              <a:buChar char="•"/>
            </a:pP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C</a:t>
            </a:r>
            <a:r>
              <a:rPr lang="en-US" sz="2400" b="1" i="1" baseline="-25000" dirty="0" smtClean="0">
                <a:solidFill>
                  <a:schemeClr val="tx2"/>
                </a:solidFill>
                <a:cs typeface="Arial" charset="0"/>
              </a:rPr>
              <a:t>i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 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= </a:t>
            </a:r>
            <a:r>
              <a:rPr lang="en-US" sz="2400" b="1" i="1" dirty="0" err="1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i="1" baseline="-25000" dirty="0" err="1">
                <a:solidFill>
                  <a:schemeClr val="tx2"/>
                </a:solidFill>
                <a:cs typeface="Arial" charset="0"/>
              </a:rPr>
              <a:t>i:j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2400" b="1" i="1" dirty="0" err="1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i="1" baseline="-25000" dirty="0" err="1">
                <a:solidFill>
                  <a:schemeClr val="tx2"/>
                </a:solidFill>
                <a:cs typeface="Arial" charset="0"/>
              </a:rPr>
              <a:t>i:j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C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i-1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32-bit CLA with 4-Bit Blocks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4990150" y="1600200"/>
            <a:ext cx="3696649" cy="4525963"/>
          </a:xfrm>
        </p:spPr>
        <p:txBody>
          <a:bodyPr/>
          <a:lstStyle/>
          <a:p>
            <a:r>
              <a:rPr lang="en-US" dirty="0"/>
              <a:t>Each 4-bit </a:t>
            </a:r>
            <a:r>
              <a:rPr lang="en-US" dirty="0" smtClean="0"/>
              <a:t>block contains:</a:t>
            </a:r>
          </a:p>
          <a:p>
            <a:pPr lvl="1"/>
            <a:r>
              <a:rPr lang="en-US" dirty="0" smtClean="0"/>
              <a:t>4-bit </a:t>
            </a:r>
            <a:r>
              <a:rPr lang="en-US" dirty="0"/>
              <a:t>ripple </a:t>
            </a:r>
            <a:r>
              <a:rPr lang="en-US" dirty="0" smtClean="0"/>
              <a:t>carry-adder</a:t>
            </a:r>
          </a:p>
          <a:p>
            <a:pPr lvl="1"/>
            <a:r>
              <a:rPr lang="en-US" i="1" dirty="0" err="1" smtClean="0"/>
              <a:t>Lookahead</a:t>
            </a:r>
            <a:r>
              <a:rPr lang="en-US" i="1" dirty="0" smtClean="0"/>
              <a:t> </a:t>
            </a:r>
            <a:r>
              <a:rPr lang="en-US" i="1" dirty="0"/>
              <a:t>logic </a:t>
            </a:r>
            <a:r>
              <a:rPr lang="en-US" dirty="0"/>
              <a:t>to compute the carry out of the block given the carry in</a:t>
            </a:r>
          </a:p>
          <a:p>
            <a:endParaRPr lang="en-US" dirty="0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9441718"/>
              </p:ext>
            </p:extLst>
          </p:nvPr>
        </p:nvGraphicFramePr>
        <p:xfrm>
          <a:off x="-37152" y="1417638"/>
          <a:ext cx="5027303" cy="45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5" imgW="3914640" imgH="3552480" progId="Visio.Drawing.6">
                  <p:embed/>
                </p:oleObj>
              </mc:Choice>
              <mc:Fallback>
                <p:oleObj name="VISIO" r:id="rId5" imgW="3914640" imgH="355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7152" y="1417638"/>
                        <a:ext cx="5027303" cy="456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325006" y="3890547"/>
            <a:ext cx="6839282" cy="2041623"/>
            <a:chOff x="325006" y="3890547"/>
            <a:chExt cx="6839282" cy="2041623"/>
          </a:xfrm>
        </p:grpSpPr>
        <p:sp>
          <p:nvSpPr>
            <p:cNvPr id="17" name="TextBox 16"/>
            <p:cNvSpPr txBox="1"/>
            <p:nvPr/>
          </p:nvSpPr>
          <p:spPr>
            <a:xfrm>
              <a:off x="5220072" y="508518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tx2"/>
                  </a:solidFill>
                </a:rPr>
                <a:t>Lookahead</a:t>
              </a:r>
              <a:r>
                <a:rPr lang="en-US" b="1" dirty="0" smtClean="0">
                  <a:solidFill>
                    <a:schemeClr val="tx2"/>
                  </a:solidFill>
                </a:rPr>
                <a:t> logic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Left Arrow 19"/>
            <p:cNvSpPr/>
            <p:nvPr/>
          </p:nvSpPr>
          <p:spPr>
            <a:xfrm>
              <a:off x="4600489" y="5073396"/>
              <a:ext cx="671675" cy="392907"/>
            </a:xfrm>
            <a:prstGeom prst="lef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25006" y="3890547"/>
              <a:ext cx="4170793" cy="2041623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4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546848" cy="4525963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charset="0"/>
              </a:rPr>
              <a:t>For </a:t>
            </a:r>
            <a:r>
              <a:rPr lang="en-US" sz="2800" i="1" dirty="0">
                <a:cs typeface="Arial" charset="0"/>
              </a:rPr>
              <a:t>N</a:t>
            </a:r>
            <a:r>
              <a:rPr lang="en-US" sz="2800" dirty="0">
                <a:cs typeface="Arial" charset="0"/>
              </a:rPr>
              <a:t>-bit CLA with </a:t>
            </a:r>
            <a:r>
              <a:rPr lang="en-US" sz="2800" i="1" dirty="0">
                <a:cs typeface="Arial" charset="0"/>
              </a:rPr>
              <a:t>k</a:t>
            </a:r>
            <a:r>
              <a:rPr lang="en-US" sz="2800" dirty="0">
                <a:cs typeface="Arial" charset="0"/>
              </a:rPr>
              <a:t>-bit </a:t>
            </a:r>
            <a:r>
              <a:rPr lang="en-US" sz="2800" dirty="0" smtClean="0">
                <a:cs typeface="Arial" charset="0"/>
              </a:rPr>
              <a:t>blocks:</a:t>
            </a:r>
            <a:br>
              <a:rPr lang="en-US" sz="2800" dirty="0" smtClean="0">
                <a:cs typeface="Arial" charset="0"/>
              </a:rPr>
            </a:br>
            <a:r>
              <a:rPr lang="en-US" sz="1800" b="1" i="1" dirty="0" err="1" smtClean="0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1800" b="1" i="1" baseline="-25000" dirty="0" err="1" smtClean="0">
                <a:solidFill>
                  <a:schemeClr val="tx2"/>
                </a:solidFill>
                <a:cs typeface="Arial" charset="0"/>
              </a:rPr>
              <a:t>CLA</a:t>
            </a:r>
            <a:r>
              <a:rPr lang="en-US" sz="1800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cs typeface="Arial" charset="0"/>
              </a:rPr>
              <a:t>= </a:t>
            </a:r>
            <a:r>
              <a:rPr lang="en-US" sz="1800" b="1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1800" b="1" i="1" baseline="-25000" dirty="0" err="1">
                <a:solidFill>
                  <a:schemeClr val="tx2"/>
                </a:solidFill>
                <a:cs typeface="Arial" charset="0"/>
              </a:rPr>
              <a:t>pg</a:t>
            </a:r>
            <a:r>
              <a:rPr lang="en-US" sz="1800" b="1" i="1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1800" b="1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1800" b="1" i="1" baseline="-25000" dirty="0" err="1">
                <a:solidFill>
                  <a:schemeClr val="tx2"/>
                </a:solidFill>
                <a:cs typeface="Arial" charset="0"/>
              </a:rPr>
              <a:t>pg_</a:t>
            </a:r>
            <a:r>
              <a:rPr lang="en-US" sz="1800" b="1" baseline="-25000" dirty="0" err="1">
                <a:solidFill>
                  <a:schemeClr val="tx2"/>
                </a:solidFill>
                <a:cs typeface="Arial" charset="0"/>
              </a:rPr>
              <a:t>block</a:t>
            </a:r>
            <a:r>
              <a:rPr lang="en-US" sz="1800" b="1" i="1" baseline="-25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1800" b="1" i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1800" b="1" dirty="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1800" b="1" i="1" dirty="0">
                <a:solidFill>
                  <a:schemeClr val="tx2"/>
                </a:solidFill>
                <a:cs typeface="Arial" charset="0"/>
              </a:rPr>
              <a:t>N/k</a:t>
            </a:r>
            <a:r>
              <a:rPr lang="en-US" sz="1800" b="1" dirty="0">
                <a:solidFill>
                  <a:schemeClr val="tx2"/>
                </a:solidFill>
                <a:cs typeface="Arial" charset="0"/>
              </a:rPr>
              <a:t> – 1)</a:t>
            </a:r>
            <a:r>
              <a:rPr lang="en-US" sz="1800" b="1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1800" b="1" baseline="-25000" dirty="0" err="1">
                <a:solidFill>
                  <a:schemeClr val="tx2"/>
                </a:solidFill>
                <a:cs typeface="Arial" charset="0"/>
              </a:rPr>
              <a:t>AND_OR</a:t>
            </a:r>
            <a:r>
              <a:rPr lang="en-US" sz="1800" b="1" i="1" dirty="0">
                <a:solidFill>
                  <a:schemeClr val="tx2"/>
                </a:solidFill>
                <a:cs typeface="Arial" charset="0"/>
              </a:rPr>
              <a:t> + </a:t>
            </a:r>
            <a:r>
              <a:rPr lang="en-US" sz="1800" b="1" i="1" dirty="0" err="1" smtClean="0">
                <a:solidFill>
                  <a:schemeClr val="tx2"/>
                </a:solidFill>
                <a:cs typeface="Arial" charset="0"/>
              </a:rPr>
              <a:t>kt</a:t>
            </a:r>
            <a:r>
              <a:rPr lang="en-US" sz="1800" b="1" i="1" baseline="-25000" dirty="0" err="1" smtClean="0">
                <a:solidFill>
                  <a:schemeClr val="tx2"/>
                </a:solidFill>
                <a:cs typeface="Arial" charset="0"/>
              </a:rPr>
              <a:t>FA</a:t>
            </a:r>
            <a:r>
              <a:rPr lang="en-US" sz="2800" b="1" i="1" baseline="-25000" dirty="0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2800" b="1" i="1" baseline="-25000" dirty="0" smtClean="0">
                <a:solidFill>
                  <a:schemeClr val="tx2"/>
                </a:solidFill>
                <a:cs typeface="Arial" charset="0"/>
              </a:rPr>
            </a:br>
            <a:r>
              <a:rPr lang="en-US" sz="2800" b="1" i="1" baseline="-25000" dirty="0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2800" b="1" i="1" baseline="-25000" dirty="0" smtClean="0">
                <a:solidFill>
                  <a:schemeClr val="tx2"/>
                </a:solidFill>
                <a:cs typeface="Arial" charset="0"/>
              </a:rPr>
            </a:br>
            <a:r>
              <a:rPr lang="en-US" sz="1800" i="1" dirty="0" err="1" smtClean="0">
                <a:cs typeface="Arial" charset="0"/>
              </a:rPr>
              <a:t>t</a:t>
            </a:r>
            <a:r>
              <a:rPr lang="en-US" sz="1800" i="1" baseline="-25000" dirty="0" err="1" smtClean="0">
                <a:cs typeface="Arial" charset="0"/>
              </a:rPr>
              <a:t>pg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>
                <a:cs typeface="Arial" charset="0"/>
              </a:rPr>
              <a:t>: 	 </a:t>
            </a:r>
            <a:r>
              <a:rPr lang="en-US" sz="1800" dirty="0" smtClean="0">
                <a:cs typeface="Arial" charset="0"/>
              </a:rPr>
              <a:t>       delay </a:t>
            </a:r>
            <a:r>
              <a:rPr lang="en-US" sz="1800" dirty="0">
                <a:cs typeface="Arial" charset="0"/>
              </a:rPr>
              <a:t>to generate all </a:t>
            </a:r>
            <a:r>
              <a:rPr lang="en-US" sz="1800" i="1" dirty="0">
                <a:cs typeface="Arial" charset="0"/>
              </a:rPr>
              <a:t>P</a:t>
            </a:r>
            <a:r>
              <a:rPr lang="en-US" sz="1800" i="1" baseline="-25000" dirty="0">
                <a:cs typeface="Arial" charset="0"/>
              </a:rPr>
              <a:t>i</a:t>
            </a:r>
            <a:r>
              <a:rPr lang="en-US" sz="1800" dirty="0">
                <a:cs typeface="Arial" charset="0"/>
              </a:rPr>
              <a:t>, </a:t>
            </a:r>
            <a:r>
              <a:rPr lang="en-US" sz="1800" i="1" dirty="0" err="1" smtClean="0">
                <a:cs typeface="Arial" charset="0"/>
              </a:rPr>
              <a:t>G</a:t>
            </a:r>
            <a:r>
              <a:rPr lang="en-US" sz="1800" i="1" baseline="-25000" dirty="0" err="1" smtClean="0">
                <a:cs typeface="Arial" charset="0"/>
              </a:rPr>
              <a:t>i</a:t>
            </a:r>
            <a:r>
              <a:rPr lang="en-US" sz="1800" i="1" baseline="-25000" dirty="0" smtClean="0">
                <a:cs typeface="Arial" charset="0"/>
              </a:rPr>
              <a:t/>
            </a:r>
            <a:br>
              <a:rPr lang="en-US" sz="1800" i="1" baseline="-25000" dirty="0" smtClean="0">
                <a:cs typeface="Arial" charset="0"/>
              </a:rPr>
            </a:br>
            <a:r>
              <a:rPr lang="en-US" sz="1800" i="1" dirty="0" err="1" smtClean="0">
                <a:cs typeface="Arial" charset="0"/>
              </a:rPr>
              <a:t>t</a:t>
            </a:r>
            <a:r>
              <a:rPr lang="en-US" sz="1800" i="1" baseline="-25000" dirty="0" err="1" smtClean="0">
                <a:cs typeface="Arial" charset="0"/>
              </a:rPr>
              <a:t>pg_</a:t>
            </a:r>
            <a:r>
              <a:rPr lang="en-US" sz="1800" baseline="-25000" dirty="0" err="1" smtClean="0">
                <a:cs typeface="Arial" charset="0"/>
              </a:rPr>
              <a:t>block</a:t>
            </a:r>
            <a:r>
              <a:rPr lang="en-US" sz="1800" dirty="0" smtClean="0">
                <a:cs typeface="Arial" charset="0"/>
              </a:rPr>
              <a:t> :    delay </a:t>
            </a:r>
            <a:r>
              <a:rPr lang="en-US" sz="1800" dirty="0">
                <a:cs typeface="Arial" charset="0"/>
              </a:rPr>
              <a:t>to generate all </a:t>
            </a:r>
            <a:r>
              <a:rPr lang="en-US" sz="1800" i="1" dirty="0" err="1">
                <a:cs typeface="Arial" charset="0"/>
              </a:rPr>
              <a:t>P</a:t>
            </a:r>
            <a:r>
              <a:rPr lang="en-US" sz="1800" i="1" baseline="-25000" dirty="0" err="1">
                <a:cs typeface="Arial" charset="0"/>
              </a:rPr>
              <a:t>i</a:t>
            </a:r>
            <a:r>
              <a:rPr lang="en-US" sz="1800" baseline="-25000" dirty="0" err="1">
                <a:cs typeface="Arial" charset="0"/>
              </a:rPr>
              <a:t>:</a:t>
            </a:r>
            <a:r>
              <a:rPr lang="en-US" sz="1800" i="1" baseline="-25000" dirty="0" err="1">
                <a:cs typeface="Arial" charset="0"/>
              </a:rPr>
              <a:t>j</a:t>
            </a:r>
            <a:r>
              <a:rPr lang="en-US" sz="1800" dirty="0">
                <a:cs typeface="Arial" charset="0"/>
              </a:rPr>
              <a:t>, </a:t>
            </a:r>
            <a:r>
              <a:rPr lang="en-US" sz="1800" i="1" dirty="0" err="1" smtClean="0">
                <a:cs typeface="Arial" charset="0"/>
              </a:rPr>
              <a:t>G</a:t>
            </a:r>
            <a:r>
              <a:rPr lang="en-US" sz="1800" i="1" baseline="-25000" dirty="0" err="1" smtClean="0">
                <a:cs typeface="Arial" charset="0"/>
              </a:rPr>
              <a:t>i</a:t>
            </a:r>
            <a:r>
              <a:rPr lang="en-US" sz="1800" baseline="-25000" dirty="0" err="1" smtClean="0">
                <a:cs typeface="Arial" charset="0"/>
              </a:rPr>
              <a:t>:</a:t>
            </a:r>
            <a:r>
              <a:rPr lang="en-US" sz="1800" i="1" baseline="-25000" dirty="0" err="1" smtClean="0">
                <a:cs typeface="Arial" charset="0"/>
              </a:rPr>
              <a:t>j</a:t>
            </a:r>
            <a:r>
              <a:rPr lang="en-US" sz="1800" dirty="0" smtClean="0">
                <a:cs typeface="Arial" charset="0"/>
              </a:rPr>
              <a:t/>
            </a:r>
            <a:br>
              <a:rPr lang="en-US" sz="1800" dirty="0" smtClean="0">
                <a:cs typeface="Arial" charset="0"/>
              </a:rPr>
            </a:br>
            <a:r>
              <a:rPr lang="en-US" sz="1800" i="1" dirty="0" err="1" smtClean="0">
                <a:cs typeface="Arial" charset="0"/>
              </a:rPr>
              <a:t>t</a:t>
            </a:r>
            <a:r>
              <a:rPr lang="en-US" sz="1800" baseline="-25000" dirty="0" err="1" smtClean="0">
                <a:cs typeface="Arial" charset="0"/>
              </a:rPr>
              <a:t>AND</a:t>
            </a:r>
            <a:r>
              <a:rPr lang="en-US" sz="1800" i="1" baseline="-25000" dirty="0" err="1" smtClean="0">
                <a:cs typeface="Arial" charset="0"/>
              </a:rPr>
              <a:t>_</a:t>
            </a:r>
            <a:r>
              <a:rPr lang="en-US" sz="1800" baseline="-25000" dirty="0" err="1" smtClean="0">
                <a:cs typeface="Arial" charset="0"/>
              </a:rPr>
              <a:t>OR</a:t>
            </a:r>
            <a:r>
              <a:rPr lang="en-US" sz="1800" dirty="0" smtClean="0">
                <a:cs typeface="Arial" charset="0"/>
              </a:rPr>
              <a:t> :     delay </a:t>
            </a:r>
            <a:r>
              <a:rPr lang="en-US" sz="1800" dirty="0">
                <a:cs typeface="Arial" charset="0"/>
              </a:rPr>
              <a:t>from </a:t>
            </a:r>
            <a:r>
              <a:rPr lang="en-US" sz="1800" i="1" dirty="0" err="1">
                <a:cs typeface="Arial" charset="0"/>
              </a:rPr>
              <a:t>C</a:t>
            </a:r>
            <a:r>
              <a:rPr lang="en-US" sz="1800" baseline="-25000" dirty="0" err="1">
                <a:cs typeface="Arial" charset="0"/>
              </a:rPr>
              <a:t>in</a:t>
            </a:r>
            <a:r>
              <a:rPr lang="en-US" sz="1800" dirty="0">
                <a:cs typeface="Arial" charset="0"/>
              </a:rPr>
              <a:t> to </a:t>
            </a:r>
            <a:r>
              <a:rPr lang="en-US" sz="1800" i="1" dirty="0" err="1">
                <a:cs typeface="Arial" charset="0"/>
              </a:rPr>
              <a:t>C</a:t>
            </a:r>
            <a:r>
              <a:rPr lang="en-US" sz="1800" baseline="-25000" dirty="0" err="1">
                <a:cs typeface="Arial" charset="0"/>
              </a:rPr>
              <a:t>out</a:t>
            </a:r>
            <a:r>
              <a:rPr lang="en-US" sz="1800" dirty="0">
                <a:cs typeface="Arial" charset="0"/>
              </a:rPr>
              <a:t> of final </a:t>
            </a:r>
            <a:r>
              <a:rPr lang="en-US" sz="1800" dirty="0" smtClean="0">
                <a:cs typeface="Arial" charset="0"/>
              </a:rPr>
              <a:t>	        AND/OR </a:t>
            </a:r>
            <a:r>
              <a:rPr lang="en-US" sz="1800" dirty="0">
                <a:cs typeface="Arial" charset="0"/>
              </a:rPr>
              <a:t>gate in </a:t>
            </a:r>
            <a:r>
              <a:rPr lang="en-US" sz="1800" i="1" dirty="0">
                <a:cs typeface="Arial" charset="0"/>
              </a:rPr>
              <a:t>k</a:t>
            </a:r>
            <a:r>
              <a:rPr lang="en-US" sz="1800" dirty="0">
                <a:cs typeface="Arial" charset="0"/>
              </a:rPr>
              <a:t>-bit CLA block</a:t>
            </a:r>
          </a:p>
          <a:p>
            <a:pPr>
              <a:buFontTx/>
              <a:buChar char="•"/>
            </a:pPr>
            <a:endParaRPr lang="en-US" sz="2000" dirty="0">
              <a:cs typeface="Arial" charset="0"/>
            </a:endParaRPr>
          </a:p>
          <a:p>
            <a:r>
              <a:rPr lang="en-US" sz="2400" dirty="0">
                <a:cs typeface="Arial" charset="0"/>
              </a:rPr>
              <a:t>An </a:t>
            </a:r>
            <a:r>
              <a:rPr lang="en-US" sz="2400" i="1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-bit carry-</a:t>
            </a:r>
            <a:r>
              <a:rPr lang="en-US" sz="2400" dirty="0" err="1">
                <a:cs typeface="Arial" charset="0"/>
              </a:rPr>
              <a:t>lookahead</a:t>
            </a:r>
            <a:r>
              <a:rPr lang="en-US" sz="2400" dirty="0">
                <a:cs typeface="Arial" charset="0"/>
              </a:rPr>
              <a:t> adder is generally much faster than a ripple-carry adder for </a:t>
            </a:r>
            <a:r>
              <a:rPr lang="en-US" sz="2400" i="1" dirty="0">
                <a:cs typeface="Arial" charset="0"/>
              </a:rPr>
              <a:t>N</a:t>
            </a:r>
            <a:r>
              <a:rPr lang="en-US" sz="2400" dirty="0">
                <a:cs typeface="Arial" charset="0"/>
              </a:rPr>
              <a:t>  &gt; 16</a:t>
            </a:r>
          </a:p>
          <a:p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1282"/>
              </p:ext>
            </p:extLst>
          </p:nvPr>
        </p:nvGraphicFramePr>
        <p:xfrm>
          <a:off x="4966185" y="2492896"/>
          <a:ext cx="3692091" cy="335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VISIO" r:id="rId5" imgW="3914640" imgH="3552480" progId="Visio.Drawing.6">
                  <p:embed/>
                </p:oleObj>
              </mc:Choice>
              <mc:Fallback>
                <p:oleObj name="VISIO" r:id="rId5" imgW="3914640" imgH="3552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185" y="2492896"/>
                        <a:ext cx="3692091" cy="3350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8690351" y="4176343"/>
            <a:ext cx="43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b="1" i="1" baseline="-25000" dirty="0" err="1">
                <a:solidFill>
                  <a:schemeClr val="tx2"/>
                </a:solidFill>
                <a:cs typeface="Arial" charset="0"/>
              </a:rPr>
              <a:t>pg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33151" y="4404943"/>
            <a:ext cx="4572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21143" y="4739155"/>
            <a:ext cx="87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b="1" i="1" baseline="-25000" dirty="0">
                <a:solidFill>
                  <a:schemeClr val="tx2"/>
                </a:solidFill>
                <a:cs typeface="Arial" charset="0"/>
              </a:rPr>
              <a:t>pg_</a:t>
            </a:r>
            <a:r>
              <a:rPr lang="en-US" b="1" baseline="-25000" dirty="0">
                <a:solidFill>
                  <a:schemeClr val="tx2"/>
                </a:solidFill>
                <a:cs typeface="Arial" charset="0"/>
              </a:rPr>
              <a:t>block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78708" y="4893473"/>
            <a:ext cx="6096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20395" y="3738809"/>
            <a:ext cx="530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  <a:cs typeface="Arial" charset="0"/>
              </a:rPr>
              <a:t>kt</a:t>
            </a:r>
            <a:r>
              <a:rPr lang="en-US" b="1" i="1" baseline="-25000" dirty="0" err="1">
                <a:solidFill>
                  <a:schemeClr val="tx2"/>
                </a:solidFill>
                <a:cs typeface="Arial" charset="0"/>
              </a:rPr>
              <a:t>FA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559152" y="3890063"/>
            <a:ext cx="38100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48795" y="5739501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b="1" baseline="-25000" dirty="0" err="1">
                <a:solidFill>
                  <a:schemeClr val="tx2"/>
                </a:solidFill>
                <a:cs typeface="Arial" charset="0"/>
              </a:rPr>
              <a:t>AND_OR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940152" y="5785535"/>
            <a:ext cx="172274" cy="21635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607805" y="5615649"/>
            <a:ext cx="154692" cy="24026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vs Carry </a:t>
            </a:r>
            <a:r>
              <a:rPr lang="en-US" dirty="0" err="1" smtClean="0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73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Compare the delays of a 32-bit ripple-carry adder and a 32-bit carry-</a:t>
            </a:r>
            <a:r>
              <a:rPr lang="en-US" sz="1800" i="1" dirty="0" err="1"/>
              <a:t>lookahead</a:t>
            </a:r>
            <a:r>
              <a:rPr lang="en-US" sz="1800" i="1" dirty="0"/>
              <a:t> adder with 4-bit blocks. Assume that each 2-input gate </a:t>
            </a:r>
            <a:r>
              <a:rPr lang="en-US" sz="1800" i="1" dirty="0" smtClean="0"/>
              <a:t>delay </a:t>
            </a:r>
            <a:r>
              <a:rPr lang="en-US" sz="1800" i="1" dirty="0"/>
              <a:t>is 100ps and that a full adder delay is 300ps</a:t>
            </a:r>
            <a:r>
              <a:rPr lang="en-US" sz="1800" i="1" dirty="0" smtClean="0"/>
              <a:t>.</a:t>
            </a:r>
            <a:endParaRPr lang="en-US" sz="1800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63332" y="3736185"/>
            <a:ext cx="6153792" cy="2370980"/>
            <a:chOff x="2763332" y="3736185"/>
            <a:chExt cx="6153792" cy="2370980"/>
          </a:xfrm>
        </p:grpSpPr>
        <p:sp>
          <p:nvSpPr>
            <p:cNvPr id="4" name="Rectangle 3"/>
            <p:cNvSpPr/>
            <p:nvPr/>
          </p:nvSpPr>
          <p:spPr>
            <a:xfrm>
              <a:off x="2763332" y="3736185"/>
              <a:ext cx="6120680" cy="23709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68452" y="3768062"/>
              <a:ext cx="6048672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Carry </a:t>
              </a:r>
              <a:r>
                <a:rPr lang="en-US" b="1" dirty="0" err="1">
                  <a:solidFill>
                    <a:schemeClr val="tx2"/>
                  </a:solidFill>
                </a:rPr>
                <a:t>Lookahead</a:t>
              </a:r>
              <a:r>
                <a:rPr lang="en-US" b="1" dirty="0">
                  <a:solidFill>
                    <a:schemeClr val="tx2"/>
                  </a:solidFill>
                </a:rPr>
                <a:t> </a:t>
              </a:r>
              <a:r>
                <a:rPr lang="en-US" b="1" dirty="0" smtClean="0">
                  <a:solidFill>
                    <a:schemeClr val="tx2"/>
                  </a:solidFill>
                </a:rPr>
                <a:t>Adder:</a:t>
              </a:r>
            </a:p>
            <a:p>
              <a:r>
                <a:rPr lang="en-US" i="1" dirty="0" err="1" smtClean="0">
                  <a:cs typeface="Arial" charset="0"/>
                </a:rPr>
                <a:t>t</a:t>
              </a:r>
              <a:r>
                <a:rPr lang="en-US" i="1" baseline="-25000" dirty="0" err="1" smtClean="0">
                  <a:cs typeface="Arial" charset="0"/>
                </a:rPr>
                <a:t>CLA</a:t>
              </a:r>
              <a:r>
                <a:rPr lang="en-US" dirty="0" smtClean="0">
                  <a:cs typeface="Arial" charset="0"/>
                </a:rPr>
                <a:t> </a:t>
              </a:r>
              <a:r>
                <a:rPr lang="en-US" dirty="0">
                  <a:cs typeface="Arial" charset="0"/>
                </a:rPr>
                <a:t>= </a:t>
              </a:r>
              <a:r>
                <a:rPr lang="en-US" i="1" dirty="0" err="1">
                  <a:cs typeface="Arial" charset="0"/>
                </a:rPr>
                <a:t>t</a:t>
              </a:r>
              <a:r>
                <a:rPr lang="en-US" i="1" baseline="-25000" dirty="0" err="1">
                  <a:cs typeface="Arial" charset="0"/>
                </a:rPr>
                <a:t>pg</a:t>
              </a:r>
              <a:r>
                <a:rPr lang="en-US" i="1" dirty="0">
                  <a:cs typeface="Arial" charset="0"/>
                </a:rPr>
                <a:t> + </a:t>
              </a:r>
              <a:r>
                <a:rPr lang="en-US" i="1" dirty="0" err="1">
                  <a:cs typeface="Arial" charset="0"/>
                </a:rPr>
                <a:t>t</a:t>
              </a:r>
              <a:r>
                <a:rPr lang="en-US" i="1" baseline="-25000" dirty="0" err="1">
                  <a:cs typeface="Arial" charset="0"/>
                </a:rPr>
                <a:t>pg_</a:t>
              </a:r>
              <a:r>
                <a:rPr lang="en-US" baseline="-25000" dirty="0" err="1">
                  <a:cs typeface="Arial" charset="0"/>
                </a:rPr>
                <a:t>block</a:t>
              </a:r>
              <a:r>
                <a:rPr lang="en-US" i="1" baseline="-25000" dirty="0">
                  <a:cs typeface="Arial" charset="0"/>
                </a:rPr>
                <a:t> </a:t>
              </a:r>
              <a:r>
                <a:rPr lang="en-US" i="1" dirty="0">
                  <a:cs typeface="Arial" charset="0"/>
                </a:rPr>
                <a:t>+ </a:t>
              </a:r>
              <a:r>
                <a:rPr lang="en-US" dirty="0">
                  <a:cs typeface="Arial" charset="0"/>
                </a:rPr>
                <a:t>(</a:t>
              </a:r>
              <a:r>
                <a:rPr lang="en-US" i="1" dirty="0">
                  <a:cs typeface="Arial" charset="0"/>
                </a:rPr>
                <a:t>N/k</a:t>
              </a:r>
              <a:r>
                <a:rPr lang="en-US" dirty="0">
                  <a:cs typeface="Arial" charset="0"/>
                </a:rPr>
                <a:t> – 1)</a:t>
              </a:r>
              <a:r>
                <a:rPr lang="en-US" i="1" dirty="0" err="1">
                  <a:cs typeface="Arial" charset="0"/>
                </a:rPr>
                <a:t>t</a:t>
              </a:r>
              <a:r>
                <a:rPr lang="en-US" baseline="-25000" dirty="0" err="1">
                  <a:cs typeface="Arial" charset="0"/>
                </a:rPr>
                <a:t>AND_OR</a:t>
              </a:r>
              <a:r>
                <a:rPr lang="en-US" i="1" dirty="0">
                  <a:cs typeface="Arial" charset="0"/>
                </a:rPr>
                <a:t> + </a:t>
              </a:r>
              <a:r>
                <a:rPr lang="en-US" i="1" dirty="0" err="1" smtClean="0">
                  <a:cs typeface="Arial" charset="0"/>
                </a:rPr>
                <a:t>kt</a:t>
              </a:r>
              <a:r>
                <a:rPr lang="en-US" i="1" baseline="-25000" dirty="0" err="1" smtClean="0">
                  <a:cs typeface="Arial" charset="0"/>
                </a:rPr>
                <a:t>FA</a:t>
              </a:r>
              <a:endParaRPr lang="en-US" i="1" baseline="-25000" dirty="0" smtClean="0">
                <a:cs typeface="Arial" charset="0"/>
              </a:endParaRPr>
            </a:p>
            <a:p>
              <a:endParaRPr lang="en-US" sz="1000" dirty="0"/>
            </a:p>
            <a:p>
              <a:r>
                <a:rPr lang="en-US" dirty="0" err="1"/>
                <a:t>t</a:t>
              </a:r>
              <a:r>
                <a:rPr lang="en-US" baseline="-25000" dirty="0" err="1"/>
                <a:t>pg</a:t>
              </a:r>
              <a:r>
                <a:rPr lang="en-US" dirty="0"/>
                <a:t> = 100ps</a:t>
              </a:r>
            </a:p>
            <a:p>
              <a:r>
                <a:rPr lang="en-US" dirty="0" err="1"/>
                <a:t>t</a:t>
              </a:r>
              <a:r>
                <a:rPr lang="en-US" baseline="-25000" dirty="0" err="1"/>
                <a:t>pg_block</a:t>
              </a:r>
              <a:r>
                <a:rPr lang="en-US" dirty="0"/>
                <a:t> = 6 x 100ps = 600ps</a:t>
              </a:r>
            </a:p>
            <a:p>
              <a:r>
                <a:rPr lang="en-US" dirty="0" err="1"/>
                <a:t>t</a:t>
              </a:r>
              <a:r>
                <a:rPr lang="en-US" baseline="-25000" dirty="0" err="1"/>
                <a:t>AND_OR</a:t>
              </a:r>
              <a:r>
                <a:rPr lang="en-US" dirty="0"/>
                <a:t> = 2 x 100ps = </a:t>
              </a:r>
              <a:r>
                <a:rPr lang="en-US" dirty="0" smtClean="0"/>
                <a:t>200ps</a:t>
              </a:r>
            </a:p>
            <a:p>
              <a:endParaRPr lang="en-US" sz="1000" dirty="0"/>
            </a:p>
            <a:p>
              <a:r>
                <a:rPr lang="en-US" dirty="0"/>
                <a:t>The propagation delay of the 32-bit carry-</a:t>
              </a:r>
              <a:r>
                <a:rPr lang="en-US" dirty="0" err="1"/>
                <a:t>lookahead</a:t>
              </a:r>
              <a:r>
                <a:rPr lang="en-US" dirty="0"/>
                <a:t> adder = </a:t>
              </a:r>
            </a:p>
            <a:p>
              <a:r>
                <a:rPr lang="en-US" dirty="0"/>
                <a:t>100ps + 600ps + (32/4 – 1) x 200ps + (4 x 300ps) = </a:t>
              </a:r>
              <a:r>
                <a:rPr lang="en-US" dirty="0" smtClean="0"/>
                <a:t>3.3ns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30276" y="2564904"/>
            <a:ext cx="5061804" cy="1080120"/>
            <a:chOff x="230276" y="2564904"/>
            <a:chExt cx="5061804" cy="1080120"/>
          </a:xfrm>
        </p:grpSpPr>
        <p:sp>
          <p:nvSpPr>
            <p:cNvPr id="10" name="Rectangle 9"/>
            <p:cNvSpPr/>
            <p:nvPr/>
          </p:nvSpPr>
          <p:spPr>
            <a:xfrm>
              <a:off x="230276" y="2564904"/>
              <a:ext cx="5061804" cy="10801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0004" y="2630293"/>
              <a:ext cx="49520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Ripple Carry </a:t>
              </a:r>
              <a:r>
                <a:rPr lang="en-US" b="1" dirty="0" smtClean="0">
                  <a:solidFill>
                    <a:schemeClr val="tx2"/>
                  </a:solidFill>
                </a:rPr>
                <a:t>Adder:</a:t>
              </a:r>
            </a:p>
            <a:p>
              <a:r>
                <a:rPr lang="en-US" dirty="0" smtClean="0"/>
                <a:t>Propagation </a:t>
              </a:r>
              <a:r>
                <a:rPr lang="en-US" dirty="0"/>
                <a:t>delay of the 32-bit ripple carry </a:t>
              </a:r>
              <a:r>
                <a:rPr lang="en-US" dirty="0" smtClean="0"/>
                <a:t>adder:</a:t>
              </a:r>
            </a:p>
            <a:p>
              <a:r>
                <a:rPr lang="en-US" i="1" dirty="0" err="1" smtClean="0">
                  <a:cs typeface="Arial" charset="0"/>
                </a:rPr>
                <a:t>t</a:t>
              </a:r>
              <a:r>
                <a:rPr lang="en-US" baseline="-25000" dirty="0" err="1" smtClean="0">
                  <a:cs typeface="Arial" charset="0"/>
                </a:rPr>
                <a:t>ripple</a:t>
              </a:r>
              <a:r>
                <a:rPr lang="en-US" dirty="0" smtClean="0">
                  <a:cs typeface="Arial" charset="0"/>
                </a:rPr>
                <a:t> </a:t>
              </a:r>
              <a:r>
                <a:rPr lang="en-US" dirty="0">
                  <a:cs typeface="Arial" charset="0"/>
                </a:rPr>
                <a:t>= </a:t>
              </a:r>
              <a:r>
                <a:rPr lang="en-US" i="1" dirty="0" err="1">
                  <a:cs typeface="Arial" charset="0"/>
                </a:rPr>
                <a:t>Nt</a:t>
              </a:r>
              <a:r>
                <a:rPr lang="en-US" i="1" baseline="-25000" dirty="0" err="1">
                  <a:cs typeface="Arial" charset="0"/>
                </a:rPr>
                <a:t>FA</a:t>
              </a:r>
              <a:r>
                <a:rPr lang="en-US" i="1" baseline="-25000" dirty="0">
                  <a:cs typeface="Arial" charset="0"/>
                </a:rPr>
                <a:t> </a:t>
              </a:r>
              <a:r>
                <a:rPr lang="en-US" dirty="0">
                  <a:cs typeface="Arial" charset="0"/>
                </a:rPr>
                <a:t>= 32(300 </a:t>
              </a:r>
              <a:r>
                <a:rPr lang="en-US" dirty="0" err="1">
                  <a:cs typeface="Arial" charset="0"/>
                </a:rPr>
                <a:t>ps</a:t>
              </a:r>
              <a:r>
                <a:rPr lang="en-US" dirty="0">
                  <a:cs typeface="Arial" charset="0"/>
                </a:rPr>
                <a:t>) =</a:t>
              </a:r>
              <a:r>
                <a:rPr lang="en-US" dirty="0" smtClean="0">
                  <a:cs typeface="Arial" charset="0"/>
                </a:rPr>
                <a:t>9.6ns</a:t>
              </a:r>
              <a:endParaRPr lang="en-US" dirty="0">
                <a:cs typeface="Arial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47472" y="4614447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Carry </a:t>
            </a:r>
            <a:r>
              <a:rPr lang="en-US" b="1" dirty="0" err="1" smtClean="0">
                <a:solidFill>
                  <a:schemeClr val="tx2"/>
                </a:solidFill>
              </a:rPr>
              <a:t>Lookahead</a:t>
            </a:r>
            <a:r>
              <a:rPr lang="en-US" b="1" dirty="0" smtClean="0">
                <a:solidFill>
                  <a:schemeClr val="tx2"/>
                </a:solidFill>
              </a:rPr>
              <a:t> is significantly faster!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8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2151112"/>
          </a:xfrm>
        </p:spPr>
        <p:txBody>
          <a:bodyPr>
            <a:normAutofit/>
          </a:bodyPr>
          <a:lstStyle/>
          <a:p>
            <a:r>
              <a:rPr lang="en-GB" b="1" dirty="0" smtClean="0"/>
              <a:t>Digital Building Blocks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900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Gates</a:t>
            </a:r>
            <a:r>
              <a:rPr lang="en-US" sz="2800" dirty="0"/>
              <a:t>, multiplexers, decoders, registers, arithmetic circuits, counters, memory arrays, logic </a:t>
            </a:r>
            <a:r>
              <a:rPr lang="en-US" sz="2800" dirty="0" smtClean="0"/>
              <a:t>arrays.</a:t>
            </a:r>
            <a:endParaRPr lang="en-US" sz="2800" dirty="0"/>
          </a:p>
          <a:p>
            <a:r>
              <a:rPr lang="en-US" sz="2800" dirty="0"/>
              <a:t>Building blocks demonstrate hierarchy, modularity, and regularity:</a:t>
            </a:r>
          </a:p>
          <a:p>
            <a:pPr lvl="1"/>
            <a:r>
              <a:rPr lang="en-US" dirty="0"/>
              <a:t>Hierarchy of simpler </a:t>
            </a:r>
            <a:r>
              <a:rPr lang="en-US" dirty="0" smtClean="0"/>
              <a:t>components.</a:t>
            </a:r>
            <a:endParaRPr lang="en-US" dirty="0"/>
          </a:p>
          <a:p>
            <a:pPr lvl="1"/>
            <a:r>
              <a:rPr lang="en-US" dirty="0"/>
              <a:t>Well-defined interfaces and </a:t>
            </a:r>
            <a:r>
              <a:rPr lang="en-US" dirty="0" smtClean="0"/>
              <a:t>functions.</a:t>
            </a:r>
            <a:endParaRPr lang="en-US" dirty="0"/>
          </a:p>
          <a:p>
            <a:pPr lvl="1"/>
            <a:r>
              <a:rPr lang="en-US" dirty="0"/>
              <a:t>Regular structure easily extends to different </a:t>
            </a:r>
            <a:r>
              <a:rPr lang="en-US" dirty="0" smtClean="0"/>
              <a:t>sizes.</a:t>
            </a: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41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Adders Revisited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3406" y="1772816"/>
            <a:ext cx="2520280" cy="2088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094976"/>
              </p:ext>
            </p:extLst>
          </p:nvPr>
        </p:nvGraphicFramePr>
        <p:xfrm>
          <a:off x="899593" y="2120212"/>
          <a:ext cx="237626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506"/>
                <a:gridCol w="518506"/>
                <a:gridCol w="575318"/>
                <a:gridCol w="763933"/>
              </a:tblGrid>
              <a:tr h="2689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</a:t>
                      </a:r>
                      <a:endParaRPr lang="en-US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</a:t>
                      </a:r>
                      <a:r>
                        <a:rPr lang="en-US" sz="1600" baseline="-25000" dirty="0" err="1" smtClean="0"/>
                        <a:t>out</a:t>
                      </a:r>
                      <a:endParaRPr lang="en-US" sz="1600" baseline="-25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0721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75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5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975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7887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Inputs</a:t>
            </a:r>
            <a:endParaRPr 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178877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Outputs</a:t>
            </a:r>
            <a:endParaRPr lang="en-US" sz="16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843406" y="3982585"/>
            <a:ext cx="1367833" cy="1308191"/>
            <a:chOff x="640869" y="1621163"/>
            <a:chExt cx="1367833" cy="1308191"/>
          </a:xfrm>
        </p:grpSpPr>
        <p:grpSp>
          <p:nvGrpSpPr>
            <p:cNvPr id="15" name="Group 14"/>
            <p:cNvGrpSpPr/>
            <p:nvPr/>
          </p:nvGrpSpPr>
          <p:grpSpPr>
            <a:xfrm>
              <a:off x="987969" y="2057400"/>
              <a:ext cx="989262" cy="457200"/>
              <a:chOff x="987969" y="2057400"/>
              <a:chExt cx="989262" cy="4572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987969" y="2057400"/>
                <a:ext cx="4407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143000" y="2514600"/>
                <a:ext cx="685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1827508" y="2057400"/>
                <a:ext cx="149723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428750" y="2057400"/>
                <a:ext cx="5715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493003" y="2057400"/>
                <a:ext cx="50047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87969" y="2057400"/>
                <a:ext cx="149723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536450" y="2057400"/>
                <a:ext cx="44078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 flipV="1">
              <a:off x="1208359" y="19050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760714" y="1897251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346283" y="2590800"/>
              <a:ext cx="38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S</a:t>
              </a:r>
              <a:endParaRPr lang="en-US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28368" y="1621163"/>
              <a:ext cx="38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B</a:t>
              </a:r>
              <a:endParaRPr 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58848" y="1634897"/>
              <a:ext cx="38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</a:t>
              </a:r>
              <a:endParaRPr lang="en-US" sz="16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485900" y="2514600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350168" y="2214147"/>
              <a:ext cx="38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+</a:t>
              </a:r>
              <a:endParaRPr lang="en-US" sz="16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 flipV="1">
              <a:off x="990600" y="2227881"/>
              <a:ext cx="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0869" y="2134804"/>
              <a:ext cx="490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</a:t>
              </a:r>
              <a:r>
                <a:rPr lang="en-US" sz="1600" baseline="-25000" dirty="0" err="1" smtClean="0"/>
                <a:t>out</a:t>
              </a:r>
              <a:endParaRPr lang="en-US" sz="1600" baseline="-25000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36527" y="1367867"/>
            <a:ext cx="134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Half Adder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2483768" y="4321139"/>
            <a:ext cx="1224136" cy="584775"/>
            <a:chOff x="2483768" y="4321139"/>
            <a:chExt cx="1224136" cy="584775"/>
          </a:xfrm>
        </p:grpSpPr>
        <p:sp>
          <p:nvSpPr>
            <p:cNvPr id="55" name="TextBox 54"/>
            <p:cNvSpPr txBox="1"/>
            <p:nvPr/>
          </p:nvSpPr>
          <p:spPr>
            <a:xfrm>
              <a:off x="2483768" y="4321139"/>
              <a:ext cx="1224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S = A + B</a:t>
              </a:r>
            </a:p>
            <a:p>
              <a:r>
                <a:rPr lang="en-US" sz="1600" dirty="0" err="1" smtClean="0"/>
                <a:t>C</a:t>
              </a:r>
              <a:r>
                <a:rPr lang="en-US" sz="1400" baseline="-25000" dirty="0" err="1" smtClean="0"/>
                <a:t>out</a:t>
              </a:r>
              <a:r>
                <a:rPr lang="en-US" sz="1600" dirty="0" smtClean="0"/>
                <a:t> = AB</a:t>
              </a:r>
              <a:endParaRPr lang="en-US" sz="16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3005233" y="4428848"/>
              <a:ext cx="134755" cy="1347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133715" y="1367867"/>
            <a:ext cx="5010284" cy="4077357"/>
            <a:chOff x="4133715" y="1367867"/>
            <a:chExt cx="5010284" cy="4077357"/>
          </a:xfrm>
        </p:grpSpPr>
        <p:grpSp>
          <p:nvGrpSpPr>
            <p:cNvPr id="32" name="Group 31"/>
            <p:cNvGrpSpPr/>
            <p:nvPr/>
          </p:nvGrpSpPr>
          <p:grpSpPr>
            <a:xfrm>
              <a:off x="7291723" y="3045075"/>
              <a:ext cx="1825043" cy="1308191"/>
              <a:chOff x="1143000" y="4191000"/>
              <a:chExt cx="1825043" cy="1308191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490100" y="4627237"/>
                <a:ext cx="989262" cy="457200"/>
                <a:chOff x="987969" y="2057400"/>
                <a:chExt cx="989262" cy="45720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87969" y="2057400"/>
                  <a:ext cx="4407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143000" y="2514600"/>
                  <a:ext cx="6858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1827508" y="2057400"/>
                  <a:ext cx="149723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1428750" y="2057400"/>
                  <a:ext cx="57150" cy="228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H="1">
                  <a:off x="1493003" y="2057400"/>
                  <a:ext cx="50047" cy="2286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987969" y="2057400"/>
                  <a:ext cx="149723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1536450" y="2057400"/>
                  <a:ext cx="4407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V="1">
                <a:off x="1710490" y="4474837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2262845" y="4467088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48414" y="5160637"/>
                <a:ext cx="380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S</a:t>
                </a:r>
                <a:endParaRPr lang="en-US" sz="16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30499" y="4191000"/>
                <a:ext cx="380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mtClean="0"/>
                  <a:t>B</a:t>
                </a:r>
                <a:endParaRPr lang="en-US" sz="16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560979" y="4204734"/>
                <a:ext cx="380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V="1">
                <a:off x="1988031" y="5084437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1852299" y="4783984"/>
                <a:ext cx="380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+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 rot="5400000" flipV="1">
                <a:off x="1492731" y="4797718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1143000" y="4704641"/>
                <a:ext cx="4906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out</a:t>
                </a:r>
                <a:endParaRPr lang="en-US" sz="1600" baseline="-250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5400000" flipV="1">
                <a:off x="2479362" y="4802031"/>
                <a:ext cx="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2477378" y="4704758"/>
                <a:ext cx="4906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C</a:t>
                </a:r>
                <a:r>
                  <a:rPr lang="en-US" sz="1600" baseline="-25000" dirty="0" err="1" smtClean="0"/>
                  <a:t>in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33715" y="1367867"/>
              <a:ext cx="3096344" cy="4077357"/>
              <a:chOff x="4572000" y="1367867"/>
              <a:chExt cx="3096344" cy="4077357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54352" y="1762758"/>
                <a:ext cx="3013992" cy="368246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aphicFrame>
            <p:nvGraphicFramePr>
              <p:cNvPr id="10" name="Content Placeholder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3601925"/>
                  </p:ext>
                </p:extLst>
              </p:nvPr>
            </p:nvGraphicFramePr>
            <p:xfrm>
              <a:off x="4716016" y="2101312"/>
              <a:ext cx="2893363" cy="31957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2048"/>
                    <a:gridCol w="432048"/>
                    <a:gridCol w="661115"/>
                    <a:gridCol w="648072"/>
                    <a:gridCol w="720080"/>
                  </a:tblGrid>
                  <a:tr h="513479"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C</a:t>
                          </a:r>
                          <a:r>
                            <a:rPr lang="en-US" sz="1600" baseline="-25000" dirty="0" err="1" smtClean="0"/>
                            <a:t>in</a:t>
                          </a:r>
                          <a:endParaRPr lang="en-US" sz="16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A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B</a:t>
                          </a:r>
                          <a:endParaRPr lang="en-US" sz="16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Sum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 smtClean="0"/>
                            <a:t>C</a:t>
                          </a:r>
                          <a:r>
                            <a:rPr lang="en-US" sz="1600" baseline="-25000" dirty="0" err="1" smtClean="0"/>
                            <a:t>out</a:t>
                          </a:r>
                          <a:endParaRPr lang="en-US" sz="1600" baseline="-25000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</a:tr>
                  <a:tr h="297277"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11" name="TextBox 10"/>
              <p:cNvSpPr txBox="1"/>
              <p:nvPr/>
            </p:nvSpPr>
            <p:spPr>
              <a:xfrm>
                <a:off x="4881499" y="176275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Inputs</a:t>
                </a:r>
                <a:endParaRPr lang="en-US" sz="1600" b="1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55811" y="1762758"/>
                <a:ext cx="12241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Outputs</a:t>
                </a:r>
                <a:endParaRPr lang="en-US" sz="16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572000" y="1367867"/>
                <a:ext cx="1344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2"/>
                    </a:solidFill>
                  </a:rPr>
                  <a:t>Full Adder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226488" y="4418822"/>
              <a:ext cx="1917511" cy="584775"/>
              <a:chOff x="7226488" y="4418822"/>
              <a:chExt cx="1917511" cy="5847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7226488" y="4418822"/>
                <a:ext cx="1917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S = A + B + </a:t>
                </a:r>
                <a:r>
                  <a:rPr lang="en-US" sz="1600" dirty="0" err="1" smtClean="0"/>
                  <a:t>C</a:t>
                </a:r>
                <a:r>
                  <a:rPr lang="en-US" sz="1400" baseline="-25000" dirty="0" err="1" smtClean="0"/>
                  <a:t>in</a:t>
                </a:r>
                <a:endParaRPr lang="en-US" sz="1400" baseline="-25000" dirty="0" smtClean="0"/>
              </a:p>
              <a:p>
                <a:r>
                  <a:rPr lang="en-US" sz="1600" dirty="0" err="1" smtClean="0"/>
                  <a:t>C</a:t>
                </a:r>
                <a:r>
                  <a:rPr lang="en-US" sz="1400" baseline="-25000" dirty="0" err="1" smtClean="0"/>
                  <a:t>out</a:t>
                </a:r>
                <a:r>
                  <a:rPr lang="en-US" sz="1600" dirty="0" smtClean="0"/>
                  <a:t> = AB + </a:t>
                </a:r>
                <a:r>
                  <a:rPr lang="en-US" sz="1600" dirty="0" err="1" smtClean="0"/>
                  <a:t>AC</a:t>
                </a:r>
                <a:r>
                  <a:rPr lang="en-US" sz="1400" baseline="-25000" dirty="0" err="1" smtClean="0"/>
                  <a:t>in</a:t>
                </a:r>
                <a:r>
                  <a:rPr lang="en-US" sz="1600" dirty="0" smtClean="0"/>
                  <a:t> + </a:t>
                </a:r>
                <a:r>
                  <a:rPr lang="en-US" sz="1600" dirty="0" err="1" smtClean="0"/>
                  <a:t>BC</a:t>
                </a:r>
                <a:r>
                  <a:rPr lang="en-US" sz="1400" baseline="-25000" dirty="0" err="1" smtClean="0"/>
                  <a:t>in</a:t>
                </a:r>
                <a:endParaRPr lang="en-US" sz="1400" baseline="-250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751481" y="4533122"/>
                <a:ext cx="128971" cy="1289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058057" y="4533121"/>
                <a:ext cx="128971" cy="1289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92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Multi-Bit 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Types of carry propagate adders (CPAs):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Ripple-carry</a:t>
            </a:r>
            <a:r>
              <a:rPr lang="en-US" sz="2400" dirty="0"/>
              <a:t> 		(slow</a:t>
            </a:r>
            <a:r>
              <a:rPr lang="en-US" sz="2400" dirty="0" smtClean="0"/>
              <a:t>)		[</a:t>
            </a:r>
            <a:r>
              <a:rPr lang="en-US" sz="2400" i="1" dirty="0" smtClean="0"/>
              <a:t>See lecture 12</a:t>
            </a:r>
            <a:r>
              <a:rPr lang="en-US" sz="2400" dirty="0" smtClean="0"/>
              <a:t>]</a:t>
            </a:r>
            <a:endParaRPr lang="en-US" sz="2400" dirty="0"/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Carry-</a:t>
            </a:r>
            <a:r>
              <a:rPr lang="en-US" sz="2400" dirty="0" err="1">
                <a:solidFill>
                  <a:schemeClr val="tx2"/>
                </a:solidFill>
              </a:rPr>
              <a:t>lookahead</a:t>
            </a:r>
            <a:r>
              <a:rPr lang="en-US" sz="2400" dirty="0"/>
              <a:t> 	(fast)</a:t>
            </a:r>
          </a:p>
          <a:p>
            <a:r>
              <a:rPr lang="en-US" sz="2800" i="1" dirty="0"/>
              <a:t>Carry-</a:t>
            </a:r>
            <a:r>
              <a:rPr lang="en-US" sz="2800" i="1" dirty="0" err="1"/>
              <a:t>lookahead</a:t>
            </a:r>
            <a:r>
              <a:rPr lang="en-US" sz="2800" i="1" dirty="0"/>
              <a:t> </a:t>
            </a:r>
            <a:r>
              <a:rPr lang="en-US" sz="2800" dirty="0" smtClean="0"/>
              <a:t>adders </a:t>
            </a:r>
            <a:r>
              <a:rPr lang="en-US" sz="2800" dirty="0"/>
              <a:t>faster for large adders but require more </a:t>
            </a:r>
            <a:r>
              <a:rPr lang="en-US" sz="2800" dirty="0" smtClean="0"/>
              <a:t>hardware.</a:t>
            </a:r>
          </a:p>
          <a:p>
            <a:pPr lvl="1"/>
            <a:r>
              <a:rPr lang="en-US" sz="2400" dirty="0" smtClean="0"/>
              <a:t>Usually arranged in blocks of 4.</a:t>
            </a: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6275547"/>
              </p:ext>
            </p:extLst>
          </p:nvPr>
        </p:nvGraphicFramePr>
        <p:xfrm>
          <a:off x="5004048" y="4005064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VISIO" r:id="rId4" imgW="1050120" imgH="802080" progId="Visio.Drawing.6">
                  <p:embed/>
                </p:oleObj>
              </mc:Choice>
              <mc:Fallback>
                <p:oleObj name="VISIO" r:id="rId4" imgW="1050120" imgH="80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005064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169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Ripple Carry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400" dirty="0">
                <a:cs typeface="Arial" charset="0"/>
              </a:rPr>
              <a:t>Chain 1-bit adders together</a:t>
            </a:r>
          </a:p>
          <a:p>
            <a:pPr>
              <a:buFontTx/>
              <a:buChar char="•"/>
            </a:pPr>
            <a:r>
              <a:rPr lang="en-US" sz="2400" dirty="0">
                <a:cs typeface="Arial" charset="0"/>
              </a:rPr>
              <a:t>Carry ripples through entire </a:t>
            </a:r>
            <a:r>
              <a:rPr lang="en-US" sz="2400" dirty="0" smtClean="0">
                <a:cs typeface="Arial" charset="0"/>
              </a:rPr>
              <a:t>chain.</a:t>
            </a:r>
            <a:endParaRPr lang="en-US" sz="2400" dirty="0">
              <a:cs typeface="Arial" charset="0"/>
            </a:endParaRPr>
          </a:p>
          <a:p>
            <a:pPr>
              <a:buFontTx/>
              <a:buChar char="•"/>
            </a:pPr>
            <a:r>
              <a:rPr lang="en-US" sz="2400" dirty="0">
                <a:cs typeface="Arial" charset="0"/>
              </a:rPr>
              <a:t>Disadvantage: 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slow</a:t>
            </a:r>
            <a:br>
              <a:rPr lang="en-US" sz="2400" b="1" dirty="0" smtClean="0">
                <a:solidFill>
                  <a:schemeClr val="tx2"/>
                </a:solidFill>
                <a:cs typeface="Arial" charset="0"/>
              </a:rPr>
            </a:br>
            <a:r>
              <a:rPr lang="en-US" sz="2200" b="1" dirty="0" smtClean="0">
                <a:solidFill>
                  <a:schemeClr val="tx2"/>
                </a:solidFill>
                <a:cs typeface="Arial" charset="0"/>
              </a:rPr>
              <a:t/>
            </a:r>
            <a:br>
              <a:rPr lang="en-US" sz="2200" b="1" dirty="0" smtClean="0">
                <a:solidFill>
                  <a:schemeClr val="tx2"/>
                </a:solidFill>
                <a:cs typeface="Arial" charset="0"/>
              </a:rPr>
            </a:br>
            <a:endParaRPr lang="en-US" sz="2200" b="1" dirty="0" smtClean="0">
              <a:solidFill>
                <a:schemeClr val="tx2"/>
              </a:solidFill>
              <a:cs typeface="Arial" charset="0"/>
            </a:endParaRPr>
          </a:p>
          <a:p>
            <a:pPr>
              <a:buFontTx/>
              <a:buChar char="•"/>
            </a:pPr>
            <a:endParaRPr lang="en-US" sz="2800" b="1" dirty="0">
              <a:solidFill>
                <a:schemeClr val="tx2"/>
              </a:solidFill>
              <a:cs typeface="Arial" charset="0"/>
            </a:endParaRPr>
          </a:p>
          <a:p>
            <a:pPr>
              <a:buFontTx/>
              <a:buChar char="•"/>
            </a:pPr>
            <a:endParaRPr lang="en-US" sz="2800" b="1" dirty="0" smtClean="0">
              <a:solidFill>
                <a:schemeClr val="tx2"/>
              </a:solidFill>
              <a:cs typeface="Arial" charset="0"/>
            </a:endParaRPr>
          </a:p>
          <a:p>
            <a:pPr>
              <a:buFontTx/>
              <a:buChar char="•"/>
            </a:pPr>
            <a:endParaRPr lang="en-US" sz="2800" b="1" dirty="0">
              <a:solidFill>
                <a:schemeClr val="tx2"/>
              </a:solidFill>
              <a:cs typeface="Arial" charset="0"/>
            </a:endParaRPr>
          </a:p>
          <a:p>
            <a:pPr>
              <a:buFontTx/>
              <a:buChar char="•"/>
            </a:pPr>
            <a:r>
              <a:rPr lang="en-US" sz="2600" dirty="0" smtClean="0">
                <a:solidFill>
                  <a:schemeClr val="tx2"/>
                </a:solidFill>
                <a:cs typeface="Arial" charset="0"/>
              </a:rPr>
              <a:t>Ripple Carry Adder delay:</a:t>
            </a:r>
          </a:p>
          <a:p>
            <a:pPr lvl="1"/>
            <a:r>
              <a:rPr lang="en-US" sz="2200" b="1" i="1" dirty="0" err="1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200" b="1" baseline="-25000" dirty="0" err="1">
                <a:solidFill>
                  <a:schemeClr val="tx2"/>
                </a:solidFill>
                <a:cs typeface="Arial" charset="0"/>
              </a:rPr>
              <a:t>ripple</a:t>
            </a:r>
            <a:r>
              <a:rPr lang="en-US" sz="2200" b="1" dirty="0">
                <a:solidFill>
                  <a:schemeClr val="tx2"/>
                </a:solidFill>
                <a:cs typeface="Arial" charset="0"/>
              </a:rPr>
              <a:t> = </a:t>
            </a:r>
            <a:r>
              <a:rPr lang="en-US" sz="2200" b="1" i="1" dirty="0" smtClean="0">
                <a:solidFill>
                  <a:schemeClr val="tx2"/>
                </a:solidFill>
                <a:cs typeface="Arial" charset="0"/>
              </a:rPr>
              <a:t>N </a:t>
            </a:r>
            <a:r>
              <a:rPr lang="en-US" sz="2200" b="1" i="1" dirty="0" err="1" smtClean="0">
                <a:solidFill>
                  <a:schemeClr val="tx2"/>
                </a:solidFill>
                <a:cs typeface="Arial" charset="0"/>
              </a:rPr>
              <a:t>t</a:t>
            </a:r>
            <a:r>
              <a:rPr lang="en-US" sz="2200" b="1" i="1" baseline="-25000" dirty="0" err="1" smtClean="0">
                <a:solidFill>
                  <a:schemeClr val="tx2"/>
                </a:solidFill>
                <a:cs typeface="Arial" charset="0"/>
              </a:rPr>
              <a:t>FA</a:t>
            </a:r>
            <a:r>
              <a:rPr lang="en-US" sz="2200" i="1" baseline="-25000" dirty="0" smtClean="0">
                <a:cs typeface="Arial" charset="0"/>
              </a:rPr>
              <a:t/>
            </a:r>
            <a:br>
              <a:rPr lang="en-US" sz="2200" i="1" baseline="-25000" dirty="0" smtClean="0">
                <a:cs typeface="Arial" charset="0"/>
              </a:rPr>
            </a:br>
            <a:r>
              <a:rPr lang="en-US" sz="2200" dirty="0" smtClean="0">
                <a:cs typeface="Arial" charset="0"/>
              </a:rPr>
              <a:t>where </a:t>
            </a:r>
            <a:r>
              <a:rPr lang="en-US" sz="2200" i="1" dirty="0" err="1">
                <a:cs typeface="Arial" charset="0"/>
              </a:rPr>
              <a:t>t</a:t>
            </a:r>
            <a:r>
              <a:rPr lang="en-US" sz="2200" i="1" baseline="-25000" dirty="0" err="1">
                <a:cs typeface="Arial" charset="0"/>
              </a:rPr>
              <a:t>FA</a:t>
            </a:r>
            <a:r>
              <a:rPr lang="en-US" sz="2200" dirty="0">
                <a:cs typeface="Arial" charset="0"/>
              </a:rPr>
              <a:t> is the delay of a full adder</a:t>
            </a:r>
          </a:p>
          <a:p>
            <a:pPr>
              <a:buFontTx/>
              <a:buChar char="•"/>
            </a:pPr>
            <a:endParaRPr lang="en-US" sz="2800" b="1" dirty="0">
              <a:solidFill>
                <a:schemeClr val="tx2"/>
              </a:solidFill>
              <a:cs typeface="Arial" charset="0"/>
            </a:endParaRPr>
          </a:p>
          <a:p>
            <a:endParaRPr lang="en-US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6722917"/>
              </p:ext>
            </p:extLst>
          </p:nvPr>
        </p:nvGraphicFramePr>
        <p:xfrm>
          <a:off x="464032" y="2996952"/>
          <a:ext cx="7231390" cy="1578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VISIO" r:id="rId5" imgW="3135960" imgH="684360" progId="Visio.Drawing.6">
                  <p:embed/>
                </p:oleObj>
              </mc:Choice>
              <mc:Fallback>
                <p:oleObj name="VISIO" r:id="rId5" imgW="3135960" imgH="68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32" y="2996952"/>
                        <a:ext cx="7231390" cy="1578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64088" y="1251387"/>
            <a:ext cx="3595154" cy="172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WHY?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500" dirty="0" smtClean="0"/>
              <a:t>Sum </a:t>
            </a:r>
            <a:r>
              <a:rPr lang="en-US" sz="1500" dirty="0"/>
              <a:t>of the </a:t>
            </a:r>
            <a:r>
              <a:rPr lang="en-US" sz="1500" dirty="0" smtClean="0"/>
              <a:t>MSB is </a:t>
            </a:r>
            <a:r>
              <a:rPr lang="en-US" sz="1500" dirty="0"/>
              <a:t>only available after the carry signal has rippled through the adder from the least significant stage to the most significant stage. As a result, the final sum and carry bits will be valid after a considerable </a:t>
            </a:r>
            <a:r>
              <a:rPr lang="en-US" sz="1500" dirty="0" smtClean="0"/>
              <a:t>delay</a:t>
            </a:r>
            <a:r>
              <a:rPr lang="is-IS" sz="1500" dirty="0" smtClean="0"/>
              <a:t>…</a:t>
            </a:r>
            <a:endParaRPr lang="en-US" sz="1500" dirty="0"/>
          </a:p>
        </p:txBody>
      </p:sp>
      <p:sp>
        <p:nvSpPr>
          <p:cNvPr id="10" name="Right Arrow 9"/>
          <p:cNvSpPr/>
          <p:nvPr/>
        </p:nvSpPr>
        <p:spPr>
          <a:xfrm>
            <a:off x="3815916" y="2423798"/>
            <a:ext cx="1512168" cy="55113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43608" y="5013176"/>
            <a:ext cx="2356777" cy="5040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800" dirty="0"/>
              <a:t>The carry </a:t>
            </a:r>
            <a:r>
              <a:rPr lang="en-US" sz="2800" dirty="0" err="1"/>
              <a:t>lookahead</a:t>
            </a:r>
            <a:r>
              <a:rPr lang="en-US" sz="2800" dirty="0"/>
              <a:t> adder (CLA) solves the carry delay problem by calculating the carry </a:t>
            </a:r>
            <a:r>
              <a:rPr lang="en-US" sz="2800" dirty="0" smtClean="0"/>
              <a:t>signals in </a:t>
            </a:r>
            <a:r>
              <a:rPr lang="en-US" sz="2800" dirty="0"/>
              <a:t>advance, based on the input </a:t>
            </a:r>
            <a:r>
              <a:rPr lang="en-US" sz="2800" dirty="0" smtClean="0"/>
              <a:t>signals.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based on the fact that a carry signal will be </a:t>
            </a:r>
            <a:r>
              <a:rPr lang="en-US" sz="2800" dirty="0" smtClean="0"/>
              <a:t>generated in </a:t>
            </a:r>
            <a:r>
              <a:rPr lang="en-US" sz="2800" dirty="0"/>
              <a:t>two cases</a:t>
            </a:r>
            <a:r>
              <a:rPr lang="en-US" sz="2800" dirty="0" smtClean="0"/>
              <a:t>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(</a:t>
            </a:r>
            <a:r>
              <a:rPr lang="en-US" dirty="0"/>
              <a:t>1) when both bits </a:t>
            </a:r>
            <a:r>
              <a:rPr lang="en-US" dirty="0" smtClean="0"/>
              <a:t>A and B are </a:t>
            </a:r>
            <a:r>
              <a:rPr lang="en-US" dirty="0"/>
              <a:t>1, </a:t>
            </a:r>
            <a:r>
              <a:rPr lang="en-US" dirty="0" smtClean="0"/>
              <a:t>or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(2</a:t>
            </a:r>
            <a:r>
              <a:rPr lang="en-US" dirty="0"/>
              <a:t>) when one of the two bits is </a:t>
            </a:r>
            <a:r>
              <a:rPr lang="en-US" dirty="0" smtClean="0"/>
              <a:t>1 and </a:t>
            </a:r>
            <a:r>
              <a:rPr lang="en-US" dirty="0"/>
              <a:t>the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in</a:t>
            </a:r>
            <a:r>
              <a:rPr lang="en-US" baseline="-25000" dirty="0" smtClean="0"/>
              <a:t> </a:t>
            </a:r>
            <a:r>
              <a:rPr lang="en-US" dirty="0" smtClean="0"/>
              <a:t>is 1.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1" y="501317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 =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+ (A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+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)C</a:t>
            </a:r>
            <a:r>
              <a:rPr lang="en-US" sz="2000" baseline="-25000" dirty="0" smtClean="0"/>
              <a:t>i</a:t>
            </a:r>
          </a:p>
        </p:txBody>
      </p:sp>
      <p:cxnSp>
        <p:nvCxnSpPr>
          <p:cNvPr id="13" name="Curved Connector 12"/>
          <p:cNvCxnSpPr>
            <a:endCxn id="5" idx="1"/>
          </p:cNvCxnSpPr>
          <p:nvPr/>
        </p:nvCxnSpPr>
        <p:spPr>
          <a:xfrm rot="5400000">
            <a:off x="465786" y="4635408"/>
            <a:ext cx="1136159" cy="19487"/>
          </a:xfrm>
          <a:prstGeom prst="curvedConnector4">
            <a:avLst>
              <a:gd name="adj1" fmla="val -77"/>
              <a:gd name="adj2" fmla="val 346285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17604" y="5149965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 (CLA)</a:t>
            </a:r>
            <a:endParaRPr lang="en-US" dirty="0"/>
          </a:p>
        </p:txBody>
      </p:sp>
      <p:sp>
        <p:nvSpPr>
          <p:cNvPr id="62" name="Content Placeholder 6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two equations on the last slide can be written in terms of two new signals </a:t>
            </a:r>
            <a:r>
              <a:rPr lang="en-US" sz="2400" dirty="0" smtClean="0">
                <a:solidFill>
                  <a:schemeClr val="tx2"/>
                </a:solidFill>
              </a:rPr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tx2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/>
              <a:t> - shown in the full adder circuit.</a:t>
            </a:r>
          </a:p>
          <a:p>
            <a:pPr lvl="1"/>
            <a:r>
              <a:rPr lang="en-US" sz="2000" dirty="0" err="1" smtClean="0"/>
              <a:t>G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i="1" dirty="0" smtClean="0"/>
              <a:t>carry generate term</a:t>
            </a:r>
          </a:p>
          <a:p>
            <a:pPr lvl="1"/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</a:t>
            </a:r>
            <a:r>
              <a:rPr lang="en-US" sz="2000" i="1" dirty="0" smtClean="0"/>
              <a:t>carry propagate term</a:t>
            </a:r>
            <a:endParaRPr lang="en-US" sz="2000" i="1" dirty="0"/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96336" y="-2619672"/>
            <a:ext cx="532859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carry-</a:t>
            </a:r>
            <a:r>
              <a:rPr lang="en-US" dirty="0" err="1"/>
              <a:t>lookahead</a:t>
            </a:r>
            <a:r>
              <a:rPr lang="en-US" dirty="0"/>
              <a:t> adder calculates one or more carry bits before the sum, which reduces the wait time to calculate the result of the larger value bits. 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860032" y="2152072"/>
            <a:ext cx="4677635" cy="3422218"/>
            <a:chOff x="827584" y="2152072"/>
            <a:chExt cx="4677635" cy="3422218"/>
          </a:xfrm>
        </p:grpSpPr>
        <p:sp>
          <p:nvSpPr>
            <p:cNvPr id="7" name="TextBox 6"/>
            <p:cNvSpPr txBox="1"/>
            <p:nvPr/>
          </p:nvSpPr>
          <p:spPr>
            <a:xfrm>
              <a:off x="4378607" y="2607388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S</a:t>
              </a:r>
              <a:r>
                <a:rPr lang="en-US" b="1" baseline="-25000" dirty="0" smtClean="0">
                  <a:solidFill>
                    <a:schemeClr val="tx2"/>
                  </a:solidFill>
                </a:rPr>
                <a:t>i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062034" y="2868203"/>
              <a:ext cx="1860815" cy="1702381"/>
              <a:chOff x="-919658" y="3850977"/>
              <a:chExt cx="1819000" cy="1283664"/>
            </a:xfrm>
          </p:grpSpPr>
          <p:grpSp>
            <p:nvGrpSpPr>
              <p:cNvPr id="41" name="Group 113"/>
              <p:cNvGrpSpPr>
                <a:grpSpLocks noChangeAspect="1"/>
              </p:cNvGrpSpPr>
              <p:nvPr/>
            </p:nvGrpSpPr>
            <p:grpSpPr bwMode="auto">
              <a:xfrm rot="5400000">
                <a:off x="-800902" y="4505198"/>
                <a:ext cx="898525" cy="360362"/>
                <a:chOff x="1082675" y="1079500"/>
                <a:chExt cx="1798638" cy="720725"/>
              </a:xfrm>
            </p:grpSpPr>
            <p:sp>
              <p:nvSpPr>
                <p:cNvPr id="54" name="Freeform 11"/>
                <p:cNvSpPr>
                  <a:spLocks noChangeArrowheads="1"/>
                </p:cNvSpPr>
                <p:nvPr/>
              </p:nvSpPr>
              <p:spPr bwMode="auto">
                <a:xfrm>
                  <a:off x="1441450" y="1079500"/>
                  <a:ext cx="1079500" cy="720725"/>
                </a:xfrm>
                <a:custGeom>
                  <a:avLst/>
                  <a:gdLst>
                    <a:gd name="T0" fmla="*/ 2147483647 w 2998"/>
                    <a:gd name="T1" fmla="*/ 2147483647 h 2002"/>
                    <a:gd name="T2" fmla="*/ 2147483647 w 2998"/>
                    <a:gd name="T3" fmla="*/ 2147483647 h 2002"/>
                    <a:gd name="T4" fmla="*/ 2147483647 w 2998"/>
                    <a:gd name="T5" fmla="*/ 2147483647 h 2002"/>
                    <a:gd name="T6" fmla="*/ 0 w 2998"/>
                    <a:gd name="T7" fmla="*/ 2147483647 h 2002"/>
                    <a:gd name="T8" fmla="*/ 0 w 2998"/>
                    <a:gd name="T9" fmla="*/ 2147483647 h 2002"/>
                    <a:gd name="T10" fmla="*/ 2147483647 w 2998"/>
                    <a:gd name="T11" fmla="*/ 2147483647 h 200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998"/>
                    <a:gd name="T19" fmla="*/ 0 h 2002"/>
                    <a:gd name="T20" fmla="*/ 2998 w 2998"/>
                    <a:gd name="T21" fmla="*/ 2002 h 200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998" h="2002">
                      <a:moveTo>
                        <a:pt x="1998" y="4"/>
                      </a:moveTo>
                      <a:cubicBezTo>
                        <a:pt x="2597" y="4"/>
                        <a:pt x="2997" y="403"/>
                        <a:pt x="2996" y="1002"/>
                      </a:cubicBezTo>
                      <a:cubicBezTo>
                        <a:pt x="2995" y="1601"/>
                        <a:pt x="2564" y="2001"/>
                        <a:pt x="1997" y="2001"/>
                      </a:cubicBezTo>
                      <a:cubicBezTo>
                        <a:pt x="1698" y="2001"/>
                        <a:pt x="333" y="2001"/>
                        <a:pt x="0" y="2001"/>
                      </a:cubicBezTo>
                      <a:lnTo>
                        <a:pt x="0" y="4"/>
                      </a:lnTo>
                      <a:cubicBezTo>
                        <a:pt x="333" y="4"/>
                        <a:pt x="1726" y="0"/>
                        <a:pt x="1998" y="4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12"/>
                <p:cNvSpPr>
                  <a:spLocks noChangeArrowheads="1"/>
                </p:cNvSpPr>
                <p:nvPr/>
              </p:nvSpPr>
              <p:spPr bwMode="auto">
                <a:xfrm>
                  <a:off x="1441450" y="1081088"/>
                  <a:ext cx="1588" cy="1587"/>
                </a:xfrm>
                <a:custGeom>
                  <a:avLst/>
                  <a:gdLst>
                    <a:gd name="T0" fmla="*/ 0 w 1"/>
                    <a:gd name="T1" fmla="*/ 0 h 1"/>
                    <a:gd name="T2" fmla="*/ 0 w 1"/>
                    <a:gd name="T3" fmla="*/ 0 h 1"/>
                    <a:gd name="T4" fmla="*/ 0 60000 65536"/>
                    <a:gd name="T5" fmla="*/ 0 60000 65536"/>
                    <a:gd name="T6" fmla="*/ 0 w 1"/>
                    <a:gd name="T7" fmla="*/ 0 h 1"/>
                    <a:gd name="T8" fmla="*/ 1 w 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1">
                      <a:moveTo>
                        <a:pt x="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13"/>
                <p:cNvSpPr>
                  <a:spLocks noChangeArrowheads="1"/>
                </p:cNvSpPr>
                <p:nvPr/>
              </p:nvSpPr>
              <p:spPr bwMode="auto">
                <a:xfrm>
                  <a:off x="1082675" y="1258888"/>
                  <a:ext cx="360363" cy="1587"/>
                </a:xfrm>
                <a:custGeom>
                  <a:avLst/>
                  <a:gdLst>
                    <a:gd name="T0" fmla="*/ 2147483647 w 1000"/>
                    <a:gd name="T1" fmla="*/ 0 h 1"/>
                    <a:gd name="T2" fmla="*/ 0 w 1000"/>
                    <a:gd name="T3" fmla="*/ 0 h 1"/>
                    <a:gd name="T4" fmla="*/ 2147483647 w 100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0"/>
                    <a:gd name="T10" fmla="*/ 0 h 1"/>
                    <a:gd name="T11" fmla="*/ 1000 w 100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0" h="1">
                      <a:moveTo>
                        <a:pt x="999" y="0"/>
                      </a:moveTo>
                      <a:lnTo>
                        <a:pt x="0" y="0"/>
                      </a:lnTo>
                      <a:lnTo>
                        <a:pt x="999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14"/>
                <p:cNvSpPr>
                  <a:spLocks noChangeArrowheads="1"/>
                </p:cNvSpPr>
                <p:nvPr/>
              </p:nvSpPr>
              <p:spPr bwMode="auto">
                <a:xfrm>
                  <a:off x="1082675" y="1619250"/>
                  <a:ext cx="360363" cy="1588"/>
                </a:xfrm>
                <a:custGeom>
                  <a:avLst/>
                  <a:gdLst>
                    <a:gd name="T0" fmla="*/ 2147483647 w 1000"/>
                    <a:gd name="T1" fmla="*/ 0 h 1"/>
                    <a:gd name="T2" fmla="*/ 0 w 1000"/>
                    <a:gd name="T3" fmla="*/ 0 h 1"/>
                    <a:gd name="T4" fmla="*/ 2147483647 w 100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0"/>
                    <a:gd name="T10" fmla="*/ 0 h 1"/>
                    <a:gd name="T11" fmla="*/ 1000 w 100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0" h="1">
                      <a:moveTo>
                        <a:pt x="999" y="0"/>
                      </a:moveTo>
                      <a:lnTo>
                        <a:pt x="0" y="0"/>
                      </a:lnTo>
                      <a:lnTo>
                        <a:pt x="999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15"/>
                <p:cNvSpPr>
                  <a:spLocks noChangeArrowheads="1"/>
                </p:cNvSpPr>
                <p:nvPr/>
              </p:nvSpPr>
              <p:spPr bwMode="auto">
                <a:xfrm>
                  <a:off x="2520950" y="1439863"/>
                  <a:ext cx="360363" cy="1587"/>
                </a:xfrm>
                <a:custGeom>
                  <a:avLst/>
                  <a:gdLst>
                    <a:gd name="T0" fmla="*/ 2147483647 w 1000"/>
                    <a:gd name="T1" fmla="*/ 0 h 1"/>
                    <a:gd name="T2" fmla="*/ 0 w 1000"/>
                    <a:gd name="T3" fmla="*/ 0 h 1"/>
                    <a:gd name="T4" fmla="*/ 2147483647 w 1000"/>
                    <a:gd name="T5" fmla="*/ 0 h 1"/>
                    <a:gd name="T6" fmla="*/ 0 60000 65536"/>
                    <a:gd name="T7" fmla="*/ 0 60000 65536"/>
                    <a:gd name="T8" fmla="*/ 0 60000 65536"/>
                    <a:gd name="T9" fmla="*/ 0 w 1000"/>
                    <a:gd name="T10" fmla="*/ 0 h 1"/>
                    <a:gd name="T11" fmla="*/ 1000 w 1000"/>
                    <a:gd name="T12" fmla="*/ 1 h 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00" h="1">
                      <a:moveTo>
                        <a:pt x="999" y="0"/>
                      </a:moveTo>
                      <a:lnTo>
                        <a:pt x="0" y="0"/>
                      </a:lnTo>
                      <a:lnTo>
                        <a:pt x="999" y="0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" name="Freeform 75"/>
              <p:cNvSpPr>
                <a:spLocks noChangeArrowheads="1"/>
              </p:cNvSpPr>
              <p:nvPr/>
            </p:nvSpPr>
            <p:spPr bwMode="auto">
              <a:xfrm>
                <a:off x="179253" y="3850977"/>
                <a:ext cx="793" cy="796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76"/>
              <p:cNvSpPr>
                <a:spLocks noChangeArrowheads="1"/>
              </p:cNvSpPr>
              <p:nvPr/>
            </p:nvSpPr>
            <p:spPr bwMode="auto">
              <a:xfrm>
                <a:off x="125325" y="3850977"/>
                <a:ext cx="176057" cy="361154"/>
              </a:xfrm>
              <a:custGeom>
                <a:avLst/>
                <a:gdLst>
                  <a:gd name="T0" fmla="*/ 0 w 977"/>
                  <a:gd name="T1" fmla="*/ 0 h 2003"/>
                  <a:gd name="T2" fmla="*/ 0 w 977"/>
                  <a:gd name="T3" fmla="*/ 2147483647 h 2003"/>
                  <a:gd name="T4" fmla="*/ 0 w 977"/>
                  <a:gd name="T5" fmla="*/ 0 h 2003"/>
                  <a:gd name="T6" fmla="*/ 0 60000 65536"/>
                  <a:gd name="T7" fmla="*/ 0 60000 65536"/>
                  <a:gd name="T8" fmla="*/ 0 60000 65536"/>
                  <a:gd name="T9" fmla="*/ 0 w 977"/>
                  <a:gd name="T10" fmla="*/ 0 h 2003"/>
                  <a:gd name="T11" fmla="*/ 977 w 977"/>
                  <a:gd name="T12" fmla="*/ 2003 h 20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7" h="2003">
                    <a:moveTo>
                      <a:pt x="0" y="0"/>
                    </a:moveTo>
                    <a:cubicBezTo>
                      <a:pt x="976" y="400"/>
                      <a:pt x="976" y="1602"/>
                      <a:pt x="0" y="2002"/>
                    </a:cubicBezTo>
                    <a:cubicBezTo>
                      <a:pt x="976" y="1602"/>
                      <a:pt x="976" y="40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77"/>
              <p:cNvSpPr>
                <a:spLocks noChangeArrowheads="1"/>
              </p:cNvSpPr>
              <p:nvPr/>
            </p:nvSpPr>
            <p:spPr bwMode="auto">
              <a:xfrm>
                <a:off x="-770" y="3940868"/>
                <a:ext cx="233950" cy="795"/>
              </a:xfrm>
              <a:custGeom>
                <a:avLst/>
                <a:gdLst>
                  <a:gd name="T0" fmla="*/ 2147483647 w 1302"/>
                  <a:gd name="T1" fmla="*/ 0 h 1"/>
                  <a:gd name="T2" fmla="*/ 0 w 1302"/>
                  <a:gd name="T3" fmla="*/ 0 h 1"/>
                  <a:gd name="T4" fmla="*/ 2147483647 w 130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02"/>
                  <a:gd name="T10" fmla="*/ 0 h 1"/>
                  <a:gd name="T11" fmla="*/ 1302 w 130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2" h="1">
                    <a:moveTo>
                      <a:pt x="1301" y="0"/>
                    </a:moveTo>
                    <a:lnTo>
                      <a:pt x="0" y="0"/>
                    </a:lnTo>
                    <a:lnTo>
                      <a:pt x="130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78"/>
              <p:cNvSpPr>
                <a:spLocks noChangeArrowheads="1"/>
              </p:cNvSpPr>
              <p:nvPr/>
            </p:nvSpPr>
            <p:spPr bwMode="auto">
              <a:xfrm>
                <a:off x="-770" y="4121445"/>
                <a:ext cx="233950" cy="796"/>
              </a:xfrm>
              <a:custGeom>
                <a:avLst/>
                <a:gdLst>
                  <a:gd name="T0" fmla="*/ 2147483647 w 1302"/>
                  <a:gd name="T1" fmla="*/ 0 h 1"/>
                  <a:gd name="T2" fmla="*/ 0 w 1302"/>
                  <a:gd name="T3" fmla="*/ 0 h 1"/>
                  <a:gd name="T4" fmla="*/ 2147483647 w 130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302"/>
                  <a:gd name="T10" fmla="*/ 0 h 1"/>
                  <a:gd name="T11" fmla="*/ 1302 w 130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02" h="1">
                    <a:moveTo>
                      <a:pt x="1301" y="0"/>
                    </a:moveTo>
                    <a:lnTo>
                      <a:pt x="0" y="0"/>
                    </a:lnTo>
                    <a:lnTo>
                      <a:pt x="130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79"/>
              <p:cNvSpPr>
                <a:spLocks noChangeArrowheads="1"/>
              </p:cNvSpPr>
              <p:nvPr/>
            </p:nvSpPr>
            <p:spPr bwMode="auto">
              <a:xfrm>
                <a:off x="719319" y="4031554"/>
                <a:ext cx="180023" cy="795"/>
              </a:xfrm>
              <a:custGeom>
                <a:avLst/>
                <a:gdLst>
                  <a:gd name="T0" fmla="*/ 2147483647 w 1002"/>
                  <a:gd name="T1" fmla="*/ 0 h 1"/>
                  <a:gd name="T2" fmla="*/ 0 w 1002"/>
                  <a:gd name="T3" fmla="*/ 0 h 1"/>
                  <a:gd name="T4" fmla="*/ 2147483647 w 1002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2"/>
                  <a:gd name="T10" fmla="*/ 0 h 1"/>
                  <a:gd name="T11" fmla="*/ 1002 w 100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2" h="1">
                    <a:moveTo>
                      <a:pt x="1001" y="0"/>
                    </a:moveTo>
                    <a:lnTo>
                      <a:pt x="0" y="0"/>
                    </a:lnTo>
                    <a:lnTo>
                      <a:pt x="1001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Freeform 80"/>
              <p:cNvSpPr>
                <a:spLocks noChangeArrowheads="1"/>
              </p:cNvSpPr>
              <p:nvPr/>
            </p:nvSpPr>
            <p:spPr bwMode="auto">
              <a:xfrm>
                <a:off x="181632" y="3850977"/>
                <a:ext cx="539274" cy="361950"/>
              </a:xfrm>
              <a:custGeom>
                <a:avLst/>
                <a:gdLst>
                  <a:gd name="T0" fmla="*/ 2147483647 w 2997"/>
                  <a:gd name="T1" fmla="*/ 2147483647 h 2006"/>
                  <a:gd name="T2" fmla="*/ 2147483647 w 2997"/>
                  <a:gd name="T3" fmla="*/ 2147483647 h 2006"/>
                  <a:gd name="T4" fmla="*/ 2147483647 w 2997"/>
                  <a:gd name="T5" fmla="*/ 2147483647 h 2006"/>
                  <a:gd name="T6" fmla="*/ 0 w 2997"/>
                  <a:gd name="T7" fmla="*/ 2147483647 h 2006"/>
                  <a:gd name="T8" fmla="*/ 2147483647 w 2997"/>
                  <a:gd name="T9" fmla="*/ 2147483647 h 2006"/>
                  <a:gd name="T10" fmla="*/ 0 w 2997"/>
                  <a:gd name="T11" fmla="*/ 2147483647 h 2006"/>
                  <a:gd name="T12" fmla="*/ 2147483647 w 2997"/>
                  <a:gd name="T13" fmla="*/ 2147483647 h 20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97"/>
                  <a:gd name="T22" fmla="*/ 0 h 2006"/>
                  <a:gd name="T23" fmla="*/ 2997 w 2997"/>
                  <a:gd name="T24" fmla="*/ 2006 h 20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97" h="2006">
                    <a:moveTo>
                      <a:pt x="989" y="4"/>
                    </a:moveTo>
                    <a:cubicBezTo>
                      <a:pt x="1989" y="4"/>
                      <a:pt x="2789" y="604"/>
                      <a:pt x="2996" y="1004"/>
                    </a:cubicBezTo>
                    <a:cubicBezTo>
                      <a:pt x="2789" y="1404"/>
                      <a:pt x="1989" y="2004"/>
                      <a:pt x="989" y="2004"/>
                    </a:cubicBezTo>
                    <a:cubicBezTo>
                      <a:pt x="690" y="2005"/>
                      <a:pt x="666" y="2004"/>
                      <a:pt x="0" y="2004"/>
                    </a:cubicBezTo>
                    <a:cubicBezTo>
                      <a:pt x="199" y="1902"/>
                      <a:pt x="599" y="1602"/>
                      <a:pt x="599" y="1003"/>
                    </a:cubicBezTo>
                    <a:cubicBezTo>
                      <a:pt x="599" y="404"/>
                      <a:pt x="199" y="104"/>
                      <a:pt x="0" y="6"/>
                    </a:cubicBezTo>
                    <a:cubicBezTo>
                      <a:pt x="666" y="6"/>
                      <a:pt x="718" y="0"/>
                      <a:pt x="989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>
                <a:off x="-916629" y="3940868"/>
                <a:ext cx="11299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-919658" y="4121445"/>
                <a:ext cx="112998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-442127" y="3940868"/>
                <a:ext cx="0" cy="4740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-261946" y="4121445"/>
                <a:ext cx="3060" cy="2935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-462210" y="39159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-283269" y="40937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322739" y="2152072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</a:t>
              </a:r>
              <a:r>
                <a:rPr lang="en-US" b="1" baseline="-25000" dirty="0" smtClean="0">
                  <a:solidFill>
                    <a:schemeClr val="tx2"/>
                  </a:solidFill>
                </a:rPr>
                <a:t>i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7584" y="2818422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A</a:t>
              </a:r>
              <a:r>
                <a:rPr lang="en-US" b="1" baseline="-25000" dirty="0" smtClean="0">
                  <a:solidFill>
                    <a:schemeClr val="tx2"/>
                  </a:solidFill>
                </a:rPr>
                <a:t>i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4998" y="3096467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B</a:t>
              </a:r>
              <a:r>
                <a:rPr lang="en-US" b="1" baseline="-25000" dirty="0" smtClean="0">
                  <a:solidFill>
                    <a:schemeClr val="tx2"/>
                  </a:solidFill>
                </a:rPr>
                <a:t>i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12" name="Group 113"/>
            <p:cNvGrpSpPr>
              <a:grpSpLocks noChangeAspect="1"/>
            </p:cNvGrpSpPr>
            <p:nvPr/>
          </p:nvGrpSpPr>
          <p:grpSpPr bwMode="auto">
            <a:xfrm rot="5400000">
              <a:off x="2743550" y="3671084"/>
              <a:ext cx="1191614" cy="368646"/>
              <a:chOff x="1082675" y="1079500"/>
              <a:chExt cx="1798638" cy="720725"/>
            </a:xfrm>
          </p:grpSpPr>
          <p:sp>
            <p:nvSpPr>
              <p:cNvPr id="36" name="Freeform 11"/>
              <p:cNvSpPr>
                <a:spLocks noChangeArrowheads="1"/>
              </p:cNvSpPr>
              <p:nvPr/>
            </p:nvSpPr>
            <p:spPr bwMode="auto">
              <a:xfrm>
                <a:off x="1441450" y="1079500"/>
                <a:ext cx="1079500" cy="720725"/>
              </a:xfrm>
              <a:custGeom>
                <a:avLst/>
                <a:gdLst>
                  <a:gd name="T0" fmla="*/ 2147483647 w 2998"/>
                  <a:gd name="T1" fmla="*/ 2147483647 h 2002"/>
                  <a:gd name="T2" fmla="*/ 2147483647 w 2998"/>
                  <a:gd name="T3" fmla="*/ 2147483647 h 2002"/>
                  <a:gd name="T4" fmla="*/ 2147483647 w 2998"/>
                  <a:gd name="T5" fmla="*/ 2147483647 h 2002"/>
                  <a:gd name="T6" fmla="*/ 0 w 2998"/>
                  <a:gd name="T7" fmla="*/ 2147483647 h 2002"/>
                  <a:gd name="T8" fmla="*/ 0 w 2998"/>
                  <a:gd name="T9" fmla="*/ 2147483647 h 2002"/>
                  <a:gd name="T10" fmla="*/ 2147483647 w 2998"/>
                  <a:gd name="T11" fmla="*/ 2147483647 h 20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998"/>
                  <a:gd name="T19" fmla="*/ 0 h 2002"/>
                  <a:gd name="T20" fmla="*/ 2998 w 2998"/>
                  <a:gd name="T21" fmla="*/ 2002 h 200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998" h="2002">
                    <a:moveTo>
                      <a:pt x="1998" y="4"/>
                    </a:moveTo>
                    <a:cubicBezTo>
                      <a:pt x="2597" y="4"/>
                      <a:pt x="2997" y="403"/>
                      <a:pt x="2996" y="1002"/>
                    </a:cubicBezTo>
                    <a:cubicBezTo>
                      <a:pt x="2995" y="1601"/>
                      <a:pt x="2564" y="2001"/>
                      <a:pt x="1997" y="2001"/>
                    </a:cubicBezTo>
                    <a:cubicBezTo>
                      <a:pt x="1698" y="2001"/>
                      <a:pt x="333" y="2001"/>
                      <a:pt x="0" y="2001"/>
                    </a:cubicBezTo>
                    <a:lnTo>
                      <a:pt x="0" y="4"/>
                    </a:lnTo>
                    <a:cubicBezTo>
                      <a:pt x="333" y="4"/>
                      <a:pt x="1726" y="0"/>
                      <a:pt x="1998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Freeform 12"/>
              <p:cNvSpPr>
                <a:spLocks noChangeArrowheads="1"/>
              </p:cNvSpPr>
              <p:nvPr/>
            </p:nvSpPr>
            <p:spPr bwMode="auto">
              <a:xfrm>
                <a:off x="1441450" y="1081088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Freeform 13"/>
              <p:cNvSpPr>
                <a:spLocks noChangeArrowheads="1"/>
              </p:cNvSpPr>
              <p:nvPr/>
            </p:nvSpPr>
            <p:spPr bwMode="auto">
              <a:xfrm>
                <a:off x="1082675" y="1258888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14"/>
              <p:cNvSpPr>
                <a:spLocks noChangeArrowheads="1"/>
              </p:cNvSpPr>
              <p:nvPr/>
            </p:nvSpPr>
            <p:spPr bwMode="auto">
              <a:xfrm>
                <a:off x="1082675" y="1619250"/>
                <a:ext cx="360363" cy="1588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15"/>
              <p:cNvSpPr>
                <a:spLocks noChangeArrowheads="1"/>
              </p:cNvSpPr>
              <p:nvPr/>
            </p:nvSpPr>
            <p:spPr bwMode="auto">
              <a:xfrm>
                <a:off x="2520950" y="1439863"/>
                <a:ext cx="360363" cy="1587"/>
              </a:xfrm>
              <a:custGeom>
                <a:avLst/>
                <a:gdLst>
                  <a:gd name="T0" fmla="*/ 2147483647 w 1000"/>
                  <a:gd name="T1" fmla="*/ 0 h 1"/>
                  <a:gd name="T2" fmla="*/ 0 w 1000"/>
                  <a:gd name="T3" fmla="*/ 0 h 1"/>
                  <a:gd name="T4" fmla="*/ 2147483647 w 1000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000"/>
                  <a:gd name="T10" fmla="*/ 0 h 1"/>
                  <a:gd name="T11" fmla="*/ 1000 w 1000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00" h="1">
                    <a:moveTo>
                      <a:pt x="999" y="0"/>
                    </a:moveTo>
                    <a:lnTo>
                      <a:pt x="0" y="0"/>
                    </a:lnTo>
                    <a:lnTo>
                      <a:pt x="999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Freeform 75"/>
            <p:cNvSpPr>
              <a:spLocks noChangeArrowheads="1"/>
            </p:cNvSpPr>
            <p:nvPr/>
          </p:nvSpPr>
          <p:spPr bwMode="auto">
            <a:xfrm>
              <a:off x="3882454" y="2748832"/>
              <a:ext cx="811" cy="1056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60000 65536"/>
                <a:gd name="T5" fmla="*/ 0 60000 65536"/>
                <a:gd name="T6" fmla="*/ 0 w 1"/>
                <a:gd name="T7" fmla="*/ 0 h 1"/>
                <a:gd name="T8" fmla="*/ 1 w 1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76"/>
            <p:cNvSpPr>
              <a:spLocks noChangeArrowheads="1"/>
            </p:cNvSpPr>
            <p:nvPr/>
          </p:nvSpPr>
          <p:spPr bwMode="auto">
            <a:xfrm>
              <a:off x="3827286" y="2748832"/>
              <a:ext cx="180104" cy="478958"/>
            </a:xfrm>
            <a:custGeom>
              <a:avLst/>
              <a:gdLst>
                <a:gd name="T0" fmla="*/ 0 w 977"/>
                <a:gd name="T1" fmla="*/ 0 h 2003"/>
                <a:gd name="T2" fmla="*/ 0 w 977"/>
                <a:gd name="T3" fmla="*/ 2147483647 h 2003"/>
                <a:gd name="T4" fmla="*/ 0 w 977"/>
                <a:gd name="T5" fmla="*/ 0 h 2003"/>
                <a:gd name="T6" fmla="*/ 0 60000 65536"/>
                <a:gd name="T7" fmla="*/ 0 60000 65536"/>
                <a:gd name="T8" fmla="*/ 0 60000 65536"/>
                <a:gd name="T9" fmla="*/ 0 w 977"/>
                <a:gd name="T10" fmla="*/ 0 h 2003"/>
                <a:gd name="T11" fmla="*/ 977 w 977"/>
                <a:gd name="T12" fmla="*/ 2003 h 20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7" h="2003">
                  <a:moveTo>
                    <a:pt x="0" y="0"/>
                  </a:moveTo>
                  <a:cubicBezTo>
                    <a:pt x="976" y="400"/>
                    <a:pt x="976" y="1602"/>
                    <a:pt x="0" y="2002"/>
                  </a:cubicBezTo>
                  <a:cubicBezTo>
                    <a:pt x="976" y="1602"/>
                    <a:pt x="976" y="40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7"/>
            <p:cNvSpPr>
              <a:spLocks noChangeArrowheads="1"/>
            </p:cNvSpPr>
            <p:nvPr/>
          </p:nvSpPr>
          <p:spPr bwMode="auto">
            <a:xfrm>
              <a:off x="3698292" y="2868044"/>
              <a:ext cx="239328" cy="1054"/>
            </a:xfrm>
            <a:custGeom>
              <a:avLst/>
              <a:gdLst>
                <a:gd name="T0" fmla="*/ 2147483647 w 1302"/>
                <a:gd name="T1" fmla="*/ 0 h 1"/>
                <a:gd name="T2" fmla="*/ 0 w 1302"/>
                <a:gd name="T3" fmla="*/ 0 h 1"/>
                <a:gd name="T4" fmla="*/ 2147483647 w 1302"/>
                <a:gd name="T5" fmla="*/ 0 h 1"/>
                <a:gd name="T6" fmla="*/ 0 60000 65536"/>
                <a:gd name="T7" fmla="*/ 0 60000 65536"/>
                <a:gd name="T8" fmla="*/ 0 60000 65536"/>
                <a:gd name="T9" fmla="*/ 0 w 1302"/>
                <a:gd name="T10" fmla="*/ 0 h 1"/>
                <a:gd name="T11" fmla="*/ 1302 w 13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2" h="1">
                  <a:moveTo>
                    <a:pt x="1301" y="0"/>
                  </a:moveTo>
                  <a:lnTo>
                    <a:pt x="0" y="0"/>
                  </a:lnTo>
                  <a:lnTo>
                    <a:pt x="130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8"/>
            <p:cNvSpPr>
              <a:spLocks noChangeArrowheads="1"/>
            </p:cNvSpPr>
            <p:nvPr/>
          </p:nvSpPr>
          <p:spPr bwMode="auto">
            <a:xfrm>
              <a:off x="3698292" y="3107524"/>
              <a:ext cx="239328" cy="1056"/>
            </a:xfrm>
            <a:custGeom>
              <a:avLst/>
              <a:gdLst>
                <a:gd name="T0" fmla="*/ 2147483647 w 1302"/>
                <a:gd name="T1" fmla="*/ 0 h 1"/>
                <a:gd name="T2" fmla="*/ 0 w 1302"/>
                <a:gd name="T3" fmla="*/ 0 h 1"/>
                <a:gd name="T4" fmla="*/ 2147483647 w 1302"/>
                <a:gd name="T5" fmla="*/ 0 h 1"/>
                <a:gd name="T6" fmla="*/ 0 60000 65536"/>
                <a:gd name="T7" fmla="*/ 0 60000 65536"/>
                <a:gd name="T8" fmla="*/ 0 60000 65536"/>
                <a:gd name="T9" fmla="*/ 0 w 1302"/>
                <a:gd name="T10" fmla="*/ 0 h 1"/>
                <a:gd name="T11" fmla="*/ 1302 w 13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02" h="1">
                  <a:moveTo>
                    <a:pt x="1301" y="0"/>
                  </a:moveTo>
                  <a:lnTo>
                    <a:pt x="0" y="0"/>
                  </a:lnTo>
                  <a:lnTo>
                    <a:pt x="130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9"/>
            <p:cNvSpPr>
              <a:spLocks noChangeArrowheads="1"/>
            </p:cNvSpPr>
            <p:nvPr/>
          </p:nvSpPr>
          <p:spPr bwMode="auto">
            <a:xfrm>
              <a:off x="4434935" y="2988311"/>
              <a:ext cx="184161" cy="1054"/>
            </a:xfrm>
            <a:custGeom>
              <a:avLst/>
              <a:gdLst>
                <a:gd name="T0" fmla="*/ 2147483647 w 1002"/>
                <a:gd name="T1" fmla="*/ 0 h 1"/>
                <a:gd name="T2" fmla="*/ 0 w 1002"/>
                <a:gd name="T3" fmla="*/ 0 h 1"/>
                <a:gd name="T4" fmla="*/ 2147483647 w 1002"/>
                <a:gd name="T5" fmla="*/ 0 h 1"/>
                <a:gd name="T6" fmla="*/ 0 60000 65536"/>
                <a:gd name="T7" fmla="*/ 0 60000 65536"/>
                <a:gd name="T8" fmla="*/ 0 60000 65536"/>
                <a:gd name="T9" fmla="*/ 0 w 1002"/>
                <a:gd name="T10" fmla="*/ 0 h 1"/>
                <a:gd name="T11" fmla="*/ 1002 w 1002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1">
                  <a:moveTo>
                    <a:pt x="1001" y="0"/>
                  </a:moveTo>
                  <a:lnTo>
                    <a:pt x="0" y="0"/>
                  </a:lnTo>
                  <a:lnTo>
                    <a:pt x="1001" y="0"/>
                  </a:ln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0"/>
            <p:cNvSpPr>
              <a:spLocks noChangeArrowheads="1"/>
            </p:cNvSpPr>
            <p:nvPr/>
          </p:nvSpPr>
          <p:spPr bwMode="auto">
            <a:xfrm>
              <a:off x="3884887" y="2748832"/>
              <a:ext cx="551671" cy="480014"/>
            </a:xfrm>
            <a:custGeom>
              <a:avLst/>
              <a:gdLst>
                <a:gd name="T0" fmla="*/ 2147483647 w 2997"/>
                <a:gd name="T1" fmla="*/ 2147483647 h 2006"/>
                <a:gd name="T2" fmla="*/ 2147483647 w 2997"/>
                <a:gd name="T3" fmla="*/ 2147483647 h 2006"/>
                <a:gd name="T4" fmla="*/ 2147483647 w 2997"/>
                <a:gd name="T5" fmla="*/ 2147483647 h 2006"/>
                <a:gd name="T6" fmla="*/ 0 w 2997"/>
                <a:gd name="T7" fmla="*/ 2147483647 h 2006"/>
                <a:gd name="T8" fmla="*/ 2147483647 w 2997"/>
                <a:gd name="T9" fmla="*/ 2147483647 h 2006"/>
                <a:gd name="T10" fmla="*/ 0 w 2997"/>
                <a:gd name="T11" fmla="*/ 2147483647 h 2006"/>
                <a:gd name="T12" fmla="*/ 2147483647 w 2997"/>
                <a:gd name="T13" fmla="*/ 2147483647 h 20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97"/>
                <a:gd name="T22" fmla="*/ 0 h 2006"/>
                <a:gd name="T23" fmla="*/ 2997 w 2997"/>
                <a:gd name="T24" fmla="*/ 2006 h 20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97" h="2006">
                  <a:moveTo>
                    <a:pt x="989" y="4"/>
                  </a:moveTo>
                  <a:cubicBezTo>
                    <a:pt x="1989" y="4"/>
                    <a:pt x="2789" y="604"/>
                    <a:pt x="2996" y="1004"/>
                  </a:cubicBezTo>
                  <a:cubicBezTo>
                    <a:pt x="2789" y="1404"/>
                    <a:pt x="1989" y="2004"/>
                    <a:pt x="989" y="2004"/>
                  </a:cubicBezTo>
                  <a:cubicBezTo>
                    <a:pt x="690" y="2005"/>
                    <a:pt x="666" y="2004"/>
                    <a:pt x="0" y="2004"/>
                  </a:cubicBezTo>
                  <a:cubicBezTo>
                    <a:pt x="199" y="1902"/>
                    <a:pt x="599" y="1602"/>
                    <a:pt x="599" y="1003"/>
                  </a:cubicBezTo>
                  <a:cubicBezTo>
                    <a:pt x="599" y="404"/>
                    <a:pt x="199" y="104"/>
                    <a:pt x="0" y="6"/>
                  </a:cubicBezTo>
                  <a:cubicBezTo>
                    <a:pt x="666" y="6"/>
                    <a:pt x="718" y="0"/>
                    <a:pt x="989" y="4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761380" y="2868044"/>
              <a:ext cx="115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758281" y="3107524"/>
              <a:ext cx="11559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46789" y="2868044"/>
              <a:ext cx="0" cy="628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431112" y="3107524"/>
              <a:ext cx="3130" cy="389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226245" y="2834948"/>
              <a:ext cx="46770" cy="60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409299" y="3070744"/>
              <a:ext cx="46770" cy="606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2768362" y="2480440"/>
              <a:ext cx="6833" cy="384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119"/>
            <p:cNvGrpSpPr>
              <a:grpSpLocks noChangeAspect="1"/>
            </p:cNvGrpSpPr>
            <p:nvPr/>
          </p:nvGrpSpPr>
          <p:grpSpPr bwMode="auto">
            <a:xfrm rot="5400000">
              <a:off x="2058907" y="4838873"/>
              <a:ext cx="898525" cy="361950"/>
              <a:chOff x="1084263" y="2517775"/>
              <a:chExt cx="1797050" cy="722313"/>
            </a:xfrm>
          </p:grpSpPr>
          <p:sp>
            <p:nvSpPr>
              <p:cNvPr id="31" name="Freeform 16"/>
              <p:cNvSpPr>
                <a:spLocks noChangeArrowheads="1"/>
              </p:cNvSpPr>
              <p:nvPr/>
            </p:nvSpPr>
            <p:spPr bwMode="auto">
              <a:xfrm>
                <a:off x="1444625" y="2517775"/>
                <a:ext cx="1079500" cy="722313"/>
              </a:xfrm>
              <a:custGeom>
                <a:avLst/>
                <a:gdLst>
                  <a:gd name="T0" fmla="*/ 2147483647 w 2997"/>
                  <a:gd name="T1" fmla="*/ 2147483647 h 2006"/>
                  <a:gd name="T2" fmla="*/ 2147483647 w 2997"/>
                  <a:gd name="T3" fmla="*/ 2147483647 h 2006"/>
                  <a:gd name="T4" fmla="*/ 2147483647 w 2997"/>
                  <a:gd name="T5" fmla="*/ 2147483647 h 2006"/>
                  <a:gd name="T6" fmla="*/ 0 w 2997"/>
                  <a:gd name="T7" fmla="*/ 2147483647 h 2006"/>
                  <a:gd name="T8" fmla="*/ 2147483647 w 2997"/>
                  <a:gd name="T9" fmla="*/ 2147483647 h 2006"/>
                  <a:gd name="T10" fmla="*/ 0 w 2997"/>
                  <a:gd name="T11" fmla="*/ 2147483647 h 2006"/>
                  <a:gd name="T12" fmla="*/ 2147483647 w 2997"/>
                  <a:gd name="T13" fmla="*/ 2147483647 h 200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97"/>
                  <a:gd name="T22" fmla="*/ 0 h 2006"/>
                  <a:gd name="T23" fmla="*/ 2997 w 2997"/>
                  <a:gd name="T24" fmla="*/ 2006 h 200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97" h="2006">
                    <a:moveTo>
                      <a:pt x="989" y="4"/>
                    </a:moveTo>
                    <a:cubicBezTo>
                      <a:pt x="1989" y="4"/>
                      <a:pt x="2789" y="604"/>
                      <a:pt x="2996" y="1004"/>
                    </a:cubicBezTo>
                    <a:cubicBezTo>
                      <a:pt x="2789" y="1404"/>
                      <a:pt x="1989" y="2004"/>
                      <a:pt x="989" y="2004"/>
                    </a:cubicBezTo>
                    <a:cubicBezTo>
                      <a:pt x="690" y="2005"/>
                      <a:pt x="666" y="2004"/>
                      <a:pt x="0" y="2004"/>
                    </a:cubicBezTo>
                    <a:cubicBezTo>
                      <a:pt x="199" y="1902"/>
                      <a:pt x="599" y="1602"/>
                      <a:pt x="599" y="1003"/>
                    </a:cubicBezTo>
                    <a:cubicBezTo>
                      <a:pt x="599" y="404"/>
                      <a:pt x="199" y="104"/>
                      <a:pt x="0" y="6"/>
                    </a:cubicBezTo>
                    <a:cubicBezTo>
                      <a:pt x="666" y="6"/>
                      <a:pt x="718" y="0"/>
                      <a:pt x="989" y="4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Freeform 17"/>
              <p:cNvSpPr>
                <a:spLocks noChangeArrowheads="1"/>
              </p:cNvSpPr>
              <p:nvPr/>
            </p:nvSpPr>
            <p:spPr bwMode="auto">
              <a:xfrm>
                <a:off x="1444625" y="2520950"/>
                <a:ext cx="1588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60000 65536"/>
                  <a:gd name="T5" fmla="*/ 0 60000 65536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18"/>
              <p:cNvSpPr>
                <a:spLocks noChangeArrowheads="1"/>
              </p:cNvSpPr>
              <p:nvPr/>
            </p:nvSpPr>
            <p:spPr bwMode="auto">
              <a:xfrm>
                <a:off x="1084263" y="2700338"/>
                <a:ext cx="539750" cy="1587"/>
              </a:xfrm>
              <a:custGeom>
                <a:avLst/>
                <a:gdLst>
                  <a:gd name="T0" fmla="*/ 2147483647 w 1499"/>
                  <a:gd name="T1" fmla="*/ 0 h 1"/>
                  <a:gd name="T2" fmla="*/ 0 w 1499"/>
                  <a:gd name="T3" fmla="*/ 0 h 1"/>
                  <a:gd name="T4" fmla="*/ 2147483647 w 1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9"/>
                  <a:gd name="T10" fmla="*/ 0 h 1"/>
                  <a:gd name="T11" fmla="*/ 1499 w 1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9" h="1">
                    <a:moveTo>
                      <a:pt x="1498" y="0"/>
                    </a:moveTo>
                    <a:lnTo>
                      <a:pt x="0" y="0"/>
                    </a:lnTo>
                    <a:lnTo>
                      <a:pt x="1498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Freeform 19"/>
              <p:cNvSpPr>
                <a:spLocks noChangeArrowheads="1"/>
              </p:cNvSpPr>
              <p:nvPr/>
            </p:nvSpPr>
            <p:spPr bwMode="auto">
              <a:xfrm>
                <a:off x="1084263" y="3059113"/>
                <a:ext cx="539750" cy="1587"/>
              </a:xfrm>
              <a:custGeom>
                <a:avLst/>
                <a:gdLst>
                  <a:gd name="T0" fmla="*/ 2147483647 w 1499"/>
                  <a:gd name="T1" fmla="*/ 0 h 1"/>
                  <a:gd name="T2" fmla="*/ 0 w 1499"/>
                  <a:gd name="T3" fmla="*/ 0 h 1"/>
                  <a:gd name="T4" fmla="*/ 2147483647 w 1499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499"/>
                  <a:gd name="T10" fmla="*/ 0 h 1"/>
                  <a:gd name="T11" fmla="*/ 1499 w 1499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99" h="1">
                    <a:moveTo>
                      <a:pt x="1498" y="0"/>
                    </a:moveTo>
                    <a:lnTo>
                      <a:pt x="0" y="0"/>
                    </a:lnTo>
                    <a:lnTo>
                      <a:pt x="1498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Freeform 20"/>
              <p:cNvSpPr>
                <a:spLocks noChangeArrowheads="1"/>
              </p:cNvSpPr>
              <p:nvPr/>
            </p:nvSpPr>
            <p:spPr bwMode="auto">
              <a:xfrm>
                <a:off x="2522538" y="2879725"/>
                <a:ext cx="358775" cy="1588"/>
              </a:xfrm>
              <a:custGeom>
                <a:avLst/>
                <a:gdLst>
                  <a:gd name="T0" fmla="*/ 2147483647 w 998"/>
                  <a:gd name="T1" fmla="*/ 0 h 2"/>
                  <a:gd name="T2" fmla="*/ 0 w 998"/>
                  <a:gd name="T3" fmla="*/ 2147483647 h 2"/>
                  <a:gd name="T4" fmla="*/ 2147483647 w 998"/>
                  <a:gd name="T5" fmla="*/ 0 h 2"/>
                  <a:gd name="T6" fmla="*/ 0 60000 65536"/>
                  <a:gd name="T7" fmla="*/ 0 60000 65536"/>
                  <a:gd name="T8" fmla="*/ 0 60000 65536"/>
                  <a:gd name="T9" fmla="*/ 0 w 998"/>
                  <a:gd name="T10" fmla="*/ 0 h 2"/>
                  <a:gd name="T11" fmla="*/ 998 w 998"/>
                  <a:gd name="T12" fmla="*/ 2 h 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98" h="2">
                    <a:moveTo>
                      <a:pt x="997" y="0"/>
                    </a:moveTo>
                    <a:lnTo>
                      <a:pt x="0" y="1"/>
                    </a:lnTo>
                    <a:lnTo>
                      <a:pt x="997" y="0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 flipV="1">
              <a:off x="1643855" y="4569529"/>
              <a:ext cx="777073" cy="1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2596867" y="4570057"/>
              <a:ext cx="739393" cy="1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335752" y="4316402"/>
              <a:ext cx="0" cy="2522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3924" y="5204958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C</a:t>
              </a:r>
              <a:r>
                <a:rPr lang="en-US" b="1" baseline="-25000" dirty="0" smtClean="0">
                  <a:solidFill>
                    <a:schemeClr val="tx2"/>
                  </a:solidFill>
                </a:rPr>
                <a:t>i+1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662939" y="3082816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P</a:t>
              </a:r>
              <a:r>
                <a:rPr lang="en-US" b="1" baseline="-25000" dirty="0" smtClean="0">
                  <a:solidFill>
                    <a:schemeClr val="tx2"/>
                  </a:solidFill>
                </a:rPr>
                <a:t>i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90392" y="4572173"/>
              <a:ext cx="1126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tx2"/>
                  </a:solidFill>
                </a:rPr>
                <a:t>G</a:t>
              </a:r>
              <a:r>
                <a:rPr lang="en-US" b="1" baseline="-25000" dirty="0" err="1" smtClean="0">
                  <a:solidFill>
                    <a:schemeClr val="tx2"/>
                  </a:solidFill>
                </a:rPr>
                <a:t>i</a:t>
              </a:r>
              <a:endParaRPr lang="en-US" b="1" baseline="-25000" dirty="0">
                <a:solidFill>
                  <a:schemeClr val="tx2"/>
                </a:solidFill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4772946" y="5189847"/>
            <a:ext cx="1279570" cy="7076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72946" y="5157862"/>
            <a:ext cx="1332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G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A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B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772946" y="5497371"/>
            <a:ext cx="1279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A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+ B</a:t>
            </a:r>
            <a:r>
              <a:rPr lang="en-US" sz="2000" baseline="-25000" dirty="0" smtClean="0"/>
              <a:t>i</a:t>
            </a:r>
          </a:p>
        </p:txBody>
      </p:sp>
      <p:sp>
        <p:nvSpPr>
          <p:cNvPr id="82" name="Oval 81"/>
          <p:cNvSpPr/>
          <p:nvPr/>
        </p:nvSpPr>
        <p:spPr>
          <a:xfrm>
            <a:off x="5506117" y="5634946"/>
            <a:ext cx="14401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10393" y="5373216"/>
            <a:ext cx="1584176" cy="4770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890905" y="53732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r>
              <a:rPr lang="en-US" sz="2000" baseline="-25000" dirty="0" smtClean="0"/>
              <a:t>i+1</a:t>
            </a:r>
            <a:r>
              <a:rPr lang="en-US" sz="2000" dirty="0" smtClean="0"/>
              <a:t> = </a:t>
            </a:r>
            <a:r>
              <a:rPr lang="en-US" sz="2000" dirty="0" err="1" smtClean="0"/>
              <a:t>G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+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i</a:t>
            </a:r>
            <a:endParaRPr lang="en-US" sz="2000" baseline="-25000" dirty="0" smtClean="0"/>
          </a:p>
        </p:txBody>
      </p:sp>
      <p:sp>
        <p:nvSpPr>
          <p:cNvPr id="87" name="Left Arrow 86"/>
          <p:cNvSpPr/>
          <p:nvPr/>
        </p:nvSpPr>
        <p:spPr>
          <a:xfrm>
            <a:off x="3618622" y="5289723"/>
            <a:ext cx="936104" cy="530358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  <p:bldP spid="81" grpId="0"/>
      <p:bldP spid="82" grpId="0" animBg="1"/>
      <p:bldP spid="83" grpId="0" animBg="1"/>
      <p:bldP spid="84" grpId="0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 (CLA)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sz="2800" dirty="0">
                <a:cs typeface="Arial" charset="0"/>
              </a:rPr>
              <a:t>A block generates a carry if the most significant column generates a carry, or if the most significant column propagates a carry and the previous column generated a carry and so </a:t>
            </a:r>
            <a:r>
              <a:rPr lang="en-US" sz="2800" dirty="0" smtClean="0">
                <a:cs typeface="Arial" charset="0"/>
              </a:rPr>
              <a:t>forth</a:t>
            </a:r>
          </a:p>
          <a:p>
            <a:pPr lvl="1">
              <a:buFontTx/>
              <a:buChar char="•"/>
            </a:pP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baseline="-25000" dirty="0" smtClean="0">
                <a:solidFill>
                  <a:schemeClr val="tx2"/>
                </a:solidFill>
                <a:cs typeface="Arial" charset="0"/>
              </a:rPr>
              <a:t>3:0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=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3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3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 (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2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2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 (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1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+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1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G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0</a:t>
            </a:r>
            <a:r>
              <a:rPr lang="en-US" sz="2400" b="1" i="1" baseline="-250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)</a:t>
            </a:r>
            <a:endParaRPr lang="en-US" sz="2400" b="1" i="1" baseline="-25000" dirty="0">
              <a:solidFill>
                <a:schemeClr val="tx2"/>
              </a:solidFill>
              <a:cs typeface="Arial" charset="0"/>
            </a:endParaRPr>
          </a:p>
          <a:p>
            <a:pPr>
              <a:buFontTx/>
              <a:buChar char="•"/>
            </a:pPr>
            <a:endParaRPr lang="en-US" sz="2800" dirty="0">
              <a:cs typeface="Arial" charset="0"/>
            </a:endParaRPr>
          </a:p>
          <a:p>
            <a:pPr>
              <a:buFontTx/>
              <a:buChar char="•"/>
            </a:pPr>
            <a:r>
              <a:rPr lang="en-US" sz="2800" dirty="0">
                <a:cs typeface="Arial" charset="0"/>
              </a:rPr>
              <a:t>A block propagates a carry if all the columns in the block propagate the </a:t>
            </a:r>
            <a:r>
              <a:rPr lang="en-US" sz="2800" dirty="0" smtClean="0">
                <a:cs typeface="Arial" charset="0"/>
              </a:rPr>
              <a:t>carry:</a:t>
            </a:r>
          </a:p>
          <a:p>
            <a:pPr lvl="1">
              <a:buFontTx/>
              <a:buChar char="•"/>
            </a:pPr>
            <a:r>
              <a:rPr lang="en-US" sz="2400" b="1" i="1" dirty="0" smtClean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 smtClean="0">
                <a:solidFill>
                  <a:schemeClr val="tx2"/>
                </a:solidFill>
                <a:cs typeface="Arial" charset="0"/>
              </a:rPr>
              <a:t>3:0</a:t>
            </a:r>
            <a:r>
              <a:rPr lang="en-US" sz="2400" b="1" dirty="0" smtClean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cs typeface="Arial" charset="0"/>
              </a:rPr>
              <a:t>=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3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2 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1</a:t>
            </a:r>
            <a:r>
              <a:rPr lang="en-US" sz="2400" b="1" i="1" dirty="0">
                <a:solidFill>
                  <a:schemeClr val="tx2"/>
                </a:solidFill>
                <a:cs typeface="Arial" charset="0"/>
              </a:rPr>
              <a:t>P</a:t>
            </a:r>
            <a:r>
              <a:rPr lang="en-US" sz="2400" b="1" baseline="-25000" dirty="0">
                <a:solidFill>
                  <a:schemeClr val="tx2"/>
                </a:solidFill>
                <a:cs typeface="Arial" charset="0"/>
              </a:rPr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915</Words>
  <Application>Microsoft Macintosh PowerPoint</Application>
  <PresentationFormat>On-screen Show (4:3)</PresentationFormat>
  <Paragraphs>205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Arial</vt:lpstr>
      <vt:lpstr>Office Theme</vt:lpstr>
      <vt:lpstr>VISIO</vt:lpstr>
      <vt:lpstr>CS 1520 COMPUTER ARCHITECTURE</vt:lpstr>
      <vt:lpstr>Digital Building Blocks</vt:lpstr>
      <vt:lpstr>Digital Building Blocks</vt:lpstr>
      <vt:lpstr>1-Bit Adders Revisited …</vt:lpstr>
      <vt:lpstr>Multi-Bit Adders</vt:lpstr>
      <vt:lpstr>Ripple Carry Adder</vt:lpstr>
      <vt:lpstr>Carry Lookahead Adder</vt:lpstr>
      <vt:lpstr>Carry Lookahead Adder (CLA)</vt:lpstr>
      <vt:lpstr>Carry Lookahead Adder (CLA)</vt:lpstr>
      <vt:lpstr>Carry Lookahead Adder (CLA)</vt:lpstr>
      <vt:lpstr>32-bit CLA with 4-Bit Blocks</vt:lpstr>
      <vt:lpstr>CLA Delay</vt:lpstr>
      <vt:lpstr>Ripple vs Carry Lookahead</vt:lpstr>
    </vt:vector>
  </TitlesOfParts>
  <Company>University of Aberdeen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frank</dc:creator>
  <cp:lastModifiedBy>Microsoft Office User</cp:lastModifiedBy>
  <cp:revision>1171</cp:revision>
  <dcterms:created xsi:type="dcterms:W3CDTF">2013-01-08T22:49:27Z</dcterms:created>
  <dcterms:modified xsi:type="dcterms:W3CDTF">2016-03-15T17:21:52Z</dcterms:modified>
</cp:coreProperties>
</file>