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4.bin" ContentType="application/vnd.openxmlformats-officedocument.oleObject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6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9.bin" ContentType="application/vnd.openxmlformats-officedocument.oleObject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78" r:id="rId4"/>
    <p:sldId id="279" r:id="rId5"/>
    <p:sldId id="280" r:id="rId6"/>
    <p:sldId id="281" r:id="rId7"/>
    <p:sldId id="282" r:id="rId8"/>
    <p:sldId id="371" r:id="rId9"/>
    <p:sldId id="372" r:id="rId10"/>
    <p:sldId id="358" r:id="rId11"/>
    <p:sldId id="284" r:id="rId12"/>
    <p:sldId id="285" r:id="rId13"/>
    <p:sldId id="286" r:id="rId14"/>
    <p:sldId id="287" r:id="rId15"/>
    <p:sldId id="373" r:id="rId16"/>
    <p:sldId id="374" r:id="rId17"/>
    <p:sldId id="288" r:id="rId18"/>
    <p:sldId id="380" r:id="rId19"/>
    <p:sldId id="291" r:id="rId20"/>
    <p:sldId id="292" r:id="rId21"/>
    <p:sldId id="293" r:id="rId22"/>
    <p:sldId id="359" r:id="rId23"/>
    <p:sldId id="295" r:id="rId24"/>
    <p:sldId id="360" r:id="rId25"/>
    <p:sldId id="298" r:id="rId26"/>
    <p:sldId id="375" r:id="rId27"/>
    <p:sldId id="376" r:id="rId28"/>
    <p:sldId id="377" r:id="rId29"/>
    <p:sldId id="378" r:id="rId30"/>
    <p:sldId id="37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1" autoAdjust="0"/>
    <p:restoredTop sz="78654" autoAdjust="0"/>
  </p:normalViewPr>
  <p:slideViewPr>
    <p:cSldViewPr>
      <p:cViewPr>
        <p:scale>
          <a:sx n="110" d="100"/>
          <a:sy n="110" d="100"/>
        </p:scale>
        <p:origin x="-520" y="-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17/03/16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85336C-91C1-452D-9A2C-BC27032E8BFC}" type="slidenum">
              <a:rPr lang="en-US"/>
              <a:pPr/>
              <a:t>2</a:t>
            </a:fld>
            <a:endParaRPr lang="en-US"/>
          </a:p>
        </p:txBody>
      </p:sp>
      <p:sp>
        <p:nvSpPr>
          <p:cNvPr id="103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DD3818-C691-4462-91B3-1A84E4E8F0B6}" type="slidenum">
              <a:rPr lang="en-US"/>
              <a:pPr/>
              <a:t>12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9BCB5-463B-43A3-8426-04655F46849E}" type="slidenum">
              <a:rPr lang="en-US"/>
              <a:pPr/>
              <a:t>13</a:t>
            </a:fld>
            <a:endParaRPr lang="en-US"/>
          </a:p>
        </p:txBody>
      </p:sp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77750-E0F0-4F51-AE77-6C21D8562040}" type="slidenum">
              <a:rPr lang="en-US"/>
              <a:pPr/>
              <a:t>14</a:t>
            </a:fld>
            <a:endParaRPr lang="en-US"/>
          </a:p>
        </p:txBody>
      </p:sp>
      <p:sp>
        <p:nvSpPr>
          <p:cNvPr id="105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69010-F3BB-4668-BEDA-1437D9B3C51A}" type="slidenum">
              <a:rPr lang="en-US"/>
              <a:pPr/>
              <a:t>17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69010-F3BB-4668-BEDA-1437D9B3C51A}" type="slidenum">
              <a:rPr lang="en-US"/>
              <a:pPr/>
              <a:t>18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9AE404-AC6E-4BB2-A1B0-D727B91D93E6}" type="slidenum">
              <a:rPr lang="en-US"/>
              <a:pPr/>
              <a:t>19</a:t>
            </a:fld>
            <a:endParaRPr lang="en-US"/>
          </a:p>
        </p:txBody>
      </p:sp>
      <p:sp>
        <p:nvSpPr>
          <p:cNvPr id="106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CF4E0-26B8-42A5-BD73-2A09CF620B70}" type="slidenum">
              <a:rPr lang="en-US"/>
              <a:pPr/>
              <a:t>20</a:t>
            </a:fld>
            <a:endParaRPr lang="en-US"/>
          </a:p>
        </p:txBody>
      </p:sp>
      <p:sp>
        <p:nvSpPr>
          <p:cNvPr id="106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0A32C-35BC-4591-B532-2FC89FF01549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23AB6-2A37-405E-90E9-CB240893B04C}" type="slidenum">
              <a:rPr lang="en-US"/>
              <a:pPr/>
              <a:t>22</a:t>
            </a:fld>
            <a:endParaRPr lang="en-US"/>
          </a:p>
        </p:txBody>
      </p:sp>
      <p:sp>
        <p:nvSpPr>
          <p:cNvPr id="112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23AB6-2A37-405E-90E9-CB240893B04C}" type="slidenum">
              <a:rPr lang="en-US"/>
              <a:pPr/>
              <a:t>23</a:t>
            </a:fld>
            <a:endParaRPr lang="en-US"/>
          </a:p>
        </p:txBody>
      </p:sp>
      <p:sp>
        <p:nvSpPr>
          <p:cNvPr id="112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25379-E41C-4A88-8AB6-884E5A8DBFFC}" type="slidenum">
              <a:rPr lang="en-US"/>
              <a:pPr/>
              <a:t>3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6D984F-F7A1-4BB7-AC8D-C7877406EE02}" type="slidenum">
              <a:rPr lang="en-US"/>
              <a:pPr/>
              <a:t>24</a:t>
            </a:fld>
            <a:endParaRPr lang="en-US"/>
          </a:p>
        </p:txBody>
      </p:sp>
      <p:sp>
        <p:nvSpPr>
          <p:cNvPr id="113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6D984F-F7A1-4BB7-AC8D-C7877406EE02}" type="slidenum">
              <a:rPr lang="en-US"/>
              <a:pPr/>
              <a:t>25</a:t>
            </a:fld>
            <a:endParaRPr lang="en-US"/>
          </a:p>
        </p:txBody>
      </p:sp>
      <p:sp>
        <p:nvSpPr>
          <p:cNvPr id="113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BD64D-7A28-4C09-AD28-0A2A9F5E855C}" type="slidenum">
              <a:rPr lang="en-US"/>
              <a:pPr/>
              <a:t>4</a:t>
            </a:fld>
            <a:endParaRPr lang="en-US"/>
          </a:p>
        </p:txBody>
      </p:sp>
      <p:sp>
        <p:nvSpPr>
          <p:cNvPr id="104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382E3-B6AE-4D9F-9B06-90BBF200EB8D}" type="slidenum">
              <a:rPr lang="en-US"/>
              <a:pPr/>
              <a:t>5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C70EF-051D-402A-AFF5-124EE51B8B05}" type="slidenum">
              <a:rPr lang="en-US"/>
              <a:pPr/>
              <a:t>6</a:t>
            </a:fld>
            <a:endParaRPr lang="en-US"/>
          </a:p>
        </p:txBody>
      </p:sp>
      <p:sp>
        <p:nvSpPr>
          <p:cNvPr id="104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1D9AF-1759-4C51-9C78-6948CCEB84AD}" type="slidenum">
              <a:rPr lang="en-US"/>
              <a:pPr/>
              <a:t>7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1D9AF-1759-4C51-9C78-6948CCEB84AD}" type="slidenum">
              <a:rPr lang="en-US"/>
              <a:pPr/>
              <a:t>9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86B35-CBE0-429D-AB08-87527CD85AE5}" type="slidenum">
              <a:rPr lang="en-US"/>
              <a:pPr/>
              <a:t>10</a:t>
            </a:fld>
            <a:endParaRPr lang="en-US"/>
          </a:p>
        </p:txBody>
      </p:sp>
      <p:sp>
        <p:nvSpPr>
          <p:cNvPr id="105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86B35-CBE0-429D-AB08-87527CD85AE5}" type="slidenum">
              <a:rPr lang="en-US"/>
              <a:pPr/>
              <a:t>11</a:t>
            </a:fld>
            <a:endParaRPr lang="en-US"/>
          </a:p>
        </p:txBody>
      </p:sp>
      <p:sp>
        <p:nvSpPr>
          <p:cNvPr id="105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-2797047" y="3012692"/>
            <a:ext cx="63635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Digital Building blocks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5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5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797047" y="3012692"/>
            <a:ext cx="63635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Digital Building blocks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.xml"/><Relationship Id="rId7" Type="http://schemas.openxmlformats.org/officeDocument/2006/relationships/oleObject" Target="../embeddings/oleObject7.bin"/><Relationship Id="rId8" Type="http://schemas.openxmlformats.org/officeDocument/2006/relationships/image" Target="../media/image7.wmf"/><Relationship Id="rId1" Type="http://schemas.openxmlformats.org/officeDocument/2006/relationships/vmlDrawing" Target="../drawings/vmlDrawing7.vml"/><Relationship Id="rId2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9.xml"/><Relationship Id="rId7" Type="http://schemas.openxmlformats.org/officeDocument/2006/relationships/oleObject" Target="../embeddings/oleObject8.bin"/><Relationship Id="rId8" Type="http://schemas.openxmlformats.org/officeDocument/2006/relationships/image" Target="../media/image7.wmf"/><Relationship Id="rId1" Type="http://schemas.openxmlformats.org/officeDocument/2006/relationships/vmlDrawing" Target="../drawings/vmlDrawing8.vml"/><Relationship Id="rId2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8.jpeg"/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7.xml"/><Relationship Id="rId7" Type="http://schemas.openxmlformats.org/officeDocument/2006/relationships/oleObject" Target="../embeddings/oleObject9.bin"/><Relationship Id="rId8" Type="http://schemas.openxmlformats.org/officeDocument/2006/relationships/image" Target="../media/image9.wmf"/><Relationship Id="rId1" Type="http://schemas.openxmlformats.org/officeDocument/2006/relationships/vmlDrawing" Target="../drawings/vmlDrawing9.vml"/><Relationship Id="rId2" Type="http://schemas.openxmlformats.org/officeDocument/2006/relationships/tags" Target="../tags/tag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8.xml"/><Relationship Id="rId1" Type="http://schemas.openxmlformats.org/officeDocument/2006/relationships/tags" Target="../tags/tag39.xml"/><Relationship Id="rId2" Type="http://schemas.openxmlformats.org/officeDocument/2006/relationships/tags" Target="../tags/tag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1" Type="http://schemas.openxmlformats.org/officeDocument/2006/relationships/tags" Target="../tags/tag43.xml"/><Relationship Id="rId2" Type="http://schemas.openxmlformats.org/officeDocument/2006/relationships/tags" Target="../tags/tag4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1.xml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.xml"/><Relationship Id="rId6" Type="http://schemas.openxmlformats.org/officeDocument/2006/relationships/oleObject" Target="../embeddings/oleObject3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5.xml"/><Relationship Id="rId7" Type="http://schemas.openxmlformats.org/officeDocument/2006/relationships/oleObject" Target="../embeddings/oleObject4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6.xml"/><Relationship Id="rId7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5.vml"/><Relationship Id="rId2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7.xml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6.vml"/><Relationship Id="rId2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5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r>
              <a:rPr lang="en-US"/>
              <a:t>5-&lt;</a:t>
            </a:r>
            <a:fld id="{D83AFDEC-D5A3-44D3-BED8-3A1EAB31DF82}" type="slidenum">
              <a:rPr lang="en-US"/>
              <a:pPr/>
              <a:t>10</a:t>
            </a:fld>
            <a:r>
              <a:rPr lang="en-US"/>
              <a:t>&gt;</a:t>
            </a:r>
          </a:p>
          <a:p>
            <a:endParaRPr lang="en-GB"/>
          </a:p>
        </p:txBody>
      </p:sp>
      <p:graphicFrame>
        <p:nvGraphicFramePr>
          <p:cNvPr id="945156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1311700"/>
              </p:ext>
            </p:extLst>
          </p:nvPr>
        </p:nvGraphicFramePr>
        <p:xfrm>
          <a:off x="919162" y="990600"/>
          <a:ext cx="4719638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2" name="VISIO" r:id="rId7" imgW="2663640" imgH="2794320" progId="Visio.Drawing.6">
                  <p:embed/>
                </p:oleObj>
              </mc:Choice>
              <mc:Fallback>
                <p:oleObj name="VISIO" r:id="rId7" imgW="2663640" imgH="2794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2" y="990600"/>
                        <a:ext cx="4719638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515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4515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1219200"/>
            <a:ext cx="426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Configure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32-bit </a:t>
            </a:r>
            <a:r>
              <a:rPr lang="en-US" sz="2600" dirty="0">
                <a:latin typeface="Times New Roman" pitchFamily="18" charset="0"/>
                <a:cs typeface="Arial" charset="0"/>
              </a:rPr>
              <a:t>ALU for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SLT operation.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Suppose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25 and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 B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32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Show the control signals and output Y.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Example 5.3 - 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Set Less Than (SLT)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1607" y="2740223"/>
            <a:ext cx="379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62995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r>
              <a:rPr lang="en-US"/>
              <a:t>5-&lt;</a:t>
            </a:r>
            <a:fld id="{D83AFDEC-D5A3-44D3-BED8-3A1EAB31DF82}" type="slidenum">
              <a:rPr lang="en-US"/>
              <a:pPr/>
              <a:t>11</a:t>
            </a:fld>
            <a:r>
              <a:rPr lang="en-US"/>
              <a:t>&gt;</a:t>
            </a:r>
          </a:p>
          <a:p>
            <a:endParaRPr lang="en-GB"/>
          </a:p>
        </p:txBody>
      </p:sp>
      <p:graphicFrame>
        <p:nvGraphicFramePr>
          <p:cNvPr id="945156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57801357"/>
              </p:ext>
            </p:extLst>
          </p:nvPr>
        </p:nvGraphicFramePr>
        <p:xfrm>
          <a:off x="919162" y="990600"/>
          <a:ext cx="4719638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0" name="VISIO" r:id="rId7" imgW="2663640" imgH="2794320" progId="Visio.Drawing.6">
                  <p:embed/>
                </p:oleObj>
              </mc:Choice>
              <mc:Fallback>
                <p:oleObj name="VISIO" r:id="rId7" imgW="2663640" imgH="2794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2" y="990600"/>
                        <a:ext cx="4719638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515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4515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1000" y="1219200"/>
            <a:ext cx="472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Configure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32-bit </a:t>
            </a:r>
            <a:r>
              <a:rPr lang="en-US" sz="2600" dirty="0">
                <a:latin typeface="Times New Roman" pitchFamily="18" charset="0"/>
                <a:cs typeface="Arial" charset="0"/>
              </a:rPr>
              <a:t>ALU for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SLT operation: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25 and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 B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32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&lt; </a:t>
            </a:r>
            <a:r>
              <a:rPr lang="en-US" sz="22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, so </a:t>
            </a:r>
            <a:r>
              <a:rPr lang="en-US" sz="2200" i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should 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be 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32-bit 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representation of 1 (0x00000001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)</a:t>
            </a:r>
            <a:endParaRPr lang="en-US" sz="22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b="1" i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</a:t>
            </a:r>
            <a:r>
              <a:rPr lang="en-US" sz="2200" b="1" baseline="-250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2:0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=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111</a:t>
            </a:r>
            <a:endParaRPr lang="en-US" sz="2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1200150" lvl="2" indent="-285750">
              <a:spcBef>
                <a:spcPct val="20000"/>
              </a:spcBef>
              <a:buFontTx/>
              <a:buChar char="–"/>
            </a:pPr>
            <a:r>
              <a:rPr lang="en-US" sz="22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</a:t>
            </a:r>
            <a:r>
              <a:rPr lang="en-US" sz="22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1 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(adder acts 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as </a:t>
            </a:r>
            <a:r>
              <a:rPr lang="en-US" sz="2200" dirty="0" err="1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subtractor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), so 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25 - 32 = -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7</a:t>
            </a:r>
            <a:endParaRPr lang="en-US" sz="22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1200150" lvl="2" indent="-285750"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-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7 has 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 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in the most significant 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bit (</a:t>
            </a:r>
            <a:r>
              <a:rPr lang="en-US" sz="2200" i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</a:t>
            </a:r>
            <a:r>
              <a:rPr lang="en-US" sz="2200" baseline="-250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31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= 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1)</a:t>
            </a:r>
            <a:endParaRPr lang="en-US" sz="22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1200150" lvl="2" indent="-285750">
              <a:spcBef>
                <a:spcPct val="20000"/>
              </a:spcBef>
              <a:buFontTx/>
              <a:buChar char="–"/>
            </a:pPr>
            <a:r>
              <a:rPr lang="en-US" sz="2200" b="1" i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</a:t>
            </a:r>
            <a:r>
              <a:rPr lang="en-US" sz="2200" b="1" baseline="-250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1:0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=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11 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multiplexer 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selects </a:t>
            </a:r>
            <a:r>
              <a:rPr lang="en-US" sz="2200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200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</a:t>
            </a:r>
            <a:r>
              <a:rPr lang="en-US" sz="2200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31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(zero extended) = 0x00000001</a:t>
            </a:r>
            <a:r>
              <a:rPr lang="en-US" sz="26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.</a:t>
            </a:r>
            <a:endParaRPr lang="en-US" sz="26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Example 5.3 </a:t>
            </a:r>
            <a:r>
              <a:rPr lang="en-US" sz="4400" dirty="0" smtClean="0">
                <a:solidFill>
                  <a:schemeClr val="bg1"/>
                </a:solidFill>
              </a:rPr>
              <a:t>- 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Set Less Than (SLT)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1607" y="2740223"/>
            <a:ext cx="379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15142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r>
              <a:rPr lang="en-US"/>
              <a:t>5-&lt;</a:t>
            </a:r>
            <a:fld id="{E7EE011B-AC2D-4460-83BE-C50325B444AD}" type="slidenum">
              <a:rPr lang="en-US"/>
              <a:pPr/>
              <a:t>12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927748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38200" y="1066800"/>
            <a:ext cx="8021515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000" i="1" dirty="0" smtClean="0"/>
              <a:t>Shifters</a:t>
            </a:r>
            <a:r>
              <a:rPr lang="en-US" sz="2000" dirty="0" smtClean="0"/>
              <a:t> and </a:t>
            </a:r>
            <a:r>
              <a:rPr lang="en-US" sz="2000" i="1" dirty="0" smtClean="0"/>
              <a:t>rotators</a:t>
            </a:r>
            <a:r>
              <a:rPr lang="en-US" sz="2000" dirty="0" smtClean="0"/>
              <a:t> move bits and multiply or divide by powers of 2.</a:t>
            </a:r>
          </a:p>
          <a:p>
            <a:endParaRPr lang="en-US" sz="2000" dirty="0" smtClean="0"/>
          </a:p>
          <a:p>
            <a:r>
              <a:rPr lang="en-US" sz="2000" b="1" dirty="0" smtClean="0"/>
              <a:t>Logical </a:t>
            </a:r>
            <a:r>
              <a:rPr lang="en-US" sz="2000" b="1" dirty="0"/>
              <a:t>shifter: </a:t>
            </a:r>
            <a:r>
              <a:rPr lang="en-US" sz="2000" dirty="0"/>
              <a:t>shifts value to </a:t>
            </a:r>
            <a:r>
              <a:rPr lang="en-US" sz="2000" dirty="0" smtClean="0"/>
              <a:t>left (LSL) </a:t>
            </a:r>
            <a:r>
              <a:rPr lang="en-US" sz="2000" dirty="0"/>
              <a:t>or </a:t>
            </a:r>
            <a:r>
              <a:rPr lang="en-US" sz="2000" dirty="0" smtClean="0"/>
              <a:t>right (LSR) </a:t>
            </a:r>
            <a:r>
              <a:rPr lang="en-US" sz="2000" dirty="0"/>
              <a:t>and fills empty spaces with 0’s</a:t>
            </a:r>
          </a:p>
          <a:p>
            <a:pPr lvl="1"/>
            <a:r>
              <a:rPr lang="en-US" sz="1800" dirty="0"/>
              <a:t>Ex: </a:t>
            </a:r>
            <a:r>
              <a:rPr lang="en-US" sz="1800" dirty="0">
                <a:solidFill>
                  <a:schemeClr val="accent1"/>
                </a:solidFill>
              </a:rPr>
              <a:t>11</a:t>
            </a:r>
            <a:r>
              <a:rPr lang="en-US" sz="1800" dirty="0">
                <a:solidFill>
                  <a:srgbClr val="FF3300"/>
                </a:solidFill>
              </a:rPr>
              <a:t>0</a:t>
            </a:r>
            <a:r>
              <a:rPr lang="en-US" sz="1800" dirty="0">
                <a:solidFill>
                  <a:schemeClr val="accent1"/>
                </a:solidFill>
              </a:rPr>
              <a:t>01</a:t>
            </a:r>
            <a:r>
              <a:rPr lang="en-US" sz="1800" dirty="0"/>
              <a:t> &gt;&gt; 2 =</a:t>
            </a:r>
            <a:endParaRPr lang="en-US" sz="1800" dirty="0">
              <a:solidFill>
                <a:srgbClr val="FF3300"/>
              </a:solidFill>
            </a:endParaRPr>
          </a:p>
          <a:p>
            <a:pPr lvl="1"/>
            <a:r>
              <a:rPr lang="en-US" sz="1800" dirty="0"/>
              <a:t>Ex: </a:t>
            </a:r>
            <a:r>
              <a:rPr lang="en-US" sz="1800" dirty="0">
                <a:solidFill>
                  <a:schemeClr val="accent1"/>
                </a:solidFill>
              </a:rPr>
              <a:t>11</a:t>
            </a:r>
            <a:r>
              <a:rPr lang="en-US" sz="1800" dirty="0">
                <a:solidFill>
                  <a:srgbClr val="FF3300"/>
                </a:solidFill>
              </a:rPr>
              <a:t>0</a:t>
            </a:r>
            <a:r>
              <a:rPr lang="en-US" sz="1800" dirty="0">
                <a:solidFill>
                  <a:schemeClr val="accent1"/>
                </a:solidFill>
              </a:rPr>
              <a:t>01</a:t>
            </a:r>
            <a:r>
              <a:rPr lang="en-US" sz="1800" dirty="0"/>
              <a:t> &lt;&lt; 2 =</a:t>
            </a:r>
          </a:p>
          <a:p>
            <a:endParaRPr lang="en-US" sz="2000" dirty="0"/>
          </a:p>
          <a:p>
            <a:r>
              <a:rPr lang="en-US" sz="2000" b="1" dirty="0"/>
              <a:t>Arithmetic shifter:</a:t>
            </a:r>
            <a:r>
              <a:rPr lang="en-US" sz="2000" dirty="0"/>
              <a:t> same as logical </a:t>
            </a:r>
            <a:r>
              <a:rPr lang="en-US" sz="2000" dirty="0" smtClean="0"/>
              <a:t>shifter. But </a:t>
            </a:r>
            <a:r>
              <a:rPr lang="en-US" sz="2000" dirty="0"/>
              <a:t>on right shift, fills empty spaces with the old most significant bit (</a:t>
            </a:r>
            <a:r>
              <a:rPr lang="en-US" sz="2000" dirty="0" err="1"/>
              <a:t>msb</a:t>
            </a:r>
            <a:r>
              <a:rPr lang="en-US" sz="2000" dirty="0"/>
              <a:t>)</a:t>
            </a:r>
            <a:r>
              <a:rPr lang="en-US" sz="2000" dirty="0" smtClean="0"/>
              <a:t>. Useful for multiplying and dividing signed numbers</a:t>
            </a:r>
            <a:endParaRPr lang="en-US" sz="2000" dirty="0"/>
          </a:p>
          <a:p>
            <a:pPr lvl="1"/>
            <a:r>
              <a:rPr lang="en-US" sz="1800" dirty="0"/>
              <a:t>Ex: </a:t>
            </a:r>
            <a:r>
              <a:rPr lang="en-US" sz="1800" dirty="0">
                <a:solidFill>
                  <a:schemeClr val="accent2"/>
                </a:solidFill>
              </a:rPr>
              <a:t>11</a:t>
            </a:r>
            <a:r>
              <a:rPr lang="en-US" sz="1800" dirty="0">
                <a:solidFill>
                  <a:srgbClr val="FF3300"/>
                </a:solidFill>
              </a:rPr>
              <a:t>0</a:t>
            </a:r>
            <a:r>
              <a:rPr lang="en-US" sz="1800" dirty="0">
                <a:solidFill>
                  <a:schemeClr val="accent2"/>
                </a:solidFill>
              </a:rPr>
              <a:t>01</a:t>
            </a:r>
            <a:r>
              <a:rPr lang="en-US" sz="1800" dirty="0"/>
              <a:t> &gt;&gt;&gt; 2 =</a:t>
            </a:r>
            <a:endParaRPr lang="en-US" sz="1800" dirty="0">
              <a:solidFill>
                <a:srgbClr val="FF3300"/>
              </a:solidFill>
            </a:endParaRPr>
          </a:p>
          <a:p>
            <a:pPr lvl="1"/>
            <a:r>
              <a:rPr lang="en-US" sz="1800" dirty="0"/>
              <a:t>Ex: </a:t>
            </a:r>
            <a:r>
              <a:rPr lang="en-US" sz="1800" dirty="0">
                <a:solidFill>
                  <a:schemeClr val="accent2"/>
                </a:solidFill>
              </a:rPr>
              <a:t>11</a:t>
            </a:r>
            <a:r>
              <a:rPr lang="en-US" sz="1800" dirty="0">
                <a:solidFill>
                  <a:srgbClr val="FF3300"/>
                </a:solidFill>
              </a:rPr>
              <a:t>0</a:t>
            </a:r>
            <a:r>
              <a:rPr lang="en-US" sz="1800" dirty="0">
                <a:solidFill>
                  <a:schemeClr val="accent2"/>
                </a:solidFill>
              </a:rPr>
              <a:t>01</a:t>
            </a:r>
            <a:r>
              <a:rPr lang="en-US" sz="1800" dirty="0"/>
              <a:t> &lt;&lt;&lt; 2 =</a:t>
            </a:r>
          </a:p>
          <a:p>
            <a:endParaRPr lang="en-US" sz="2000" dirty="0"/>
          </a:p>
          <a:p>
            <a:r>
              <a:rPr lang="en-US" sz="2000" b="1" dirty="0"/>
              <a:t>Rotator:</a:t>
            </a:r>
            <a:r>
              <a:rPr lang="en-US" sz="2000" dirty="0"/>
              <a:t> rotates bits in a circle, such that bits shifted off one end are shifted into the other end</a:t>
            </a:r>
          </a:p>
          <a:p>
            <a:pPr lvl="1"/>
            <a:r>
              <a:rPr lang="en-US" sz="1800" dirty="0"/>
              <a:t>Ex: </a:t>
            </a:r>
            <a:r>
              <a:rPr lang="en-US" sz="1800" dirty="0">
                <a:solidFill>
                  <a:schemeClr val="accent2"/>
                </a:solidFill>
              </a:rPr>
              <a:t>11</a:t>
            </a:r>
            <a:r>
              <a:rPr lang="en-US" sz="1800" dirty="0">
                <a:solidFill>
                  <a:srgbClr val="FF3300"/>
                </a:solidFill>
              </a:rPr>
              <a:t>0</a:t>
            </a:r>
            <a:r>
              <a:rPr lang="en-US" sz="1800" dirty="0">
                <a:solidFill>
                  <a:srgbClr val="00CC99"/>
                </a:solidFill>
              </a:rPr>
              <a:t>01</a:t>
            </a:r>
            <a:r>
              <a:rPr lang="en-US" sz="1800" dirty="0"/>
              <a:t> ROR 2 =</a:t>
            </a:r>
            <a:endParaRPr lang="en-US" sz="1800" dirty="0">
              <a:solidFill>
                <a:srgbClr val="FF3300"/>
              </a:solidFill>
            </a:endParaRPr>
          </a:p>
          <a:p>
            <a:pPr lvl="1"/>
            <a:r>
              <a:rPr lang="en-US" sz="1800" dirty="0"/>
              <a:t>Ex: </a:t>
            </a:r>
            <a:r>
              <a:rPr lang="en-US" sz="1800" dirty="0">
                <a:solidFill>
                  <a:srgbClr val="00CC99"/>
                </a:solidFill>
              </a:rPr>
              <a:t>11</a:t>
            </a:r>
            <a:r>
              <a:rPr lang="en-US" sz="1800" dirty="0">
                <a:solidFill>
                  <a:srgbClr val="FF3300"/>
                </a:solidFill>
              </a:rPr>
              <a:t>0</a:t>
            </a:r>
            <a:r>
              <a:rPr lang="en-US" sz="1800" dirty="0">
                <a:solidFill>
                  <a:schemeClr val="accent2"/>
                </a:solidFill>
              </a:rPr>
              <a:t>01</a:t>
            </a:r>
            <a:r>
              <a:rPr lang="en-US" sz="1800" dirty="0"/>
              <a:t> ROL 2 =</a:t>
            </a:r>
            <a:endParaRPr lang="en-US" sz="1800" dirty="0">
              <a:solidFill>
                <a:srgbClr val="00CC99"/>
              </a:solidFill>
            </a:endParaRPr>
          </a:p>
        </p:txBody>
      </p:sp>
      <p:sp>
        <p:nvSpPr>
          <p:cNvPr id="9277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Shifters and Rotators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17050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2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43708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b="1" dirty="0"/>
              <a:t>Logical shifter</a:t>
            </a:r>
            <a:r>
              <a:rPr lang="en-US" sz="2400" b="1" dirty="0" smtClean="0"/>
              <a:t>:</a:t>
            </a:r>
            <a:endParaRPr lang="en-US" sz="2400" dirty="0" smtClean="0"/>
          </a:p>
          <a:p>
            <a:pPr lvl="1"/>
            <a:r>
              <a:rPr lang="en-US" sz="2400" dirty="0" smtClean="0"/>
              <a:t>Ex: </a:t>
            </a:r>
            <a:r>
              <a:rPr lang="en-US" sz="2400" dirty="0" smtClean="0">
                <a:solidFill>
                  <a:schemeClr val="accent1"/>
                </a:solidFill>
              </a:rPr>
              <a:t>11</a:t>
            </a:r>
            <a:r>
              <a:rPr lang="en-US" sz="2400" dirty="0" smtClean="0">
                <a:solidFill>
                  <a:srgbClr val="FF3300"/>
                </a:solidFill>
              </a:rPr>
              <a:t>0</a:t>
            </a:r>
            <a:r>
              <a:rPr lang="en-US" sz="2400" dirty="0" smtClean="0">
                <a:solidFill>
                  <a:schemeClr val="accent1"/>
                </a:solidFill>
              </a:rPr>
              <a:t>01</a:t>
            </a:r>
            <a:r>
              <a:rPr lang="en-US" sz="2400" dirty="0" smtClean="0"/>
              <a:t> &gt;&gt; 2 = 00</a:t>
            </a:r>
            <a:r>
              <a:rPr lang="en-US" sz="2400" dirty="0" smtClean="0">
                <a:solidFill>
                  <a:schemeClr val="accent1"/>
                </a:solidFill>
              </a:rPr>
              <a:t>11</a:t>
            </a:r>
            <a:r>
              <a:rPr lang="en-US" sz="2400" dirty="0" smtClean="0">
                <a:solidFill>
                  <a:srgbClr val="FF3300"/>
                </a:solidFill>
              </a:rPr>
              <a:t>0</a:t>
            </a:r>
          </a:p>
          <a:p>
            <a:pPr lvl="1"/>
            <a:r>
              <a:rPr lang="en-US" sz="2400" dirty="0" smtClean="0"/>
              <a:t>Ex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rgbClr val="FF3300"/>
                </a:solidFill>
              </a:rPr>
              <a:t>0</a:t>
            </a:r>
            <a:r>
              <a:rPr lang="en-US" sz="2400" dirty="0">
                <a:solidFill>
                  <a:schemeClr val="accent1"/>
                </a:solidFill>
              </a:rPr>
              <a:t>01</a:t>
            </a:r>
            <a:r>
              <a:rPr lang="en-US" sz="2400" dirty="0"/>
              <a:t> &lt;&lt; 2 = </a:t>
            </a:r>
            <a:r>
              <a:rPr lang="en-US" sz="2400" dirty="0" smtClean="0">
                <a:solidFill>
                  <a:srgbClr val="FF3300"/>
                </a:solidFill>
              </a:rPr>
              <a:t>0</a:t>
            </a:r>
            <a:r>
              <a:rPr lang="en-US" sz="2400" dirty="0" smtClean="0">
                <a:solidFill>
                  <a:schemeClr val="accent1"/>
                </a:solidFill>
              </a:rPr>
              <a:t>01</a:t>
            </a:r>
            <a:r>
              <a:rPr lang="en-US" sz="2400" dirty="0" smtClean="0"/>
              <a:t>00</a:t>
            </a:r>
            <a:endParaRPr lang="en-US" sz="2400" dirty="0"/>
          </a:p>
          <a:p>
            <a:r>
              <a:rPr lang="en-US" sz="2400" b="1" dirty="0"/>
              <a:t>Arithmetic shifter</a:t>
            </a:r>
            <a:r>
              <a:rPr lang="en-US" sz="2400" b="1" dirty="0" smtClean="0"/>
              <a:t>:</a:t>
            </a:r>
            <a:endParaRPr lang="en-US" sz="2400" dirty="0"/>
          </a:p>
          <a:p>
            <a:pPr lvl="1"/>
            <a:r>
              <a:rPr lang="en-US" sz="2400" dirty="0"/>
              <a:t>Ex: </a:t>
            </a:r>
            <a:r>
              <a:rPr lang="en-US" sz="2400" dirty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rgbClr val="FF3300"/>
                </a:solidFill>
              </a:rPr>
              <a:t>0</a:t>
            </a:r>
            <a:r>
              <a:rPr lang="en-US" sz="2400" dirty="0">
                <a:solidFill>
                  <a:schemeClr val="accent1"/>
                </a:solidFill>
              </a:rPr>
              <a:t>01</a:t>
            </a:r>
            <a:r>
              <a:rPr lang="en-US" sz="2400" dirty="0"/>
              <a:t> &gt;&gt;&gt; 2 = </a:t>
            </a:r>
            <a:r>
              <a:rPr lang="en-US" sz="2400" b="1" dirty="0"/>
              <a:t>11</a:t>
            </a:r>
            <a:r>
              <a:rPr lang="en-US" sz="2400" dirty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rgbClr val="FF3300"/>
                </a:solidFill>
              </a:rPr>
              <a:t>0</a:t>
            </a:r>
          </a:p>
          <a:p>
            <a:pPr lvl="1"/>
            <a:r>
              <a:rPr lang="en-US" sz="2400" dirty="0"/>
              <a:t>Ex: </a:t>
            </a:r>
            <a:r>
              <a:rPr lang="en-US" sz="2400" dirty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rgbClr val="FF3300"/>
                </a:solidFill>
              </a:rPr>
              <a:t>0</a:t>
            </a:r>
            <a:r>
              <a:rPr lang="en-US" sz="2400" dirty="0">
                <a:solidFill>
                  <a:schemeClr val="accent1"/>
                </a:solidFill>
              </a:rPr>
              <a:t>01</a:t>
            </a:r>
            <a:r>
              <a:rPr lang="en-US" sz="2400" dirty="0"/>
              <a:t> &lt;&lt;&lt; 2 = </a:t>
            </a:r>
            <a:r>
              <a:rPr lang="en-US" sz="2400" dirty="0" smtClean="0">
                <a:solidFill>
                  <a:schemeClr val="accent1"/>
                </a:solidFill>
              </a:rPr>
              <a:t>00</a:t>
            </a:r>
            <a:r>
              <a:rPr lang="en-US" sz="2400" dirty="0" smtClean="0">
                <a:solidFill>
                  <a:srgbClr val="FF3300"/>
                </a:solidFill>
              </a:rPr>
              <a:t>1</a:t>
            </a:r>
            <a:r>
              <a:rPr lang="en-US" sz="2400" dirty="0" smtClean="0"/>
              <a:t>00</a:t>
            </a:r>
            <a:endParaRPr lang="en-US" sz="2400" dirty="0"/>
          </a:p>
          <a:p>
            <a:r>
              <a:rPr lang="en-US" sz="2400" b="1" dirty="0"/>
              <a:t>Rotator</a:t>
            </a:r>
            <a:r>
              <a:rPr lang="en-US" sz="2400" b="1" dirty="0" smtClean="0"/>
              <a:t>:</a:t>
            </a:r>
            <a:endParaRPr lang="en-US" sz="2400" dirty="0"/>
          </a:p>
          <a:p>
            <a:pPr lvl="1"/>
            <a:r>
              <a:rPr lang="en-US" sz="2400" dirty="0"/>
              <a:t>Ex: </a:t>
            </a:r>
            <a:r>
              <a:rPr lang="en-US" sz="2400" dirty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rgbClr val="FF3300"/>
                </a:solidFill>
              </a:rPr>
              <a:t>0</a:t>
            </a:r>
            <a:r>
              <a:rPr lang="en-US" sz="2400" dirty="0"/>
              <a:t>01 ROR 2 = 01</a:t>
            </a:r>
            <a:r>
              <a:rPr lang="en-US" sz="2400" dirty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rgbClr val="FF3300"/>
                </a:solidFill>
              </a:rPr>
              <a:t>0</a:t>
            </a:r>
          </a:p>
          <a:p>
            <a:pPr lvl="1"/>
            <a:r>
              <a:rPr lang="en-US" sz="2400" dirty="0"/>
              <a:t>Ex: 11</a:t>
            </a:r>
            <a:r>
              <a:rPr lang="en-US" sz="2400" dirty="0">
                <a:solidFill>
                  <a:srgbClr val="FF3300"/>
                </a:solidFill>
              </a:rPr>
              <a:t>0</a:t>
            </a:r>
            <a:r>
              <a:rPr lang="en-US" sz="2400" dirty="0">
                <a:solidFill>
                  <a:schemeClr val="accent1"/>
                </a:solidFill>
              </a:rPr>
              <a:t>01</a:t>
            </a:r>
            <a:r>
              <a:rPr lang="en-US" sz="2400" dirty="0"/>
              <a:t> ROL 2 = </a:t>
            </a:r>
            <a:r>
              <a:rPr lang="en-US" sz="2400" dirty="0">
                <a:solidFill>
                  <a:srgbClr val="FF3300"/>
                </a:solidFill>
              </a:rPr>
              <a:t>0</a:t>
            </a:r>
            <a:r>
              <a:rPr lang="en-US" sz="2400" dirty="0">
                <a:solidFill>
                  <a:schemeClr val="accent1"/>
                </a:solidFill>
              </a:rPr>
              <a:t>01</a:t>
            </a:r>
            <a:r>
              <a:rPr lang="en-US" sz="2400" dirty="0"/>
              <a:t>11</a:t>
            </a:r>
          </a:p>
        </p:txBody>
      </p:sp>
      <p:sp>
        <p:nvSpPr>
          <p:cNvPr id="1133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477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Shifter Design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5943600"/>
            <a:ext cx="5837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(a) Shift left               (b) logical shift right</a:t>
            </a:r>
            <a:r>
              <a:rPr lang="en-US" sz="1600" dirty="0"/>
              <a:t> </a:t>
            </a:r>
            <a:r>
              <a:rPr lang="en-US" sz="1600" dirty="0" smtClean="0"/>
              <a:t>    (c) arithmetic shift right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9906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 N-bit shifter can be built from </a:t>
            </a:r>
            <a:r>
              <a:rPr lang="en-US" sz="2000" i="1" dirty="0" smtClean="0"/>
              <a:t>N</a:t>
            </a:r>
            <a:r>
              <a:rPr lang="en-US" sz="2000" dirty="0" smtClean="0"/>
              <a:t> N:1 multiplexers</a:t>
            </a:r>
            <a:endParaRPr lang="en-US" sz="2000" dirty="0"/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" r="-1" b="3448"/>
          <a:stretch/>
        </p:blipFill>
        <p:spPr bwMode="auto">
          <a:xfrm>
            <a:off x="1083733" y="1828801"/>
            <a:ext cx="5088467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8910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Shifter Design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7742" b="-274"/>
          <a:stretch/>
        </p:blipFill>
        <p:spPr bwMode="auto">
          <a:xfrm>
            <a:off x="6324600" y="1066800"/>
            <a:ext cx="2057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6800" y="1295400"/>
            <a:ext cx="5181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Shift left</a:t>
            </a:r>
          </a:p>
          <a:p>
            <a:r>
              <a:rPr lang="en-US" sz="2400" dirty="0" smtClean="0"/>
              <a:t>A left shift by N bits multiplies the number by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example, 000011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&lt;&lt; 4 = 110000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is equivalent to 3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x 2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= 48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074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96" b="-335"/>
          <a:stretch/>
        </p:blipFill>
        <p:spPr bwMode="auto">
          <a:xfrm>
            <a:off x="6019800" y="990600"/>
            <a:ext cx="1964267" cy="533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Shifter Design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219200"/>
            <a:ext cx="466513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arithmetic right shift by N bits divides the number by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example, 11100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&gt;&gt;&gt; 2 = 11111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is equivalent to -4</a:t>
            </a:r>
            <a:r>
              <a:rPr lang="en-US" sz="2400" baseline="-25000" dirty="0" smtClean="0"/>
              <a:t>10 </a:t>
            </a:r>
            <a:r>
              <a:rPr lang="en-US" sz="2400" dirty="0" smtClean="0">
                <a:cs typeface="Times New Roman" pitchFamily="18" charset="0"/>
              </a:rPr>
              <a:t>÷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-1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633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4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394618"/>
            <a:ext cx="8229600" cy="4525963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 &lt;&lt; </a:t>
            </a:r>
            <a:r>
              <a:rPr lang="en-US" b="1" i="1" dirty="0" smtClean="0">
                <a:solidFill>
                  <a:schemeClr val="accent1"/>
                </a:solidFill>
              </a:rPr>
              <a:t>N</a:t>
            </a:r>
            <a:r>
              <a:rPr lang="en-US" b="1" dirty="0" smtClean="0">
                <a:solidFill>
                  <a:schemeClr val="accent1"/>
                </a:solidFill>
              </a:rPr>
              <a:t> =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cs typeface="Times New Roman" pitchFamily="18" charset="0"/>
              </a:rPr>
              <a:t>×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2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sz="2600" b="1" dirty="0" smtClean="0"/>
              <a:t>Example:</a:t>
            </a:r>
            <a:r>
              <a:rPr lang="en-US" sz="2600" dirty="0" smtClean="0"/>
              <a:t> </a:t>
            </a:r>
            <a:r>
              <a:rPr lang="en-US" sz="2600" dirty="0"/>
              <a:t>00001 &lt;&lt; 2  </a:t>
            </a:r>
            <a:r>
              <a:rPr lang="en-US" sz="2600" dirty="0" smtClean="0"/>
              <a:t>=</a:t>
            </a:r>
            <a:endParaRPr lang="en-US" sz="2600" dirty="0">
              <a:cs typeface="Times New Roman" pitchFamily="18" charset="0"/>
            </a:endParaRPr>
          </a:p>
          <a:p>
            <a:pPr lvl="1"/>
            <a:r>
              <a:rPr lang="en-US" sz="2600" b="1" dirty="0" smtClean="0"/>
              <a:t>Example: </a:t>
            </a:r>
            <a:r>
              <a:rPr lang="en-US" sz="2600" dirty="0"/>
              <a:t>11101 &lt;&lt; 2  </a:t>
            </a:r>
            <a:r>
              <a:rPr lang="en-US" sz="2600" dirty="0" smtClean="0"/>
              <a:t>=</a:t>
            </a:r>
            <a:endParaRPr lang="en-US" sz="2600" dirty="0"/>
          </a:p>
          <a:p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 &gt;&gt;&gt; </a:t>
            </a:r>
            <a:r>
              <a:rPr lang="en-US" b="1" i="1" dirty="0" smtClean="0">
                <a:solidFill>
                  <a:schemeClr val="accent1"/>
                </a:solidFill>
              </a:rPr>
              <a:t>N</a:t>
            </a:r>
            <a:r>
              <a:rPr lang="en-US" b="1" dirty="0" smtClean="0">
                <a:solidFill>
                  <a:schemeClr val="accent1"/>
                </a:solidFill>
              </a:rPr>
              <a:t> =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cs typeface="Times New Roman" pitchFamily="18" charset="0"/>
              </a:rPr>
              <a:t>÷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2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sz="2600" b="1" dirty="0"/>
              <a:t>Example:</a:t>
            </a:r>
            <a:r>
              <a:rPr lang="en-US" sz="2600" dirty="0" smtClean="0"/>
              <a:t> </a:t>
            </a:r>
            <a:r>
              <a:rPr lang="en-US" sz="2600" dirty="0"/>
              <a:t>01000 &gt;&gt;&gt; 2 </a:t>
            </a:r>
            <a:r>
              <a:rPr lang="en-US" sz="2600" dirty="0" smtClean="0"/>
              <a:t>=</a:t>
            </a:r>
            <a:endParaRPr lang="en-US" sz="2600" dirty="0"/>
          </a:p>
          <a:p>
            <a:pPr lvl="1"/>
            <a:r>
              <a:rPr lang="en-US" sz="2600" b="1" dirty="0"/>
              <a:t>Example:</a:t>
            </a:r>
            <a:r>
              <a:rPr lang="en-US" sz="2600" dirty="0" smtClean="0"/>
              <a:t> </a:t>
            </a:r>
            <a:r>
              <a:rPr lang="en-US" sz="2600" dirty="0"/>
              <a:t>10000 &gt;&gt;&gt; 2 </a:t>
            </a:r>
            <a:r>
              <a:rPr lang="en-US" sz="2600" dirty="0" smtClean="0"/>
              <a:t>=</a:t>
            </a:r>
            <a:endParaRPr lang="en-US" sz="2600" dirty="0">
              <a:cs typeface="Times New Roman" pitchFamily="18" charset="0"/>
            </a:endParaRPr>
          </a:p>
        </p:txBody>
      </p:sp>
      <p:sp>
        <p:nvSpPr>
          <p:cNvPr id="94720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Shifters as Multipliers, Dividers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3203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4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394618"/>
            <a:ext cx="8229600" cy="4525963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 &lt;&lt; </a:t>
            </a:r>
            <a:r>
              <a:rPr lang="en-US" b="1" i="1" dirty="0" smtClean="0">
                <a:solidFill>
                  <a:schemeClr val="accent1"/>
                </a:solidFill>
              </a:rPr>
              <a:t>N</a:t>
            </a:r>
            <a:r>
              <a:rPr lang="en-US" b="1" dirty="0" smtClean="0">
                <a:solidFill>
                  <a:schemeClr val="accent1"/>
                </a:solidFill>
              </a:rPr>
              <a:t> =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cs typeface="Times New Roman" pitchFamily="18" charset="0"/>
              </a:rPr>
              <a:t>×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2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sz="2600" b="1" dirty="0" smtClean="0"/>
              <a:t>Example:</a:t>
            </a:r>
            <a:r>
              <a:rPr lang="en-US" sz="2600" dirty="0" smtClean="0"/>
              <a:t> </a:t>
            </a:r>
            <a:r>
              <a:rPr lang="en-US" sz="2600" dirty="0"/>
              <a:t>00001 &lt;&lt; 2  = 00100  (1 </a:t>
            </a:r>
            <a:r>
              <a:rPr lang="en-US" sz="2600" dirty="0">
                <a:cs typeface="Times New Roman" pitchFamily="18" charset="0"/>
              </a:rPr>
              <a:t>× 2</a:t>
            </a:r>
            <a:r>
              <a:rPr lang="en-US" sz="2600" baseline="30000" dirty="0">
                <a:cs typeface="Times New Roman" pitchFamily="18" charset="0"/>
              </a:rPr>
              <a:t>2</a:t>
            </a:r>
            <a:r>
              <a:rPr lang="en-US" sz="2600" dirty="0">
                <a:cs typeface="Times New Roman" pitchFamily="18" charset="0"/>
              </a:rPr>
              <a:t> = 4)</a:t>
            </a:r>
          </a:p>
          <a:p>
            <a:pPr lvl="1"/>
            <a:r>
              <a:rPr lang="en-US" sz="2600" b="1" dirty="0" smtClean="0"/>
              <a:t>Example: </a:t>
            </a:r>
            <a:r>
              <a:rPr lang="en-US" sz="2600" dirty="0"/>
              <a:t>11101 &lt;&lt; 2  = 10100  (-3 </a:t>
            </a:r>
            <a:r>
              <a:rPr lang="en-US" sz="2600" dirty="0">
                <a:cs typeface="Times New Roman" pitchFamily="18" charset="0"/>
              </a:rPr>
              <a:t>× 2</a:t>
            </a:r>
            <a:r>
              <a:rPr lang="en-US" sz="2600" baseline="30000" dirty="0">
                <a:cs typeface="Times New Roman" pitchFamily="18" charset="0"/>
              </a:rPr>
              <a:t>2</a:t>
            </a:r>
            <a:r>
              <a:rPr lang="en-US" sz="2600" dirty="0">
                <a:cs typeface="Times New Roman" pitchFamily="18" charset="0"/>
              </a:rPr>
              <a:t> = -12</a:t>
            </a:r>
            <a:r>
              <a:rPr lang="en-US" sz="2600" dirty="0" smtClean="0">
                <a:cs typeface="Times New Roman" pitchFamily="18" charset="0"/>
              </a:rPr>
              <a:t>)</a:t>
            </a:r>
            <a:endParaRPr lang="en-US" sz="2600" dirty="0"/>
          </a:p>
          <a:p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 &gt;&gt;&gt; </a:t>
            </a:r>
            <a:r>
              <a:rPr lang="en-US" b="1" i="1" dirty="0" smtClean="0">
                <a:solidFill>
                  <a:schemeClr val="accent1"/>
                </a:solidFill>
              </a:rPr>
              <a:t>N</a:t>
            </a:r>
            <a:r>
              <a:rPr lang="en-US" b="1" dirty="0" smtClean="0">
                <a:solidFill>
                  <a:schemeClr val="accent1"/>
                </a:solidFill>
              </a:rPr>
              <a:t> =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cs typeface="Times New Roman" pitchFamily="18" charset="0"/>
              </a:rPr>
              <a:t>÷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2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sz="2600" b="1" dirty="0"/>
              <a:t>Example:</a:t>
            </a:r>
            <a:r>
              <a:rPr lang="en-US" sz="2600" dirty="0" smtClean="0"/>
              <a:t> </a:t>
            </a:r>
            <a:r>
              <a:rPr lang="en-US" sz="2600" dirty="0"/>
              <a:t>01000 &gt;&gt;&gt; 2 = 00010  (8 </a:t>
            </a:r>
            <a:r>
              <a:rPr lang="en-US" sz="2600" dirty="0">
                <a:cs typeface="Times New Roman" pitchFamily="18" charset="0"/>
              </a:rPr>
              <a:t>÷ 2</a:t>
            </a:r>
            <a:r>
              <a:rPr lang="en-US" sz="2600" baseline="30000" dirty="0">
                <a:cs typeface="Times New Roman" pitchFamily="18" charset="0"/>
              </a:rPr>
              <a:t>2</a:t>
            </a:r>
            <a:r>
              <a:rPr lang="en-US" sz="2600" dirty="0">
                <a:cs typeface="Times New Roman" pitchFamily="18" charset="0"/>
              </a:rPr>
              <a:t> = 2)</a:t>
            </a:r>
            <a:endParaRPr lang="en-US" sz="2600" dirty="0"/>
          </a:p>
          <a:p>
            <a:pPr lvl="1"/>
            <a:r>
              <a:rPr lang="en-US" sz="2600" b="1" dirty="0"/>
              <a:t>Example:</a:t>
            </a:r>
            <a:r>
              <a:rPr lang="en-US" sz="2600" dirty="0" smtClean="0"/>
              <a:t> </a:t>
            </a:r>
            <a:r>
              <a:rPr lang="en-US" sz="2600" dirty="0"/>
              <a:t>10000 &gt;&gt;&gt; 2 = 11100  (-16 </a:t>
            </a:r>
            <a:r>
              <a:rPr lang="en-US" sz="2600" dirty="0">
                <a:cs typeface="Times New Roman" pitchFamily="18" charset="0"/>
              </a:rPr>
              <a:t>÷ 2</a:t>
            </a:r>
            <a:r>
              <a:rPr lang="en-US" sz="2600" baseline="30000" dirty="0">
                <a:cs typeface="Times New Roman" pitchFamily="18" charset="0"/>
              </a:rPr>
              <a:t>2</a:t>
            </a:r>
            <a:r>
              <a:rPr lang="en-US" sz="2600" dirty="0">
                <a:cs typeface="Times New Roman" pitchFamily="18" charset="0"/>
              </a:rPr>
              <a:t> = -4)</a:t>
            </a:r>
          </a:p>
        </p:txBody>
      </p:sp>
      <p:sp>
        <p:nvSpPr>
          <p:cNvPr id="94720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Shifters as Multipliers, Dividers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24246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13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6269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Numbers we can </a:t>
            </a:r>
            <a:r>
              <a:rPr lang="en-US" sz="3200" dirty="0">
                <a:latin typeface="Times New Roman" pitchFamily="18" charset="0"/>
                <a:cs typeface="Arial" charset="0"/>
              </a:rPr>
              <a:t>represent using binary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representations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Times New Roman" pitchFamily="18" charset="0"/>
                <a:cs typeface="Arial" charset="0"/>
              </a:rPr>
              <a:t>Positive numbers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Unsigned binary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Times New Roman" pitchFamily="18" charset="0"/>
                <a:cs typeface="Arial" charset="0"/>
              </a:rPr>
              <a:t>Negative numbers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Two’s complement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Sign/magnitude numbers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What about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fractions</a:t>
            </a:r>
            <a:r>
              <a:rPr lang="en-US" sz="3200" dirty="0">
                <a:latin typeface="Times New Roman" pitchFamily="18" charset="0"/>
                <a:cs typeface="Arial" charset="0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Number Systems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20449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7543800" cy="4953000"/>
          </a:xfrm>
        </p:spPr>
        <p:txBody>
          <a:bodyPr>
            <a:normAutofit lnSpcReduction="10000"/>
          </a:bodyPr>
          <a:lstStyle/>
          <a:p>
            <a:r>
              <a:rPr lang="en-US" sz="3500" b="1" dirty="0"/>
              <a:t>Digital building blocks:</a:t>
            </a:r>
          </a:p>
          <a:p>
            <a:pPr lvl="1"/>
            <a:r>
              <a:rPr lang="en-US" dirty="0"/>
              <a:t>Gates, multiplexers, decoders, registers, arithmetic circuits, counters, memory arrays, logic arrays</a:t>
            </a:r>
          </a:p>
          <a:p>
            <a:r>
              <a:rPr lang="en-US" sz="3500" b="1" dirty="0"/>
              <a:t>Building blocks demonstrate hierarchy, modularity, and regularity:</a:t>
            </a:r>
          </a:p>
          <a:p>
            <a:pPr lvl="1"/>
            <a:r>
              <a:rPr lang="en-US" dirty="0"/>
              <a:t>Hierarchy of simpler components</a:t>
            </a:r>
          </a:p>
          <a:p>
            <a:pPr lvl="1"/>
            <a:r>
              <a:rPr lang="en-US" dirty="0"/>
              <a:t>Well-defined interfaces and functions</a:t>
            </a:r>
          </a:p>
          <a:p>
            <a:pPr lvl="1"/>
            <a:r>
              <a:rPr lang="en-US" dirty="0"/>
              <a:t>Regular structure easily </a:t>
            </a:r>
            <a:r>
              <a:rPr lang="en-US" dirty="0" smtClean="0"/>
              <a:t>extends </a:t>
            </a:r>
            <a:r>
              <a:rPr lang="en-US" dirty="0"/>
              <a:t>to different sizes</a:t>
            </a:r>
          </a:p>
          <a:p>
            <a:pPr>
              <a:buFontTx/>
              <a:buNone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8562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23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Two common notations: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Fixed-point: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binary </a:t>
            </a:r>
            <a:r>
              <a:rPr lang="en-US" sz="2600" dirty="0">
                <a:latin typeface="Times New Roman" pitchFamily="18" charset="0"/>
                <a:cs typeface="Arial" charset="0"/>
              </a:rPr>
              <a:t>point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fixed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Floating-point: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binary </a:t>
            </a:r>
            <a:r>
              <a:rPr lang="en-US" sz="2600" dirty="0">
                <a:latin typeface="Times New Roman" pitchFamily="18" charset="0"/>
                <a:cs typeface="Arial" charset="0"/>
              </a:rPr>
              <a:t>point floats to the right of the most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significant </a:t>
            </a:r>
            <a:r>
              <a:rPr lang="en-US" sz="2600" dirty="0">
                <a:latin typeface="Times New Roman" pitchFamily="18" charset="0"/>
                <a:cs typeface="Arial" charset="0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Numbers with Fractions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47172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34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2743200" y="2209800"/>
          <a:ext cx="6400800" cy="224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4" name="VISIO" r:id="rId7" imgW="1389960" imgH="487800" progId="Visio.Drawing.6">
                  <p:embed/>
                </p:oleObj>
              </mc:Choice>
              <mc:Fallback>
                <p:oleObj name="VISIO" r:id="rId7" imgW="1389960" imgH="487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09800"/>
                        <a:ext cx="6400800" cy="224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34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334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6.75 </a:t>
            </a:r>
            <a:r>
              <a:rPr lang="en-US" sz="3200" dirty="0">
                <a:latin typeface="Times New Roman" pitchFamily="18" charset="0"/>
                <a:cs typeface="Arial" charset="0"/>
              </a:rPr>
              <a:t>using 4 integer bits and 4 fraction bits: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Binary point is implied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The </a:t>
            </a:r>
            <a:r>
              <a:rPr lang="en-US" sz="2600" dirty="0">
                <a:latin typeface="Times New Roman" pitchFamily="18" charset="0"/>
                <a:cs typeface="Arial" charset="0"/>
              </a:rPr>
              <a:t>number of integer and fraction bits must be agreed upon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beforehand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Fixed-Point Numbers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49434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64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Represent </a:t>
            </a:r>
            <a:r>
              <a:rPr lang="en-US" sz="3200" dirty="0">
                <a:latin typeface="Times New Roman" pitchFamily="18" charset="0"/>
                <a:cs typeface="Arial" charset="0"/>
              </a:rPr>
              <a:t>7.5</a:t>
            </a:r>
            <a:r>
              <a:rPr lang="en-US" sz="3200" baseline="-25000" dirty="0">
                <a:latin typeface="Times New Roman" pitchFamily="18" charset="0"/>
                <a:cs typeface="Arial" charset="0"/>
              </a:rPr>
              <a:t>10</a:t>
            </a:r>
            <a:r>
              <a:rPr lang="en-US" sz="3200" dirty="0">
                <a:latin typeface="Times New Roman" pitchFamily="18" charset="0"/>
                <a:cs typeface="Arial" charset="0"/>
              </a:rPr>
              <a:t> using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4 </a:t>
            </a:r>
            <a:r>
              <a:rPr lang="en-US" sz="3200" dirty="0">
                <a:latin typeface="Times New Roman" pitchFamily="18" charset="0"/>
                <a:cs typeface="Arial" charset="0"/>
              </a:rPr>
              <a:t>integer bits and 4 fraction bits.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			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Fixed-Point Number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04558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64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Represent </a:t>
            </a:r>
            <a:r>
              <a:rPr lang="en-US" sz="3200" dirty="0">
                <a:latin typeface="Times New Roman" pitchFamily="18" charset="0"/>
                <a:cs typeface="Arial" charset="0"/>
              </a:rPr>
              <a:t>7.5</a:t>
            </a:r>
            <a:r>
              <a:rPr lang="en-US" sz="3200" baseline="-25000" dirty="0">
                <a:latin typeface="Times New Roman" pitchFamily="18" charset="0"/>
                <a:cs typeface="Arial" charset="0"/>
              </a:rPr>
              <a:t>10</a:t>
            </a:r>
            <a:r>
              <a:rPr lang="en-US" sz="3200" dirty="0">
                <a:latin typeface="Times New Roman" pitchFamily="18" charset="0"/>
                <a:cs typeface="Arial" charset="0"/>
              </a:rPr>
              <a:t> using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4 </a:t>
            </a:r>
            <a:r>
              <a:rPr lang="en-US" sz="3200" dirty="0">
                <a:latin typeface="Times New Roman" pitchFamily="18" charset="0"/>
                <a:cs typeface="Arial" charset="0"/>
              </a:rPr>
              <a:t>integer bits and 4 fraction bits.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7 = 0111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0.5 = 2</a:t>
            </a:r>
            <a:r>
              <a:rPr lang="en-US" sz="3200" b="1" baseline="30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3200" dirty="0">
                <a:latin typeface="Times New Roman" pitchFamily="18" charset="0"/>
                <a:cs typeface="Arial" charset="0"/>
              </a:rPr>
              <a:t>		</a:t>
            </a: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Thus, 7.5</a:t>
            </a:r>
            <a:r>
              <a:rPr lang="en-US" sz="3200" b="1" baseline="-250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10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0111 1000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Fixed-Point Number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58961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56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Representations:</a:t>
            </a:r>
            <a:endParaRPr lang="en-US" sz="2600" b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Sign/magnitude</a:t>
            </a:r>
            <a:endParaRPr lang="en-US" sz="2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Two’s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complement</a:t>
            </a:r>
            <a:endParaRPr lang="en-US" sz="2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Example: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Represent </a:t>
            </a:r>
            <a:r>
              <a:rPr lang="en-US" sz="2600" dirty="0">
                <a:latin typeface="Times New Roman" pitchFamily="18" charset="0"/>
                <a:cs typeface="Arial" charset="0"/>
              </a:rPr>
              <a:t>-7.5</a:t>
            </a:r>
            <a:r>
              <a:rPr lang="en-US" sz="2600" baseline="-25000" dirty="0">
                <a:latin typeface="Times New Roman" pitchFamily="18" charset="0"/>
                <a:cs typeface="Arial" charset="0"/>
              </a:rPr>
              <a:t>10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using </a:t>
            </a:r>
            <a:r>
              <a:rPr lang="en-US" sz="2600" dirty="0">
                <a:latin typeface="Times New Roman" pitchFamily="18" charset="0"/>
                <a:cs typeface="Arial" charset="0"/>
              </a:rPr>
              <a:t>4 integer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and </a:t>
            </a:r>
            <a:r>
              <a:rPr lang="en-US" sz="2600" dirty="0">
                <a:latin typeface="Times New Roman" pitchFamily="18" charset="0"/>
                <a:cs typeface="Arial" charset="0"/>
              </a:rPr>
              <a:t>4 fraction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bits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Sign/magnitude: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		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Two’s complement: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		</a:t>
            </a: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Signed Fixed-Point Numbers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66037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56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Representations:</a:t>
            </a:r>
            <a:endParaRPr lang="en-US" sz="2600" b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Sign/magnitude</a:t>
            </a:r>
            <a:endParaRPr lang="en-US" sz="2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Two’s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complement</a:t>
            </a:r>
            <a:endParaRPr lang="en-US" sz="2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Example: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Represent </a:t>
            </a:r>
            <a:r>
              <a:rPr lang="en-US" sz="2600" dirty="0">
                <a:latin typeface="Times New Roman" pitchFamily="18" charset="0"/>
                <a:cs typeface="Arial" charset="0"/>
              </a:rPr>
              <a:t>-7.5</a:t>
            </a:r>
            <a:r>
              <a:rPr lang="en-US" sz="2600" baseline="-25000" dirty="0">
                <a:latin typeface="Times New Roman" pitchFamily="18" charset="0"/>
                <a:cs typeface="Arial" charset="0"/>
              </a:rPr>
              <a:t>10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using </a:t>
            </a:r>
            <a:r>
              <a:rPr lang="en-US" sz="2600" dirty="0">
                <a:latin typeface="Times New Roman" pitchFamily="18" charset="0"/>
                <a:cs typeface="Arial" charset="0"/>
              </a:rPr>
              <a:t>4 integer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and </a:t>
            </a:r>
            <a:r>
              <a:rPr lang="en-US" sz="2600" dirty="0">
                <a:latin typeface="Times New Roman" pitchFamily="18" charset="0"/>
                <a:cs typeface="Arial" charset="0"/>
              </a:rPr>
              <a:t>4 fraction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bits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Sign/magnitude: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		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000" dirty="0">
                <a:latin typeface="Times New Roman" pitchFamily="18" charset="0"/>
                <a:cs typeface="Arial" charset="0"/>
              </a:rPr>
              <a:t>1111000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Two’s complement: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		</a:t>
            </a:r>
            <a:r>
              <a:rPr lang="en-US" sz="2000" dirty="0">
                <a:latin typeface="Times New Roman" pitchFamily="18" charset="0"/>
                <a:cs typeface="Arial" charset="0"/>
              </a:rPr>
              <a:t>1. +7.5:		01111000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Arial" charset="0"/>
              </a:rPr>
              <a:t>			2. Invert bits: 	10000111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Arial" charset="0"/>
              </a:rPr>
              <a:t>                  	3. Add 1 to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lsb</a:t>
            </a:r>
            <a:r>
              <a:rPr lang="en-US" sz="2000" dirty="0">
                <a:latin typeface="Times New Roman" pitchFamily="18" charset="0"/>
                <a:cs typeface="Arial" charset="0"/>
              </a:rPr>
              <a:t>:	+           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1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Arial" charset="0"/>
              </a:rPr>
              <a:t>                      	            	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10001000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3562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4572000" y="579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Signed Fixed-Point Numbers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31733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5.4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066800"/>
            <a:ext cx="6630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Compute </a:t>
            </a:r>
            <a:r>
              <a:rPr lang="en-US" sz="2400" smtClean="0"/>
              <a:t>0.75 </a:t>
            </a:r>
            <a:r>
              <a:rPr lang="en-US" sz="2400" dirty="0"/>
              <a:t>+ (–0.625) using fixed-point numbers</a:t>
            </a:r>
          </a:p>
        </p:txBody>
      </p:sp>
    </p:spTree>
    <p:extLst>
      <p:ext uri="{BB962C8B-B14F-4D97-AF65-F5344CB8AC3E}">
        <p14:creationId xmlns:p14="http://schemas.microsoft.com/office/powerpoint/2010/main" val="3760501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5.4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1" y="10668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Compute 0.75 + (–0.625) using fixed-point numbers</a:t>
            </a:r>
          </a:p>
          <a:p>
            <a:endParaRPr lang="en-US" sz="2400" dirty="0"/>
          </a:p>
          <a:p>
            <a:r>
              <a:rPr lang="en-US" sz="2400" dirty="0" smtClean="0"/>
              <a:t>First convert 0.625 to fixed-point binary notation. </a:t>
            </a:r>
          </a:p>
          <a:p>
            <a:endParaRPr lang="en-US" sz="2400" dirty="0" smtClean="0"/>
          </a:p>
          <a:p>
            <a:r>
              <a:rPr lang="en-US" sz="2400" dirty="0" smtClean="0"/>
              <a:t>0.625 ≥ 2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, so there is a 1 in the 2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column, leaving 0.625 – 0.5 = 0.125.</a:t>
            </a:r>
          </a:p>
          <a:p>
            <a:r>
              <a:rPr lang="en-US" sz="2400" dirty="0" smtClean="0"/>
              <a:t>Because 0.125 &lt; 2</a:t>
            </a:r>
            <a:r>
              <a:rPr lang="en-US" sz="2400" baseline="30000" dirty="0" smtClean="0"/>
              <a:t>-2</a:t>
            </a:r>
            <a:r>
              <a:rPr lang="en-US" sz="2400" dirty="0" smtClean="0"/>
              <a:t>, there is a 0 in the 2</a:t>
            </a:r>
            <a:r>
              <a:rPr lang="en-US" sz="2400" baseline="30000" dirty="0" smtClean="0"/>
              <a:t>-2</a:t>
            </a:r>
            <a:r>
              <a:rPr lang="en-US" sz="2400" dirty="0" smtClean="0"/>
              <a:t> column</a:t>
            </a:r>
          </a:p>
          <a:p>
            <a:r>
              <a:rPr lang="en-US" sz="2400" dirty="0" smtClean="0"/>
              <a:t>Because 0.125 ≥ 2</a:t>
            </a:r>
            <a:r>
              <a:rPr lang="en-US" sz="2400" baseline="30000" dirty="0" smtClean="0"/>
              <a:t>-3</a:t>
            </a:r>
            <a:r>
              <a:rPr lang="en-US" sz="2400" dirty="0" smtClean="0"/>
              <a:t>, there is a 1 in the 2</a:t>
            </a:r>
            <a:r>
              <a:rPr lang="en-US" sz="2400" baseline="30000" dirty="0" smtClean="0"/>
              <a:t>-3</a:t>
            </a:r>
            <a:r>
              <a:rPr lang="en-US" sz="2400" dirty="0" smtClean="0"/>
              <a:t> column, leaving 0.125 – 0.125 = 0.</a:t>
            </a:r>
          </a:p>
          <a:p>
            <a:r>
              <a:rPr lang="en-US" sz="2400" dirty="0" smtClean="0"/>
              <a:t>Thus, there must be a 0 in the 2</a:t>
            </a:r>
            <a:r>
              <a:rPr lang="en-US" sz="2400" baseline="30000" dirty="0" smtClean="0"/>
              <a:t>-4</a:t>
            </a:r>
            <a:r>
              <a:rPr lang="en-US" sz="2400" dirty="0" smtClean="0"/>
              <a:t> column. Putting this all together, 0.625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= 0000.1010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791200" y="5181600"/>
            <a:ext cx="175458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2</a:t>
            </a:r>
            <a:r>
              <a:rPr lang="en-US" baseline="30000" dirty="0" smtClean="0">
                <a:latin typeface="Courier New"/>
                <a:cs typeface="Courier New"/>
              </a:rPr>
              <a:t>-1</a:t>
            </a:r>
            <a:r>
              <a:rPr lang="en-US" dirty="0" smtClean="0">
                <a:latin typeface="Courier New"/>
                <a:cs typeface="Courier New"/>
              </a:rPr>
              <a:t> = 0.5</a:t>
            </a:r>
          </a:p>
          <a:p>
            <a:r>
              <a:rPr lang="en-US" dirty="0" smtClean="0">
                <a:latin typeface="Courier New"/>
                <a:cs typeface="Courier New"/>
              </a:rPr>
              <a:t>2</a:t>
            </a:r>
            <a:r>
              <a:rPr lang="en-US" baseline="30000" dirty="0" smtClean="0">
                <a:latin typeface="Courier New"/>
                <a:cs typeface="Courier New"/>
              </a:rPr>
              <a:t>-2</a:t>
            </a:r>
            <a:r>
              <a:rPr lang="en-US" dirty="0" smtClean="0">
                <a:latin typeface="Courier New"/>
                <a:cs typeface="Courier New"/>
              </a:rPr>
              <a:t> = 0.25</a:t>
            </a:r>
          </a:p>
          <a:p>
            <a:r>
              <a:rPr lang="en-US" dirty="0" smtClean="0">
                <a:latin typeface="Courier New"/>
                <a:cs typeface="Courier New"/>
              </a:rPr>
              <a:t>2</a:t>
            </a:r>
            <a:r>
              <a:rPr lang="en-US" baseline="30000" dirty="0" smtClean="0">
                <a:latin typeface="Courier New"/>
                <a:cs typeface="Courier New"/>
              </a:rPr>
              <a:t>-3</a:t>
            </a:r>
            <a:r>
              <a:rPr lang="en-US" dirty="0" smtClean="0">
                <a:latin typeface="Courier New"/>
                <a:cs typeface="Courier New"/>
              </a:rPr>
              <a:t> = 0.125</a:t>
            </a:r>
          </a:p>
          <a:p>
            <a:r>
              <a:rPr lang="en-US" dirty="0" smtClean="0">
                <a:latin typeface="Courier New"/>
                <a:cs typeface="Courier New"/>
              </a:rPr>
              <a:t>2</a:t>
            </a:r>
            <a:r>
              <a:rPr lang="en-US" baseline="30000" dirty="0" smtClean="0">
                <a:latin typeface="Courier New"/>
                <a:cs typeface="Courier New"/>
              </a:rPr>
              <a:t>-4</a:t>
            </a:r>
            <a:r>
              <a:rPr lang="en-US" dirty="0" smtClean="0">
                <a:latin typeface="Courier New"/>
                <a:cs typeface="Courier New"/>
              </a:rPr>
              <a:t> = 0.0625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96635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28800"/>
            <a:ext cx="3810000" cy="1282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43000" y="1219200"/>
            <a:ext cx="7010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Use two’s complement representation for signed numbers so that addition works correctly. 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Note that the leading 1 in the binary fixed-point addition of Figure (a) is discarded from the 8-bit result.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5.4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88434"/>
            <a:ext cx="5150874" cy="168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768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Exercise 5.25 (b)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143000"/>
            <a:ext cx="73321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Express 42.3125</a:t>
            </a:r>
            <a:r>
              <a:rPr lang="en-US" sz="2800" baseline="-25000" dirty="0" smtClean="0"/>
              <a:t>10</a:t>
            </a:r>
            <a:r>
              <a:rPr lang="en-US" sz="2800" dirty="0" smtClean="0"/>
              <a:t> in 16-bit fixed point sign/magnitude format with eight integer bits and eight fraction bits.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664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058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9301674"/>
              </p:ext>
            </p:extLst>
          </p:nvPr>
        </p:nvGraphicFramePr>
        <p:xfrm>
          <a:off x="2286000" y="2545973"/>
          <a:ext cx="5576888" cy="410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6" name="VISIO" r:id="rId6" imgW="1942560" imgH="1428840" progId="Visio.Drawing.6">
                  <p:embed/>
                </p:oleObj>
              </mc:Choice>
              <mc:Fallback>
                <p:oleObj name="VISIO" r:id="rId6" imgW="1942560" imgH="1428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45973"/>
                        <a:ext cx="5576888" cy="4100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05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Subtracter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990600"/>
            <a:ext cx="7848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Adder can add positive and negative numbers using two’s complement representation.</a:t>
            </a:r>
          </a:p>
          <a:p>
            <a:r>
              <a:rPr lang="en-US" sz="2000" dirty="0" smtClean="0"/>
              <a:t>Subtraction: inverting the bits and adding 1.</a:t>
            </a:r>
          </a:p>
          <a:p>
            <a:r>
              <a:rPr lang="en-US" sz="2000" dirty="0" smtClean="0"/>
              <a:t>Flipping the sign of a two’s complement number is done by inverting the bits and adding 1.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64114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Exercise 5.25 (b)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143000"/>
            <a:ext cx="733213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Express 42.3125</a:t>
            </a:r>
            <a:r>
              <a:rPr lang="en-US" sz="2800" baseline="-25000" dirty="0"/>
              <a:t>10</a:t>
            </a:r>
            <a:r>
              <a:rPr lang="en-US" sz="2800" dirty="0" smtClean="0"/>
              <a:t> in 16-bit fixed point sign/magnitude format with eight integer bits and eight fraction bits.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000" dirty="0"/>
              <a:t>42</a:t>
            </a:r>
            <a:r>
              <a:rPr lang="en-US" sz="2000" baseline="-25000" dirty="0"/>
              <a:t>10</a:t>
            </a:r>
            <a:r>
              <a:rPr lang="en-US" sz="2000" dirty="0"/>
              <a:t> = 0010 1010</a:t>
            </a:r>
            <a:r>
              <a:rPr lang="en-US" sz="2000" baseline="-25000" dirty="0"/>
              <a:t>2</a:t>
            </a:r>
          </a:p>
          <a:p>
            <a:endParaRPr lang="en-US" sz="2000" dirty="0" smtClean="0"/>
          </a:p>
          <a:p>
            <a:r>
              <a:rPr lang="en-US" sz="2000" dirty="0" smtClean="0"/>
              <a:t>0.3125 &lt; 0.5, </a:t>
            </a:r>
            <a:r>
              <a:rPr lang="en-US" sz="2000" dirty="0"/>
              <a:t>so there is a </a:t>
            </a:r>
            <a:r>
              <a:rPr lang="en-US" sz="2000" dirty="0" smtClean="0"/>
              <a:t>0 </a:t>
            </a:r>
            <a:r>
              <a:rPr lang="en-US" sz="2000" dirty="0"/>
              <a:t>in the 2</a:t>
            </a:r>
            <a:r>
              <a:rPr lang="en-US" sz="2000" baseline="30000" dirty="0"/>
              <a:t>-1</a:t>
            </a:r>
            <a:r>
              <a:rPr lang="en-US" sz="2000" dirty="0"/>
              <a:t> </a:t>
            </a:r>
            <a:r>
              <a:rPr lang="en-US" sz="2000" dirty="0" smtClean="0"/>
              <a:t>column</a:t>
            </a:r>
          </a:p>
          <a:p>
            <a:r>
              <a:rPr lang="en-US" sz="2000" dirty="0" smtClean="0"/>
              <a:t>0.3125 ≥ 0.25, so there is a 1 in the </a:t>
            </a:r>
            <a:r>
              <a:rPr lang="en-US" sz="2000" dirty="0"/>
              <a:t>2</a:t>
            </a:r>
            <a:r>
              <a:rPr lang="en-US" sz="2000" baseline="30000" dirty="0" smtClean="0"/>
              <a:t>-2</a:t>
            </a:r>
            <a:r>
              <a:rPr lang="en-US" sz="2000" dirty="0" smtClean="0"/>
              <a:t> column, leaving 0.3125 – 0.25 = 0.0625</a:t>
            </a:r>
          </a:p>
          <a:p>
            <a:r>
              <a:rPr lang="en-US" sz="2000" dirty="0" smtClean="0"/>
              <a:t>0.0625 ≥ 0.0625, so there is a 1 in the </a:t>
            </a:r>
            <a:r>
              <a:rPr lang="en-US" sz="2000" dirty="0"/>
              <a:t>2</a:t>
            </a:r>
            <a:r>
              <a:rPr lang="en-US" sz="2000" baseline="30000" dirty="0" smtClean="0"/>
              <a:t>-4</a:t>
            </a:r>
            <a:r>
              <a:rPr lang="en-US" sz="2000" dirty="0" smtClean="0"/>
              <a:t> </a:t>
            </a:r>
            <a:r>
              <a:rPr lang="en-US" sz="2000" dirty="0"/>
              <a:t>column</a:t>
            </a:r>
          </a:p>
          <a:p>
            <a:endParaRPr lang="en-US" sz="2000" dirty="0" smtClean="0"/>
          </a:p>
          <a:p>
            <a:r>
              <a:rPr lang="en-US" sz="2000" dirty="0" smtClean="0"/>
              <a:t>Thus, 0.3125 = 0101 0000</a:t>
            </a:r>
          </a:p>
          <a:p>
            <a:endParaRPr lang="en-US" sz="2000" dirty="0"/>
          </a:p>
          <a:p>
            <a:r>
              <a:rPr lang="en-US" sz="2000" dirty="0" smtClean="0"/>
              <a:t>42. 3125 = 0010 1010. 0101 0000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631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0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1746126"/>
              </p:ext>
            </p:extLst>
          </p:nvPr>
        </p:nvGraphicFramePr>
        <p:xfrm>
          <a:off x="2667000" y="2705333"/>
          <a:ext cx="6172200" cy="3674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0" name="VISIO" r:id="rId6" imgW="2836080" imgH="1689480" progId="Visio.Drawing.6">
                  <p:embed/>
                </p:oleObj>
              </mc:Choice>
              <mc:Fallback>
                <p:oleObj name="VISIO" r:id="rId6" imgW="2836080" imgH="1689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05333"/>
                        <a:ext cx="6172200" cy="3674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0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Comparator: Equality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990600"/>
            <a:ext cx="7560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comparator determines whether two binary numbers are equal or if one is greater or less than the other.</a:t>
            </a:r>
          </a:p>
          <a:p>
            <a:endParaRPr lang="en-US" sz="2400" dirty="0"/>
          </a:p>
          <a:p>
            <a:r>
              <a:rPr lang="en-US" sz="2400" dirty="0" smtClean="0"/>
              <a:t>An </a:t>
            </a:r>
            <a:r>
              <a:rPr lang="en-US" sz="2400" i="1" dirty="0" smtClean="0"/>
              <a:t>equality comparator </a:t>
            </a:r>
            <a:r>
              <a:rPr lang="en-US" sz="2400" dirty="0" smtClean="0"/>
              <a:t>produces a single output indicating whether A is equal to B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0090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r>
              <a:rPr lang="en-US"/>
              <a:t>5-&lt;</a:t>
            </a:r>
            <a:fld id="{4616EC90-A69E-4B91-B120-0ABD8D554FF2}" type="slidenum">
              <a:rPr lang="en-US"/>
              <a:pPr/>
              <a:t>5</a:t>
            </a:fld>
            <a:r>
              <a:rPr lang="en-US"/>
              <a:t>&gt;</a:t>
            </a:r>
          </a:p>
          <a:p>
            <a:endParaRPr lang="en-GB"/>
          </a:p>
        </p:txBody>
      </p:sp>
      <p:graphicFrame>
        <p:nvGraphicFramePr>
          <p:cNvPr id="922628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5606529"/>
              </p:ext>
            </p:extLst>
          </p:nvPr>
        </p:nvGraphicFramePr>
        <p:xfrm>
          <a:off x="5562600" y="1600200"/>
          <a:ext cx="2401888" cy="385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4" name="VISIO" r:id="rId6" imgW="591120" imgH="990720" progId="Visio.Drawing.6">
                  <p:embed/>
                </p:oleObj>
              </mc:Choice>
              <mc:Fallback>
                <p:oleObj name="VISIO" r:id="rId6" imgW="591120" imgH="990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00200"/>
                        <a:ext cx="2401888" cy="385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2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Comparator: Less Than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1295400"/>
            <a:ext cx="41317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Magnitude comparison is done by computing A - B and looking at the sign (most significant bit) of the result.</a:t>
            </a:r>
          </a:p>
          <a:p>
            <a:endParaRPr lang="en-US" sz="2400" dirty="0" smtClean="0"/>
          </a:p>
          <a:p>
            <a:r>
              <a:rPr lang="en-US" sz="2400" dirty="0" smtClean="0"/>
              <a:t>If the result is negative (i.e., the sign bit is 1), then A is less than B. otherwise A is greater than or equal to 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79346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r>
              <a:rPr lang="en-US"/>
              <a:t>5-&lt;</a:t>
            </a:r>
            <a:fld id="{AE5FBD9F-C462-46D0-BA77-1AC05521CD17}" type="slidenum">
              <a:rPr lang="en-US"/>
              <a:pPr/>
              <a:t>6</a:t>
            </a:fld>
            <a:r>
              <a:rPr lang="en-US"/>
              <a:t>&gt;</a:t>
            </a:r>
          </a:p>
          <a:p>
            <a:endParaRPr lang="en-GB"/>
          </a:p>
        </p:txBody>
      </p:sp>
      <p:graphicFrame>
        <p:nvGraphicFramePr>
          <p:cNvPr id="923652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1133425"/>
              </p:ext>
            </p:extLst>
          </p:nvPr>
        </p:nvGraphicFramePr>
        <p:xfrm>
          <a:off x="2898775" y="3421063"/>
          <a:ext cx="2968625" cy="313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7" name="VISIO" r:id="rId7" imgW="640440" imgH="707040" progId="Visio.Drawing.6">
                  <p:embed/>
                </p:oleObj>
              </mc:Choice>
              <mc:Fallback>
                <p:oleObj name="VISIO" r:id="rId7" imgW="640440" imgH="707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3421063"/>
                        <a:ext cx="2968625" cy="313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85" name="Group 37"/>
          <p:cNvGraphicFramePr>
            <a:graphicFrameLocks noGrp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92011503"/>
              </p:ext>
            </p:extLst>
          </p:nvPr>
        </p:nvGraphicFramePr>
        <p:xfrm>
          <a:off x="5943600" y="1447800"/>
          <a:ext cx="2743200" cy="4286250"/>
        </p:xfrm>
        <a:graphic>
          <a:graphicData uri="http://schemas.openxmlformats.org/drawingml/2006/table">
            <a:tbl>
              <a:tblPr/>
              <a:tblGrid>
                <a:gridCol w="1066800"/>
                <a:gridCol w="1676400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&amp;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 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&amp; ~B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~B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-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365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Arithmetic/Logic Unit (ALU)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914400"/>
            <a:ext cx="368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 ALU combines  a variety of mathematical and logical operations into a single unit. (addition, subtraction, magnitude comparison, AND, OR operations)</a:t>
            </a:r>
          </a:p>
          <a:p>
            <a:endParaRPr lang="en-US" sz="2000" dirty="0"/>
          </a:p>
          <a:p>
            <a:r>
              <a:rPr lang="en-US" sz="2000" dirty="0" smtClean="0"/>
              <a:t>A control signal F specifies which function to perform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7109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r>
              <a:rPr lang="en-US"/>
              <a:t>5-&lt;</a:t>
            </a:r>
            <a:fld id="{9FD105D3-C6E7-4DB8-83BA-B5AD48D7B153}" type="slidenum">
              <a:rPr lang="en-US"/>
              <a:pPr/>
              <a:t>7</a:t>
            </a:fld>
            <a:r>
              <a:rPr lang="en-US"/>
              <a:t>&gt;</a:t>
            </a:r>
          </a:p>
          <a:p>
            <a:endParaRPr lang="en-GB"/>
          </a:p>
        </p:txBody>
      </p:sp>
      <p:graphicFrame>
        <p:nvGraphicFramePr>
          <p:cNvPr id="925700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1246184"/>
              </p:ext>
            </p:extLst>
          </p:nvPr>
        </p:nvGraphicFramePr>
        <p:xfrm>
          <a:off x="761999" y="1055076"/>
          <a:ext cx="5096883" cy="5345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1" name="VISIO" r:id="rId7" imgW="2663640" imgH="2794320" progId="Visio.Drawing.6">
                  <p:embed/>
                </p:oleObj>
              </mc:Choice>
              <mc:Fallback>
                <p:oleObj name="VISIO" r:id="rId7" imgW="2663640" imgH="2794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99" y="1055076"/>
                        <a:ext cx="5096883" cy="5345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33" name="Group 37"/>
          <p:cNvGraphicFramePr>
            <a:graphicFrameLocks noGrp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35330276"/>
              </p:ext>
            </p:extLst>
          </p:nvPr>
        </p:nvGraphicFramePr>
        <p:xfrm>
          <a:off x="5105400" y="1295400"/>
          <a:ext cx="3048000" cy="4495803"/>
        </p:xfrm>
        <a:graphic>
          <a:graphicData uri="http://schemas.openxmlformats.org/drawingml/2006/table">
            <a:tbl>
              <a:tblPr/>
              <a:tblGrid>
                <a:gridCol w="1184910"/>
                <a:gridCol w="1863090"/>
              </a:tblGrid>
              <a:tr h="499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8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&amp;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 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&amp; ~B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~B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-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5698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ALU Design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1607" y="2934172"/>
            <a:ext cx="379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623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ALU Design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Group 37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0411884"/>
              </p:ext>
            </p:extLst>
          </p:nvPr>
        </p:nvGraphicFramePr>
        <p:xfrm>
          <a:off x="5791200" y="1219200"/>
          <a:ext cx="3048000" cy="4495803"/>
        </p:xfrm>
        <a:graphic>
          <a:graphicData uri="http://schemas.openxmlformats.org/drawingml/2006/table">
            <a:tbl>
              <a:tblPr/>
              <a:tblGrid>
                <a:gridCol w="1184910"/>
                <a:gridCol w="1863090"/>
              </a:tblGrid>
              <a:tr h="499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8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&amp;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 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&amp; ~B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~B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-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6800" y="1219200"/>
            <a:ext cx="464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BB is either B or </a:t>
            </a:r>
            <a:r>
              <a:rPr lang="en-US" dirty="0">
                <a:latin typeface="Times New Roman" pitchFamily="18" charset="0"/>
                <a:cs typeface="Arial" charset="0"/>
              </a:rPr>
              <a:t>~</a:t>
            </a:r>
            <a:r>
              <a:rPr lang="en-US" dirty="0" smtClean="0"/>
              <a:t>B</a:t>
            </a:r>
            <a:r>
              <a:rPr lang="en-US" dirty="0"/>
              <a:t>, depending on </a:t>
            </a: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F</a:t>
            </a:r>
            <a:r>
              <a:rPr lang="en-US" baseline="-25000" dirty="0" smtClean="0"/>
              <a:t>1:0</a:t>
            </a:r>
            <a:r>
              <a:rPr lang="en-US" dirty="0" smtClean="0"/>
              <a:t> = 00, the output multiplexer chooses A AND BB.</a:t>
            </a:r>
          </a:p>
          <a:p>
            <a:r>
              <a:rPr lang="en-US" dirty="0" smtClean="0"/>
              <a:t>If F</a:t>
            </a:r>
            <a:r>
              <a:rPr lang="en-US" baseline="-25000" dirty="0"/>
              <a:t>1:0</a:t>
            </a:r>
            <a:r>
              <a:rPr lang="en-US" dirty="0" smtClean="0"/>
              <a:t> = 01, the ALU computes A OR BB.</a:t>
            </a:r>
          </a:p>
          <a:p>
            <a:r>
              <a:rPr lang="en-US" dirty="0" smtClean="0"/>
              <a:t>If F</a:t>
            </a:r>
            <a:r>
              <a:rPr lang="en-US" baseline="-25000" dirty="0"/>
              <a:t>1:0</a:t>
            </a:r>
            <a:r>
              <a:rPr lang="en-US" dirty="0" smtClean="0"/>
              <a:t> = 10, the ALU performs addition or subtraction. </a:t>
            </a:r>
          </a:p>
          <a:p>
            <a:endParaRPr lang="en-US" dirty="0"/>
          </a:p>
          <a:p>
            <a:r>
              <a:rPr lang="en-US" dirty="0" smtClean="0"/>
              <a:t>If F</a:t>
            </a:r>
            <a:r>
              <a:rPr lang="en-US" baseline="-25000" dirty="0"/>
              <a:t>2</a:t>
            </a:r>
            <a:r>
              <a:rPr lang="en-US" dirty="0" smtClean="0"/>
              <a:t> = 0, the ALU computes A+B,</a:t>
            </a:r>
          </a:p>
          <a:p>
            <a:r>
              <a:rPr lang="en-US" dirty="0" smtClean="0"/>
              <a:t>If F</a:t>
            </a:r>
            <a:r>
              <a:rPr lang="en-US" baseline="-25000" dirty="0"/>
              <a:t>2</a:t>
            </a:r>
            <a:r>
              <a:rPr lang="en-US" dirty="0" smtClean="0"/>
              <a:t> = 1, the ALU computes A +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~B + 1 = A – B.</a:t>
            </a:r>
          </a:p>
          <a:p>
            <a:endParaRPr lang="en-US" dirty="0">
              <a:latin typeface="Times New Roman" pitchFamily="18" charset="0"/>
              <a:cs typeface="Arial" charset="0"/>
            </a:endParaRPr>
          </a:p>
          <a:p>
            <a:r>
              <a:rPr lang="en-US" dirty="0" smtClean="0">
                <a:latin typeface="Times New Roman" pitchFamily="18" charset="0"/>
                <a:cs typeface="Arial" charset="0"/>
              </a:rPr>
              <a:t>When F</a:t>
            </a:r>
            <a:r>
              <a:rPr lang="en-US" baseline="-25000" dirty="0" smtClean="0"/>
              <a:t>2:0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= 111, the ALU performs the set if less than (SLT) operation. </a:t>
            </a:r>
          </a:p>
          <a:p>
            <a:r>
              <a:rPr lang="en-US" dirty="0" smtClean="0">
                <a:latin typeface="Times New Roman" pitchFamily="18" charset="0"/>
                <a:cs typeface="Arial" charset="0"/>
              </a:rPr>
              <a:t>When A &lt; B, Y =1, otherwise Y = 0. </a:t>
            </a:r>
          </a:p>
          <a:p>
            <a:r>
              <a:rPr lang="en-US" dirty="0" smtClean="0">
                <a:latin typeface="Times New Roman" pitchFamily="18" charset="0"/>
                <a:cs typeface="Arial" charset="0"/>
              </a:rPr>
              <a:t>i.e., Y is set to 1 if A is less than B.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6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r>
              <a:rPr lang="en-US"/>
              <a:t>5-&lt;</a:t>
            </a:r>
            <a:fld id="{9FD105D3-C6E7-4DB8-83BA-B5AD48D7B153}" type="slidenum">
              <a:rPr lang="en-US"/>
              <a:pPr/>
              <a:t>9</a:t>
            </a:fld>
            <a:r>
              <a:rPr lang="en-US"/>
              <a:t>&gt;</a:t>
            </a:r>
          </a:p>
          <a:p>
            <a:endParaRPr lang="en-GB"/>
          </a:p>
        </p:txBody>
      </p:sp>
      <p:graphicFrame>
        <p:nvGraphicFramePr>
          <p:cNvPr id="925700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3493039"/>
              </p:ext>
            </p:extLst>
          </p:nvPr>
        </p:nvGraphicFramePr>
        <p:xfrm>
          <a:off x="761999" y="1055076"/>
          <a:ext cx="5096883" cy="5345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0" name="VISIO" r:id="rId6" imgW="2663640" imgH="2794320" progId="Visio.Drawing.6">
                  <p:embed/>
                </p:oleObj>
              </mc:Choice>
              <mc:Fallback>
                <p:oleObj name="VISIO" r:id="rId6" imgW="2663640" imgH="2794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99" y="1055076"/>
                        <a:ext cx="5096883" cy="5345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69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ALU Design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0" y="3429000"/>
            <a:ext cx="403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i="1" dirty="0" smtClean="0"/>
              <a:t>zero extend unit </a:t>
            </a:r>
            <a:r>
              <a:rPr lang="en-US" sz="2000" dirty="0" smtClean="0"/>
              <a:t>produces an N-bit output by concatenating its 1-bit input with 0’s in the most significant bits.</a:t>
            </a:r>
          </a:p>
          <a:p>
            <a:r>
              <a:rPr lang="en-US" sz="2000" dirty="0" smtClean="0"/>
              <a:t>The sign bit (the N-1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bit) of S is the input to the zero extend unit.</a:t>
            </a:r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371607" y="2934172"/>
            <a:ext cx="379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00821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28986</TotalTime>
  <Words>1686</Words>
  <Application>Microsoft Macintosh PowerPoint</Application>
  <PresentationFormat>On-screen Show (4:3)</PresentationFormat>
  <Paragraphs>311</Paragraphs>
  <Slides>30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Joey S C Lam</cp:lastModifiedBy>
  <cp:revision>104</cp:revision>
  <dcterms:created xsi:type="dcterms:W3CDTF">2012-08-07T04:56:47Z</dcterms:created>
  <dcterms:modified xsi:type="dcterms:W3CDTF">2016-03-18T08:58:24Z</dcterms:modified>
</cp:coreProperties>
</file>