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5" r:id="rId6"/>
    <p:sldId id="310" r:id="rId7"/>
    <p:sldId id="320" r:id="rId8"/>
    <p:sldId id="321" r:id="rId9"/>
    <p:sldId id="322" r:id="rId10"/>
    <p:sldId id="323" r:id="rId11"/>
    <p:sldId id="324" r:id="rId12"/>
    <p:sldId id="326" r:id="rId13"/>
    <p:sldId id="32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29" autoAdjust="0"/>
  </p:normalViewPr>
  <p:slideViewPr>
    <p:cSldViewPr showGuides="1">
      <p:cViewPr varScale="1">
        <p:scale>
          <a:sx n="103" d="100"/>
          <a:sy n="103" d="100"/>
        </p:scale>
        <p:origin x="200" y="2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10/21/16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989638" cy="2895600"/>
          </a:xfrm>
        </p:spPr>
        <p:txBody>
          <a:bodyPr/>
          <a:lstStyle/>
          <a:p>
            <a:r>
              <a:rPr lang="en-US" dirty="0"/>
              <a:t>Rails &gt; PHP Frameworks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Stefan rudvin</a:t>
            </a:r>
          </a:p>
          <a:p>
            <a:r>
              <a:rPr lang="it-IT" sz="2800" dirty="0"/>
              <a:t>51549217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Bibliography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4932524"/>
          </a:xfrm>
        </p:spPr>
        <p:txBody>
          <a:bodyPr/>
          <a:lstStyle/>
          <a:p>
            <a:pPr marL="0" indent="0">
              <a:buNone/>
            </a:pPr>
            <a:endParaRPr lang="fi-FI" sz="3200" dirty="0"/>
          </a:p>
          <a:p>
            <a:endParaRPr lang="en-GB" sz="3200" dirty="0"/>
          </a:p>
          <a:p>
            <a:endParaRPr 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9756" y="1301285"/>
            <a:ext cx="1796555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Amit. (2016, 09 26).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PHP: Which framework?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http://blog.igeek.info/2013/which-framework/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Bojčić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K. (2016, 09 29).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https://www.toptal.com/ruby-on-rails/after-two-decades-of-programming-i-use-rails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Friedman, J. (2016, 09 29).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https://blog.jaredfriedman.com/2015/09/15/why-i-wouldnt-use-rails-for-a-new-company/ 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Hansson, D. H. (2016, 09 28).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The Rails Doctrine: http://rubyonrails.org/doctrine/#convention-over-configuration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Hansson, D. H. (2016, 09 28).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 on Rails demo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https://www.youtube.com/watch?v=Gzj723LkRJY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Montanez, J. (2016, 09 30).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http://www.comentum.com/ruby-on-rails-vs-php-comparison.html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Rails. (2016, 09 27).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http://guides.rubyonrails.org/active_record_basics.html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Rails. (2016, 09 27).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http://guides.rubyonrails.org/caching_with_rails.html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Rails. (2016, 09 28).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http://guides.rubyonrails.org/active_record_basics.html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Reiz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(2016, 09 27).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https://blog.versioneye.com/2014/01/15/which-programming-language-has-the-best-package-manager/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Renton, J. (2016, 09 30).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https://github.com/jrenton/laravel-scaffold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(2016, 09 27).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http://stackoverflow.com/tags/sinatra/info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(2016, 09 27).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http://stackoverflow.com/tags/ruby-on-rails/info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Svrtan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(2016, 09 29).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Ruby - 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rubygems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stats for 2015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https://infinum.co/the-capsized-eight/articles/analyzing-rubygems-stats-v2015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(2016, 09 30).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Retrieved from http://www.leonardteo.com/2012/07/ruby-on-rails-vs-php-the-good-the-bad/</a:t>
            </a:r>
            <a:endParaRPr kumimoji="0" lang="en-GB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Fragmentation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Ruby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Rails – 250,000 SO questions</a:t>
            </a:r>
          </a:p>
          <a:p>
            <a:r>
              <a:rPr lang="en-US" sz="2800" dirty="0"/>
              <a:t>Sinatra – 4,600 SO 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PHP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Laravel</a:t>
            </a:r>
            <a:r>
              <a:rPr lang="en-US" sz="2800" dirty="0"/>
              <a:t>, </a:t>
            </a:r>
            <a:r>
              <a:rPr lang="en-US" sz="2800" dirty="0" err="1"/>
              <a:t>CodeIgniter</a:t>
            </a:r>
            <a:r>
              <a:rPr lang="en-US" sz="2800" dirty="0"/>
              <a:t>, CakePHP, </a:t>
            </a:r>
            <a:r>
              <a:rPr lang="en-US" sz="2800" dirty="0" err="1"/>
              <a:t>Symfony</a:t>
            </a:r>
            <a:r>
              <a:rPr lang="en-US" sz="2800" dirty="0"/>
              <a:t>, Zend, </a:t>
            </a:r>
            <a:r>
              <a:rPr lang="en-US" sz="2800" dirty="0" err="1"/>
              <a:t>Phalcon</a:t>
            </a:r>
            <a:r>
              <a:rPr lang="en-US" sz="2800" dirty="0"/>
              <a:t>, </a:t>
            </a:r>
            <a:r>
              <a:rPr lang="en-US" sz="2800" dirty="0" err="1"/>
              <a:t>Yii</a:t>
            </a:r>
            <a:r>
              <a:rPr lang="en-US" sz="2800" dirty="0"/>
              <a:t>, Aura, Fat-free, PHP-MVC, </a:t>
            </a:r>
            <a:r>
              <a:rPr lang="en-US" sz="2800" dirty="0" err="1"/>
              <a:t>Kohana</a:t>
            </a:r>
            <a:r>
              <a:rPr lang="en-US" sz="2800" dirty="0"/>
              <a:t>, </a:t>
            </a:r>
            <a:r>
              <a:rPr lang="en-US" sz="2800" dirty="0" err="1"/>
              <a:t>FuelPHP</a:t>
            </a:r>
            <a:r>
              <a:rPr lang="en-US" sz="2800" dirty="0"/>
              <a:t>, Slim</a:t>
            </a:r>
          </a:p>
          <a:p>
            <a:r>
              <a:rPr lang="en-US" sz="2800" dirty="0"/>
              <a:t>-&gt; Focus on </a:t>
            </a:r>
            <a:r>
              <a:rPr lang="en-US" sz="2800" dirty="0" err="1"/>
              <a:t>Laravel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Convention over Configuration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15 Minute blog – David </a:t>
            </a:r>
            <a:r>
              <a:rPr lang="en-US" sz="3200" dirty="0" err="1"/>
              <a:t>Heinemeier</a:t>
            </a:r>
            <a:endParaRPr lang="en-US" sz="3200" dirty="0"/>
          </a:p>
          <a:p>
            <a:r>
              <a:rPr lang="en-US" sz="3200" dirty="0"/>
              <a:t>Rails generate, scaffold</a:t>
            </a:r>
          </a:p>
          <a:p>
            <a:r>
              <a:rPr lang="en-US" sz="3200" dirty="0"/>
              <a:t>Clash with other engineering patterns &amp; Legacy Databases</a:t>
            </a:r>
          </a:p>
          <a:p>
            <a:r>
              <a:rPr lang="en-US" sz="3200" dirty="0"/>
              <a:t>What does the developer want?</a:t>
            </a:r>
          </a:p>
          <a:p>
            <a:r>
              <a:rPr lang="en-US" sz="3200" dirty="0" err="1"/>
              <a:t>Laravel</a:t>
            </a:r>
            <a:r>
              <a:rPr lang="en-US" sz="3200" dirty="0"/>
              <a:t>, cake etc. scaffold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Modern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1884041"/>
          </a:xfrm>
        </p:spPr>
        <p:txBody>
          <a:bodyPr/>
          <a:lstStyle/>
          <a:p>
            <a:r>
              <a:rPr lang="en-US" sz="3200" dirty="0"/>
              <a:t>Haml, AngularJS, Sass, Coffeescript</a:t>
            </a:r>
          </a:p>
          <a:p>
            <a:r>
              <a:rPr lang="en-US" sz="3200" dirty="0"/>
              <a:t>Full functionality out of the box</a:t>
            </a:r>
          </a:p>
          <a:p>
            <a:r>
              <a:rPr lang="en-US" sz="3200" dirty="0"/>
              <a:t>WEBrick server</a:t>
            </a: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22412" y="3406955"/>
            <a:ext cx="9144001" cy="838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Object-Oriented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522412" y="4343170"/>
            <a:ext cx="9134391" cy="18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Object Relational Mapping (ORM) with ActiveRecord</a:t>
            </a:r>
          </a:p>
          <a:p>
            <a:r>
              <a:rPr lang="en-US" sz="3200" dirty="0"/>
              <a:t>NO MORE SQL – Good?</a:t>
            </a:r>
          </a:p>
        </p:txBody>
      </p:sp>
    </p:spTree>
    <p:extLst>
      <p:ext uri="{BB962C8B-B14F-4D97-AF65-F5344CB8AC3E}">
        <p14:creationId xmlns:p14="http://schemas.microsoft.com/office/powerpoint/2010/main" val="4125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RubyGems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4932524"/>
          </a:xfrm>
        </p:spPr>
        <p:txBody>
          <a:bodyPr/>
          <a:lstStyle/>
          <a:p>
            <a:r>
              <a:rPr lang="en-US" sz="3200" dirty="0"/>
              <a:t>Gem downloads skyrocketing</a:t>
            </a:r>
          </a:p>
          <a:p>
            <a:r>
              <a:rPr lang="en-US" sz="3200" dirty="0"/>
              <a:t>Solid implementation</a:t>
            </a:r>
          </a:p>
          <a:p>
            <a:r>
              <a:rPr lang="en-US" sz="3200" dirty="0"/>
              <a:t>E.g. Devise, Paperclip, Simple 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Packagist.com</a:t>
            </a:r>
          </a:p>
          <a:p>
            <a:r>
              <a:rPr lang="en-US" sz="3200" dirty="0"/>
              <a:t>Maturity</a:t>
            </a: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7688" y="3068960"/>
            <a:ext cx="9144001" cy="98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PHP Answer- Composer &amp;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</a:rPr>
              <a:t>Packagist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Ruby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4932524"/>
          </a:xfrm>
        </p:spPr>
        <p:txBody>
          <a:bodyPr/>
          <a:lstStyle/>
          <a:p>
            <a:r>
              <a:rPr lang="en-GB" sz="3200" dirty="0"/>
              <a:t>Yukihiro Matsumoto: Ruby was created to have the user in mind, not the computer.</a:t>
            </a:r>
          </a:p>
          <a:p>
            <a:r>
              <a:rPr lang="fi-FI" sz="3200" dirty="0"/>
              <a:t>Special syntax vs. Other languages</a:t>
            </a:r>
          </a:p>
          <a:p>
            <a:r>
              <a:rPr lang="fi-FI" sz="3200" dirty="0"/>
              <a:t>Nested Classes – WebDev</a:t>
            </a:r>
          </a:p>
          <a:p>
            <a:r>
              <a:rPr lang="fi-FI" sz="3200" dirty="0"/>
              <a:t>Quirks</a:t>
            </a:r>
            <a:endParaRPr lang="en-GB" sz="3200" dirty="0"/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PHP – Personal Home Page</a:t>
            </a:r>
          </a:p>
          <a:p>
            <a:r>
              <a:rPr lang="en-US" sz="3200" dirty="0"/>
              <a:t>It’s a mess</a:t>
            </a:r>
          </a:p>
        </p:txBody>
      </p:sp>
    </p:spTree>
    <p:extLst>
      <p:ext uri="{BB962C8B-B14F-4D97-AF65-F5344CB8AC3E}">
        <p14:creationId xmlns:p14="http://schemas.microsoft.com/office/powerpoint/2010/main" val="258495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7242" y="32618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Ruby?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7242" y="1196752"/>
            <a:ext cx="4379183" cy="493252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GB" sz="2800" dirty="0"/>
              <a:t>"1".to_i </a:t>
            </a:r>
          </a:p>
          <a:p>
            <a:pPr marL="0" indent="0" fontAlgn="base">
              <a:buNone/>
            </a:pPr>
            <a:r>
              <a:rPr lang="en-GB" sz="2800" dirty="0"/>
              <a:t>#=&gt; 1</a:t>
            </a:r>
          </a:p>
          <a:p>
            <a:pPr marL="0" indent="0" fontAlgn="base">
              <a:buNone/>
            </a:pPr>
            <a:r>
              <a:rPr lang="en-GB" sz="2800" dirty="0"/>
              <a:t>class String</a:t>
            </a:r>
          </a:p>
          <a:p>
            <a:pPr marL="0" indent="0" fontAlgn="base">
              <a:buNone/>
            </a:pPr>
            <a:r>
              <a:rPr lang="en-GB" sz="2800" dirty="0"/>
              <a:t>        </a:t>
            </a:r>
            <a:r>
              <a:rPr lang="en-GB" sz="2800" dirty="0" err="1"/>
              <a:t>def</a:t>
            </a:r>
            <a:r>
              <a:rPr lang="en-GB" sz="2800" dirty="0"/>
              <a:t> </a:t>
            </a:r>
            <a:r>
              <a:rPr lang="en-GB" sz="2800" dirty="0" err="1"/>
              <a:t>to_i</a:t>
            </a:r>
            <a:endParaRPr lang="en-GB" sz="2800" dirty="0"/>
          </a:p>
          <a:p>
            <a:pPr marL="0" indent="0" fontAlgn="base">
              <a:buNone/>
            </a:pPr>
            <a:r>
              <a:rPr lang="en-GB" sz="2800" dirty="0"/>
              <a:t>            raise '</a:t>
            </a:r>
            <a:r>
              <a:rPr lang="en-GB" sz="2800" dirty="0" err="1"/>
              <a:t>foobar</a:t>
            </a:r>
            <a:r>
              <a:rPr lang="en-GB" sz="2800" dirty="0"/>
              <a:t>'</a:t>
            </a:r>
          </a:p>
          <a:p>
            <a:pPr marL="0" indent="0" fontAlgn="base">
              <a:buNone/>
            </a:pPr>
            <a:r>
              <a:rPr lang="en-GB" sz="2800" dirty="0"/>
              <a:t>        end</a:t>
            </a:r>
          </a:p>
          <a:p>
            <a:pPr marL="0" indent="0" fontAlgn="base">
              <a:buNone/>
            </a:pPr>
            <a:r>
              <a:rPr lang="en-GB" sz="2800" dirty="0"/>
              <a:t>end</a:t>
            </a:r>
          </a:p>
          <a:p>
            <a:pPr marL="0" indent="0" fontAlgn="base">
              <a:buNone/>
            </a:pPr>
            <a:r>
              <a:rPr lang="en-GB" sz="2800" dirty="0"/>
              <a:t>"1".to_i </a:t>
            </a:r>
          </a:p>
          <a:p>
            <a:pPr marL="0" indent="0" fontAlgn="base">
              <a:buNone/>
            </a:pPr>
            <a:r>
              <a:rPr lang="en-GB" sz="2800" dirty="0"/>
              <a:t>#=&gt; </a:t>
            </a:r>
            <a:r>
              <a:rPr lang="en-GB" sz="2800" dirty="0" err="1"/>
              <a:t>RuntimeError</a:t>
            </a:r>
            <a:r>
              <a:rPr lang="en-GB" sz="2800" dirty="0"/>
              <a:t>: </a:t>
            </a:r>
            <a:r>
              <a:rPr lang="en-GB" sz="2800" dirty="0" err="1"/>
              <a:t>foobar</a:t>
            </a:r>
            <a:endParaRPr lang="en-GB" sz="28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5878388" y="1412776"/>
            <a:ext cx="4379183" cy="493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2800" dirty="0"/>
              <a:t>“Ruby has knife-like edges. I like to think that grown-ups can handle knives just fine.” </a:t>
            </a:r>
          </a:p>
          <a:p>
            <a:pPr marL="0" indent="0" fontAlgn="base">
              <a:buNone/>
            </a:pPr>
            <a:r>
              <a:rPr lang="en-GB" sz="2800" dirty="0"/>
              <a:t>- </a:t>
            </a:r>
            <a:r>
              <a:rPr lang="en-GB" sz="2800" dirty="0" err="1"/>
              <a:t>Krešimir</a:t>
            </a:r>
            <a:r>
              <a:rPr lang="en-GB" sz="2800" dirty="0"/>
              <a:t> </a:t>
            </a:r>
            <a:r>
              <a:rPr lang="en-GB" sz="2800" dirty="0" err="1"/>
              <a:t>Bojčić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Rails Issues vs. PHP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4932524"/>
          </a:xfrm>
        </p:spPr>
        <p:txBody>
          <a:bodyPr/>
          <a:lstStyle/>
          <a:p>
            <a:r>
              <a:rPr lang="fi-FI" sz="3200" dirty="0"/>
              <a:t>Ruby -&gt; slowest mainstream programming langauge</a:t>
            </a:r>
          </a:p>
          <a:p>
            <a:r>
              <a:rPr lang="fi-FI" sz="3200" dirty="0"/>
              <a:t>Scalability -&gt; caching</a:t>
            </a:r>
          </a:p>
          <a:p>
            <a:pPr marL="0" indent="0">
              <a:buNone/>
            </a:pPr>
            <a:r>
              <a:rPr lang="fi-FI" sz="40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</a:p>
          <a:p>
            <a:r>
              <a:rPr lang="fi-FI" sz="3200" dirty="0"/>
              <a:t>Build personal frameworks</a:t>
            </a:r>
          </a:p>
          <a:p>
            <a:r>
              <a:rPr lang="fi-FI" sz="3200" dirty="0"/>
              <a:t>Scalability + </a:t>
            </a:r>
          </a:p>
          <a:p>
            <a:endParaRPr lang="fi-FI" sz="3200" dirty="0"/>
          </a:p>
          <a:p>
            <a:endParaRPr lang="en-GB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10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06597" y="288783"/>
            <a:ext cx="9144001" cy="9878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3731" y="1448804"/>
            <a:ext cx="9134391" cy="4932524"/>
          </a:xfrm>
        </p:spPr>
        <p:txBody>
          <a:bodyPr/>
          <a:lstStyle/>
          <a:p>
            <a:pPr marL="0" indent="0">
              <a:buNone/>
            </a:pPr>
            <a:r>
              <a:rPr lang="fi-FI" sz="4000" dirty="0">
                <a:solidFill>
                  <a:schemeClr val="accent1">
                    <a:lumMod val="75000"/>
                  </a:schemeClr>
                </a:solidFill>
              </a:rPr>
              <a:t>RAILS</a:t>
            </a:r>
          </a:p>
          <a:p>
            <a:r>
              <a:rPr lang="fi-FI" sz="3200" dirty="0" smtClean="0"/>
              <a:t>Learning </a:t>
            </a:r>
            <a:r>
              <a:rPr lang="fi-FI" sz="3200" dirty="0"/>
              <a:t>Curve</a:t>
            </a:r>
          </a:p>
          <a:p>
            <a:r>
              <a:rPr lang="fi-FI" sz="3200" dirty="0"/>
              <a:t>Structure</a:t>
            </a:r>
          </a:p>
          <a:p>
            <a:r>
              <a:rPr lang="fi-FI" sz="3200" dirty="0"/>
              <a:t>Well-established</a:t>
            </a:r>
          </a:p>
          <a:p>
            <a:pPr marL="0" indent="0">
              <a:buNone/>
            </a:pPr>
            <a:r>
              <a:rPr lang="fi-FI" sz="40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</a:p>
          <a:p>
            <a:r>
              <a:rPr lang="fi-FI" sz="3200" dirty="0"/>
              <a:t>Community</a:t>
            </a:r>
          </a:p>
          <a:p>
            <a:r>
              <a:rPr lang="fi-FI" sz="3200" dirty="0"/>
              <a:t>Choice</a:t>
            </a:r>
          </a:p>
          <a:p>
            <a:endParaRPr lang="fi-FI" sz="3200" dirty="0"/>
          </a:p>
          <a:p>
            <a:endParaRPr lang="en-GB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1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57</TotalTime>
  <Words>498</Words>
  <Application>Microsoft Macintosh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Corbel</vt:lpstr>
      <vt:lpstr>Times New Roman</vt:lpstr>
      <vt:lpstr>Arial</vt:lpstr>
      <vt:lpstr>Digital Blue Tunnel 16x9</vt:lpstr>
      <vt:lpstr>Rails &gt; PHP Frameworks</vt:lpstr>
      <vt:lpstr>Fragmentation</vt:lpstr>
      <vt:lpstr>Convention over Configuration</vt:lpstr>
      <vt:lpstr>Modern Tools</vt:lpstr>
      <vt:lpstr>RubyGems</vt:lpstr>
      <vt:lpstr>Ruby</vt:lpstr>
      <vt:lpstr>Ruby?</vt:lpstr>
      <vt:lpstr>Rails Issues vs. PHP</vt:lpstr>
      <vt:lpstr>Conclusion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vs PHP</dc:title>
  <dc:creator>Stefan</dc:creator>
  <cp:lastModifiedBy>Rudvin, Ola Stefan</cp:lastModifiedBy>
  <cp:revision>10</cp:revision>
  <dcterms:created xsi:type="dcterms:W3CDTF">2016-10-09T20:50:53Z</dcterms:created>
  <dcterms:modified xsi:type="dcterms:W3CDTF">2016-10-21T09:21:42Z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