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256" r:id="rId3"/>
    <p:sldId id="616" r:id="rId4"/>
    <p:sldId id="603" r:id="rId5"/>
    <p:sldId id="602" r:id="rId6"/>
    <p:sldId id="628" r:id="rId7"/>
    <p:sldId id="627" r:id="rId8"/>
    <p:sldId id="608" r:id="rId9"/>
    <p:sldId id="609" r:id="rId10"/>
    <p:sldId id="610" r:id="rId11"/>
    <p:sldId id="611" r:id="rId12"/>
    <p:sldId id="612" r:id="rId13"/>
    <p:sldId id="614" r:id="rId14"/>
    <p:sldId id="621" r:id="rId15"/>
    <p:sldId id="617" r:id="rId16"/>
    <p:sldId id="623" r:id="rId17"/>
    <p:sldId id="618" r:id="rId18"/>
    <p:sldId id="620" r:id="rId19"/>
    <p:sldId id="619" r:id="rId20"/>
    <p:sldId id="626" r:id="rId21"/>
    <p:sldId id="613" r:id="rId22"/>
    <p:sldId id="441" r:id="rId23"/>
  </p:sldIdLst>
  <p:sldSz cx="9144000" cy="6858000" type="screen4x3"/>
  <p:notesSz cx="7099300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C6600"/>
    <a:srgbClr val="FF9933"/>
    <a:srgbClr val="FF6600"/>
    <a:srgbClr val="FF9900"/>
    <a:srgbClr val="FFCC00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364" autoAdjust="0"/>
  </p:normalViewPr>
  <p:slideViewPr>
    <p:cSldViewPr>
      <p:cViewPr>
        <p:scale>
          <a:sx n="100" d="100"/>
          <a:sy n="100" d="100"/>
        </p:scale>
        <p:origin x="-384" y="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70"/>
        <p:guide pos="20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0FA847D3-6E73-D844-A8B8-0C1E3C1355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991" tIns="46795" rIns="89991" bIns="4679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2666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265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>
            <a:spAutoFit/>
          </a:bodyPr>
          <a:lstStyle>
            <a:lvl1pPr marL="228600" indent="-228600"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450"/>
              </a:spcBef>
              <a:buFontTx/>
              <a:buChar char="-"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7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8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3525"/>
            <a:ext cx="21240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3525"/>
            <a:ext cx="6219825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8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63" y="263525"/>
            <a:ext cx="7773987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71950" cy="518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71950" cy="518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3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5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48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58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19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5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01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8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8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588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53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02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0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7195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7195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5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74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9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34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1403648" y="6245225"/>
            <a:ext cx="461615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263525"/>
            <a:ext cx="7773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963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1030" name="Picture 12" descr="abdn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10429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8316913" y="6453188"/>
            <a:ext cx="647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8F0E129F-F60C-C549-B662-9F55AF7A7FEC}" type="slidenum">
              <a:rPr lang="en-GB" sz="1000">
                <a:solidFill>
                  <a:schemeClr val="bg2"/>
                </a:solidFill>
                <a:latin typeface="Tahoma" charset="0"/>
              </a:rPr>
              <a:pPr algn="r"/>
              <a:t>‹#›</a:t>
            </a:fld>
            <a:endParaRPr lang="en-GB" sz="1000">
              <a:solidFill>
                <a:schemeClr val="bg2"/>
              </a:solidFill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27584" y="6381328"/>
            <a:ext cx="698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Advanced Web Application Development (AWAD),  Wei Pang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008000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FF99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FF99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FF99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FF99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41313" indent="-341313" algn="l" defTabSz="457200" rtl="0" eaLnBrk="0" fontAlgn="base" hangingPunct="0">
        <a:spcBef>
          <a:spcPts val="600"/>
        </a:spcBef>
        <a:spcAft>
          <a:spcPts val="60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defTabSz="457200" rtl="0" eaLnBrk="0" fontAlgn="base" hangingPunct="0">
        <a:spcBef>
          <a:spcPts val="500"/>
        </a:spcBef>
        <a:spcAft>
          <a:spcPts val="50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469900" y="62071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14341" name="Picture 12" descr="abdn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40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41313" indent="-341313" algn="l" defTabSz="457200" rtl="0" eaLnBrk="0" fontAlgn="base" hangingPunct="0">
        <a:spcBef>
          <a:spcPts val="600"/>
        </a:spcBef>
        <a:spcAft>
          <a:spcPts val="60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defTabSz="457200" rtl="0" eaLnBrk="0" fontAlgn="base" hangingPunct="0">
        <a:spcBef>
          <a:spcPts val="500"/>
        </a:spcBef>
        <a:spcAft>
          <a:spcPts val="50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rvig.com/21-day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ilstutorial.org/boo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323528" y="2780928"/>
            <a:ext cx="8299450" cy="1470025"/>
          </a:xfrm>
        </p:spPr>
        <p:txBody>
          <a:bodyPr/>
          <a:lstStyle/>
          <a:p>
            <a:pPr algn="ctr" eaLnBrk="1" hangingPunct="1">
              <a:lnSpc>
                <a:spcPct val="95000"/>
              </a:lnSpc>
              <a:buClr>
                <a:srgbClr val="FF66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0" dirty="0" smtClean="0">
                <a:latin typeface="Arial" charset="0"/>
                <a:ea typeface="ＭＳ Ｐゴシック" charset="0"/>
                <a:cs typeface="Arial" charset="0"/>
              </a:rPr>
              <a:t>Lecture 1: Introduction</a:t>
            </a:r>
            <a:endParaRPr lang="en-GB" sz="4000" b="0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51520" y="1268760"/>
            <a:ext cx="82994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333399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33339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33339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33339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33339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FF66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0" dirty="0" smtClean="0">
                <a:latin typeface="Arial" charset="0"/>
                <a:ea typeface="ＭＳ Ｐゴシック" charset="0"/>
                <a:cs typeface="Arial" charset="0"/>
              </a:rPr>
              <a:t/>
            </a:r>
            <a:br>
              <a:rPr lang="en-GB" sz="2800" b="0" dirty="0" smtClean="0">
                <a:latin typeface="Arial" charset="0"/>
                <a:ea typeface="ＭＳ Ｐゴシック" charset="0"/>
                <a:cs typeface="Arial" charset="0"/>
              </a:rPr>
            </a:br>
            <a:r>
              <a:rPr lang="en-GB" sz="3200" b="0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8000" b="0" dirty="0" smtClean="0">
                <a:latin typeface="Arial" charset="0"/>
                <a:ea typeface="ＭＳ Ｐゴシック" charset="0"/>
                <a:cs typeface="Times New Roman" charset="0"/>
              </a:rPr>
              <a:t/>
            </a:r>
            <a:br>
              <a:rPr lang="en-GB" sz="8000" b="0" dirty="0" smtClean="0">
                <a:latin typeface="Arial" charset="0"/>
                <a:ea typeface="ＭＳ Ｐゴシック" charset="0"/>
                <a:cs typeface="Times New Roman" charset="0"/>
              </a:rPr>
            </a:br>
            <a:r>
              <a:rPr lang="en-GB" b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Advanced Web Application Development (AWAD) </a:t>
            </a:r>
            <a:br>
              <a:rPr lang="en-GB" b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</a:br>
            <a:endParaRPr lang="en-GB" b="0" dirty="0">
              <a:solidFill>
                <a:schemeClr val="tx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5539"/>
            <a:ext cx="8496300" cy="2375470"/>
          </a:xfrm>
        </p:spPr>
        <p:txBody>
          <a:bodyPr/>
          <a:lstStyle/>
          <a:p>
            <a:r>
              <a:rPr lang="en-US" sz="2800" dirty="0"/>
              <a:t>Text editor provides clean place to write </a:t>
            </a:r>
            <a:r>
              <a:rPr lang="en-US" sz="2800" dirty="0" smtClean="0"/>
              <a:t>programs</a:t>
            </a:r>
            <a:r>
              <a:rPr lang="en-US" sz="2800" dirty="0"/>
              <a:t>.  </a:t>
            </a:r>
          </a:p>
          <a:p>
            <a:r>
              <a:rPr lang="en-US" sz="2800" dirty="0" smtClean="0"/>
              <a:t> </a:t>
            </a:r>
            <a:r>
              <a:rPr lang="en-US" sz="2800" dirty="0">
                <a:solidFill>
                  <a:srgbClr val="3366FF"/>
                </a:solidFill>
              </a:rPr>
              <a:t>Komodo Edit </a:t>
            </a:r>
            <a:r>
              <a:rPr lang="en-US" sz="2800" dirty="0"/>
              <a:t>is free on all platforms </a:t>
            </a:r>
          </a:p>
          <a:p>
            <a:pPr marL="0" indent="0">
              <a:buNone/>
            </a:pPr>
            <a:r>
              <a:rPr lang="en-US" sz="2800" dirty="0" smtClean="0"/>
              <a:t>	http</a:t>
            </a:r>
            <a:r>
              <a:rPr lang="en-US" sz="2800" dirty="0"/>
              <a:t>://</a:t>
            </a:r>
            <a:r>
              <a:rPr lang="en-US" sz="2800" dirty="0" err="1"/>
              <a:t>www.activestate.com</a:t>
            </a:r>
            <a:r>
              <a:rPr lang="en-US" sz="2800" dirty="0"/>
              <a:t>/</a:t>
            </a:r>
            <a:r>
              <a:rPr lang="en-US" sz="2800" dirty="0" err="1"/>
              <a:t>komodo_edit</a:t>
            </a:r>
            <a:r>
              <a:rPr lang="en-US" sz="2800" dirty="0"/>
              <a:t>/ 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008000"/>
                </a:solidFill>
              </a:rPr>
              <a:t>TextMate</a:t>
            </a:r>
            <a:r>
              <a:rPr lang="en-US" sz="2800" dirty="0" smtClean="0"/>
              <a:t> on OSX (I use </a:t>
            </a:r>
            <a:r>
              <a:rPr lang="en-US" sz="2800" dirty="0" err="1" smtClean="0"/>
              <a:t>TextWrangler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IDE (Integrated Development Environment) is not necessary for Rails development.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301208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MS Word is NOT a text editor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09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work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3200" dirty="0" smtClean="0"/>
              <a:t>Assessment </a:t>
            </a:r>
            <a:r>
              <a:rPr lang="en-US" sz="3200" dirty="0"/>
              <a:t>work accounts for 100</a:t>
            </a:r>
            <a:r>
              <a:rPr lang="en-US" sz="3200" dirty="0" smtClean="0"/>
              <a:t>%</a:t>
            </a:r>
          </a:p>
          <a:p>
            <a:r>
              <a:rPr lang="en-US" dirty="0"/>
              <a:t>One smaller assessment worth 20% of the mark.</a:t>
            </a:r>
          </a:p>
          <a:p>
            <a:r>
              <a:rPr lang="en-US" dirty="0"/>
              <a:t>One team assessment worth 30% of the mark.</a:t>
            </a:r>
          </a:p>
          <a:p>
            <a:r>
              <a:rPr lang="en-US" dirty="0"/>
              <a:t>One individual assessment worth 50% of the </a:t>
            </a:r>
            <a:r>
              <a:rPr lang="en-US"/>
              <a:t>mark</a:t>
            </a:r>
            <a:r>
              <a:rPr lang="en-US" smtClean="0"/>
              <a:t>.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25056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use </a:t>
            </a:r>
            <a:r>
              <a:rPr lang="en-US" dirty="0" smtClean="0"/>
              <a:t>Ruby on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Ruby_on_Rails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rubyonrails.org</a:t>
            </a:r>
            <a:r>
              <a:rPr lang="en-US" dirty="0"/>
              <a:t>/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420888"/>
            <a:ext cx="1485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132856"/>
            <a:ext cx="7773987" cy="790575"/>
          </a:xfrm>
        </p:spPr>
        <p:txBody>
          <a:bodyPr/>
          <a:lstStyle/>
          <a:p>
            <a:r>
              <a:rPr lang="en-US" dirty="0" smtClean="0"/>
              <a:t>How to become a good web application developer?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63" y="263525"/>
            <a:ext cx="7837809" cy="790575"/>
          </a:xfrm>
        </p:spPr>
        <p:txBody>
          <a:bodyPr/>
          <a:lstStyle/>
          <a:p>
            <a:r>
              <a:rPr lang="en-US" dirty="0" smtClean="0"/>
              <a:t>How to become a good web application developer?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Understand the problem first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Never mind which language should be learnt or used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But use the most advanced ones whenever possible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6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63" y="263525"/>
            <a:ext cx="7837809" cy="790575"/>
          </a:xfrm>
        </p:spPr>
        <p:txBody>
          <a:bodyPr/>
          <a:lstStyle/>
          <a:p>
            <a:r>
              <a:rPr lang="en-US" dirty="0" smtClean="0"/>
              <a:t>How to become a good web application developer?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3200" dirty="0"/>
              <a:t>Write good </a:t>
            </a:r>
            <a:r>
              <a:rPr lang="en-US" sz="3200" dirty="0" smtClean="0"/>
              <a:t>tests</a:t>
            </a:r>
            <a:endParaRPr lang="en-US" sz="3200" dirty="0"/>
          </a:p>
          <a:p>
            <a:r>
              <a:rPr lang="en-US" sz="3200" dirty="0"/>
              <a:t>Learning from error messages (Debugging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/>
              <a:t>Learning new terms/concepts/ideas </a:t>
            </a:r>
            <a:r>
              <a:rPr lang="en-US" sz="3200" dirty="0" smtClean="0"/>
              <a:t>constantly</a:t>
            </a:r>
            <a:endParaRPr lang="en-US" sz="3200" dirty="0"/>
          </a:p>
          <a:p>
            <a:r>
              <a:rPr lang="en-US" sz="3200" dirty="0"/>
              <a:t>Being </a:t>
            </a:r>
            <a:r>
              <a:rPr lang="en-US" sz="3200" dirty="0" smtClean="0"/>
              <a:t>Agile</a:t>
            </a:r>
          </a:p>
          <a:p>
            <a:r>
              <a:rPr lang="en-US" sz="3200" dirty="0" smtClean="0"/>
              <a:t>Showcase </a:t>
            </a:r>
            <a:r>
              <a:rPr lang="en-US" sz="3200" smtClean="0"/>
              <a:t>your work</a:t>
            </a:r>
            <a:endParaRPr lang="en-US" sz="32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7773987" cy="790575"/>
          </a:xfrm>
        </p:spPr>
        <p:txBody>
          <a:bodyPr/>
          <a:lstStyle/>
          <a:p>
            <a:r>
              <a:rPr lang="en-US" dirty="0" smtClean="0"/>
              <a:t>The most important thing is </a:t>
            </a:r>
            <a:br>
              <a:rPr lang="en-US" dirty="0" smtClean="0"/>
            </a:br>
            <a:r>
              <a:rPr lang="en-US" dirty="0" smtClean="0"/>
              <a:t>:  practice, practice, and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2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132856"/>
            <a:ext cx="7773987" cy="790575"/>
          </a:xfrm>
        </p:spPr>
        <p:txBody>
          <a:bodyPr/>
          <a:lstStyle/>
          <a:p>
            <a:r>
              <a:rPr lang="en-US" dirty="0" smtClean="0"/>
              <a:t>How to become a good programmer/developer?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2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a good programmer?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496300" cy="5183187"/>
          </a:xfrm>
        </p:spPr>
        <p:txBody>
          <a:bodyPr/>
          <a:lstStyle/>
          <a:p>
            <a:r>
              <a:rPr lang="en-US" dirty="0" smtClean="0"/>
              <a:t>To become a professional one: ten years (10,000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Peter </a:t>
            </a:r>
            <a:r>
              <a:rPr lang="en-US" dirty="0" err="1" smtClean="0"/>
              <a:t>Norvig</a:t>
            </a:r>
            <a:r>
              <a:rPr lang="en-US" dirty="0" smtClean="0"/>
              <a:t>:  Teach yourself programming in ten years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http://norvig.com/21-</a:t>
            </a:r>
            <a:r>
              <a:rPr lang="en-US" dirty="0" smtClean="0">
                <a:hlinkClick r:id="rId2"/>
              </a:rPr>
              <a:t>days.html</a:t>
            </a:r>
            <a:endParaRPr lang="en-US" dirty="0" smtClean="0"/>
          </a:p>
          <a:p>
            <a:pPr marL="455613" indent="-342900"/>
            <a:endParaRPr lang="en-US" dirty="0"/>
          </a:p>
          <a:p>
            <a:pPr marL="455613" indent="-342900"/>
            <a:endParaRPr lang="en-US" dirty="0" smtClean="0"/>
          </a:p>
          <a:p>
            <a:pPr marL="45561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6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342900"/>
            <a:r>
              <a:rPr lang="en-US" sz="3200" dirty="0" smtClean="0"/>
              <a:t>To </a:t>
            </a:r>
            <a:r>
              <a:rPr lang="en-US" sz="3200" dirty="0"/>
              <a:t>start with simple languages: Ruby </a:t>
            </a:r>
          </a:p>
          <a:p>
            <a:pPr marL="400050" indent="-342900"/>
            <a:r>
              <a:rPr lang="en-US" sz="3200" dirty="0"/>
              <a:t>Learn more other languages: Python/Java/</a:t>
            </a:r>
            <a:r>
              <a:rPr lang="en-US" sz="3200" dirty="0" err="1"/>
              <a:t>Scala</a:t>
            </a:r>
            <a:r>
              <a:rPr lang="en-US" sz="3200" dirty="0"/>
              <a:t>/Scheme/C++</a:t>
            </a:r>
          </a:p>
          <a:p>
            <a:pPr marL="400050" indent="-342900"/>
            <a:r>
              <a:rPr lang="en-US" sz="3200" dirty="0"/>
              <a:t>Talk to, and work with other programmers</a:t>
            </a:r>
          </a:p>
          <a:p>
            <a:pPr marL="400050" indent="-342900"/>
            <a:r>
              <a:rPr lang="en-US" sz="3200" dirty="0"/>
              <a:t>Work </a:t>
            </a:r>
            <a:r>
              <a:rPr lang="en-US" sz="3200" dirty="0">
                <a:solidFill>
                  <a:srgbClr val="3366FF"/>
                </a:solidFill>
              </a:rPr>
              <a:t>after</a:t>
            </a:r>
            <a:r>
              <a:rPr lang="en-US" sz="3200" dirty="0"/>
              <a:t> other programmers</a:t>
            </a:r>
          </a:p>
          <a:p>
            <a:pPr marL="400050" indent="-342900"/>
            <a:r>
              <a:rPr lang="en-US" sz="3200" dirty="0"/>
              <a:t>Constant </a:t>
            </a:r>
            <a:r>
              <a:rPr lang="en-US" sz="3200" dirty="0" smtClean="0"/>
              <a:t>learning</a:t>
            </a:r>
          </a:p>
          <a:p>
            <a:r>
              <a:rPr lang="en-US" sz="3200" dirty="0"/>
              <a:t>Invent your own language/web app framework</a:t>
            </a:r>
          </a:p>
          <a:p>
            <a:pPr lvl="1"/>
            <a:r>
              <a:rPr lang="en-US" sz="2800" dirty="0"/>
              <a:t>At least think about it</a:t>
            </a:r>
          </a:p>
          <a:p>
            <a:pPr marL="400050" indent="-342900"/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995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39552" y="2636912"/>
            <a:ext cx="7773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008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FF99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FF99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FF99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3600" b="1">
                <a:solidFill>
                  <a:srgbClr val="FF99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FFCC66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Now think about what you have learnt from previous WAD?</a:t>
            </a:r>
          </a:p>
          <a:p>
            <a:endParaRPr lang="en-US" dirty="0"/>
          </a:p>
          <a:p>
            <a:r>
              <a:rPr lang="en-US" dirty="0" smtClean="0"/>
              <a:t>What would you expect to learn from AWAD?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Ruby on Rail Basics</a:t>
            </a:r>
          </a:p>
          <a:p>
            <a:r>
              <a:rPr lang="en-US" sz="2800" dirty="0" smtClean="0"/>
              <a:t>MVC design pattern</a:t>
            </a:r>
            <a:endParaRPr lang="en-US" dirty="0" smtClean="0"/>
          </a:p>
          <a:p>
            <a:r>
              <a:rPr lang="en-US" sz="2800" dirty="0" smtClean="0"/>
              <a:t>Before next week, you should read the following: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/>
              <a:t>Hartl</a:t>
            </a:r>
            <a:r>
              <a:rPr lang="en-US" sz="2800" dirty="0"/>
              <a:t> Book</a:t>
            </a:r>
            <a:r>
              <a:rPr lang="en-US" sz="2800" dirty="0" smtClean="0"/>
              <a:t>: Chapters 1~2</a:t>
            </a:r>
          </a:p>
          <a:p>
            <a:pPr lvl="2"/>
            <a:r>
              <a:rPr lang="en-US" sz="2600" dirty="0" smtClean="0"/>
              <a:t> </a:t>
            </a:r>
            <a:r>
              <a:rPr lang="en-US" sz="2600" dirty="0">
                <a:hlinkClick r:id="rId2"/>
              </a:rPr>
              <a:t>https://www.railstutorial.org/</a:t>
            </a:r>
            <a:r>
              <a:rPr lang="en-US" sz="2600" dirty="0" smtClean="0">
                <a:hlinkClick r:id="rId2"/>
              </a:rPr>
              <a:t>book</a:t>
            </a:r>
            <a:endParaRPr lang="en-US" sz="2600" dirty="0"/>
          </a:p>
          <a:p>
            <a:pPr lvl="1"/>
            <a:r>
              <a:rPr lang="en-US" sz="2800" dirty="0" smtClean="0"/>
              <a:t>Agile </a:t>
            </a:r>
            <a:r>
              <a:rPr lang="en-US" sz="2800" dirty="0"/>
              <a:t>Web Development with Rails </a:t>
            </a:r>
            <a:r>
              <a:rPr lang="en-US" sz="2800" dirty="0">
                <a:solidFill>
                  <a:srgbClr val="FF0000"/>
                </a:solidFill>
              </a:rPr>
              <a:t>Chapters 1~</a:t>
            </a:r>
            <a:r>
              <a:rPr lang="en-US" sz="2800" dirty="0" smtClean="0">
                <a:solidFill>
                  <a:srgbClr val="FF0000"/>
                </a:solidFill>
              </a:rPr>
              <a:t>6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Play with Cloud9:  c9.io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6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7127875" cy="5183187"/>
          </a:xfrm>
        </p:spPr>
        <p:txBody>
          <a:bodyPr/>
          <a:lstStyle/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r>
              <a:rPr lang="en-GB" sz="28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GB" sz="2000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endParaRPr lang="en-GB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endParaRPr lang="en-GB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endParaRPr lang="en-GB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endParaRPr lang="en-GB" sz="2800" b="1" dirty="0">
              <a:solidFill>
                <a:schemeClr val="accent2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33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162443" y="1268760"/>
            <a:ext cx="500184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42900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GB" sz="2800" b="0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200" b="0" dirty="0" smtClean="0">
                <a:solidFill>
                  <a:srgbClr val="000000"/>
                </a:solidFill>
                <a:latin typeface="Arial" charset="0"/>
              </a:rPr>
              <a:t>Practicing</a:t>
            </a:r>
          </a:p>
          <a:p>
            <a:pPr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</a:pPr>
            <a:endParaRPr lang="en-GB" sz="3200" b="0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200" b="0" dirty="0" smtClean="0">
                <a:solidFill>
                  <a:srgbClr val="000000"/>
                </a:solidFill>
                <a:latin typeface="Arial" charset="0"/>
              </a:rPr>
              <a:t>Reading  </a:t>
            </a:r>
          </a:p>
          <a:p>
            <a:pPr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</a:pPr>
            <a:endParaRPr lang="en-GB" sz="3200" b="0" dirty="0" smtClean="0">
              <a:solidFill>
                <a:srgbClr val="000000"/>
              </a:solidFill>
              <a:latin typeface="Arial" charset="0"/>
            </a:endParaRPr>
          </a:p>
          <a:p>
            <a:pPr marL="342900" indent="-342900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3200" b="0" dirty="0" smtClean="0">
                <a:solidFill>
                  <a:srgbClr val="000000"/>
                </a:solidFill>
                <a:latin typeface="Arial" charset="0"/>
              </a:rPr>
              <a:t>Watching &amp; Talking 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AWAD: More than WAD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640638" cy="5183187"/>
          </a:xfrm>
        </p:spPr>
        <p:txBody>
          <a:bodyPr/>
          <a:lstStyle/>
          <a:p>
            <a:r>
              <a:rPr lang="en-US" sz="2800" dirty="0" smtClean="0"/>
              <a:t>In AWAD, we will teach </a:t>
            </a:r>
            <a:r>
              <a:rPr lang="en-US" sz="2800" dirty="0" smtClean="0">
                <a:solidFill>
                  <a:srgbClr val="FF0000"/>
                </a:solidFill>
              </a:rPr>
              <a:t>Rails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More Exercises &amp; Reading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More Challenging Projects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Better Understanding of Web Application Development, more experienced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Ruby on Rails Basics </a:t>
            </a:r>
          </a:p>
          <a:p>
            <a:r>
              <a:rPr lang="en-US" dirty="0">
                <a:solidFill>
                  <a:schemeClr val="tx1"/>
                </a:solidFill>
              </a:rPr>
              <a:t>Routing in </a:t>
            </a:r>
            <a:r>
              <a:rPr lang="en-US" dirty="0" smtClean="0">
                <a:solidFill>
                  <a:schemeClr val="tx1"/>
                </a:solidFill>
              </a:rPr>
              <a:t>Rails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Rails Databases and Relationships I and II </a:t>
            </a:r>
          </a:p>
          <a:p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Heroku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dirty="0" smtClean="0">
                <a:solidFill>
                  <a:schemeClr val="tx1"/>
                </a:solidFill>
              </a:rPr>
              <a:t>Rails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Rails with Build-in Test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BDD: Behavior Driven Development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Cucumber and Rails with Capybara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Authentication Systems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Security and Web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 in AWAD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7770813" cy="1468438"/>
          </a:xfrm>
        </p:spPr>
        <p:txBody>
          <a:bodyPr/>
          <a:lstStyle/>
          <a:p>
            <a:r>
              <a:rPr lang="en-US" dirty="0"/>
              <a:t>Take control of your own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496300" cy="2879526"/>
          </a:xfrm>
        </p:spPr>
        <p:txBody>
          <a:bodyPr/>
          <a:lstStyle/>
          <a:p>
            <a:r>
              <a:rPr lang="en-US" sz="3200" dirty="0" smtClean="0"/>
              <a:t>Two Lectures a week</a:t>
            </a:r>
          </a:p>
          <a:p>
            <a:r>
              <a:rPr lang="en-US" sz="3200" dirty="0"/>
              <a:t>Practical sessions once a week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Tuesday16:00-18:00 </a:t>
            </a:r>
            <a:r>
              <a:rPr lang="en-US" sz="3200" dirty="0">
                <a:latin typeface="Lucida Grande"/>
                <a:ea typeface="Lucida Grande"/>
                <a:cs typeface="Lucida Grande"/>
              </a:rPr>
              <a:t>Edward Wright S81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Coursework at regular </a:t>
            </a:r>
            <a:r>
              <a:rPr lang="en-US" sz="3200" dirty="0" smtClean="0"/>
              <a:t>times</a:t>
            </a:r>
          </a:p>
          <a:p>
            <a:r>
              <a:rPr lang="en-US" sz="3200" dirty="0"/>
              <a:t>Book list </a:t>
            </a:r>
            <a:endParaRPr lang="en-US" sz="3200" dirty="0" smtClean="0"/>
          </a:p>
          <a:p>
            <a:r>
              <a:rPr lang="en-US" sz="3200" dirty="0"/>
              <a:t>Web sites 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9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Familiar Yourself with Cloud9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err="1" smtClean="0"/>
              <a:t>Hartl</a:t>
            </a:r>
            <a:r>
              <a:rPr lang="en-US" sz="3200" dirty="0" smtClean="0"/>
              <a:t> Book: Chapter 1.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www.railstutorial.org</a:t>
            </a:r>
            <a:r>
              <a:rPr lang="en-US" sz="2800"/>
              <a:t>/</a:t>
            </a:r>
            <a:endParaRPr lang="en-US" sz="2800" dirty="0"/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and </a:t>
            </a:r>
            <a:r>
              <a:rPr lang="en-US" sz="3200" dirty="0" err="1" smtClean="0"/>
              <a:t>Heroku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Maybe install Rails on your own machine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10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Practice As Much As Possible</a:t>
            </a:r>
          </a:p>
          <a:p>
            <a:r>
              <a:rPr lang="en-US" sz="2800" dirty="0" smtClean="0"/>
              <a:t>Learning by Programming</a:t>
            </a:r>
          </a:p>
          <a:p>
            <a:r>
              <a:rPr lang="en-US" sz="2800" dirty="0" err="1"/>
              <a:t>MyAberdeen</a:t>
            </a:r>
            <a:r>
              <a:rPr lang="en-US" sz="2800" dirty="0"/>
              <a:t> will have most everything you </a:t>
            </a:r>
            <a:r>
              <a:rPr lang="en-US" sz="2800" dirty="0" smtClean="0"/>
              <a:t>need  </a:t>
            </a:r>
            <a:endParaRPr lang="en-US" sz="2800" dirty="0"/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sz="2400" dirty="0"/>
              <a:t>Recorded lectures </a:t>
            </a:r>
          </a:p>
          <a:p>
            <a:pPr marL="400050" lvl="1" indent="0">
              <a:buNone/>
            </a:pPr>
            <a:r>
              <a:rPr lang="en-US" sz="2400" dirty="0" smtClean="0"/>
              <a:t> online resources </a:t>
            </a:r>
            <a:endParaRPr lang="en-US" sz="2400" dirty="0"/>
          </a:p>
          <a:p>
            <a:r>
              <a:rPr lang="en-US" sz="2800" dirty="0"/>
              <a:t>You can also find most materials at: </a:t>
            </a:r>
          </a:p>
          <a:p>
            <a:pPr marL="0" indent="0">
              <a:buNone/>
            </a:pPr>
            <a:r>
              <a:rPr lang="en-US" sz="2800" dirty="0" smtClean="0"/>
              <a:t>    http</a:t>
            </a:r>
            <a:r>
              <a:rPr lang="en-US" sz="2800" dirty="0"/>
              <a:t>://</a:t>
            </a:r>
            <a:r>
              <a:rPr lang="en-US" sz="2800" dirty="0" err="1"/>
              <a:t>homepages.abdn.ac.uk</a:t>
            </a:r>
            <a:r>
              <a:rPr lang="en-US" sz="2800" dirty="0"/>
              <a:t>/</a:t>
            </a:r>
            <a:r>
              <a:rPr lang="en-US" sz="2800" dirty="0" err="1"/>
              <a:t>b.scharlau</a:t>
            </a:r>
            <a:r>
              <a:rPr lang="en-US" sz="2800" dirty="0" smtClean="0"/>
              <a:t>/pages</a:t>
            </a:r>
            <a:r>
              <a:rPr lang="en-US" sz="2800" dirty="0"/>
              <a:t>/teaching/CS5550/</a:t>
            </a:r>
            <a:r>
              <a:rPr lang="en-US" sz="2800" dirty="0" err="1"/>
              <a:t>practicals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5593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these books on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Hunt, Andy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  	Pragmatic </a:t>
            </a:r>
            <a:r>
              <a:rPr lang="en-US" dirty="0">
                <a:solidFill>
                  <a:srgbClr val="3366FF"/>
                </a:solidFill>
              </a:rPr>
              <a:t>Thinking and Learning: Refactor Your </a:t>
            </a:r>
            <a:r>
              <a:rPr lang="en-US" dirty="0" smtClean="0">
                <a:solidFill>
                  <a:srgbClr val="3366FF"/>
                </a:solidFill>
              </a:rPr>
              <a:t>Wetware 	Pragmatic </a:t>
            </a:r>
            <a:r>
              <a:rPr lang="en-US" dirty="0">
                <a:solidFill>
                  <a:srgbClr val="3366FF"/>
                </a:solidFill>
              </a:rPr>
              <a:t>Bookshelf, 2008</a:t>
            </a:r>
            <a:r>
              <a:rPr lang="en-US" dirty="0"/>
              <a:t>. For your </a:t>
            </a:r>
            <a:r>
              <a:rPr lang="en-US" dirty="0" smtClean="0"/>
              <a:t>learning (not only for this course)</a:t>
            </a:r>
          </a:p>
          <a:p>
            <a:r>
              <a:rPr lang="en-US" dirty="0" smtClean="0"/>
              <a:t>Ruby</a:t>
            </a:r>
            <a:r>
              <a:rPr lang="en-US" dirty="0"/>
              <a:t>, Sam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66FF"/>
                </a:solidFill>
              </a:rPr>
              <a:t>Agile </a:t>
            </a:r>
            <a:r>
              <a:rPr lang="en-US" dirty="0">
                <a:solidFill>
                  <a:srgbClr val="3366FF"/>
                </a:solidFill>
              </a:rPr>
              <a:t>Web Development with </a:t>
            </a:r>
            <a:r>
              <a:rPr lang="en-US" dirty="0" smtClean="0">
                <a:solidFill>
                  <a:srgbClr val="3366FF"/>
                </a:solidFill>
              </a:rPr>
              <a:t>Rails 4  (Latest Version)</a:t>
            </a:r>
            <a:endParaRPr lang="en-US" dirty="0" smtClean="0"/>
          </a:p>
          <a:p>
            <a:r>
              <a:rPr lang="en-US" dirty="0"/>
              <a:t>Wynne, Matt and </a:t>
            </a:r>
            <a:r>
              <a:rPr lang="en-US" dirty="0" err="1"/>
              <a:t>Hellesoy</a:t>
            </a:r>
            <a:r>
              <a:rPr lang="en-US" dirty="0"/>
              <a:t>, </a:t>
            </a:r>
            <a:r>
              <a:rPr lang="en-US" dirty="0" err="1" smtClean="0"/>
              <a:t>Aslak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	The </a:t>
            </a:r>
            <a:r>
              <a:rPr lang="en-US" dirty="0">
                <a:solidFill>
                  <a:srgbClr val="3366FF"/>
                </a:solidFill>
              </a:rPr>
              <a:t>Cucumber Book: </a:t>
            </a:r>
            <a:r>
              <a:rPr lang="en-US" dirty="0" err="1">
                <a:solidFill>
                  <a:srgbClr val="3366FF"/>
                </a:solidFill>
              </a:rPr>
              <a:t>Behaviour</a:t>
            </a:r>
            <a:r>
              <a:rPr lang="en-US" dirty="0">
                <a:solidFill>
                  <a:srgbClr val="3366FF"/>
                </a:solidFill>
              </a:rPr>
              <a:t>-Driven Development for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	Testers </a:t>
            </a:r>
            <a:r>
              <a:rPr lang="en-US" dirty="0">
                <a:solidFill>
                  <a:srgbClr val="3366FF"/>
                </a:solidFill>
              </a:rPr>
              <a:t>and Developers</a:t>
            </a:r>
            <a:r>
              <a:rPr lang="en-US" dirty="0"/>
              <a:t>. January 2012 Pragmatic </a:t>
            </a:r>
            <a:r>
              <a:rPr lang="en-US" dirty="0" smtClean="0"/>
              <a:t>	</a:t>
            </a:r>
            <a:r>
              <a:rPr lang="en-US" dirty="0"/>
              <a:t>Bookshelf. For testing Ruby and Rails</a:t>
            </a:r>
          </a:p>
        </p:txBody>
      </p:sp>
    </p:spTree>
    <p:extLst>
      <p:ext uri="{BB962C8B-B14F-4D97-AF65-F5344CB8AC3E}">
        <p14:creationId xmlns:p14="http://schemas.microsoft.com/office/powerpoint/2010/main" val="316780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this software on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Ruby – </a:t>
            </a:r>
            <a:r>
              <a:rPr lang="en-US" sz="2800" dirty="0" smtClean="0"/>
              <a:t>Recommend Ruby 2.X.0 </a:t>
            </a:r>
          </a:p>
          <a:p>
            <a:r>
              <a:rPr lang="en-US" sz="2800" dirty="0" err="1" smtClean="0"/>
              <a:t>RubyGems</a:t>
            </a:r>
            <a:r>
              <a:rPr lang="en-US" sz="2800" dirty="0" smtClean="0"/>
              <a:t> </a:t>
            </a:r>
            <a:r>
              <a:rPr lang="en-US" sz="2800" dirty="0"/>
              <a:t>– package installer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	plus </a:t>
            </a:r>
            <a:r>
              <a:rPr lang="en-US" sz="2800" dirty="0"/>
              <a:t>assorted gems as detailed elsewhere </a:t>
            </a:r>
            <a:endParaRPr lang="en-US" sz="2800" dirty="0" smtClean="0"/>
          </a:p>
          <a:p>
            <a:r>
              <a:rPr lang="en-US" sz="2800" dirty="0" smtClean="0"/>
              <a:t>Rails </a:t>
            </a:r>
            <a:r>
              <a:rPr lang="en-US" sz="2800" dirty="0"/>
              <a:t>– Rails </a:t>
            </a:r>
            <a:r>
              <a:rPr lang="en-US" sz="2800" dirty="0" smtClean="0"/>
              <a:t>4.0 </a:t>
            </a:r>
          </a:p>
          <a:p>
            <a:r>
              <a:rPr lang="en-US" sz="2800" dirty="0" smtClean="0"/>
              <a:t>Sqlite3 </a:t>
            </a:r>
            <a:r>
              <a:rPr lang="en-US" sz="2800" dirty="0"/>
              <a:t>for the database 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/>
              <a:t>for version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6406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64828</TotalTime>
  <Words>564</Words>
  <Application>Microsoft Macintosh PowerPoint</Application>
  <PresentationFormat>On-screen Show (4:3)</PresentationFormat>
  <Paragraphs>129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Default Design</vt:lpstr>
      <vt:lpstr>1_Default Design</vt:lpstr>
      <vt:lpstr>Lecture 1: Introduction</vt:lpstr>
      <vt:lpstr>PowerPoint Presentation</vt:lpstr>
      <vt:lpstr>AWAD: More than WAD</vt:lpstr>
      <vt:lpstr>What we will learn in AWAD</vt:lpstr>
      <vt:lpstr>Take control of your own learning</vt:lpstr>
      <vt:lpstr>This Week’s Practical</vt:lpstr>
      <vt:lpstr>How to Study This Course</vt:lpstr>
      <vt:lpstr>Use these books on the course</vt:lpstr>
      <vt:lpstr>Use this software on the course</vt:lpstr>
      <vt:lpstr>Text Editor</vt:lpstr>
      <vt:lpstr>Assessment work is important</vt:lpstr>
      <vt:lpstr>We’ll use Ruby on Rails</vt:lpstr>
      <vt:lpstr>How to become a good web application developer? </vt:lpstr>
      <vt:lpstr>How to become a good web application developer?</vt:lpstr>
      <vt:lpstr>How to become a good web application developer? (II)</vt:lpstr>
      <vt:lpstr>The most important thing is  :  practice, practice, and practice</vt:lpstr>
      <vt:lpstr>How to become a good programmer/developer? </vt:lpstr>
      <vt:lpstr>How to become a good programmer?</vt:lpstr>
      <vt:lpstr>Steps</vt:lpstr>
      <vt:lpstr>Next Lecture</vt:lpstr>
      <vt:lpstr>Summary</vt:lpstr>
    </vt:vector>
  </TitlesOfParts>
  <Company>Free University of Bozen-Bolzano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WP2.5: Semantic Web Language Extensions     Hannover, Jan 2005</dc:title>
  <cp:lastModifiedBy>Joey S C Lam</cp:lastModifiedBy>
  <cp:revision>700</cp:revision>
  <dcterms:created xsi:type="dcterms:W3CDTF">2011-11-08T07:03:24Z</dcterms:created>
  <dcterms:modified xsi:type="dcterms:W3CDTF">2016-09-04T11:13:23Z</dcterms:modified>
</cp:coreProperties>
</file>