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3"/>
  </p:notesMasterIdLst>
  <p:handoutMasterIdLst>
    <p:handoutMasterId r:id="rId34"/>
  </p:handoutMasterIdLst>
  <p:sldIdLst>
    <p:sldId id="256" r:id="rId3"/>
    <p:sldId id="510" r:id="rId4"/>
    <p:sldId id="509" r:id="rId5"/>
    <p:sldId id="486" r:id="rId6"/>
    <p:sldId id="511" r:id="rId7"/>
    <p:sldId id="470" r:id="rId8"/>
    <p:sldId id="512" r:id="rId9"/>
    <p:sldId id="515" r:id="rId10"/>
    <p:sldId id="516" r:id="rId11"/>
    <p:sldId id="514" r:id="rId12"/>
    <p:sldId id="474" r:id="rId13"/>
    <p:sldId id="524" r:id="rId14"/>
    <p:sldId id="488" r:id="rId15"/>
    <p:sldId id="517" r:id="rId16"/>
    <p:sldId id="451" r:id="rId17"/>
    <p:sldId id="497" r:id="rId18"/>
    <p:sldId id="490" r:id="rId19"/>
    <p:sldId id="489" r:id="rId20"/>
    <p:sldId id="496" r:id="rId21"/>
    <p:sldId id="491" r:id="rId22"/>
    <p:sldId id="518" r:id="rId23"/>
    <p:sldId id="519" r:id="rId24"/>
    <p:sldId id="520" r:id="rId25"/>
    <p:sldId id="523" r:id="rId26"/>
    <p:sldId id="507" r:id="rId27"/>
    <p:sldId id="521" r:id="rId28"/>
    <p:sldId id="522" r:id="rId29"/>
    <p:sldId id="525" r:id="rId30"/>
    <p:sldId id="441" r:id="rId31"/>
    <p:sldId id="527" r:id="rId32"/>
  </p:sldIdLst>
  <p:sldSz cx="9144000" cy="6858000" type="screen4x3"/>
  <p:notesSz cx="7099300" cy="10234613"/>
  <p:defaultTextStyle>
    <a:defPPr>
      <a:defRPr lang="en-GB"/>
    </a:defPPr>
    <a:lvl1pPr algn="ctr" rtl="0" eaLnBrk="0" fontAlgn="base" hangingPunct="0">
      <a:spcBef>
        <a:spcPct val="0"/>
      </a:spcBef>
      <a:spcAft>
        <a:spcPct val="0"/>
      </a:spcAft>
      <a:defRPr sz="2000" b="1" kern="1200">
        <a:solidFill>
          <a:srgbClr val="333399"/>
        </a:solidFill>
        <a:latin typeface="Times New Roman" charset="0"/>
        <a:ea typeface="ＭＳ Ｐゴシック" charset="0"/>
        <a:cs typeface="ＭＳ Ｐゴシック" charset="0"/>
      </a:defRPr>
    </a:lvl1pPr>
    <a:lvl2pPr marL="457200" algn="ctr" rtl="0" eaLnBrk="0" fontAlgn="base" hangingPunct="0">
      <a:spcBef>
        <a:spcPct val="0"/>
      </a:spcBef>
      <a:spcAft>
        <a:spcPct val="0"/>
      </a:spcAft>
      <a:defRPr sz="2000" b="1" kern="1200">
        <a:solidFill>
          <a:srgbClr val="333399"/>
        </a:solidFill>
        <a:latin typeface="Times New Roman" charset="0"/>
        <a:ea typeface="ＭＳ Ｐゴシック" charset="0"/>
        <a:cs typeface="ＭＳ Ｐゴシック" charset="0"/>
      </a:defRPr>
    </a:lvl2pPr>
    <a:lvl3pPr marL="914400" algn="ctr" rtl="0" eaLnBrk="0" fontAlgn="base" hangingPunct="0">
      <a:spcBef>
        <a:spcPct val="0"/>
      </a:spcBef>
      <a:spcAft>
        <a:spcPct val="0"/>
      </a:spcAft>
      <a:defRPr sz="2000" b="1" kern="1200">
        <a:solidFill>
          <a:srgbClr val="333399"/>
        </a:solidFill>
        <a:latin typeface="Times New Roman" charset="0"/>
        <a:ea typeface="ＭＳ Ｐゴシック" charset="0"/>
        <a:cs typeface="ＭＳ Ｐゴシック" charset="0"/>
      </a:defRPr>
    </a:lvl3pPr>
    <a:lvl4pPr marL="1371600" algn="ctr" rtl="0" eaLnBrk="0" fontAlgn="base" hangingPunct="0">
      <a:spcBef>
        <a:spcPct val="0"/>
      </a:spcBef>
      <a:spcAft>
        <a:spcPct val="0"/>
      </a:spcAft>
      <a:defRPr sz="2000" b="1" kern="1200">
        <a:solidFill>
          <a:srgbClr val="333399"/>
        </a:solidFill>
        <a:latin typeface="Times New Roman" charset="0"/>
        <a:ea typeface="ＭＳ Ｐゴシック" charset="0"/>
        <a:cs typeface="ＭＳ Ｐゴシック" charset="0"/>
      </a:defRPr>
    </a:lvl4pPr>
    <a:lvl5pPr marL="1828800" algn="ctr" rtl="0" eaLnBrk="0" fontAlgn="base" hangingPunct="0">
      <a:spcBef>
        <a:spcPct val="0"/>
      </a:spcBef>
      <a:spcAft>
        <a:spcPct val="0"/>
      </a:spcAft>
      <a:defRPr sz="2000" b="1" kern="1200">
        <a:solidFill>
          <a:srgbClr val="333399"/>
        </a:solidFill>
        <a:latin typeface="Times New Roman" charset="0"/>
        <a:ea typeface="ＭＳ Ｐゴシック" charset="0"/>
        <a:cs typeface="ＭＳ Ｐゴシック" charset="0"/>
      </a:defRPr>
    </a:lvl5pPr>
    <a:lvl6pPr marL="2286000" algn="l" defTabSz="457200" rtl="0" eaLnBrk="1" latinLnBrk="0" hangingPunct="1">
      <a:defRPr sz="2000" b="1" kern="1200">
        <a:solidFill>
          <a:srgbClr val="333399"/>
        </a:solidFill>
        <a:latin typeface="Times New Roman" charset="0"/>
        <a:ea typeface="ＭＳ Ｐゴシック" charset="0"/>
        <a:cs typeface="ＭＳ Ｐゴシック" charset="0"/>
      </a:defRPr>
    </a:lvl6pPr>
    <a:lvl7pPr marL="2743200" algn="l" defTabSz="457200" rtl="0" eaLnBrk="1" latinLnBrk="0" hangingPunct="1">
      <a:defRPr sz="2000" b="1" kern="1200">
        <a:solidFill>
          <a:srgbClr val="333399"/>
        </a:solidFill>
        <a:latin typeface="Times New Roman" charset="0"/>
        <a:ea typeface="ＭＳ Ｐゴシック" charset="0"/>
        <a:cs typeface="ＭＳ Ｐゴシック" charset="0"/>
      </a:defRPr>
    </a:lvl7pPr>
    <a:lvl8pPr marL="3200400" algn="l" defTabSz="457200" rtl="0" eaLnBrk="1" latinLnBrk="0" hangingPunct="1">
      <a:defRPr sz="2000" b="1" kern="1200">
        <a:solidFill>
          <a:srgbClr val="333399"/>
        </a:solidFill>
        <a:latin typeface="Times New Roman" charset="0"/>
        <a:ea typeface="ＭＳ Ｐゴシック" charset="0"/>
        <a:cs typeface="ＭＳ Ｐゴシック" charset="0"/>
      </a:defRPr>
    </a:lvl8pPr>
    <a:lvl9pPr marL="3657600" algn="l" defTabSz="457200" rtl="0" eaLnBrk="1" latinLnBrk="0" hangingPunct="1">
      <a:defRPr sz="2000" b="1" kern="1200">
        <a:solidFill>
          <a:srgbClr val="333399"/>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CC6600"/>
    <a:srgbClr val="FF9933"/>
    <a:srgbClr val="FF6600"/>
    <a:srgbClr val="FF9900"/>
    <a:srgbClr val="FFCC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699" autoAdjust="0"/>
  </p:normalViewPr>
  <p:slideViewPr>
    <p:cSldViewPr>
      <p:cViewPr>
        <p:scale>
          <a:sx n="100" d="100"/>
          <a:sy n="100" d="100"/>
        </p:scale>
        <p:origin x="-1152" y="-120"/>
      </p:cViewPr>
      <p:guideLst>
        <p:guide orient="horz" pos="2160"/>
        <p:guide pos="2880"/>
      </p:guideLst>
    </p:cSldViewPr>
  </p:slideViewPr>
  <p:outlineViewPr>
    <p:cViewPr varScale="1">
      <p:scale>
        <a:sx n="170" d="200"/>
        <a:sy n="170" d="200"/>
      </p:scale>
      <p:origin x="-784" y="-8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496" y="-120"/>
      </p:cViewPr>
      <p:guideLst>
        <p:guide orient="horz" pos="3070"/>
        <p:guide pos="2096"/>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629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30" tIns="45715" rIns="91430" bIns="45715" numCol="1" anchor="t" anchorCtr="0" compatLnSpc="1">
            <a:prstTxWarp prst="textNoShape">
              <a:avLst/>
            </a:prstTxWarp>
          </a:bodyPr>
          <a:lstStyle>
            <a:lvl1pPr algn="l">
              <a:defRPr sz="1200" b="0">
                <a:solidFill>
                  <a:schemeClr val="tx1"/>
                </a:solidFill>
                <a:cs typeface="+mn-cs"/>
              </a:defRPr>
            </a:lvl1pPr>
          </a:lstStyle>
          <a:p>
            <a:pPr>
              <a:defRPr/>
            </a:pPr>
            <a:endParaRPr lang="en-US"/>
          </a:p>
        </p:txBody>
      </p:sp>
      <p:sp>
        <p:nvSpPr>
          <p:cNvPr id="396291"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30" tIns="45715" rIns="91430" bIns="45715" numCol="1" anchor="t" anchorCtr="0" compatLnSpc="1">
            <a:prstTxWarp prst="textNoShape">
              <a:avLst/>
            </a:prstTxWarp>
          </a:bodyPr>
          <a:lstStyle>
            <a:lvl1pPr algn="r">
              <a:defRPr sz="1200" b="0">
                <a:solidFill>
                  <a:schemeClr val="tx1"/>
                </a:solidFill>
                <a:cs typeface="+mn-cs"/>
              </a:defRPr>
            </a:lvl1pPr>
          </a:lstStyle>
          <a:p>
            <a:pPr>
              <a:defRPr/>
            </a:pPr>
            <a:endParaRPr lang="en-US"/>
          </a:p>
        </p:txBody>
      </p:sp>
      <p:sp>
        <p:nvSpPr>
          <p:cNvPr id="396292"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30" tIns="45715" rIns="91430" bIns="45715" numCol="1" anchor="b" anchorCtr="0" compatLnSpc="1">
            <a:prstTxWarp prst="textNoShape">
              <a:avLst/>
            </a:prstTxWarp>
          </a:bodyPr>
          <a:lstStyle>
            <a:lvl1pPr algn="l">
              <a:defRPr sz="1200" b="0">
                <a:solidFill>
                  <a:schemeClr val="tx1"/>
                </a:solidFill>
                <a:cs typeface="+mn-cs"/>
              </a:defRPr>
            </a:lvl1pPr>
          </a:lstStyle>
          <a:p>
            <a:pPr>
              <a:defRPr/>
            </a:pPr>
            <a:endParaRPr lang="en-US"/>
          </a:p>
        </p:txBody>
      </p:sp>
      <p:sp>
        <p:nvSpPr>
          <p:cNvPr id="396293"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30" tIns="45715" rIns="91430" bIns="45715" numCol="1" anchor="b" anchorCtr="0" compatLnSpc="1">
            <a:prstTxWarp prst="textNoShape">
              <a:avLst/>
            </a:prstTxWarp>
          </a:bodyPr>
          <a:lstStyle>
            <a:lvl1pPr algn="r">
              <a:defRPr sz="1200" b="0">
                <a:solidFill>
                  <a:schemeClr val="tx1"/>
                </a:solidFill>
                <a:cs typeface="+mn-cs"/>
              </a:defRPr>
            </a:lvl1pPr>
          </a:lstStyle>
          <a:p>
            <a:pPr>
              <a:defRPr/>
            </a:pPr>
            <a:fld id="{3B10E2B5-D6AC-014B-9C1B-9C7595D444F2}" type="slidenum">
              <a:rPr lang="en-US"/>
              <a:pPr>
                <a:defRPr/>
              </a:pPr>
              <a:t>‹#›</a:t>
            </a:fld>
            <a:endParaRPr lang="en-US"/>
          </a:p>
        </p:txBody>
      </p:sp>
    </p:spTree>
    <p:extLst>
      <p:ext uri="{BB962C8B-B14F-4D97-AF65-F5344CB8AC3E}">
        <p14:creationId xmlns:p14="http://schemas.microsoft.com/office/powerpoint/2010/main" val="618951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074" name="Rectangle 2"/>
          <p:cNvSpPr>
            <a:spLocks noGrp="1" noRot="1" noChangeAspect="1" noChangeArrowheads="1" noTextEdit="1"/>
          </p:cNvSpPr>
          <p:nvPr>
            <p:ph type="sldImg"/>
          </p:nvPr>
        </p:nvSpPr>
        <p:spPr bwMode="auto">
          <a:xfrm>
            <a:off x="990600" y="768350"/>
            <a:ext cx="5118100" cy="3838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075" name="Text Box 3"/>
          <p:cNvSpPr txBox="1">
            <a:spLocks noGrp="1" noChangeArrowheads="1"/>
          </p:cNvSpPr>
          <p:nvPr>
            <p:ph type="body" idx="1"/>
          </p:nvPr>
        </p:nvSpPr>
        <p:spPr bwMode="auto">
          <a:xfrm>
            <a:off x="709613" y="4862513"/>
            <a:ext cx="5680075"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991" tIns="46795" rIns="89991" bIns="46795"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18559625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a:ln/>
        </p:spPr>
      </p:sp>
      <p:sp>
        <p:nvSpPr>
          <p:cNvPr id="6147" name="Text Box 2"/>
          <p:cNvSpPr txBox="1">
            <a:spLocks noGrp="1" noChangeArrowheads="1"/>
          </p:cNvSpPr>
          <p:nvPr>
            <p:ph type="body" idx="1"/>
          </p:nvPr>
        </p:nvSpPr>
        <p:spPr>
          <a:xfrm>
            <a:off x="709613" y="4862513"/>
            <a:ext cx="5680075" cy="265112"/>
          </a:xfrm>
          <a:noFill/>
          <a:extLst>
            <a:ext uri="{FAA26D3D-D897-4be2-8F04-BA451C77F1D7}">
              <ma14:placeholderFlag xmlns:ma14="http://schemas.microsoft.com/office/mac/drawingml/2011/main" val="1"/>
            </a:ext>
          </a:extLst>
        </p:spPr>
        <p:txBody>
          <a:bodyPr>
            <a:spAutoFit/>
          </a:bodyPr>
          <a:lstStyle>
            <a:lvl1pPr marL="228600" indent="-228600">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cs typeface="ＭＳ Ｐゴシック" charset="0"/>
              </a:defRPr>
            </a:lvl1pPr>
            <a:lvl2pP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2pPr>
            <a:lvl3pP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3pPr>
            <a:lvl4pP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4pPr>
            <a:lvl5pP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defRPr sz="1200">
                <a:solidFill>
                  <a:srgbClr val="000000"/>
                </a:solidFill>
                <a:latin typeface="Times New Roman" charset="0"/>
                <a:ea typeface="ＭＳ Ｐゴシック" charset="0"/>
              </a:defRPr>
            </a:lvl9pPr>
          </a:lstStyle>
          <a:p>
            <a:pPr eaLnBrk="1" hangingPunct="1">
              <a:lnSpc>
                <a:spcPct val="95000"/>
              </a:lnSpc>
              <a:spcBef>
                <a:spcPts val="450"/>
              </a:spcBef>
              <a:buFontTx/>
              <a:buChar char="-"/>
            </a:pPr>
            <a:endParaRPr lang="en-US" dirty="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b="1" i="1" kern="1200" dirty="0" smtClean="0">
              <a:solidFill>
                <a:srgbClr val="000000"/>
              </a:solidFill>
              <a:latin typeface="Times New Roman" charset="0"/>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b="1" i="1" kern="1200" dirty="0" smtClean="0">
              <a:solidFill>
                <a:srgbClr val="000000"/>
              </a:solidFill>
              <a:latin typeface="Times New Roman" charset="0"/>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b="1" i="1" kern="1200" dirty="0" smtClean="0">
              <a:solidFill>
                <a:srgbClr val="000000"/>
              </a:solidFill>
              <a:latin typeface="Times New Roman" charset="0"/>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b="1" i="1" kern="1200" dirty="0" smtClean="0">
                <a:solidFill>
                  <a:srgbClr val="000000"/>
                </a:solidFill>
                <a:latin typeface="Times New Roman" charset="0"/>
                <a:ea typeface="ＭＳ Ｐゴシック" charset="0"/>
                <a:cs typeface="ＭＳ Ｐゴシック" charset="0"/>
              </a:rPr>
              <a:t>Less software</a:t>
            </a:r>
            <a:r>
              <a:rPr lang="en-US" sz="1200" b="1" i="0" kern="1200" dirty="0" smtClean="0">
                <a:solidFill>
                  <a:srgbClr val="000000"/>
                </a:solidFill>
                <a:latin typeface="Times New Roman" charset="0"/>
                <a:ea typeface="ＭＳ Ｐゴシック" charset="0"/>
                <a:cs typeface="ＭＳ Ｐゴシック" charset="0"/>
              </a:rPr>
              <a:t> </a:t>
            </a:r>
            <a:r>
              <a:rPr lang="en-US" sz="1200" i="0" kern="1200" dirty="0" smtClean="0">
                <a:solidFill>
                  <a:srgbClr val="000000"/>
                </a:solidFill>
                <a:latin typeface="Times New Roman" charset="0"/>
                <a:ea typeface="ＭＳ Ｐゴシック" charset="0"/>
                <a:cs typeface="ＭＳ Ｐゴシック" charset="0"/>
              </a:rPr>
              <a:t>means you write fewer lines of code to implement your application. Keeping your code small means faster development and fewer bugs, which makes your code easier to understand, maintain, and enhance. Very shortly, you will see how Rails cuts your code burden.</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i="0" kern="1200" dirty="0" smtClean="0">
              <a:solidFill>
                <a:srgbClr val="000000"/>
              </a:solidFill>
              <a:latin typeface="Times New Roman" charset="0"/>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b="1" i="1" kern="1200" dirty="0" smtClean="0">
                <a:solidFill>
                  <a:srgbClr val="000000"/>
                </a:solidFill>
                <a:latin typeface="Times New Roman" charset="0"/>
                <a:ea typeface="ＭＳ Ｐゴシック" charset="0"/>
                <a:cs typeface="ＭＳ Ｐゴシック" charset="0"/>
              </a:rPr>
              <a:t>Convention </a:t>
            </a:r>
            <a:r>
              <a:rPr lang="en-US" sz="1200" i="1" kern="1200" dirty="0" smtClean="0">
                <a:solidFill>
                  <a:srgbClr val="000000"/>
                </a:solidFill>
                <a:latin typeface="Times New Roman" charset="0"/>
                <a:ea typeface="ＭＳ Ｐゴシック" charset="0"/>
                <a:cs typeface="ＭＳ Ｐゴシック" charset="0"/>
              </a:rPr>
              <a:t>over configuration</a:t>
            </a:r>
            <a:r>
              <a:rPr lang="en-US" sz="1200" i="0" kern="1200" dirty="0" smtClean="0">
                <a:solidFill>
                  <a:srgbClr val="000000"/>
                </a:solidFill>
                <a:latin typeface="Times New Roman" charset="0"/>
                <a:ea typeface="ＭＳ Ｐゴシック" charset="0"/>
                <a:cs typeface="ＭＳ Ｐゴシック" charset="0"/>
              </a:rPr>
              <a:t> means an end to verbose XML configuration files--there aren't any in Rails! Instead of configuration files, a Rails application uses a few simple programming conventions that allow it to figure out everything through reflection and discovery. Your application code and your running database already contain everything that Rails needs to know!</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sz="1200" i="0" kern="1200" dirty="0" smtClean="0">
              <a:solidFill>
                <a:srgbClr val="000000"/>
              </a:solidFill>
              <a:latin typeface="Times New Roman" charset="0"/>
              <a:ea typeface="ＭＳ Ｐゴシック" charset="0"/>
              <a:cs typeface="ＭＳ Ｐゴシック" charset="0"/>
            </a:endParaRP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a:p>
        </p:txBody>
      </p:sp>
    </p:spTree>
    <p:extLst>
      <p:ext uri="{BB962C8B-B14F-4D97-AF65-F5344CB8AC3E}">
        <p14:creationId xmlns:p14="http://schemas.microsoft.com/office/powerpoint/2010/main" val="374428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969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362" name="Text Box 3"/>
          <p:cNvSpPr txBox="1">
            <a:spLocks noGrp="1" noChangeArrowheads="1"/>
          </p:cNvSpPr>
          <p:nvPr>
            <p:ph type="body" idx="1"/>
          </p:nvPr>
        </p:nvSpPr>
        <p:spPr>
          <a:xfrm>
            <a:off x="946150" y="4862513"/>
            <a:ext cx="5207000" cy="4603750"/>
          </a:xfrm>
          <a:noFill/>
        </p:spPr>
        <p:txBody>
          <a:bodyPr/>
          <a:lstStyle/>
          <a:p>
            <a:r>
              <a:rPr lang="en-US" dirty="0"/>
              <a:t>BBC, 37 Signals, </a:t>
            </a:r>
            <a:r>
              <a:rPr lang="en-US" dirty="0" err="1"/>
              <a:t>Odeo</a:t>
            </a:r>
            <a:r>
              <a:rPr lang="en-US" dirty="0"/>
              <a:t>, Amazon use it internally too</a:t>
            </a:r>
            <a:r>
              <a:rPr lang="en-US" dirty="0" smtClean="0"/>
              <a:t>. </a:t>
            </a:r>
          </a:p>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dirty="0" smtClean="0"/>
              <a:t>It is estimated 235,000 websites using </a:t>
            </a:r>
            <a:r>
              <a:rPr lang="en-US" dirty="0" err="1" smtClean="0"/>
              <a:t>RoR</a:t>
            </a:r>
            <a:r>
              <a:rPr lang="en-US" dirty="0" smtClean="0"/>
              <a:t>.</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2770" name="Text Box 3"/>
          <p:cNvSpPr txBox="1">
            <a:spLocks noGrp="1" noChangeArrowheads="1"/>
          </p:cNvSpPr>
          <p:nvPr>
            <p:ph type="body" idx="1"/>
          </p:nvPr>
        </p:nvSpPr>
        <p:spPr>
          <a:xfrm>
            <a:off x="946150" y="4862513"/>
            <a:ext cx="5207000" cy="4603750"/>
          </a:xfrm>
          <a:noFill/>
        </p:spPr>
        <p:txBody>
          <a:bodyPr/>
          <a:lstStyle/>
          <a:p>
            <a:r>
              <a:rPr lang="en-GB"/>
              <a:t>Create models of the objects in the database, and</a:t>
            </a:r>
          </a:p>
          <a:p>
            <a:r>
              <a:rPr lang="en-GB"/>
              <a:t>Controllers which determine what happens in the application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4818" name="Text Box 3"/>
          <p:cNvSpPr txBox="1">
            <a:spLocks noGrp="1" noChangeArrowheads="1"/>
          </p:cNvSpPr>
          <p:nvPr>
            <p:ph type="body" idx="1"/>
          </p:nvPr>
        </p:nvSpPr>
        <p:spPr>
          <a:xfrm>
            <a:off x="946150" y="4862513"/>
            <a:ext cx="5207000" cy="4603750"/>
          </a:xfrm>
          <a:noFill/>
        </p:spPr>
        <p:txBody>
          <a:bodyPr/>
          <a:lstStyle/>
          <a:p>
            <a:r>
              <a:rPr lang="en-GB"/>
              <a:t>Create models of the objects in the database, and</a:t>
            </a:r>
          </a:p>
          <a:p>
            <a:r>
              <a:rPr lang="en-GB"/>
              <a:t>Controllers which determine what happens in the application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36866" name="Text Box 3"/>
          <p:cNvSpPr txBox="1">
            <a:spLocks noGrp="1" noChangeArrowheads="1"/>
          </p:cNvSpPr>
          <p:nvPr>
            <p:ph type="body" idx="1"/>
          </p:nvPr>
        </p:nvSpPr>
        <p:spPr>
          <a:xfrm>
            <a:off x="946150" y="4862513"/>
            <a:ext cx="5207000" cy="4603750"/>
          </a:xfrm>
          <a:noFill/>
        </p:spPr>
        <p:txBody>
          <a:bodyPr/>
          <a:lstStyle/>
          <a:p>
            <a:r>
              <a:rPr lang="en-GB"/>
              <a:t>Each application has built-in development server for using in the app that sits under app/script/server just call it with </a:t>
            </a:r>
            <a:r>
              <a:rPr lang="ja-JP" altLang="en-GB">
                <a:latin typeface="Arial" charset="0"/>
              </a:rPr>
              <a:t>‘</a:t>
            </a:r>
            <a:r>
              <a:rPr lang="en-GB" altLang="ja-JP"/>
              <a:t>ruby script/server</a:t>
            </a:r>
            <a:r>
              <a:rPr lang="ja-JP" altLang="en-GB">
                <a:latin typeface="Arial" charset="0"/>
              </a:rPr>
              <a:t>’</a:t>
            </a:r>
            <a:r>
              <a:rPr lang="en-GB" altLang="ja-JP"/>
              <a:t> and it starts up on port 3000</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787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2561353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03953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263525"/>
            <a:ext cx="2124075" cy="6045200"/>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323850" y="263525"/>
            <a:ext cx="6219825" cy="60452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84279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82663" y="263525"/>
            <a:ext cx="7773987" cy="790575"/>
          </a:xfrm>
        </p:spPr>
        <p:txBody>
          <a:bodyPr/>
          <a:lstStyle/>
          <a:p>
            <a:r>
              <a:rPr lang="en-GB" smtClean="0"/>
              <a:t>Click to edit Master title style</a:t>
            </a:r>
            <a:endParaRPr lang="en-US"/>
          </a:p>
        </p:txBody>
      </p:sp>
      <p:sp>
        <p:nvSpPr>
          <p:cNvPr id="3" name="Content Placeholder 2"/>
          <p:cNvSpPr>
            <a:spLocks noGrp="1"/>
          </p:cNvSpPr>
          <p:nvPr>
            <p:ph sz="quarter" idx="1"/>
          </p:nvPr>
        </p:nvSpPr>
        <p:spPr>
          <a:xfrm>
            <a:off x="323850" y="1125538"/>
            <a:ext cx="4171950" cy="25146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8200" y="1125538"/>
            <a:ext cx="4171950" cy="251460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323850" y="3792538"/>
            <a:ext cx="4171950" cy="2516187"/>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Content Placeholder 5"/>
          <p:cNvSpPr>
            <a:spLocks noGrp="1"/>
          </p:cNvSpPr>
          <p:nvPr>
            <p:ph sz="quarter" idx="4"/>
          </p:nvPr>
        </p:nvSpPr>
        <p:spPr>
          <a:xfrm>
            <a:off x="4648200" y="3792538"/>
            <a:ext cx="4171950" cy="2516187"/>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569770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663" y="263525"/>
            <a:ext cx="7773987" cy="790575"/>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323850" y="1125538"/>
            <a:ext cx="4171950" cy="5183187"/>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125538"/>
            <a:ext cx="4171950" cy="5183187"/>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165513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Tree>
    <p:extLst>
      <p:ext uri="{BB962C8B-B14F-4D97-AF65-F5344CB8AC3E}">
        <p14:creationId xmlns:p14="http://schemas.microsoft.com/office/powerpoint/2010/main" val="3508096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148735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extLst>
      <p:ext uri="{BB962C8B-B14F-4D97-AF65-F5344CB8AC3E}">
        <p14:creationId xmlns:p14="http://schemas.microsoft.com/office/powerpoint/2010/main" val="1167902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27814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6203843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89835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8000"/>
                </a:solidFill>
              </a:defRPr>
            </a:lvl1pPr>
          </a:lstStyle>
          <a:p>
            <a:r>
              <a:rPr lang="en-GB" dirty="0" smtClean="0"/>
              <a:t>Click to edit Master title style</a:t>
            </a:r>
            <a:endParaRPr lang="en-US" dirty="0"/>
          </a:p>
        </p:txBody>
      </p:sp>
      <p:sp>
        <p:nvSpPr>
          <p:cNvPr id="3" name="Content Placeholder 2"/>
          <p:cNvSpPr>
            <a:spLocks noGrp="1"/>
          </p:cNvSpPr>
          <p:nvPr>
            <p:ph idx="1"/>
          </p:nvPr>
        </p:nvSpPr>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3182350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768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3021157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1907687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615421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0200"/>
            <a:ext cx="2057400" cy="4525963"/>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60198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4007202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70813" cy="1468438"/>
          </a:xfrm>
        </p:spPr>
        <p:txBody>
          <a:bodyPr/>
          <a:lstStyle/>
          <a:p>
            <a:r>
              <a:rPr lang="en-GB" smtClean="0"/>
              <a:t>Click to edit Master title style</a:t>
            </a:r>
            <a:endParaRPr lang="en-US"/>
          </a:p>
        </p:txBody>
      </p:sp>
    </p:spTree>
    <p:extLst>
      <p:ext uri="{BB962C8B-B14F-4D97-AF65-F5344CB8AC3E}">
        <p14:creationId xmlns:p14="http://schemas.microsoft.com/office/powerpoint/2010/main" val="213301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Tree>
    <p:extLst>
      <p:ext uri="{BB962C8B-B14F-4D97-AF65-F5344CB8AC3E}">
        <p14:creationId xmlns:p14="http://schemas.microsoft.com/office/powerpoint/2010/main" val="392755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23850" y="1125538"/>
            <a:ext cx="417195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125538"/>
            <a:ext cx="417195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238084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extLst>
      <p:ext uri="{BB962C8B-B14F-4D97-AF65-F5344CB8AC3E}">
        <p14:creationId xmlns:p14="http://schemas.microsoft.com/office/powerpoint/2010/main" val="395180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36191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99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83491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Tree>
    <p:extLst>
      <p:ext uri="{BB962C8B-B14F-4D97-AF65-F5344CB8AC3E}">
        <p14:creationId xmlns:p14="http://schemas.microsoft.com/office/powerpoint/2010/main" val="1301862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1"/>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rgbClr val="333399"/>
                </a:solidFill>
                <a:latin typeface="Times New Roman" charset="0"/>
                <a:ea typeface="ＭＳ Ｐゴシック" charset="0"/>
                <a:cs typeface="ＭＳ Ｐゴシック" charset="0"/>
              </a:defRPr>
            </a:lvl1pPr>
            <a:lvl2pPr marL="742950" indent="-285750">
              <a:defRPr sz="2000" b="1">
                <a:solidFill>
                  <a:srgbClr val="333399"/>
                </a:solidFill>
                <a:latin typeface="Times New Roman" charset="0"/>
                <a:ea typeface="ＭＳ Ｐゴシック" charset="0"/>
              </a:defRPr>
            </a:lvl2pPr>
            <a:lvl3pPr marL="1143000" indent="-228600">
              <a:defRPr sz="2000" b="1">
                <a:solidFill>
                  <a:srgbClr val="333399"/>
                </a:solidFill>
                <a:latin typeface="Times New Roman" charset="0"/>
                <a:ea typeface="ＭＳ Ｐゴシック" charset="0"/>
              </a:defRPr>
            </a:lvl3pPr>
            <a:lvl4pPr marL="1600200" indent="-228600">
              <a:defRPr sz="2000" b="1">
                <a:solidFill>
                  <a:srgbClr val="333399"/>
                </a:solidFill>
                <a:latin typeface="Times New Roman" charset="0"/>
                <a:ea typeface="ＭＳ Ｐゴシック" charset="0"/>
              </a:defRPr>
            </a:lvl4pPr>
            <a:lvl5pPr marL="2057400" indent="-228600">
              <a:defRPr sz="2000" b="1">
                <a:solidFill>
                  <a:srgbClr val="333399"/>
                </a:solidFill>
                <a:latin typeface="Times New Roman" charset="0"/>
                <a:ea typeface="ＭＳ Ｐゴシック" charset="0"/>
              </a:defRPr>
            </a:lvl5pPr>
            <a:lvl6pPr marL="2514600" indent="-228600" algn="ctr" eaLnBrk="0" fontAlgn="base" hangingPunct="0">
              <a:spcBef>
                <a:spcPct val="0"/>
              </a:spcBef>
              <a:spcAft>
                <a:spcPct val="0"/>
              </a:spcAft>
              <a:defRPr sz="2000" b="1">
                <a:solidFill>
                  <a:srgbClr val="333399"/>
                </a:solidFill>
                <a:latin typeface="Times New Roman" charset="0"/>
                <a:ea typeface="ＭＳ Ｐゴシック" charset="0"/>
              </a:defRPr>
            </a:lvl6pPr>
            <a:lvl7pPr marL="2971800" indent="-228600" algn="ctr" eaLnBrk="0" fontAlgn="base" hangingPunct="0">
              <a:spcBef>
                <a:spcPct val="0"/>
              </a:spcBef>
              <a:spcAft>
                <a:spcPct val="0"/>
              </a:spcAft>
              <a:defRPr sz="2000" b="1">
                <a:solidFill>
                  <a:srgbClr val="333399"/>
                </a:solidFill>
                <a:latin typeface="Times New Roman" charset="0"/>
                <a:ea typeface="ＭＳ Ｐゴシック" charset="0"/>
              </a:defRPr>
            </a:lvl7pPr>
            <a:lvl8pPr marL="3429000" indent="-228600" algn="ctr" eaLnBrk="0" fontAlgn="base" hangingPunct="0">
              <a:spcBef>
                <a:spcPct val="0"/>
              </a:spcBef>
              <a:spcAft>
                <a:spcPct val="0"/>
              </a:spcAft>
              <a:defRPr sz="2000" b="1">
                <a:solidFill>
                  <a:srgbClr val="333399"/>
                </a:solidFill>
                <a:latin typeface="Times New Roman" charset="0"/>
                <a:ea typeface="ＭＳ Ｐゴシック" charset="0"/>
              </a:defRPr>
            </a:lvl8pPr>
            <a:lvl9pPr marL="3886200" indent="-228600" algn="ctr" eaLnBrk="0" fontAlgn="base" hangingPunct="0">
              <a:spcBef>
                <a:spcPct val="0"/>
              </a:spcBef>
              <a:spcAft>
                <a:spcPct val="0"/>
              </a:spcAft>
              <a:defRPr sz="2000" b="1">
                <a:solidFill>
                  <a:srgbClr val="333399"/>
                </a:solidFill>
                <a:latin typeface="Times New Roman" charset="0"/>
                <a:ea typeface="ＭＳ Ｐゴシック" charset="0"/>
              </a:defRPr>
            </a:lvl9pPr>
          </a:lstStyle>
          <a:p>
            <a:pPr>
              <a:defRPr/>
            </a:pPr>
            <a:endParaRPr lang="en-US" smtClean="0"/>
          </a:p>
        </p:txBody>
      </p:sp>
      <p:sp>
        <p:nvSpPr>
          <p:cNvPr id="1030" name="Rectangle 6"/>
          <p:cNvSpPr>
            <a:spLocks noGrp="1" noChangeArrowheads="1"/>
          </p:cNvSpPr>
          <p:nvPr>
            <p:ph type="title"/>
          </p:nvPr>
        </p:nvSpPr>
        <p:spPr bwMode="auto">
          <a:xfrm>
            <a:off x="982663" y="263525"/>
            <a:ext cx="7773987"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dirty="0"/>
              <a:t>Click to edit the title text format</a:t>
            </a:r>
          </a:p>
        </p:txBody>
      </p:sp>
      <p:sp>
        <p:nvSpPr>
          <p:cNvPr id="1031" name="Rectangle 7"/>
          <p:cNvSpPr>
            <a:spLocks noGrp="1" noChangeArrowheads="1"/>
          </p:cNvSpPr>
          <p:nvPr>
            <p:ph type="body" idx="1"/>
          </p:nvPr>
        </p:nvSpPr>
        <p:spPr bwMode="auto">
          <a:xfrm>
            <a:off x="323850" y="1125538"/>
            <a:ext cx="8496300" cy="518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pic>
        <p:nvPicPr>
          <p:cNvPr id="2" name="Picture 12" descr="abdn-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0429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9" name="Rectangle 35"/>
          <p:cNvSpPr>
            <a:spLocks noChangeArrowheads="1"/>
          </p:cNvSpPr>
          <p:nvPr/>
        </p:nvSpPr>
        <p:spPr bwMode="auto">
          <a:xfrm>
            <a:off x="8316913" y="6453188"/>
            <a:ext cx="6477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r">
              <a:defRPr/>
            </a:pPr>
            <a:fld id="{3012D43C-C189-5646-A856-3D8C1424DDC7}" type="slidenum">
              <a:rPr lang="en-GB" sz="1000">
                <a:solidFill>
                  <a:schemeClr val="bg2"/>
                </a:solidFill>
                <a:latin typeface="Tahoma" charset="0"/>
                <a:cs typeface="+mn-cs"/>
              </a:rPr>
              <a:pPr algn="r">
                <a:defRPr/>
              </a:pPr>
              <a:t>‹#›</a:t>
            </a:fld>
            <a:endParaRPr lang="en-GB" sz="1000">
              <a:solidFill>
                <a:schemeClr val="bg2"/>
              </a:solidFill>
              <a:latin typeface="Tahoma" charset="0"/>
              <a:cs typeface="+mn-cs"/>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xmlns:p14="http://schemas.microsoft.com/office/powerpoint/2010/main" id="1" dur="indefinite" restart="never" nodeType="tmRoot"/>
      </p:par>
    </p:tnLst>
  </p:timing>
  <p:txStyles>
    <p:titleStyle>
      <a:lvl1pPr algn="l" defTabSz="457200" rtl="0" eaLnBrk="0" fontAlgn="base" hangingPunct="0">
        <a:spcBef>
          <a:spcPct val="0"/>
        </a:spcBef>
        <a:spcAft>
          <a:spcPct val="0"/>
        </a:spcAft>
        <a:buClr>
          <a:srgbClr val="FFCC66"/>
        </a:buClr>
        <a:buSzPct val="100000"/>
        <a:buFont typeface="Arial" charset="0"/>
        <a:defRPr sz="3600" b="1">
          <a:solidFill>
            <a:srgbClr val="008000"/>
          </a:solidFill>
          <a:latin typeface="+mj-lt"/>
          <a:ea typeface="+mj-ea"/>
          <a:cs typeface="ＭＳ Ｐゴシック" charset="0"/>
        </a:defRPr>
      </a:lvl1pPr>
      <a:lvl2pPr algn="l" defTabSz="457200" rtl="0" eaLnBrk="0" fontAlgn="base" hangingPunct="0">
        <a:spcBef>
          <a:spcPct val="0"/>
        </a:spcBef>
        <a:spcAft>
          <a:spcPct val="0"/>
        </a:spcAft>
        <a:buClr>
          <a:srgbClr val="FFCC66"/>
        </a:buClr>
        <a:buSzPct val="100000"/>
        <a:buFont typeface="Arial" charset="0"/>
        <a:defRPr sz="3600" b="1">
          <a:solidFill>
            <a:srgbClr val="FF9933"/>
          </a:solidFill>
          <a:latin typeface="Arial" charset="0"/>
          <a:ea typeface="ＭＳ Ｐゴシック" charset="0"/>
          <a:cs typeface="ＭＳ Ｐゴシック" charset="0"/>
        </a:defRPr>
      </a:lvl2pPr>
      <a:lvl3pPr algn="l" defTabSz="457200" rtl="0" eaLnBrk="0" fontAlgn="base" hangingPunct="0">
        <a:spcBef>
          <a:spcPct val="0"/>
        </a:spcBef>
        <a:spcAft>
          <a:spcPct val="0"/>
        </a:spcAft>
        <a:buClr>
          <a:srgbClr val="FFCC66"/>
        </a:buClr>
        <a:buSzPct val="100000"/>
        <a:buFont typeface="Arial" charset="0"/>
        <a:defRPr sz="3600" b="1">
          <a:solidFill>
            <a:srgbClr val="FF9933"/>
          </a:solidFill>
          <a:latin typeface="Arial" charset="0"/>
          <a:ea typeface="ＭＳ Ｐゴシック" charset="0"/>
          <a:cs typeface="ＭＳ Ｐゴシック" charset="0"/>
        </a:defRPr>
      </a:lvl3pPr>
      <a:lvl4pPr algn="l" defTabSz="457200" rtl="0" eaLnBrk="0" fontAlgn="base" hangingPunct="0">
        <a:spcBef>
          <a:spcPct val="0"/>
        </a:spcBef>
        <a:spcAft>
          <a:spcPct val="0"/>
        </a:spcAft>
        <a:buClr>
          <a:srgbClr val="FFCC66"/>
        </a:buClr>
        <a:buSzPct val="100000"/>
        <a:buFont typeface="Arial" charset="0"/>
        <a:defRPr sz="3600" b="1">
          <a:solidFill>
            <a:srgbClr val="FF9933"/>
          </a:solidFill>
          <a:latin typeface="Arial" charset="0"/>
          <a:ea typeface="ＭＳ Ｐゴシック" charset="0"/>
          <a:cs typeface="ＭＳ Ｐゴシック" charset="0"/>
        </a:defRPr>
      </a:lvl4pPr>
      <a:lvl5pPr algn="l" defTabSz="457200" rtl="0" eaLnBrk="0" fontAlgn="base" hangingPunct="0">
        <a:spcBef>
          <a:spcPct val="0"/>
        </a:spcBef>
        <a:spcAft>
          <a:spcPct val="0"/>
        </a:spcAft>
        <a:buClr>
          <a:srgbClr val="FFCC66"/>
        </a:buClr>
        <a:buSzPct val="100000"/>
        <a:buFont typeface="Arial" charset="0"/>
        <a:defRPr sz="3600" b="1">
          <a:solidFill>
            <a:srgbClr val="FF9933"/>
          </a:solidFill>
          <a:latin typeface="Arial" charset="0"/>
          <a:ea typeface="ＭＳ Ｐゴシック" charset="0"/>
          <a:cs typeface="ＭＳ Ｐゴシック" charset="0"/>
        </a:defRPr>
      </a:lvl5pPr>
      <a:lvl6pPr marL="4572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6pPr>
      <a:lvl7pPr marL="9144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7pPr>
      <a:lvl8pPr marL="13716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8pPr>
      <a:lvl9pPr marL="18288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9pPr>
    </p:titleStyle>
    <p:bodyStyle>
      <a:lvl1pPr marL="341313" indent="-341313" algn="l" defTabSz="457200" rtl="0" eaLnBrk="0" fontAlgn="base" hangingPunct="0">
        <a:spcBef>
          <a:spcPts val="600"/>
        </a:spcBef>
        <a:spcAft>
          <a:spcPts val="600"/>
        </a:spcAft>
        <a:buClr>
          <a:srgbClr val="000000"/>
        </a:buClr>
        <a:buSzPct val="100000"/>
        <a:buFont typeface="Arial" charset="0"/>
        <a:buChar char="•"/>
        <a:defRPr sz="2400">
          <a:solidFill>
            <a:srgbClr val="000000"/>
          </a:solidFill>
          <a:latin typeface="+mn-lt"/>
          <a:ea typeface="+mn-ea"/>
          <a:cs typeface="ＭＳ Ｐゴシック" charset="0"/>
        </a:defRPr>
      </a:lvl1pPr>
      <a:lvl2pPr marL="741363" indent="-284163" algn="l" defTabSz="457200" rtl="0" eaLnBrk="0" fontAlgn="base" hangingPunct="0">
        <a:spcBef>
          <a:spcPts val="500"/>
        </a:spcBef>
        <a:spcAft>
          <a:spcPts val="500"/>
        </a:spcAft>
        <a:buClr>
          <a:srgbClr val="000000"/>
        </a:buClr>
        <a:buSzPct val="100000"/>
        <a:buFont typeface="Arial" charset="0"/>
        <a:buChar char="–"/>
        <a:defRPr sz="2000">
          <a:solidFill>
            <a:srgbClr val="000000"/>
          </a:solidFill>
          <a:latin typeface="+mn-lt"/>
          <a:ea typeface="+mn-ea"/>
        </a:defRPr>
      </a:lvl2pPr>
      <a:lvl3pPr marL="11430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3pPr>
      <a:lvl4pPr marL="16002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4pPr>
      <a:lvl5pPr marL="20574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5pPr>
      <a:lvl6pPr marL="25146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6pPr>
      <a:lvl7pPr marL="29718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7pPr>
      <a:lvl8pPr marL="34290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8pPr>
      <a:lvl9pPr marL="38862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469900" y="62071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rgbClr val="333399"/>
                </a:solidFill>
                <a:latin typeface="Times New Roman" charset="0"/>
                <a:ea typeface="ＭＳ Ｐゴシック" charset="0"/>
                <a:cs typeface="ＭＳ Ｐゴシック" charset="0"/>
              </a:defRPr>
            </a:lvl1pPr>
            <a:lvl2pPr marL="742950" indent="-285750">
              <a:defRPr sz="2000" b="1">
                <a:solidFill>
                  <a:srgbClr val="333399"/>
                </a:solidFill>
                <a:latin typeface="Times New Roman" charset="0"/>
                <a:ea typeface="ＭＳ Ｐゴシック" charset="0"/>
              </a:defRPr>
            </a:lvl2pPr>
            <a:lvl3pPr marL="1143000" indent="-228600">
              <a:defRPr sz="2000" b="1">
                <a:solidFill>
                  <a:srgbClr val="333399"/>
                </a:solidFill>
                <a:latin typeface="Times New Roman" charset="0"/>
                <a:ea typeface="ＭＳ Ｐゴシック" charset="0"/>
              </a:defRPr>
            </a:lvl3pPr>
            <a:lvl4pPr marL="1600200" indent="-228600">
              <a:defRPr sz="2000" b="1">
                <a:solidFill>
                  <a:srgbClr val="333399"/>
                </a:solidFill>
                <a:latin typeface="Times New Roman" charset="0"/>
                <a:ea typeface="ＭＳ Ｐゴシック" charset="0"/>
              </a:defRPr>
            </a:lvl4pPr>
            <a:lvl5pPr marL="2057400" indent="-228600">
              <a:defRPr sz="2000" b="1">
                <a:solidFill>
                  <a:srgbClr val="333399"/>
                </a:solidFill>
                <a:latin typeface="Times New Roman" charset="0"/>
                <a:ea typeface="ＭＳ Ｐゴシック" charset="0"/>
              </a:defRPr>
            </a:lvl5pPr>
            <a:lvl6pPr marL="2514600" indent="-228600" algn="ctr" eaLnBrk="0" fontAlgn="base" hangingPunct="0">
              <a:spcBef>
                <a:spcPct val="0"/>
              </a:spcBef>
              <a:spcAft>
                <a:spcPct val="0"/>
              </a:spcAft>
              <a:defRPr sz="2000" b="1">
                <a:solidFill>
                  <a:srgbClr val="333399"/>
                </a:solidFill>
                <a:latin typeface="Times New Roman" charset="0"/>
                <a:ea typeface="ＭＳ Ｐゴシック" charset="0"/>
              </a:defRPr>
            </a:lvl6pPr>
            <a:lvl7pPr marL="2971800" indent="-228600" algn="ctr" eaLnBrk="0" fontAlgn="base" hangingPunct="0">
              <a:spcBef>
                <a:spcPct val="0"/>
              </a:spcBef>
              <a:spcAft>
                <a:spcPct val="0"/>
              </a:spcAft>
              <a:defRPr sz="2000" b="1">
                <a:solidFill>
                  <a:srgbClr val="333399"/>
                </a:solidFill>
                <a:latin typeface="Times New Roman" charset="0"/>
                <a:ea typeface="ＭＳ Ｐゴシック" charset="0"/>
              </a:defRPr>
            </a:lvl7pPr>
            <a:lvl8pPr marL="3429000" indent="-228600" algn="ctr" eaLnBrk="0" fontAlgn="base" hangingPunct="0">
              <a:spcBef>
                <a:spcPct val="0"/>
              </a:spcBef>
              <a:spcAft>
                <a:spcPct val="0"/>
              </a:spcAft>
              <a:defRPr sz="2000" b="1">
                <a:solidFill>
                  <a:srgbClr val="333399"/>
                </a:solidFill>
                <a:latin typeface="Times New Roman" charset="0"/>
                <a:ea typeface="ＭＳ Ｐゴシック" charset="0"/>
              </a:defRPr>
            </a:lvl8pPr>
            <a:lvl9pPr marL="3886200" indent="-228600" algn="ctr" eaLnBrk="0" fontAlgn="base" hangingPunct="0">
              <a:spcBef>
                <a:spcPct val="0"/>
              </a:spcBef>
              <a:spcAft>
                <a:spcPct val="0"/>
              </a:spcAft>
              <a:defRPr sz="2000" b="1">
                <a:solidFill>
                  <a:srgbClr val="333399"/>
                </a:solidFill>
                <a:latin typeface="Times New Roman" charset="0"/>
                <a:ea typeface="ＭＳ Ｐゴシック" charset="0"/>
              </a:defRPr>
            </a:lvl9pPr>
          </a:lstStyle>
          <a:p>
            <a:pPr>
              <a:defRPr/>
            </a:pPr>
            <a:endParaRPr lang="en-US" smtClean="0"/>
          </a:p>
        </p:txBody>
      </p:sp>
      <p:sp>
        <p:nvSpPr>
          <p:cNvPr id="2051" name="Text Box 2"/>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rgbClr val="333399"/>
                </a:solidFill>
                <a:latin typeface="Times New Roman" charset="0"/>
                <a:ea typeface="ＭＳ Ｐゴシック" charset="0"/>
                <a:cs typeface="ＭＳ Ｐゴシック" charset="0"/>
              </a:defRPr>
            </a:lvl1pPr>
            <a:lvl2pPr marL="742950" indent="-285750">
              <a:defRPr sz="2000" b="1">
                <a:solidFill>
                  <a:srgbClr val="333399"/>
                </a:solidFill>
                <a:latin typeface="Times New Roman" charset="0"/>
                <a:ea typeface="ＭＳ Ｐゴシック" charset="0"/>
              </a:defRPr>
            </a:lvl2pPr>
            <a:lvl3pPr marL="1143000" indent="-228600">
              <a:defRPr sz="2000" b="1">
                <a:solidFill>
                  <a:srgbClr val="333399"/>
                </a:solidFill>
                <a:latin typeface="Times New Roman" charset="0"/>
                <a:ea typeface="ＭＳ Ｐゴシック" charset="0"/>
              </a:defRPr>
            </a:lvl3pPr>
            <a:lvl4pPr marL="1600200" indent="-228600">
              <a:defRPr sz="2000" b="1">
                <a:solidFill>
                  <a:srgbClr val="333399"/>
                </a:solidFill>
                <a:latin typeface="Times New Roman" charset="0"/>
                <a:ea typeface="ＭＳ Ｐゴシック" charset="0"/>
              </a:defRPr>
            </a:lvl4pPr>
            <a:lvl5pPr marL="2057400" indent="-228600">
              <a:defRPr sz="2000" b="1">
                <a:solidFill>
                  <a:srgbClr val="333399"/>
                </a:solidFill>
                <a:latin typeface="Times New Roman" charset="0"/>
                <a:ea typeface="ＭＳ Ｐゴシック" charset="0"/>
              </a:defRPr>
            </a:lvl5pPr>
            <a:lvl6pPr marL="2514600" indent="-228600" algn="ctr" eaLnBrk="0" fontAlgn="base" hangingPunct="0">
              <a:spcBef>
                <a:spcPct val="0"/>
              </a:spcBef>
              <a:spcAft>
                <a:spcPct val="0"/>
              </a:spcAft>
              <a:defRPr sz="2000" b="1">
                <a:solidFill>
                  <a:srgbClr val="333399"/>
                </a:solidFill>
                <a:latin typeface="Times New Roman" charset="0"/>
                <a:ea typeface="ＭＳ Ｐゴシック" charset="0"/>
              </a:defRPr>
            </a:lvl6pPr>
            <a:lvl7pPr marL="2971800" indent="-228600" algn="ctr" eaLnBrk="0" fontAlgn="base" hangingPunct="0">
              <a:spcBef>
                <a:spcPct val="0"/>
              </a:spcBef>
              <a:spcAft>
                <a:spcPct val="0"/>
              </a:spcAft>
              <a:defRPr sz="2000" b="1">
                <a:solidFill>
                  <a:srgbClr val="333399"/>
                </a:solidFill>
                <a:latin typeface="Times New Roman" charset="0"/>
                <a:ea typeface="ＭＳ Ｐゴシック" charset="0"/>
              </a:defRPr>
            </a:lvl7pPr>
            <a:lvl8pPr marL="3429000" indent="-228600" algn="ctr" eaLnBrk="0" fontAlgn="base" hangingPunct="0">
              <a:spcBef>
                <a:spcPct val="0"/>
              </a:spcBef>
              <a:spcAft>
                <a:spcPct val="0"/>
              </a:spcAft>
              <a:defRPr sz="2000" b="1">
                <a:solidFill>
                  <a:srgbClr val="333399"/>
                </a:solidFill>
                <a:latin typeface="Times New Roman" charset="0"/>
                <a:ea typeface="ＭＳ Ｐゴシック" charset="0"/>
              </a:defRPr>
            </a:lvl8pPr>
            <a:lvl9pPr marL="3886200" indent="-228600" algn="ctr" eaLnBrk="0" fontAlgn="base" hangingPunct="0">
              <a:spcBef>
                <a:spcPct val="0"/>
              </a:spcBef>
              <a:spcAft>
                <a:spcPct val="0"/>
              </a:spcAft>
              <a:defRPr sz="2000" b="1">
                <a:solidFill>
                  <a:srgbClr val="333399"/>
                </a:solidFill>
                <a:latin typeface="Times New Roman" charset="0"/>
                <a:ea typeface="ＭＳ Ｐゴシック" charset="0"/>
              </a:defRPr>
            </a:lvl9pPr>
          </a:lstStyle>
          <a:p>
            <a:pPr>
              <a:defRPr/>
            </a:pPr>
            <a:endParaRPr lang="en-US" smtClean="0"/>
          </a:p>
        </p:txBody>
      </p:sp>
      <p:sp>
        <p:nvSpPr>
          <p:cNvPr id="2054" name="Rectangle 6"/>
          <p:cNvSpPr>
            <a:spLocks noGrp="1" noChangeArrowheads="1"/>
          </p:cNvSpPr>
          <p:nvPr>
            <p:ph type="title"/>
          </p:nvPr>
        </p:nvSpPr>
        <p:spPr bwMode="auto">
          <a:xfrm>
            <a:off x="685800" y="2130425"/>
            <a:ext cx="7770813"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pic>
        <p:nvPicPr>
          <p:cNvPr id="2053" name="Picture 12" descr="abdn-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1240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57200" rtl="0" eaLnBrk="0" fontAlgn="base" hangingPunct="0">
        <a:spcBef>
          <a:spcPct val="0"/>
        </a:spcBef>
        <a:spcAft>
          <a:spcPct val="0"/>
        </a:spcAft>
        <a:buClr>
          <a:srgbClr val="FFCC66"/>
        </a:buClr>
        <a:buSzPct val="100000"/>
        <a:buFont typeface="Arial" charset="0"/>
        <a:defRPr sz="3600" b="1">
          <a:solidFill>
            <a:srgbClr val="333399"/>
          </a:solidFill>
          <a:latin typeface="+mj-lt"/>
          <a:ea typeface="+mj-ea"/>
          <a:cs typeface="ＭＳ Ｐゴシック" charset="0"/>
        </a:defRPr>
      </a:lvl1pPr>
      <a:lvl2pPr algn="l" defTabSz="457200" rtl="0" eaLnBrk="0" fontAlgn="base" hangingPunct="0">
        <a:spcBef>
          <a:spcPct val="0"/>
        </a:spcBef>
        <a:spcAft>
          <a:spcPct val="0"/>
        </a:spcAft>
        <a:buClr>
          <a:srgbClr val="FFCC66"/>
        </a:buClr>
        <a:buSzPct val="100000"/>
        <a:buFont typeface="Arial" charset="0"/>
        <a:defRPr sz="3600" b="1">
          <a:solidFill>
            <a:srgbClr val="333399"/>
          </a:solidFill>
          <a:latin typeface="Arial" charset="0"/>
          <a:ea typeface="ＭＳ Ｐゴシック" charset="0"/>
          <a:cs typeface="ＭＳ Ｐゴシック" charset="0"/>
        </a:defRPr>
      </a:lvl2pPr>
      <a:lvl3pPr algn="l" defTabSz="457200" rtl="0" eaLnBrk="0" fontAlgn="base" hangingPunct="0">
        <a:spcBef>
          <a:spcPct val="0"/>
        </a:spcBef>
        <a:spcAft>
          <a:spcPct val="0"/>
        </a:spcAft>
        <a:buClr>
          <a:srgbClr val="FFCC66"/>
        </a:buClr>
        <a:buSzPct val="100000"/>
        <a:buFont typeface="Arial" charset="0"/>
        <a:defRPr sz="3600" b="1">
          <a:solidFill>
            <a:srgbClr val="333399"/>
          </a:solidFill>
          <a:latin typeface="Arial" charset="0"/>
          <a:ea typeface="ＭＳ Ｐゴシック" charset="0"/>
          <a:cs typeface="ＭＳ Ｐゴシック" charset="0"/>
        </a:defRPr>
      </a:lvl3pPr>
      <a:lvl4pPr algn="l" defTabSz="457200" rtl="0" eaLnBrk="0" fontAlgn="base" hangingPunct="0">
        <a:spcBef>
          <a:spcPct val="0"/>
        </a:spcBef>
        <a:spcAft>
          <a:spcPct val="0"/>
        </a:spcAft>
        <a:buClr>
          <a:srgbClr val="FFCC66"/>
        </a:buClr>
        <a:buSzPct val="100000"/>
        <a:buFont typeface="Arial" charset="0"/>
        <a:defRPr sz="3600" b="1">
          <a:solidFill>
            <a:srgbClr val="333399"/>
          </a:solidFill>
          <a:latin typeface="Arial" charset="0"/>
          <a:ea typeface="ＭＳ Ｐゴシック" charset="0"/>
          <a:cs typeface="ＭＳ Ｐゴシック" charset="0"/>
        </a:defRPr>
      </a:lvl4pPr>
      <a:lvl5pPr algn="l" defTabSz="457200" rtl="0" eaLnBrk="0" fontAlgn="base" hangingPunct="0">
        <a:spcBef>
          <a:spcPct val="0"/>
        </a:spcBef>
        <a:spcAft>
          <a:spcPct val="0"/>
        </a:spcAft>
        <a:buClr>
          <a:srgbClr val="FFCC66"/>
        </a:buClr>
        <a:buSzPct val="100000"/>
        <a:buFont typeface="Arial" charset="0"/>
        <a:defRPr sz="3600" b="1">
          <a:solidFill>
            <a:srgbClr val="333399"/>
          </a:solidFill>
          <a:latin typeface="Arial" charset="0"/>
          <a:ea typeface="ＭＳ Ｐゴシック" charset="0"/>
          <a:cs typeface="ＭＳ Ｐゴシック" charset="0"/>
        </a:defRPr>
      </a:lvl5pPr>
      <a:lvl6pPr marL="4572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6pPr>
      <a:lvl7pPr marL="9144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7pPr>
      <a:lvl8pPr marL="13716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8pPr>
      <a:lvl9pPr marL="1828800" algn="l" defTabSz="457200" rtl="0" fontAlgn="base">
        <a:spcBef>
          <a:spcPct val="0"/>
        </a:spcBef>
        <a:spcAft>
          <a:spcPct val="0"/>
        </a:spcAft>
        <a:buClr>
          <a:srgbClr val="FFCC66"/>
        </a:buClr>
        <a:buSzPct val="100000"/>
        <a:buFont typeface="Arial" charset="0"/>
        <a:defRPr sz="4400">
          <a:solidFill>
            <a:srgbClr val="000000"/>
          </a:solidFill>
          <a:latin typeface="Times New Roman" charset="0"/>
          <a:ea typeface="ＭＳ Ｐゴシック" charset="0"/>
        </a:defRPr>
      </a:lvl9pPr>
    </p:titleStyle>
    <p:bodyStyle>
      <a:lvl1pPr marL="341313" indent="-341313" algn="l" defTabSz="457200" rtl="0" eaLnBrk="0" fontAlgn="base" hangingPunct="0">
        <a:spcBef>
          <a:spcPts val="600"/>
        </a:spcBef>
        <a:spcAft>
          <a:spcPts val="600"/>
        </a:spcAft>
        <a:buClr>
          <a:srgbClr val="000000"/>
        </a:buClr>
        <a:buSzPct val="100000"/>
        <a:buFont typeface="Arial" charset="0"/>
        <a:buChar char="•"/>
        <a:defRPr sz="2400">
          <a:solidFill>
            <a:srgbClr val="000000"/>
          </a:solidFill>
          <a:latin typeface="+mn-lt"/>
          <a:ea typeface="+mn-ea"/>
          <a:cs typeface="ＭＳ Ｐゴシック" charset="0"/>
        </a:defRPr>
      </a:lvl1pPr>
      <a:lvl2pPr marL="741363" indent="-284163" algn="l" defTabSz="457200" rtl="0" eaLnBrk="0" fontAlgn="base" hangingPunct="0">
        <a:spcBef>
          <a:spcPts val="500"/>
        </a:spcBef>
        <a:spcAft>
          <a:spcPts val="500"/>
        </a:spcAft>
        <a:buClr>
          <a:srgbClr val="000000"/>
        </a:buClr>
        <a:buSzPct val="100000"/>
        <a:buFont typeface="Arial" charset="0"/>
        <a:buChar char="–"/>
        <a:defRPr sz="2000">
          <a:solidFill>
            <a:srgbClr val="000000"/>
          </a:solidFill>
          <a:latin typeface="+mn-lt"/>
          <a:ea typeface="+mn-ea"/>
        </a:defRPr>
      </a:lvl2pPr>
      <a:lvl3pPr marL="11430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3pPr>
      <a:lvl4pPr marL="16002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4pPr>
      <a:lvl5pPr marL="20574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5pPr>
      <a:lvl6pPr marL="25146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6pPr>
      <a:lvl7pPr marL="29718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7pPr>
      <a:lvl8pPr marL="34290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8pPr>
      <a:lvl9pPr marL="38862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railcasts.com" TargetMode="External"/></Relationships>
</file>

<file path=ppt/slides/_rels/slide6.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hyperlink" Target="https://prograils.com/posts/top-10-famous-sites-built-with-ruby-on-rails"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hyperlink" Target="https://www.quora.com/Why-did-twitter-move-away-from-Ruby-on-Rails" TargetMode="External"/><Relationship Id="rId8" Type="http://schemas.openxmlformats.org/officeDocument/2006/relationships/hyperlink" Target="http://siliconangle.com/blog/2013/11/11/how-groupon-web-traffic-moves-from-legacy-ruby-on-rails-to-node-js/" TargetMode="External"/><Relationship Id="rId9" Type="http://schemas.openxmlformats.org/officeDocument/2006/relationships/image" Target="../media/image7.png"/><Relationship Id="rId10"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95288" y="1628775"/>
            <a:ext cx="8299450" cy="1470025"/>
          </a:xfrm>
          <a:extLst>
            <a:ext uri="{91240B29-F687-4f45-9708-019B960494DF}">
              <a14:hiddenLine xmlns:a14="http://schemas.microsoft.com/office/drawing/2010/main" w="9525">
                <a:solidFill>
                  <a:srgbClr val="CC6600"/>
                </a:solidFill>
                <a:miter lim="800000"/>
                <a:headEnd/>
                <a:tailEnd/>
              </a14:hiddenLine>
            </a:ext>
          </a:extLst>
        </p:spPr>
        <p:txBody>
          <a:bodyPr/>
          <a:lstStyle/>
          <a:p>
            <a:pPr algn="ctr" eaLnBrk="1" hangingPunct="1">
              <a:lnSpc>
                <a:spcPct val="95000"/>
              </a:lnSpc>
              <a:buClr>
                <a:srgbClr val="FF66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3200" b="0" dirty="0" smtClean="0">
                <a:solidFill>
                  <a:schemeClr val="bg2"/>
                </a:solidFill>
                <a:cs typeface="Arial" charset="0"/>
              </a:rPr>
              <a:t>Advanced Web Application Development</a:t>
            </a:r>
            <a:r>
              <a:rPr lang="en-GB" sz="3200" b="0" dirty="0" smtClean="0">
                <a:cs typeface="Arial" charset="0"/>
              </a:rPr>
              <a:t/>
            </a:r>
            <a:br>
              <a:rPr lang="en-GB" sz="3200" b="0" dirty="0" smtClean="0">
                <a:cs typeface="Arial" charset="0"/>
              </a:rPr>
            </a:br>
            <a:r>
              <a:rPr lang="en-GB" sz="3200" b="0" dirty="0" smtClean="0">
                <a:cs typeface="Arial" charset="0"/>
              </a:rPr>
              <a:t> </a:t>
            </a:r>
            <a:r>
              <a:rPr lang="en-GB" sz="8000" b="0" dirty="0" smtClean="0">
                <a:cs typeface="Times New Roman" charset="0"/>
              </a:rPr>
              <a:t/>
            </a:r>
            <a:br>
              <a:rPr lang="en-GB" sz="8000" b="0" dirty="0" smtClean="0">
                <a:cs typeface="Times New Roman" charset="0"/>
              </a:rPr>
            </a:br>
            <a:r>
              <a:rPr lang="en-GB" sz="8000" b="0" dirty="0" smtClean="0">
                <a:cs typeface="Times New Roman" charset="0"/>
              </a:rPr>
              <a:t> </a:t>
            </a:r>
            <a:r>
              <a:rPr lang="en-GB" sz="4000" b="0" dirty="0" smtClean="0">
                <a:solidFill>
                  <a:schemeClr val="tx1"/>
                </a:solidFill>
                <a:cs typeface="Arial" charset="0"/>
              </a:rPr>
              <a:t>Ruby on Rails - Basics</a:t>
            </a:r>
          </a:p>
        </p:txBody>
      </p:sp>
      <p:pic>
        <p:nvPicPr>
          <p:cNvPr id="41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05038"/>
            <a:ext cx="1512888" cy="180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eaLnBrk="1" hangingPunct="1">
              <a:defRPr/>
            </a:pPr>
            <a:r>
              <a:rPr lang="en-GB" smtClean="0">
                <a:cs typeface="+mj-cs"/>
              </a:rPr>
              <a:t>Start the built in web server</a:t>
            </a:r>
          </a:p>
        </p:txBody>
      </p:sp>
      <p:pic>
        <p:nvPicPr>
          <p:cNvPr id="535557"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627313" y="2349500"/>
            <a:ext cx="3886200" cy="33766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5560" name="Rectangle 8"/>
          <p:cNvSpPr>
            <a:spLocks noChangeArrowheads="1"/>
          </p:cNvSpPr>
          <p:nvPr/>
        </p:nvSpPr>
        <p:spPr bwMode="auto">
          <a:xfrm>
            <a:off x="1763713" y="1309688"/>
            <a:ext cx="1658937" cy="460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l">
              <a:defRPr/>
            </a:pPr>
            <a:r>
              <a:rPr lang="en-GB" sz="2400" dirty="0">
                <a:solidFill>
                  <a:srgbClr val="008000"/>
                </a:solidFill>
                <a:cs typeface="+mn-cs"/>
              </a:rPr>
              <a:t>rails server </a:t>
            </a:r>
          </a:p>
        </p:txBody>
      </p:sp>
      <p:sp>
        <p:nvSpPr>
          <p:cNvPr id="2" name="TextBox 1"/>
          <p:cNvSpPr txBox="1"/>
          <p:nvPr/>
        </p:nvSpPr>
        <p:spPr>
          <a:xfrm>
            <a:off x="1691680" y="1844824"/>
            <a:ext cx="5328592" cy="400110"/>
          </a:xfrm>
          <a:prstGeom prst="rect">
            <a:avLst/>
          </a:prstGeom>
          <a:noFill/>
        </p:spPr>
        <p:txBody>
          <a:bodyPr wrap="square" rtlCol="0">
            <a:spAutoFit/>
          </a:bodyPr>
          <a:lstStyle/>
          <a:p>
            <a:r>
              <a:rPr lang="en-US" dirty="0" smtClean="0"/>
              <a:t>http://127.0.0.1:3000</a:t>
            </a:r>
            <a:endParaRPr lang="en-US" dirty="0"/>
          </a:p>
        </p:txBody>
      </p:sp>
    </p:spTree>
    <p:extLst>
      <p:ext uri="{BB962C8B-B14F-4D97-AF65-F5344CB8AC3E}">
        <p14:creationId xmlns:p14="http://schemas.microsoft.com/office/powerpoint/2010/main" val="40289914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eaLnBrk="1" hangingPunct="1">
              <a:defRPr/>
            </a:pPr>
            <a:r>
              <a:rPr lang="en-GB" dirty="0" smtClean="0">
                <a:cs typeface="+mj-cs"/>
              </a:rPr>
              <a:t>MVC Design pattern</a:t>
            </a:r>
          </a:p>
        </p:txBody>
      </p:sp>
      <p:sp>
        <p:nvSpPr>
          <p:cNvPr id="529411" name="Rectangle 3"/>
          <p:cNvSpPr>
            <a:spLocks noGrp="1" noChangeArrowheads="1"/>
          </p:cNvSpPr>
          <p:nvPr>
            <p:ph type="body" idx="1"/>
          </p:nvPr>
        </p:nvSpPr>
        <p:spPr>
          <a:xfrm>
            <a:off x="3276600" y="1485900"/>
            <a:ext cx="5543550" cy="4535488"/>
          </a:xfrm>
        </p:spPr>
        <p:txBody>
          <a:bodyPr/>
          <a:lstStyle/>
          <a:p>
            <a:pPr eaLnBrk="1" hangingPunct="1">
              <a:defRPr/>
            </a:pPr>
            <a:r>
              <a:rPr lang="en-GB" sz="2800" dirty="0" smtClean="0"/>
              <a:t>Model</a:t>
            </a:r>
          </a:p>
          <a:p>
            <a:pPr lvl="1" eaLnBrk="1" hangingPunct="1">
              <a:defRPr/>
            </a:pPr>
            <a:r>
              <a:rPr lang="en-GB" sz="2200" dirty="0" smtClean="0"/>
              <a:t>represents the data in the program and </a:t>
            </a:r>
            <a:r>
              <a:rPr lang="en-GB" sz="2200" dirty="0" smtClean="0">
                <a:solidFill>
                  <a:srgbClr val="008000"/>
                </a:solidFill>
              </a:rPr>
              <a:t>business logic</a:t>
            </a:r>
          </a:p>
          <a:p>
            <a:pPr eaLnBrk="1" hangingPunct="1">
              <a:defRPr/>
            </a:pPr>
            <a:r>
              <a:rPr lang="en-GB" sz="2800" dirty="0" smtClean="0"/>
              <a:t>View (templates)</a:t>
            </a:r>
          </a:p>
          <a:p>
            <a:pPr lvl="1" eaLnBrk="1" hangingPunct="1">
              <a:defRPr/>
            </a:pPr>
            <a:r>
              <a:rPr lang="en-GB" sz="2200" dirty="0" smtClean="0"/>
              <a:t>manages the visual display of the data (</a:t>
            </a:r>
            <a:r>
              <a:rPr lang="en-GB" sz="2200" dirty="0" smtClean="0">
                <a:solidFill>
                  <a:srgbClr val="008000"/>
                </a:solidFill>
              </a:rPr>
              <a:t>Presentation Logic</a:t>
            </a:r>
            <a:r>
              <a:rPr lang="en-GB" sz="2200" dirty="0" smtClean="0"/>
              <a:t>)</a:t>
            </a:r>
          </a:p>
          <a:p>
            <a:pPr eaLnBrk="1" hangingPunct="1">
              <a:defRPr/>
            </a:pPr>
            <a:r>
              <a:rPr lang="en-GB" sz="2800" dirty="0" smtClean="0"/>
              <a:t>Controller</a:t>
            </a:r>
          </a:p>
          <a:p>
            <a:pPr lvl="1" eaLnBrk="1" hangingPunct="1">
              <a:defRPr/>
            </a:pPr>
            <a:r>
              <a:rPr lang="en-GB" sz="2200" dirty="0" smtClean="0"/>
              <a:t>provides the means for user interaction with the data (</a:t>
            </a:r>
            <a:r>
              <a:rPr lang="en-GB" sz="2200" dirty="0" smtClean="0">
                <a:solidFill>
                  <a:srgbClr val="008000"/>
                </a:solidFill>
              </a:rPr>
              <a:t>application logic</a:t>
            </a:r>
            <a:r>
              <a:rPr lang="en-GB" sz="2200" dirty="0" smtClean="0"/>
              <a:t>)</a:t>
            </a:r>
          </a:p>
        </p:txBody>
      </p:sp>
      <p:pic>
        <p:nvPicPr>
          <p:cNvPr id="529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44675"/>
            <a:ext cx="2676525" cy="258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29413" name="Rectangle 5"/>
          <p:cNvSpPr>
            <a:spLocks noChangeArrowheads="1"/>
          </p:cNvSpPr>
          <p:nvPr/>
        </p:nvSpPr>
        <p:spPr bwMode="auto">
          <a:xfrm>
            <a:off x="539750" y="4365625"/>
            <a:ext cx="2447925" cy="5032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GB" sz="1200">
                <a:solidFill>
                  <a:schemeClr val="folHlink"/>
                </a:solidFill>
                <a:cs typeface="+mn-cs"/>
              </a:rPr>
              <a:t>[ Photo credit: </a:t>
            </a:r>
          </a:p>
          <a:p>
            <a:pPr>
              <a:defRPr/>
            </a:pPr>
            <a:r>
              <a:rPr lang="en-GB" sz="1200">
                <a:solidFill>
                  <a:schemeClr val="folHlink"/>
                </a:solidFill>
                <a:cs typeface="+mn-cs"/>
              </a:rPr>
              <a:t>www. javaworld.com]</a:t>
            </a:r>
          </a:p>
          <a:p>
            <a:pPr>
              <a:defRPr/>
            </a:pPr>
            <a:endParaRPr lang="en-GB" sz="120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en-GB" smtClean="0">
                <a:cs typeface="+mj-cs"/>
              </a:rPr>
              <a:t>Benefits of MVC</a:t>
            </a:r>
          </a:p>
        </p:txBody>
      </p:sp>
      <p:sp>
        <p:nvSpPr>
          <p:cNvPr id="557059" name="Rectangle 3"/>
          <p:cNvSpPr>
            <a:spLocks noGrp="1" noChangeArrowheads="1"/>
          </p:cNvSpPr>
          <p:nvPr>
            <p:ph type="body" idx="1"/>
          </p:nvPr>
        </p:nvSpPr>
        <p:spPr>
          <a:xfrm>
            <a:off x="3276600" y="1485900"/>
            <a:ext cx="5543550" cy="4535488"/>
          </a:xfrm>
        </p:spPr>
        <p:txBody>
          <a:bodyPr/>
          <a:lstStyle/>
          <a:p>
            <a:pPr eaLnBrk="1" hangingPunct="1">
              <a:defRPr/>
            </a:pPr>
            <a:r>
              <a:rPr lang="en-GB" sz="2800" dirty="0" smtClean="0">
                <a:cs typeface="+mn-cs"/>
              </a:rPr>
              <a:t>Scalability (the ability for an application to grow) </a:t>
            </a:r>
          </a:p>
          <a:p>
            <a:pPr lvl="1" eaLnBrk="1" hangingPunct="1">
              <a:defRPr/>
            </a:pPr>
            <a:r>
              <a:rPr lang="en-GB" dirty="0" smtClean="0"/>
              <a:t>separate the database from other components  </a:t>
            </a:r>
            <a:endParaRPr lang="en-GB" sz="2400" dirty="0" smtClean="0"/>
          </a:p>
          <a:p>
            <a:pPr eaLnBrk="1" hangingPunct="1">
              <a:defRPr/>
            </a:pPr>
            <a:r>
              <a:rPr lang="en-GB" sz="2800" dirty="0" smtClean="0">
                <a:cs typeface="+mn-cs"/>
              </a:rPr>
              <a:t>Easy maintenance</a:t>
            </a:r>
            <a:r>
              <a:rPr lang="en-GB" dirty="0" smtClean="0">
                <a:cs typeface="+mn-cs"/>
              </a:rPr>
              <a:t> </a:t>
            </a:r>
            <a:endParaRPr lang="en-GB" sz="2800" dirty="0" smtClean="0">
              <a:cs typeface="+mn-cs"/>
            </a:endParaRPr>
          </a:p>
          <a:p>
            <a:pPr lvl="1" eaLnBrk="1" hangingPunct="1">
              <a:defRPr/>
            </a:pPr>
            <a:r>
              <a:rPr lang="en-GB" dirty="0" smtClean="0"/>
              <a:t>components have a low dependency on each other </a:t>
            </a:r>
            <a:endParaRPr lang="en-GB" sz="2400" dirty="0" smtClean="0"/>
          </a:p>
          <a:p>
            <a:pPr eaLnBrk="1" hangingPunct="1">
              <a:defRPr/>
            </a:pPr>
            <a:r>
              <a:rPr lang="en-GB" sz="2800" dirty="0" smtClean="0">
                <a:cs typeface="+mn-cs"/>
              </a:rPr>
              <a:t>Reuse</a:t>
            </a:r>
          </a:p>
          <a:p>
            <a:pPr lvl="1" eaLnBrk="1" hangingPunct="1">
              <a:defRPr/>
            </a:pPr>
            <a:r>
              <a:rPr lang="en-GB" dirty="0" smtClean="0"/>
              <a:t>a model may be reused by multiple views, and vice versa </a:t>
            </a:r>
          </a:p>
        </p:txBody>
      </p:sp>
      <p:pic>
        <p:nvPicPr>
          <p:cNvPr id="557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44675"/>
            <a:ext cx="2676525" cy="258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57061" name="Rectangle 5"/>
          <p:cNvSpPr>
            <a:spLocks noChangeArrowheads="1"/>
          </p:cNvSpPr>
          <p:nvPr/>
        </p:nvSpPr>
        <p:spPr bwMode="auto">
          <a:xfrm>
            <a:off x="539750" y="4365625"/>
            <a:ext cx="2447925" cy="5032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GB" sz="1200">
                <a:solidFill>
                  <a:schemeClr val="folHlink"/>
                </a:solidFill>
                <a:cs typeface="+mn-cs"/>
              </a:rPr>
              <a:t>[ Photo credit: </a:t>
            </a:r>
          </a:p>
          <a:p>
            <a:pPr>
              <a:defRPr/>
            </a:pPr>
            <a:r>
              <a:rPr lang="en-GB" sz="1200">
                <a:solidFill>
                  <a:schemeClr val="folHlink"/>
                </a:solidFill>
                <a:cs typeface="+mn-cs"/>
              </a:rPr>
              <a:t>www. javaworld.com]</a:t>
            </a:r>
          </a:p>
          <a:p>
            <a:pPr>
              <a:defRPr/>
            </a:pPr>
            <a:endParaRPr lang="en-GB" sz="1200">
              <a:cs typeface="+mn-cs"/>
            </a:endParaRPr>
          </a:p>
        </p:txBody>
      </p:sp>
    </p:spTree>
    <p:extLst>
      <p:ext uri="{BB962C8B-B14F-4D97-AF65-F5344CB8AC3E}">
        <p14:creationId xmlns:p14="http://schemas.microsoft.com/office/powerpoint/2010/main" val="367166207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eaLnBrk="1" hangingPunct="1">
              <a:defRPr/>
            </a:pPr>
            <a:r>
              <a:rPr lang="en-GB" smtClean="0">
                <a:cs typeface="+mj-cs"/>
              </a:rPr>
              <a:t>So what</a:t>
            </a:r>
            <a:r>
              <a:rPr lang="ja-JP" altLang="en-GB" smtClean="0">
                <a:latin typeface="Arial"/>
                <a:cs typeface="+mj-cs"/>
              </a:rPr>
              <a:t>’</a:t>
            </a:r>
            <a:r>
              <a:rPr lang="en-GB" smtClean="0">
                <a:cs typeface="+mj-cs"/>
              </a:rPr>
              <a:t>s happening with Rails</a:t>
            </a:r>
          </a:p>
        </p:txBody>
      </p:sp>
      <p:sp>
        <p:nvSpPr>
          <p:cNvPr id="551939" name="Rectangle 3"/>
          <p:cNvSpPr>
            <a:spLocks noGrp="1" noChangeArrowheads="1"/>
          </p:cNvSpPr>
          <p:nvPr>
            <p:ph type="body" idx="1"/>
          </p:nvPr>
        </p:nvSpPr>
        <p:spPr>
          <a:xfrm>
            <a:off x="5003800" y="1628775"/>
            <a:ext cx="3816350" cy="4679950"/>
          </a:xfrm>
        </p:spPr>
        <p:txBody>
          <a:bodyPr/>
          <a:lstStyle/>
          <a:p>
            <a:pPr marL="457200" indent="-457200" eaLnBrk="1" hangingPunct="1">
              <a:lnSpc>
                <a:spcPct val="90000"/>
              </a:lnSpc>
              <a:buFont typeface="Arial" charset="0"/>
              <a:buAutoNum type="arabicPeriod"/>
              <a:defRPr/>
            </a:pPr>
            <a:r>
              <a:rPr lang="en-GB" sz="1800" smtClean="0">
                <a:cs typeface="+mn-cs"/>
              </a:rPr>
              <a:t>The browser, on the client, sends a request for a page to the controller on the server.</a:t>
            </a:r>
            <a:br>
              <a:rPr lang="en-GB" sz="1800" smtClean="0">
                <a:cs typeface="+mn-cs"/>
              </a:rPr>
            </a:br>
            <a:endParaRPr lang="en-GB" sz="1800" smtClean="0">
              <a:cs typeface="+mn-cs"/>
            </a:endParaRPr>
          </a:p>
          <a:p>
            <a:pPr marL="457200" indent="-457200" eaLnBrk="1" hangingPunct="1">
              <a:lnSpc>
                <a:spcPct val="90000"/>
              </a:lnSpc>
              <a:buFont typeface="Arial" charset="0"/>
              <a:buAutoNum type="arabicPeriod"/>
              <a:defRPr/>
            </a:pPr>
            <a:r>
              <a:rPr lang="en-GB" sz="1800" smtClean="0">
                <a:cs typeface="+mn-cs"/>
              </a:rPr>
              <a:t>The controller retrieves the data it needs from the model in order to respond to the request.</a:t>
            </a:r>
            <a:br>
              <a:rPr lang="en-GB" sz="1800" smtClean="0">
                <a:cs typeface="+mn-cs"/>
              </a:rPr>
            </a:br>
            <a:endParaRPr lang="en-GB" sz="1800" smtClean="0">
              <a:cs typeface="+mn-cs"/>
            </a:endParaRPr>
          </a:p>
          <a:p>
            <a:pPr marL="457200" indent="-457200" eaLnBrk="1" hangingPunct="1">
              <a:lnSpc>
                <a:spcPct val="90000"/>
              </a:lnSpc>
              <a:buFont typeface="Arial" charset="0"/>
              <a:buAutoNum type="arabicPeriod"/>
              <a:defRPr/>
            </a:pPr>
            <a:r>
              <a:rPr lang="en-GB" sz="1800" smtClean="0">
                <a:cs typeface="+mn-cs"/>
              </a:rPr>
              <a:t>The controller renders the data and sends it to the view.</a:t>
            </a:r>
            <a:br>
              <a:rPr lang="en-GB" sz="1800" smtClean="0">
                <a:cs typeface="+mn-cs"/>
              </a:rPr>
            </a:br>
            <a:endParaRPr lang="en-GB" sz="1800" smtClean="0">
              <a:cs typeface="+mn-cs"/>
            </a:endParaRPr>
          </a:p>
          <a:p>
            <a:pPr marL="457200" indent="-457200" eaLnBrk="1" hangingPunct="1">
              <a:lnSpc>
                <a:spcPct val="90000"/>
              </a:lnSpc>
              <a:buFont typeface="Arial" charset="0"/>
              <a:buAutoNum type="arabicPeriod"/>
              <a:defRPr/>
            </a:pPr>
            <a:r>
              <a:rPr lang="en-GB" sz="1800" smtClean="0">
                <a:cs typeface="+mn-cs"/>
              </a:rPr>
              <a:t>The view sends the page back to the client for the browser to display. </a:t>
            </a:r>
          </a:p>
          <a:p>
            <a:pPr marL="457200" indent="-457200" eaLnBrk="1" hangingPunct="1">
              <a:lnSpc>
                <a:spcPct val="90000"/>
              </a:lnSpc>
              <a:defRPr/>
            </a:pPr>
            <a:endParaRPr lang="en-GB" sz="1800" smtClean="0">
              <a:cs typeface="+mn-cs"/>
            </a:endParaRPr>
          </a:p>
        </p:txBody>
      </p:sp>
      <p:pic>
        <p:nvPicPr>
          <p:cNvPr id="551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575"/>
            <a:ext cx="4968875" cy="2011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eaLnBrk="1" hangingPunct="1">
              <a:defRPr/>
            </a:pPr>
            <a:r>
              <a:rPr lang="en-US" smtClean="0">
                <a:cs typeface="+mj-cs"/>
              </a:rPr>
              <a:t>Add controllers for the logic</a:t>
            </a:r>
          </a:p>
        </p:txBody>
      </p:sp>
      <p:sp>
        <p:nvSpPr>
          <p:cNvPr id="545795" name="Rectangle 3"/>
          <p:cNvSpPr>
            <a:spLocks noGrp="1" noChangeArrowheads="1"/>
          </p:cNvSpPr>
          <p:nvPr>
            <p:ph type="body" idx="1"/>
          </p:nvPr>
        </p:nvSpPr>
        <p:spPr>
          <a:xfrm>
            <a:off x="179512" y="1484784"/>
            <a:ext cx="4968552" cy="4824412"/>
          </a:xfrm>
        </p:spPr>
        <p:txBody>
          <a:bodyPr/>
          <a:lstStyle/>
          <a:p>
            <a:pPr eaLnBrk="1" hangingPunct="1">
              <a:buFont typeface="Arial" charset="0"/>
              <a:buNone/>
              <a:defRPr/>
            </a:pPr>
            <a:r>
              <a:rPr lang="en-US" b="1" dirty="0" smtClean="0">
                <a:solidFill>
                  <a:srgbClr val="008000"/>
                </a:solidFill>
                <a:cs typeface="+mn-cs"/>
              </a:rPr>
              <a:t>rails generate controller Say hello</a:t>
            </a:r>
          </a:p>
          <a:p>
            <a:pPr eaLnBrk="1" hangingPunct="1">
              <a:buFont typeface="Arial" charset="0"/>
              <a:buNone/>
              <a:defRPr/>
            </a:pPr>
            <a:r>
              <a:rPr lang="en-US" dirty="0" smtClean="0">
                <a:cs typeface="+mn-cs"/>
              </a:rPr>
              <a:t>Provides a class to direct requests and responses</a:t>
            </a:r>
          </a:p>
          <a:p>
            <a:pPr eaLnBrk="1" hangingPunct="1">
              <a:buFont typeface="Arial" charset="0"/>
              <a:buNone/>
              <a:defRPr/>
            </a:pPr>
            <a:r>
              <a:rPr lang="en-US" b="1" dirty="0" smtClean="0">
                <a:solidFill>
                  <a:srgbClr val="FF3300"/>
                </a:solidFill>
                <a:cs typeface="+mn-cs"/>
              </a:rPr>
              <a:t>Convention</a:t>
            </a:r>
            <a:r>
              <a:rPr lang="en-US" dirty="0" smtClean="0">
                <a:cs typeface="+mn-cs"/>
              </a:rPr>
              <a:t>: The folder that stores the template is named after the controller</a:t>
            </a:r>
          </a:p>
          <a:p>
            <a:pPr eaLnBrk="1" hangingPunct="1">
              <a:buFont typeface="Arial" charset="0"/>
              <a:buNone/>
              <a:defRPr/>
            </a:pPr>
            <a:r>
              <a:rPr lang="en-US" dirty="0" smtClean="0">
                <a:solidFill>
                  <a:srgbClr val="008000"/>
                </a:solidFill>
                <a:cs typeface="+mn-cs"/>
              </a:rPr>
              <a:t>File Generated: </a:t>
            </a:r>
          </a:p>
          <a:p>
            <a:pPr eaLnBrk="1" hangingPunct="1">
              <a:buFont typeface="Arial" charset="0"/>
              <a:buNone/>
              <a:defRPr/>
            </a:pPr>
            <a:r>
              <a:rPr lang="en-US" altLang="zh-CN" sz="2400" b="1" dirty="0" smtClean="0"/>
              <a:t>app</a:t>
            </a:r>
            <a:r>
              <a:rPr lang="en-US" altLang="zh-CN" sz="2400" b="1" dirty="0"/>
              <a:t>/controllers/</a:t>
            </a:r>
            <a:r>
              <a:rPr lang="en-US" altLang="zh-CN" sz="2400" b="1" dirty="0" err="1" smtClean="0">
                <a:solidFill>
                  <a:srgbClr val="008000"/>
                </a:solidFill>
              </a:rPr>
              <a:t>say_controller.rb</a:t>
            </a:r>
            <a:endParaRPr lang="en-US" altLang="zh-CN" b="1" dirty="0" smtClean="0">
              <a:solidFill>
                <a:srgbClr val="008000"/>
              </a:solidFill>
            </a:endParaRPr>
          </a:p>
          <a:p>
            <a:pPr eaLnBrk="1" hangingPunct="1">
              <a:buFont typeface="Arial" charset="0"/>
              <a:buNone/>
              <a:defRPr/>
            </a:pPr>
            <a:r>
              <a:rPr lang="en-US" altLang="zh-CN" sz="2400" b="1" dirty="0" smtClean="0"/>
              <a:t>app</a:t>
            </a:r>
            <a:r>
              <a:rPr lang="en-US" altLang="zh-CN" sz="2400" b="1" dirty="0"/>
              <a:t>/view</a:t>
            </a:r>
            <a:r>
              <a:rPr lang="en-US" altLang="zh-CN" sz="2400" b="1" dirty="0">
                <a:solidFill>
                  <a:srgbClr val="008000"/>
                </a:solidFill>
              </a:rPr>
              <a:t>/say/</a:t>
            </a:r>
            <a:r>
              <a:rPr lang="en-US" altLang="zh-CN" sz="2400" b="1" dirty="0" err="1">
                <a:solidFill>
                  <a:srgbClr val="008000"/>
                </a:solidFill>
              </a:rPr>
              <a:t>hello.html.erb</a:t>
            </a:r>
            <a:endParaRPr lang="en-US" altLang="zh-CN" sz="2400" b="1" dirty="0">
              <a:solidFill>
                <a:srgbClr val="008000"/>
              </a:solidFill>
            </a:endParaRPr>
          </a:p>
          <a:p>
            <a:pPr eaLnBrk="1" hangingPunct="1">
              <a:buFont typeface="Arial" charset="0"/>
              <a:buNone/>
              <a:defRPr/>
            </a:pPr>
            <a:endParaRPr lang="en-US" dirty="0" smtClean="0">
              <a:cs typeface="+mn-cs"/>
            </a:endParaRPr>
          </a:p>
          <a:p>
            <a:pPr eaLnBrk="1" hangingPunct="1">
              <a:buFont typeface="Arial" charset="0"/>
              <a:buNone/>
              <a:defRPr/>
            </a:pPr>
            <a:endParaRPr lang="en-US" dirty="0" smtClean="0">
              <a:cs typeface="+mn-cs"/>
            </a:endParaRPr>
          </a:p>
        </p:txBody>
      </p:sp>
      <p:pic>
        <p:nvPicPr>
          <p:cNvPr id="545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844675"/>
            <a:ext cx="3879850" cy="377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423184601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defRPr/>
            </a:pPr>
            <a:r>
              <a:rPr lang="en-US" dirty="0" smtClean="0">
                <a:cs typeface="+mj-cs"/>
              </a:rPr>
              <a:t>Example - Controller</a:t>
            </a:r>
          </a:p>
        </p:txBody>
      </p:sp>
      <p:sp>
        <p:nvSpPr>
          <p:cNvPr id="497667" name="Rectangle 3"/>
          <p:cNvSpPr>
            <a:spLocks noGrp="1" noChangeArrowheads="1"/>
          </p:cNvSpPr>
          <p:nvPr>
            <p:ph type="body" idx="1"/>
          </p:nvPr>
        </p:nvSpPr>
        <p:spPr>
          <a:xfrm>
            <a:off x="1116013" y="2349500"/>
            <a:ext cx="6696075" cy="3240088"/>
          </a:xfrm>
          <a:ln>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indent="0" defTabSz="914400" eaLnBrk="1" hangingPunct="1">
              <a:buFont typeface="Arial" charset="0"/>
              <a:buNone/>
              <a:defRPr/>
            </a:pPr>
            <a:r>
              <a:rPr lang="en-US" b="1" dirty="0" smtClean="0">
                <a:solidFill>
                  <a:schemeClr val="folHlink"/>
                </a:solidFill>
                <a:cs typeface="+mn-cs"/>
              </a:rPr>
              <a:t>app/controllers/</a:t>
            </a:r>
            <a:r>
              <a:rPr lang="en-US" b="1" dirty="0" err="1" smtClean="0">
                <a:solidFill>
                  <a:schemeClr val="folHlink"/>
                </a:solidFill>
                <a:cs typeface="+mn-cs"/>
              </a:rPr>
              <a:t>say_controller.rb</a:t>
            </a:r>
            <a:r>
              <a:rPr lang="en-US" b="1" dirty="0" smtClean="0">
                <a:solidFill>
                  <a:schemeClr val="folHlink"/>
                </a:solidFill>
                <a:cs typeface="+mn-cs"/>
              </a:rPr>
              <a:t>:</a:t>
            </a:r>
          </a:p>
          <a:p>
            <a:pPr marL="0" indent="0" defTabSz="914400">
              <a:spcBef>
                <a:spcPct val="20000"/>
              </a:spcBef>
              <a:spcAft>
                <a:spcPct val="0"/>
              </a:spcAft>
              <a:buClrTx/>
              <a:buSzTx/>
              <a:buFontTx/>
              <a:buNone/>
              <a:defRPr/>
            </a:pPr>
            <a:endParaRPr lang="en-GB" b="1" dirty="0" smtClean="0">
              <a:solidFill>
                <a:srgbClr val="008000"/>
              </a:solidFill>
              <a:cs typeface="+mn-cs"/>
            </a:endParaRPr>
          </a:p>
          <a:p>
            <a:pPr marL="0" indent="0" defTabSz="914400">
              <a:spcBef>
                <a:spcPct val="20000"/>
              </a:spcBef>
              <a:spcAft>
                <a:spcPct val="0"/>
              </a:spcAft>
              <a:buClrTx/>
              <a:buSzTx/>
              <a:buFontTx/>
              <a:buNone/>
              <a:defRPr/>
            </a:pPr>
            <a:r>
              <a:rPr lang="en-GB" b="1" dirty="0" smtClean="0">
                <a:solidFill>
                  <a:srgbClr val="008000"/>
                </a:solidFill>
                <a:cs typeface="+mn-cs"/>
              </a:rPr>
              <a:t>class </a:t>
            </a:r>
            <a:r>
              <a:rPr lang="en-GB" b="1" dirty="0" err="1" smtClean="0">
                <a:solidFill>
                  <a:srgbClr val="008000"/>
                </a:solidFill>
                <a:cs typeface="+mn-cs"/>
              </a:rPr>
              <a:t>SayController</a:t>
            </a:r>
            <a:r>
              <a:rPr lang="en-GB" b="1" dirty="0" smtClean="0">
                <a:solidFill>
                  <a:srgbClr val="008000"/>
                </a:solidFill>
                <a:cs typeface="+mn-cs"/>
              </a:rPr>
              <a:t> &lt; </a:t>
            </a:r>
            <a:r>
              <a:rPr lang="en-GB" b="1" dirty="0" err="1" smtClean="0">
                <a:solidFill>
                  <a:srgbClr val="008000"/>
                </a:solidFill>
                <a:cs typeface="+mn-cs"/>
              </a:rPr>
              <a:t>ApplicationController</a:t>
            </a:r>
            <a:r>
              <a:rPr lang="en-GB" b="1" dirty="0" smtClean="0">
                <a:solidFill>
                  <a:srgbClr val="008000"/>
                </a:solidFill>
                <a:cs typeface="+mn-cs"/>
              </a:rPr>
              <a:t/>
            </a:r>
            <a:br>
              <a:rPr lang="en-GB" b="1" dirty="0" smtClean="0">
                <a:solidFill>
                  <a:srgbClr val="008000"/>
                </a:solidFill>
                <a:cs typeface="+mn-cs"/>
              </a:rPr>
            </a:br>
            <a:r>
              <a:rPr lang="en-GB" b="1" dirty="0" err="1" smtClean="0">
                <a:solidFill>
                  <a:srgbClr val="008000"/>
                </a:solidFill>
                <a:cs typeface="+mn-cs"/>
              </a:rPr>
              <a:t>def</a:t>
            </a:r>
            <a:r>
              <a:rPr lang="en-GB" b="1" dirty="0" smtClean="0">
                <a:solidFill>
                  <a:srgbClr val="008000"/>
                </a:solidFill>
                <a:cs typeface="+mn-cs"/>
              </a:rPr>
              <a:t> hello</a:t>
            </a:r>
            <a:br>
              <a:rPr lang="en-GB" b="1" dirty="0" smtClean="0">
                <a:solidFill>
                  <a:srgbClr val="008000"/>
                </a:solidFill>
                <a:cs typeface="+mn-cs"/>
              </a:rPr>
            </a:br>
            <a:r>
              <a:rPr lang="en-GB" b="1" dirty="0" smtClean="0">
                <a:solidFill>
                  <a:srgbClr val="008000"/>
                </a:solidFill>
                <a:cs typeface="+mn-cs"/>
              </a:rPr>
              <a:t>    @time = </a:t>
            </a:r>
            <a:r>
              <a:rPr lang="en-GB" b="1" dirty="0" err="1" smtClean="0">
                <a:solidFill>
                  <a:srgbClr val="008000"/>
                </a:solidFill>
                <a:cs typeface="+mn-cs"/>
              </a:rPr>
              <a:t>Time.now</a:t>
            </a:r>
            <a:r>
              <a:rPr lang="en-GB" b="1" dirty="0" smtClean="0">
                <a:solidFill>
                  <a:srgbClr val="008000"/>
                </a:solidFill>
                <a:cs typeface="+mn-cs"/>
              </a:rPr>
              <a:t/>
            </a:r>
            <a:br>
              <a:rPr lang="en-GB" b="1" dirty="0" smtClean="0">
                <a:solidFill>
                  <a:srgbClr val="008000"/>
                </a:solidFill>
                <a:cs typeface="+mn-cs"/>
              </a:rPr>
            </a:br>
            <a:r>
              <a:rPr lang="en-GB" b="1" dirty="0" smtClean="0">
                <a:solidFill>
                  <a:srgbClr val="008000"/>
                </a:solidFill>
                <a:cs typeface="+mn-cs"/>
              </a:rPr>
              <a:t>end</a:t>
            </a:r>
            <a:br>
              <a:rPr lang="en-GB" b="1" dirty="0" smtClean="0">
                <a:solidFill>
                  <a:srgbClr val="008000"/>
                </a:solidFill>
                <a:cs typeface="+mn-cs"/>
              </a:rPr>
            </a:br>
            <a:r>
              <a:rPr lang="en-GB" b="1" dirty="0" smtClean="0">
                <a:solidFill>
                  <a:srgbClr val="008000"/>
                </a:solidFill>
                <a:cs typeface="+mn-cs"/>
              </a:rPr>
              <a:t>end</a:t>
            </a:r>
            <a:r>
              <a:rPr lang="en-GB" dirty="0" smtClean="0">
                <a:solidFill>
                  <a:srgbClr val="008000"/>
                </a:solidFill>
                <a:cs typeface="+mn-cs"/>
              </a:rPr>
              <a:t> </a:t>
            </a:r>
            <a:endParaRPr lang="en-US" dirty="0" smtClean="0">
              <a:solidFill>
                <a:srgbClr val="008000"/>
              </a:solidFill>
              <a:cs typeface="+mn-cs"/>
            </a:endParaRPr>
          </a:p>
        </p:txBody>
      </p:sp>
      <p:sp>
        <p:nvSpPr>
          <p:cNvPr id="497669" name="Rectangle 5"/>
          <p:cNvSpPr>
            <a:spLocks noChangeArrowheads="1"/>
          </p:cNvSpPr>
          <p:nvPr/>
        </p:nvSpPr>
        <p:spPr bwMode="auto">
          <a:xfrm>
            <a:off x="2700338" y="1268413"/>
            <a:ext cx="914400" cy="50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GB" dirty="0">
                <a:solidFill>
                  <a:schemeClr val="tx1"/>
                </a:solidFill>
                <a:cs typeface="+mn-cs"/>
              </a:rPr>
              <a:t>Request: </a:t>
            </a:r>
            <a:r>
              <a:rPr lang="en-GB" b="0" dirty="0">
                <a:solidFill>
                  <a:schemeClr val="tx1"/>
                </a:solidFill>
                <a:cs typeface="+mn-cs"/>
              </a:rPr>
              <a:t>http://127.0.0.1:3000/say/hello</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eaLnBrk="1" hangingPunct="1">
              <a:defRPr/>
            </a:pPr>
            <a:r>
              <a:rPr lang="en-US" smtClean="0">
                <a:cs typeface="+mj-cs"/>
              </a:rPr>
              <a:t>Example - Controller</a:t>
            </a:r>
          </a:p>
        </p:txBody>
      </p:sp>
      <p:sp>
        <p:nvSpPr>
          <p:cNvPr id="561155" name="Rectangle 3"/>
          <p:cNvSpPr>
            <a:spLocks noGrp="1" noChangeArrowheads="1"/>
          </p:cNvSpPr>
          <p:nvPr>
            <p:ph type="body" idx="1"/>
          </p:nvPr>
        </p:nvSpPr>
        <p:spPr>
          <a:xfrm>
            <a:off x="323528" y="2348880"/>
            <a:ext cx="5112370" cy="2016224"/>
          </a:xfrm>
          <a:ln>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indent="0" defTabSz="914400" eaLnBrk="1" hangingPunct="1">
              <a:lnSpc>
                <a:spcPct val="80000"/>
              </a:lnSpc>
              <a:buFont typeface="Arial" charset="0"/>
              <a:buNone/>
              <a:defRPr/>
            </a:pPr>
            <a:r>
              <a:rPr lang="en-US" sz="1800" b="1" dirty="0" err="1" smtClean="0">
                <a:solidFill>
                  <a:schemeClr val="folHlink"/>
                </a:solidFill>
                <a:cs typeface="+mn-cs"/>
              </a:rPr>
              <a:t>say_controller.rb</a:t>
            </a:r>
            <a:r>
              <a:rPr lang="en-US" sz="1800" b="1" dirty="0" smtClean="0">
                <a:solidFill>
                  <a:schemeClr val="folHlink"/>
                </a:solidFill>
                <a:cs typeface="+mn-cs"/>
              </a:rPr>
              <a:t>:</a:t>
            </a:r>
          </a:p>
          <a:p>
            <a:pPr marL="0" indent="0" defTabSz="914400">
              <a:lnSpc>
                <a:spcPct val="80000"/>
              </a:lnSpc>
              <a:spcBef>
                <a:spcPct val="20000"/>
              </a:spcBef>
              <a:spcAft>
                <a:spcPct val="0"/>
              </a:spcAft>
              <a:buClrTx/>
              <a:buSzTx/>
              <a:buFontTx/>
              <a:buNone/>
              <a:defRPr/>
            </a:pPr>
            <a:endParaRPr lang="en-GB" sz="1800" b="1" dirty="0" smtClean="0">
              <a:solidFill>
                <a:srgbClr val="CC6600"/>
              </a:solidFill>
              <a:cs typeface="+mn-cs"/>
            </a:endParaRPr>
          </a:p>
          <a:p>
            <a:pPr marL="0" indent="0" defTabSz="914400">
              <a:lnSpc>
                <a:spcPct val="80000"/>
              </a:lnSpc>
              <a:spcBef>
                <a:spcPct val="20000"/>
              </a:spcBef>
              <a:spcAft>
                <a:spcPct val="0"/>
              </a:spcAft>
              <a:buClrTx/>
              <a:buSzTx/>
              <a:buFontTx/>
              <a:buNone/>
              <a:defRPr/>
            </a:pPr>
            <a:r>
              <a:rPr lang="en-GB" sz="1800" b="1" dirty="0" smtClean="0">
                <a:solidFill>
                  <a:srgbClr val="008000"/>
                </a:solidFill>
                <a:cs typeface="+mn-cs"/>
              </a:rPr>
              <a:t>class </a:t>
            </a:r>
            <a:r>
              <a:rPr lang="en-GB" sz="1800" b="1" dirty="0" err="1" smtClean="0">
                <a:solidFill>
                  <a:srgbClr val="008000"/>
                </a:solidFill>
                <a:cs typeface="+mn-cs"/>
              </a:rPr>
              <a:t>SayController</a:t>
            </a:r>
            <a:r>
              <a:rPr lang="en-GB" sz="1800" b="1" dirty="0" smtClean="0">
                <a:solidFill>
                  <a:srgbClr val="008000"/>
                </a:solidFill>
                <a:cs typeface="+mn-cs"/>
              </a:rPr>
              <a:t> &lt; </a:t>
            </a:r>
            <a:r>
              <a:rPr lang="en-GB" sz="1800" b="1" dirty="0" err="1" smtClean="0">
                <a:solidFill>
                  <a:srgbClr val="008000"/>
                </a:solidFill>
                <a:cs typeface="+mn-cs"/>
              </a:rPr>
              <a:t>ApplicationController</a:t>
            </a:r>
            <a:r>
              <a:rPr lang="en-GB" sz="1800" b="1" dirty="0" smtClean="0">
                <a:solidFill>
                  <a:srgbClr val="008000"/>
                </a:solidFill>
                <a:cs typeface="+mn-cs"/>
              </a:rPr>
              <a:t/>
            </a:r>
            <a:br>
              <a:rPr lang="en-GB" sz="1800" b="1" dirty="0" smtClean="0">
                <a:solidFill>
                  <a:srgbClr val="008000"/>
                </a:solidFill>
                <a:cs typeface="+mn-cs"/>
              </a:rPr>
            </a:br>
            <a:r>
              <a:rPr lang="en-GB" sz="1800" b="1" dirty="0" smtClean="0">
                <a:solidFill>
                  <a:srgbClr val="008000"/>
                </a:solidFill>
                <a:cs typeface="+mn-cs"/>
              </a:rPr>
              <a:t>   </a:t>
            </a:r>
            <a:r>
              <a:rPr lang="en-GB" sz="1800" b="1" dirty="0" err="1" smtClean="0">
                <a:solidFill>
                  <a:srgbClr val="008000"/>
                </a:solidFill>
                <a:cs typeface="+mn-cs"/>
              </a:rPr>
              <a:t>def</a:t>
            </a:r>
            <a:r>
              <a:rPr lang="en-GB" sz="1800" b="1" dirty="0" smtClean="0">
                <a:solidFill>
                  <a:srgbClr val="008000"/>
                </a:solidFill>
                <a:cs typeface="+mn-cs"/>
              </a:rPr>
              <a:t> hello</a:t>
            </a:r>
            <a:br>
              <a:rPr lang="en-GB" sz="1800" b="1" dirty="0" smtClean="0">
                <a:solidFill>
                  <a:srgbClr val="008000"/>
                </a:solidFill>
                <a:cs typeface="+mn-cs"/>
              </a:rPr>
            </a:br>
            <a:r>
              <a:rPr lang="en-GB" sz="1800" b="1" dirty="0" smtClean="0">
                <a:solidFill>
                  <a:srgbClr val="008000"/>
                </a:solidFill>
                <a:cs typeface="+mn-cs"/>
              </a:rPr>
              <a:t>       @time = </a:t>
            </a:r>
            <a:r>
              <a:rPr lang="en-GB" sz="1800" b="1" dirty="0" err="1" smtClean="0">
                <a:solidFill>
                  <a:srgbClr val="008000"/>
                </a:solidFill>
                <a:cs typeface="+mn-cs"/>
              </a:rPr>
              <a:t>Time.now</a:t>
            </a:r>
            <a:r>
              <a:rPr lang="en-GB" sz="1800" b="1" dirty="0" smtClean="0">
                <a:solidFill>
                  <a:srgbClr val="008000"/>
                </a:solidFill>
                <a:cs typeface="+mn-cs"/>
              </a:rPr>
              <a:t/>
            </a:r>
            <a:br>
              <a:rPr lang="en-GB" sz="1800" b="1" dirty="0" smtClean="0">
                <a:solidFill>
                  <a:srgbClr val="008000"/>
                </a:solidFill>
                <a:cs typeface="+mn-cs"/>
              </a:rPr>
            </a:br>
            <a:r>
              <a:rPr lang="en-GB" sz="1800" b="1" dirty="0" smtClean="0">
                <a:solidFill>
                  <a:srgbClr val="008000"/>
                </a:solidFill>
                <a:cs typeface="+mn-cs"/>
              </a:rPr>
              <a:t>    end</a:t>
            </a:r>
            <a:br>
              <a:rPr lang="en-GB" sz="1800" b="1" dirty="0" smtClean="0">
                <a:solidFill>
                  <a:srgbClr val="008000"/>
                </a:solidFill>
                <a:cs typeface="+mn-cs"/>
              </a:rPr>
            </a:br>
            <a:r>
              <a:rPr lang="en-GB" sz="1800" b="1" dirty="0" smtClean="0">
                <a:solidFill>
                  <a:srgbClr val="008000"/>
                </a:solidFill>
                <a:cs typeface="+mn-cs"/>
              </a:rPr>
              <a:t>end</a:t>
            </a:r>
            <a:r>
              <a:rPr lang="en-GB" sz="1800" dirty="0" smtClean="0">
                <a:solidFill>
                  <a:srgbClr val="008000"/>
                </a:solidFill>
                <a:cs typeface="+mn-cs"/>
              </a:rPr>
              <a:t> </a:t>
            </a:r>
            <a:endParaRPr lang="en-US" sz="1800" dirty="0" smtClean="0">
              <a:solidFill>
                <a:srgbClr val="008000"/>
              </a:solidFill>
              <a:cs typeface="+mn-cs"/>
            </a:endParaRPr>
          </a:p>
        </p:txBody>
      </p:sp>
      <p:sp>
        <p:nvSpPr>
          <p:cNvPr id="561156" name="Rectangle 4"/>
          <p:cNvSpPr>
            <a:spLocks noChangeArrowheads="1"/>
          </p:cNvSpPr>
          <p:nvPr/>
        </p:nvSpPr>
        <p:spPr bwMode="auto">
          <a:xfrm>
            <a:off x="2700338" y="1268413"/>
            <a:ext cx="914400" cy="504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GB">
                <a:solidFill>
                  <a:schemeClr val="tx1"/>
                </a:solidFill>
                <a:cs typeface="+mn-cs"/>
              </a:rPr>
              <a:t>Request: </a:t>
            </a:r>
            <a:r>
              <a:rPr lang="en-GB" b="0">
                <a:solidFill>
                  <a:schemeClr val="tx1"/>
                </a:solidFill>
                <a:cs typeface="+mn-cs"/>
              </a:rPr>
              <a:t>http://127.0.0.1:3000/say/hello</a:t>
            </a:r>
          </a:p>
        </p:txBody>
      </p:sp>
      <p:sp>
        <p:nvSpPr>
          <p:cNvPr id="561157" name="Rectangle 5"/>
          <p:cNvSpPr>
            <a:spLocks noChangeArrowheads="1"/>
          </p:cNvSpPr>
          <p:nvPr/>
        </p:nvSpPr>
        <p:spPr bwMode="auto">
          <a:xfrm>
            <a:off x="5435600" y="1557338"/>
            <a:ext cx="3384550"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marL="341313" indent="-341313" algn="l" defTabSz="457200" eaLnBrk="1" hangingPunct="1">
              <a:spcBef>
                <a:spcPts val="600"/>
              </a:spcBef>
              <a:spcAft>
                <a:spcPts val="600"/>
              </a:spcAft>
              <a:buClr>
                <a:srgbClr val="000000"/>
              </a:buClr>
              <a:buSzPct val="100000"/>
              <a:buFont typeface="Arial" charset="0"/>
              <a:buNone/>
              <a:defRPr/>
            </a:pPr>
            <a:endParaRPr lang="en-GB" sz="2400" b="0">
              <a:solidFill>
                <a:srgbClr val="000000"/>
              </a:solidFill>
              <a:latin typeface="Arial" charset="0"/>
              <a:cs typeface="+mn-cs"/>
            </a:endParaRPr>
          </a:p>
          <a:p>
            <a:pPr marL="341313" indent="-341313" algn="l" defTabSz="457200" eaLnBrk="1" hangingPunct="1">
              <a:spcBef>
                <a:spcPts val="600"/>
              </a:spcBef>
              <a:spcAft>
                <a:spcPts val="600"/>
              </a:spcAft>
              <a:buClr>
                <a:srgbClr val="000000"/>
              </a:buClr>
              <a:buSzPct val="100000"/>
              <a:buFont typeface="Arial" charset="0"/>
              <a:buChar char="•"/>
              <a:defRPr/>
            </a:pPr>
            <a:r>
              <a:rPr lang="en-GB" sz="2400" b="0">
                <a:solidFill>
                  <a:schemeClr val="tx1"/>
                </a:solidFill>
                <a:latin typeface="Arial" charset="0"/>
                <a:cs typeface="+mn-cs"/>
              </a:rPr>
              <a:t>SayController is a class</a:t>
            </a:r>
          </a:p>
          <a:p>
            <a:pPr marL="341313" indent="-341313" algn="l" defTabSz="457200" eaLnBrk="1" hangingPunct="1">
              <a:spcBef>
                <a:spcPts val="600"/>
              </a:spcBef>
              <a:spcAft>
                <a:spcPts val="600"/>
              </a:spcAft>
              <a:buClr>
                <a:srgbClr val="000000"/>
              </a:buClr>
              <a:buSzPct val="100000"/>
              <a:buFont typeface="Arial" charset="0"/>
              <a:buChar char="•"/>
              <a:defRPr/>
            </a:pPr>
            <a:r>
              <a:rPr lang="en-GB" sz="2400" b="0">
                <a:solidFill>
                  <a:schemeClr val="tx1"/>
                </a:solidFill>
                <a:latin typeface="Arial" charset="0"/>
                <a:cs typeface="+mn-cs"/>
              </a:rPr>
              <a:t>hello is a method, or an action</a:t>
            </a:r>
          </a:p>
          <a:p>
            <a:pPr marL="341313" indent="-341313" algn="l" defTabSz="457200" eaLnBrk="1" hangingPunct="1">
              <a:spcBef>
                <a:spcPts val="600"/>
              </a:spcBef>
              <a:spcAft>
                <a:spcPts val="600"/>
              </a:spcAft>
              <a:buClr>
                <a:srgbClr val="000000"/>
              </a:buClr>
              <a:buSzPct val="100000"/>
              <a:buFont typeface="Arial" charset="0"/>
              <a:buChar char="•"/>
              <a:defRPr/>
            </a:pPr>
            <a:r>
              <a:rPr lang="en-GB" sz="2400">
                <a:solidFill>
                  <a:srgbClr val="FF3300"/>
                </a:solidFill>
                <a:latin typeface="Arial" charset="0"/>
                <a:cs typeface="+mn-cs"/>
              </a:rPr>
              <a:t>Convention</a:t>
            </a:r>
            <a:r>
              <a:rPr lang="en-GB" sz="2400" b="0">
                <a:solidFill>
                  <a:srgbClr val="000000"/>
                </a:solidFill>
                <a:latin typeface="Arial" charset="0"/>
                <a:cs typeface="+mn-cs"/>
              </a:rPr>
              <a:t>: A template has a one-to-one mapping to the method of a controller</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pPr eaLnBrk="1" hangingPunct="1">
              <a:defRPr/>
            </a:pPr>
            <a:r>
              <a:rPr lang="en-US" smtClean="0">
                <a:cs typeface="+mj-cs"/>
              </a:rPr>
              <a:t>Example - Model</a:t>
            </a:r>
          </a:p>
        </p:txBody>
      </p:sp>
      <p:sp>
        <p:nvSpPr>
          <p:cNvPr id="553987" name="Rectangle 3"/>
          <p:cNvSpPr>
            <a:spLocks noGrp="1" noChangeArrowheads="1"/>
          </p:cNvSpPr>
          <p:nvPr>
            <p:ph type="body" idx="1"/>
          </p:nvPr>
        </p:nvSpPr>
        <p:spPr>
          <a:xfrm>
            <a:off x="1116013" y="1484313"/>
            <a:ext cx="6696075" cy="3816350"/>
          </a:xfrm>
          <a:ln>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indent="0" defTabSz="914400">
              <a:spcBef>
                <a:spcPct val="20000"/>
              </a:spcBef>
              <a:spcAft>
                <a:spcPct val="0"/>
              </a:spcAft>
              <a:buClrTx/>
              <a:buSzTx/>
              <a:buFontTx/>
              <a:buNone/>
              <a:defRPr/>
            </a:pPr>
            <a:r>
              <a:rPr lang="en-GB" b="1" dirty="0" smtClean="0">
                <a:solidFill>
                  <a:srgbClr val="008000"/>
                </a:solidFill>
                <a:cs typeface="+mn-cs"/>
              </a:rPr>
              <a:t>Time class </a:t>
            </a:r>
          </a:p>
          <a:p>
            <a:pPr marL="473075" lvl="1" indent="-282575" defTabSz="914400">
              <a:spcBef>
                <a:spcPct val="20000"/>
              </a:spcBef>
              <a:spcAft>
                <a:spcPct val="0"/>
              </a:spcAft>
              <a:buClrTx/>
              <a:buSzTx/>
              <a:buFontTx/>
              <a:buChar char="•"/>
              <a:defRPr/>
            </a:pPr>
            <a:r>
              <a:rPr lang="en-GB" b="1" dirty="0" smtClean="0">
                <a:solidFill>
                  <a:srgbClr val="008000"/>
                </a:solidFill>
              </a:rPr>
              <a:t> described in the documentation for the </a:t>
            </a:r>
            <a:r>
              <a:rPr lang="en-GB" b="1" dirty="0" err="1" smtClean="0">
                <a:solidFill>
                  <a:srgbClr val="008000"/>
                </a:solidFill>
              </a:rPr>
              <a:t>time.rb</a:t>
            </a:r>
            <a:r>
              <a:rPr lang="en-GB" b="1" dirty="0" smtClean="0">
                <a:solidFill>
                  <a:srgbClr val="008000"/>
                </a:solidFill>
              </a:rPr>
              <a:t> library. </a:t>
            </a:r>
            <a:endParaRPr lang="en-US" b="1" dirty="0" smtClean="0">
              <a:solidFill>
                <a:srgbClr val="008000"/>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pPr eaLnBrk="1" hangingPunct="1">
              <a:defRPr/>
            </a:pPr>
            <a:r>
              <a:rPr lang="en-US" smtClean="0">
                <a:cs typeface="+mj-cs"/>
              </a:rPr>
              <a:t>Example - View</a:t>
            </a:r>
          </a:p>
        </p:txBody>
      </p:sp>
      <p:sp>
        <p:nvSpPr>
          <p:cNvPr id="552963" name="Rectangle 3"/>
          <p:cNvSpPr>
            <a:spLocks noGrp="1" noChangeArrowheads="1"/>
          </p:cNvSpPr>
          <p:nvPr>
            <p:ph type="body" idx="1"/>
          </p:nvPr>
        </p:nvSpPr>
        <p:spPr>
          <a:xfrm>
            <a:off x="1116013" y="1484313"/>
            <a:ext cx="6696075" cy="4321175"/>
          </a:xfrm>
          <a:ln>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indent="0" defTabSz="914400">
              <a:lnSpc>
                <a:spcPct val="90000"/>
              </a:lnSpc>
              <a:spcBef>
                <a:spcPct val="20000"/>
              </a:spcBef>
              <a:spcAft>
                <a:spcPct val="0"/>
              </a:spcAft>
              <a:buClrTx/>
              <a:buSzTx/>
              <a:buFontTx/>
              <a:buNone/>
              <a:defRPr/>
            </a:pPr>
            <a:r>
              <a:rPr lang="en-GB" b="1" dirty="0">
                <a:solidFill>
                  <a:schemeClr val="folHlink"/>
                </a:solidFill>
                <a:cs typeface="+mn-cs"/>
              </a:rPr>
              <a:t>a</a:t>
            </a:r>
            <a:r>
              <a:rPr lang="en-GB" b="1" dirty="0" smtClean="0">
                <a:solidFill>
                  <a:schemeClr val="folHlink"/>
                </a:solidFill>
                <a:cs typeface="+mn-cs"/>
              </a:rPr>
              <a:t>pp/views/say/</a:t>
            </a:r>
            <a:r>
              <a:rPr lang="en-GB" b="1" dirty="0" err="1" smtClean="0">
                <a:solidFill>
                  <a:schemeClr val="folHlink"/>
                </a:solidFill>
                <a:cs typeface="+mn-cs"/>
              </a:rPr>
              <a:t>hello.html.erb</a:t>
            </a:r>
            <a:r>
              <a:rPr lang="en-GB" b="1" dirty="0" smtClean="0">
                <a:solidFill>
                  <a:schemeClr val="folHlink"/>
                </a:solidFill>
                <a:cs typeface="+mn-cs"/>
              </a:rPr>
              <a:t>:</a:t>
            </a:r>
          </a:p>
          <a:p>
            <a:pPr marL="0" indent="0" defTabSz="914400">
              <a:lnSpc>
                <a:spcPct val="90000"/>
              </a:lnSpc>
              <a:spcBef>
                <a:spcPct val="20000"/>
              </a:spcBef>
              <a:spcAft>
                <a:spcPct val="0"/>
              </a:spcAft>
              <a:buClrTx/>
              <a:buSzTx/>
              <a:buFontTx/>
              <a:buNone/>
              <a:defRPr/>
            </a:pPr>
            <a:endParaRPr lang="en-GB" b="1" dirty="0" smtClean="0">
              <a:solidFill>
                <a:srgbClr val="008000"/>
              </a:solidFill>
              <a:cs typeface="+mn-cs"/>
            </a:endParaRP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&lt;html&gt;&lt;head&gt;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&lt;title&gt;Hello rails!&lt;/title&gt;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&lt;/head&gt;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&lt;body&gt;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&lt;h2&gt;hello rails!&lt;/h2&gt;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&lt;p&gt;</a:t>
            </a:r>
            <a:r>
              <a:rPr lang="en-GB" b="1" dirty="0" smtClean="0">
                <a:solidFill>
                  <a:srgbClr val="FF0000"/>
                </a:solidFill>
                <a:cs typeface="+mn-cs"/>
              </a:rPr>
              <a:t>&lt;%=@time %&gt;</a:t>
            </a:r>
            <a:r>
              <a:rPr lang="en-GB" b="1" dirty="0" smtClean="0">
                <a:solidFill>
                  <a:srgbClr val="008000"/>
                </a:solidFill>
                <a:cs typeface="+mn-cs"/>
              </a:rPr>
              <a:t>&lt;/p&gt;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&lt;/body&gt;</a:t>
            </a:r>
          </a:p>
          <a:p>
            <a:pPr marL="0" indent="0" defTabSz="914400">
              <a:lnSpc>
                <a:spcPct val="90000"/>
              </a:lnSpc>
              <a:spcBef>
                <a:spcPct val="20000"/>
              </a:spcBef>
              <a:spcAft>
                <a:spcPct val="0"/>
              </a:spcAft>
              <a:buClrTx/>
              <a:buSzTx/>
              <a:buFontTx/>
              <a:buNone/>
              <a:defRPr/>
            </a:pPr>
            <a:r>
              <a:rPr lang="en-GB" b="1" dirty="0" smtClean="0">
                <a:solidFill>
                  <a:srgbClr val="008000"/>
                </a:solidFill>
                <a:cs typeface="+mn-cs"/>
              </a:rPr>
              <a:t>&lt;/html&gt;</a:t>
            </a:r>
            <a:endParaRPr lang="en-US" b="1" dirty="0" smtClean="0">
              <a:solidFill>
                <a:srgbClr val="008000"/>
              </a:solidFill>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en-US" dirty="0" smtClean="0">
                <a:cs typeface="+mj-cs"/>
              </a:rPr>
              <a:t>Understand </a:t>
            </a:r>
            <a:r>
              <a:rPr lang="en-US" dirty="0" err="1" smtClean="0">
                <a:cs typeface="+mj-cs"/>
              </a:rPr>
              <a:t>hello.html.erb</a:t>
            </a:r>
            <a:endParaRPr lang="en-US" dirty="0" smtClean="0">
              <a:cs typeface="+mj-cs"/>
            </a:endParaRPr>
          </a:p>
        </p:txBody>
      </p:sp>
      <p:sp>
        <p:nvSpPr>
          <p:cNvPr id="560131" name="Rectangle 3"/>
          <p:cNvSpPr>
            <a:spLocks noGrp="1" noChangeArrowheads="1"/>
          </p:cNvSpPr>
          <p:nvPr>
            <p:ph type="body" idx="1"/>
          </p:nvPr>
        </p:nvSpPr>
        <p:spPr>
          <a:xfrm>
            <a:off x="684213" y="1557338"/>
            <a:ext cx="3887787" cy="3384550"/>
          </a:xfrm>
          <a:ln>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indent="0" defTabSz="914400">
              <a:lnSpc>
                <a:spcPct val="80000"/>
              </a:lnSpc>
              <a:spcBef>
                <a:spcPct val="20000"/>
              </a:spcBef>
              <a:spcAft>
                <a:spcPct val="0"/>
              </a:spcAft>
              <a:buClrTx/>
              <a:buSzTx/>
              <a:buFontTx/>
              <a:buNone/>
              <a:defRPr/>
            </a:pPr>
            <a:r>
              <a:rPr lang="en-GB" sz="2000" b="1" dirty="0" err="1" smtClean="0">
                <a:solidFill>
                  <a:schemeClr val="folHlink"/>
                </a:solidFill>
                <a:cs typeface="+mn-cs"/>
              </a:rPr>
              <a:t>hello.html.erb</a:t>
            </a:r>
            <a:r>
              <a:rPr lang="en-GB" sz="2000" b="1" dirty="0" smtClean="0">
                <a:solidFill>
                  <a:schemeClr val="folHlink"/>
                </a:solidFill>
                <a:cs typeface="+mn-cs"/>
              </a:rPr>
              <a:t>:</a:t>
            </a:r>
          </a:p>
          <a:p>
            <a:pPr marL="0" indent="0" defTabSz="914400">
              <a:lnSpc>
                <a:spcPct val="80000"/>
              </a:lnSpc>
              <a:spcBef>
                <a:spcPct val="20000"/>
              </a:spcBef>
              <a:spcAft>
                <a:spcPct val="0"/>
              </a:spcAft>
              <a:buClrTx/>
              <a:buSzTx/>
              <a:buFontTx/>
              <a:buNone/>
              <a:defRPr/>
            </a:pPr>
            <a:endParaRPr lang="en-GB" sz="2000" b="1" dirty="0" smtClean="0">
              <a:solidFill>
                <a:srgbClr val="CC6600"/>
              </a:solidFill>
              <a:cs typeface="+mn-cs"/>
            </a:endParaRP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&lt;html&gt;&lt;head&gt;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&lt;title&gt;Hello rails!&lt;/title&gt;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&lt;/head&gt;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&lt;body&gt;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&lt;h2&gt;hello rails!&lt;/h2&gt;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&lt;p&gt;&lt;%=@time %&gt;&lt;/p&gt;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&lt;/body&gt;</a:t>
            </a:r>
          </a:p>
          <a:p>
            <a:pPr marL="0" indent="0" defTabSz="914400">
              <a:lnSpc>
                <a:spcPct val="80000"/>
              </a:lnSpc>
              <a:spcBef>
                <a:spcPct val="20000"/>
              </a:spcBef>
              <a:spcAft>
                <a:spcPct val="0"/>
              </a:spcAft>
              <a:buClrTx/>
              <a:buSzTx/>
              <a:buFontTx/>
              <a:buNone/>
              <a:defRPr/>
            </a:pPr>
            <a:r>
              <a:rPr lang="en-GB" sz="2000" b="1" dirty="0" smtClean="0">
                <a:solidFill>
                  <a:srgbClr val="008000"/>
                </a:solidFill>
                <a:cs typeface="+mn-cs"/>
              </a:rPr>
              <a:t>&lt;/html&gt;</a:t>
            </a:r>
            <a:endParaRPr lang="en-US" sz="2000" b="1" dirty="0" smtClean="0">
              <a:solidFill>
                <a:srgbClr val="008000"/>
              </a:solidFill>
              <a:cs typeface="+mn-cs"/>
            </a:endParaRPr>
          </a:p>
        </p:txBody>
      </p:sp>
      <p:sp>
        <p:nvSpPr>
          <p:cNvPr id="560132" name="Rectangle 4"/>
          <p:cNvSpPr>
            <a:spLocks noChangeArrowheads="1"/>
          </p:cNvSpPr>
          <p:nvPr/>
        </p:nvSpPr>
        <p:spPr bwMode="auto">
          <a:xfrm>
            <a:off x="5435600" y="1557338"/>
            <a:ext cx="3384550"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marL="341313" indent="-341313" algn="l" defTabSz="457200" eaLnBrk="1" hangingPunct="1">
              <a:spcBef>
                <a:spcPts val="600"/>
              </a:spcBef>
              <a:spcAft>
                <a:spcPts val="600"/>
              </a:spcAft>
              <a:buClr>
                <a:srgbClr val="000000"/>
              </a:buClr>
              <a:buSzPct val="100000"/>
              <a:buFont typeface="Arial" charset="0"/>
              <a:buChar char="•"/>
              <a:defRPr/>
            </a:pPr>
            <a:r>
              <a:rPr lang="en-GB" sz="2400">
                <a:solidFill>
                  <a:srgbClr val="FF3300"/>
                </a:solidFill>
                <a:latin typeface="Arial" charset="0"/>
                <a:cs typeface="+mn-cs"/>
              </a:rPr>
              <a:t>Convention</a:t>
            </a:r>
            <a:r>
              <a:rPr lang="en-GB" sz="2400" b="0">
                <a:solidFill>
                  <a:srgbClr val="000000"/>
                </a:solidFill>
                <a:latin typeface="Arial" charset="0"/>
                <a:cs typeface="+mn-cs"/>
              </a:rPr>
              <a:t>: html.erb is the extension of standard HTML template that allows ERB tags</a:t>
            </a:r>
          </a:p>
          <a:p>
            <a:pPr marL="341313" indent="-341313" algn="l" defTabSz="457200" eaLnBrk="1" hangingPunct="1">
              <a:spcBef>
                <a:spcPts val="600"/>
              </a:spcBef>
              <a:spcAft>
                <a:spcPts val="600"/>
              </a:spcAft>
              <a:buClr>
                <a:srgbClr val="000000"/>
              </a:buClr>
              <a:buSzPct val="100000"/>
              <a:buFont typeface="Arial" charset="0"/>
              <a:buChar char="•"/>
              <a:defRPr/>
            </a:pPr>
            <a:r>
              <a:rPr lang="en-GB" sz="2400" b="0">
                <a:solidFill>
                  <a:srgbClr val="000000"/>
                </a:solidFill>
                <a:latin typeface="Arial" charset="0"/>
                <a:cs typeface="+mn-cs"/>
              </a:rPr>
              <a:t>&lt;%=…%&gt;: this ERB tag pair is for displaying the output of the Ruby expression @time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learnt so far</a:t>
            </a:r>
            <a:endParaRPr lang="en-US" dirty="0"/>
          </a:p>
        </p:txBody>
      </p:sp>
      <p:sp>
        <p:nvSpPr>
          <p:cNvPr id="3" name="Content Placeholder 2"/>
          <p:cNvSpPr>
            <a:spLocks noGrp="1"/>
          </p:cNvSpPr>
          <p:nvPr>
            <p:ph idx="1"/>
          </p:nvPr>
        </p:nvSpPr>
        <p:spPr/>
        <p:txBody>
          <a:bodyPr/>
          <a:lstStyle/>
          <a:p>
            <a:r>
              <a:rPr lang="en-US" sz="3200" dirty="0" smtClean="0"/>
              <a:t>Web Applications</a:t>
            </a:r>
          </a:p>
          <a:p>
            <a:endParaRPr lang="en-US" sz="3200" dirty="0" smtClean="0"/>
          </a:p>
          <a:p>
            <a:r>
              <a:rPr lang="en-US" sz="3200" dirty="0" smtClean="0"/>
              <a:t>The Ruby Programming Language</a:t>
            </a:r>
          </a:p>
          <a:p>
            <a:endParaRPr lang="en-US" sz="3200" dirty="0" smtClean="0"/>
          </a:p>
          <a:p>
            <a:r>
              <a:rPr lang="en-US" sz="3200" dirty="0" smtClean="0"/>
              <a:t>Installed Ruby, Rails</a:t>
            </a:r>
          </a:p>
          <a:p>
            <a:endParaRPr lang="en-US" sz="3200" dirty="0" smtClean="0"/>
          </a:p>
          <a:p>
            <a:r>
              <a:rPr lang="en-US" sz="3200" dirty="0" smtClean="0"/>
              <a:t>Try a few commands of Rails?</a:t>
            </a:r>
          </a:p>
          <a:p>
            <a:endParaRPr lang="en-US" dirty="0"/>
          </a:p>
          <a:p>
            <a:endParaRPr lang="en-US" dirty="0"/>
          </a:p>
        </p:txBody>
      </p:sp>
    </p:spTree>
    <p:extLst>
      <p:ext uri="{BB962C8B-B14F-4D97-AF65-F5344CB8AC3E}">
        <p14:creationId xmlns:p14="http://schemas.microsoft.com/office/powerpoint/2010/main" val="34945727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hangingPunct="1">
              <a:defRPr/>
            </a:pPr>
            <a:r>
              <a:rPr lang="en-US" dirty="0" smtClean="0">
                <a:cs typeface="+mj-cs"/>
              </a:rPr>
              <a:t>Example - Result</a:t>
            </a:r>
          </a:p>
        </p:txBody>
      </p:sp>
      <p:pic>
        <p:nvPicPr>
          <p:cNvPr id="555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20888"/>
            <a:ext cx="5486400" cy="394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755576" y="1340768"/>
            <a:ext cx="7704856" cy="954107"/>
          </a:xfrm>
          <a:prstGeom prst="rect">
            <a:avLst/>
          </a:prstGeom>
          <a:noFill/>
        </p:spPr>
        <p:txBody>
          <a:bodyPr wrap="square" rtlCol="0">
            <a:spAutoFit/>
          </a:bodyPr>
          <a:lstStyle/>
          <a:p>
            <a:pPr algn="l" defTabSz="457200" eaLnBrk="1" hangingPunct="1">
              <a:buClr>
                <a:srgbClr val="FFCC66"/>
              </a:buClr>
              <a:buSzPct val="100000"/>
              <a:defRPr/>
            </a:pPr>
            <a:r>
              <a:rPr lang="en-GB" sz="2800" dirty="0" smtClean="0">
                <a:solidFill>
                  <a:schemeClr val="tx1"/>
                </a:solidFill>
              </a:rPr>
              <a:t>Request</a:t>
            </a:r>
            <a:r>
              <a:rPr lang="en-GB" sz="2800" dirty="0">
                <a:solidFill>
                  <a:schemeClr val="tx1"/>
                </a:solidFill>
              </a:rPr>
              <a:t>: </a:t>
            </a:r>
            <a:r>
              <a:rPr lang="en-GB" sz="2800" b="0" dirty="0">
                <a:solidFill>
                  <a:schemeClr val="tx1"/>
                </a:solidFill>
              </a:rPr>
              <a:t>http://127.0.0.1:3000/say/hello</a:t>
            </a:r>
          </a:p>
          <a:p>
            <a:pPr algn="l" defTabSz="457200" eaLnBrk="1" hangingPunct="1">
              <a:buClr>
                <a:srgbClr val="FFCC66"/>
              </a:buClr>
              <a:buSzPct val="100000"/>
              <a:buFont typeface="Arial" charset="0"/>
              <a:defRPr/>
            </a:pPr>
            <a:endParaRPr lang="en-US" sz="2800" dirty="0">
              <a:solidFill>
                <a:srgbClr val="FF9933"/>
              </a:solidFill>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this work? </a:t>
            </a:r>
            <a:endParaRPr lang="en-US" dirty="0"/>
          </a:p>
        </p:txBody>
      </p:sp>
      <p:sp>
        <p:nvSpPr>
          <p:cNvPr id="3" name="Content Placeholder 2"/>
          <p:cNvSpPr>
            <a:spLocks noGrp="1"/>
          </p:cNvSpPr>
          <p:nvPr>
            <p:ph idx="1"/>
          </p:nvPr>
        </p:nvSpPr>
        <p:spPr/>
        <p:txBody>
          <a:bodyPr/>
          <a:lstStyle/>
          <a:p>
            <a:endParaRPr lang="en-US" dirty="0" smtClean="0"/>
          </a:p>
          <a:p>
            <a:r>
              <a:rPr lang="en-US" sz="2800" dirty="0" smtClean="0"/>
              <a:t>User request  </a:t>
            </a:r>
            <a:r>
              <a:rPr lang="en-GB" sz="2800" b="1" dirty="0" smtClean="0">
                <a:solidFill>
                  <a:schemeClr val="tx1"/>
                </a:solidFill>
              </a:rPr>
              <a:t>http</a:t>
            </a:r>
            <a:r>
              <a:rPr lang="en-GB" sz="2800" b="1" dirty="0">
                <a:solidFill>
                  <a:schemeClr val="tx1"/>
                </a:solidFill>
              </a:rPr>
              <a:t>://127.0.0.1:3000</a:t>
            </a:r>
            <a:r>
              <a:rPr lang="en-GB" sz="2800" b="1" dirty="0">
                <a:solidFill>
                  <a:srgbClr val="FF0000"/>
                </a:solidFill>
              </a:rPr>
              <a:t>/say/</a:t>
            </a:r>
            <a:r>
              <a:rPr lang="en-GB" sz="2800" b="1" dirty="0" smtClean="0">
                <a:solidFill>
                  <a:srgbClr val="FF0000"/>
                </a:solidFill>
              </a:rPr>
              <a:t>hello</a:t>
            </a:r>
          </a:p>
          <a:p>
            <a:r>
              <a:rPr lang="en-GB" sz="2800" dirty="0" smtClean="0">
                <a:solidFill>
                  <a:schemeClr val="tx1"/>
                </a:solidFill>
              </a:rPr>
              <a:t>In cookbook/</a:t>
            </a:r>
            <a:r>
              <a:rPr lang="en-GB" sz="2800" dirty="0" err="1" smtClean="0">
                <a:solidFill>
                  <a:schemeClr val="tx1"/>
                </a:solidFill>
              </a:rPr>
              <a:t>config</a:t>
            </a:r>
            <a:r>
              <a:rPr lang="en-GB" sz="2800" dirty="0" smtClean="0">
                <a:solidFill>
                  <a:schemeClr val="tx1"/>
                </a:solidFill>
              </a:rPr>
              <a:t>/</a:t>
            </a:r>
            <a:r>
              <a:rPr lang="en-GB" sz="2800" dirty="0" err="1" smtClean="0">
                <a:solidFill>
                  <a:schemeClr val="tx1"/>
                </a:solidFill>
              </a:rPr>
              <a:t>routes.rb</a:t>
            </a:r>
            <a:endParaRPr lang="en-GB" sz="2800" dirty="0" smtClean="0">
              <a:solidFill>
                <a:schemeClr val="tx1"/>
              </a:solidFill>
            </a:endParaRPr>
          </a:p>
          <a:p>
            <a:pPr lvl="1"/>
            <a:r>
              <a:rPr lang="en-US" sz="2400" dirty="0">
                <a:solidFill>
                  <a:srgbClr val="FF0000"/>
                </a:solidFill>
              </a:rPr>
              <a:t>get "say/</a:t>
            </a:r>
            <a:r>
              <a:rPr lang="en-US" sz="2400" dirty="0" smtClean="0">
                <a:solidFill>
                  <a:srgbClr val="FF0000"/>
                </a:solidFill>
              </a:rPr>
              <a:t>hello” </a:t>
            </a:r>
            <a:r>
              <a:rPr lang="en-US" sz="2400" dirty="0" smtClean="0"/>
              <a:t>   shorthand</a:t>
            </a:r>
            <a:r>
              <a:rPr lang="en-US" sz="2400" dirty="0"/>
              <a:t> </a:t>
            </a:r>
            <a:r>
              <a:rPr lang="en-US" sz="2400" dirty="0" smtClean="0"/>
              <a:t>for the following code:</a:t>
            </a:r>
          </a:p>
          <a:p>
            <a:pPr lvl="1"/>
            <a:r>
              <a:rPr lang="en-US" sz="2400" dirty="0" smtClean="0">
                <a:solidFill>
                  <a:srgbClr val="FF0000"/>
                </a:solidFill>
              </a:rPr>
              <a:t>match ‘say/hello’ =&gt; ‘</a:t>
            </a:r>
            <a:r>
              <a:rPr lang="en-US" sz="2400" dirty="0" err="1" smtClean="0">
                <a:solidFill>
                  <a:srgbClr val="FF0000"/>
                </a:solidFill>
              </a:rPr>
              <a:t>say#hello</a:t>
            </a:r>
            <a:r>
              <a:rPr lang="en-US" sz="2400" dirty="0" smtClean="0">
                <a:solidFill>
                  <a:srgbClr val="FF0000"/>
                </a:solidFill>
              </a:rPr>
              <a:t>’ via =&gt; :get</a:t>
            </a:r>
          </a:p>
          <a:p>
            <a:r>
              <a:rPr lang="en-US" sz="2800" dirty="0"/>
              <a:t>More details about Rails </a:t>
            </a:r>
            <a:r>
              <a:rPr lang="en-US" sz="2800" dirty="0" smtClean="0"/>
              <a:t>routing</a:t>
            </a:r>
          </a:p>
          <a:p>
            <a:pPr marL="457200" lvl="1" indent="0">
              <a:buNone/>
            </a:pPr>
            <a:r>
              <a:rPr lang="en-US" sz="2400" dirty="0" smtClean="0">
                <a:solidFill>
                  <a:srgbClr val="008000"/>
                </a:solidFill>
              </a:rPr>
              <a:t>http</a:t>
            </a:r>
            <a:r>
              <a:rPr lang="en-US" sz="2400" dirty="0">
                <a:solidFill>
                  <a:srgbClr val="008000"/>
                </a:solidFill>
              </a:rPr>
              <a:t>://guides.rubyonrails.org/</a:t>
            </a:r>
            <a:r>
              <a:rPr lang="en-US" sz="2400" dirty="0" smtClean="0">
                <a:solidFill>
                  <a:srgbClr val="008000"/>
                </a:solidFill>
              </a:rPr>
              <a:t>routing.html</a:t>
            </a:r>
          </a:p>
          <a:p>
            <a:pPr marL="514350" indent="-457200"/>
            <a:r>
              <a:rPr lang="en-US" sz="2800" dirty="0" smtClean="0"/>
              <a:t>Try  “</a:t>
            </a:r>
            <a:r>
              <a:rPr lang="en-US" sz="2800" dirty="0" smtClean="0">
                <a:solidFill>
                  <a:srgbClr val="FF0000"/>
                </a:solidFill>
              </a:rPr>
              <a:t>rake routes” </a:t>
            </a:r>
            <a:r>
              <a:rPr lang="en-US" sz="2800" dirty="0"/>
              <a:t>in the command line </a:t>
            </a:r>
            <a:r>
              <a:rPr lang="en-US" sz="2800" dirty="0" smtClean="0">
                <a:solidFill>
                  <a:srgbClr val="FF0000"/>
                </a:solidFill>
              </a:rPr>
              <a:t> </a:t>
            </a:r>
            <a:r>
              <a:rPr lang="en-US" sz="2800" dirty="0"/>
              <a:t>to see all </a:t>
            </a:r>
            <a:r>
              <a:rPr lang="en-US" sz="2800" dirty="0" smtClean="0"/>
              <a:t>routing information</a:t>
            </a:r>
            <a:endParaRPr lang="en-US" sz="2800" dirty="0"/>
          </a:p>
          <a:p>
            <a:pPr marL="457200" lvl="1" indent="0">
              <a:buNone/>
            </a:pPr>
            <a:endParaRPr lang="en-US" sz="2400" dirty="0"/>
          </a:p>
          <a:p>
            <a:endParaRPr lang="en-GB" dirty="0">
              <a:solidFill>
                <a:schemeClr val="tx1"/>
              </a:solidFill>
            </a:endParaRPr>
          </a:p>
          <a:p>
            <a:endParaRPr lang="en-US" dirty="0"/>
          </a:p>
        </p:txBody>
      </p:sp>
    </p:spTree>
    <p:extLst>
      <p:ext uri="{BB962C8B-B14F-4D97-AF65-F5344CB8AC3E}">
        <p14:creationId xmlns:p14="http://schemas.microsoft.com/office/powerpoint/2010/main" val="192480586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this work? Cont.</a:t>
            </a:r>
            <a:endParaRPr lang="en-US" dirty="0"/>
          </a:p>
        </p:txBody>
      </p:sp>
      <p:sp>
        <p:nvSpPr>
          <p:cNvPr id="4" name="Rectangle 3"/>
          <p:cNvSpPr>
            <a:spLocks noGrp="1" noChangeArrowheads="1"/>
          </p:cNvSpPr>
          <p:nvPr>
            <p:ph idx="1"/>
          </p:nvPr>
        </p:nvSpPr>
        <p:spPr>
          <a:xfrm>
            <a:off x="323850" y="1125538"/>
            <a:ext cx="7920558" cy="2159446"/>
          </a:xfrm>
          <a:ln>
            <a:solidFill>
              <a:srgbClr val="FF6600"/>
            </a:solidFill>
            <a:miter lim="800000"/>
            <a:headEnd/>
            <a:tailEnd/>
          </a:ln>
          <a:extLst>
            <a:ext uri="{909E8E84-426E-40dd-AFC4-6F175D3DCCD1}">
              <a14:hiddenFill xmlns:a14="http://schemas.microsoft.com/office/drawing/2010/main">
                <a:solidFill>
                  <a:schemeClr val="accent1"/>
                </a:solidFill>
              </a14:hiddenFill>
            </a:ext>
          </a:extLst>
        </p:spPr>
        <p:txBody>
          <a:bodyPr/>
          <a:lstStyle/>
          <a:p>
            <a:pPr marL="0" indent="0" defTabSz="914400" eaLnBrk="1" hangingPunct="1">
              <a:lnSpc>
                <a:spcPct val="80000"/>
              </a:lnSpc>
              <a:buFont typeface="Arial" charset="0"/>
              <a:buNone/>
              <a:defRPr/>
            </a:pPr>
            <a:r>
              <a:rPr lang="en-US" b="1" dirty="0">
                <a:solidFill>
                  <a:schemeClr val="folHlink"/>
                </a:solidFill>
                <a:cs typeface="+mn-cs"/>
              </a:rPr>
              <a:t>a</a:t>
            </a:r>
            <a:r>
              <a:rPr lang="en-US" b="1" dirty="0" smtClean="0">
                <a:solidFill>
                  <a:schemeClr val="folHlink"/>
                </a:solidFill>
                <a:cs typeface="+mn-cs"/>
              </a:rPr>
              <a:t>pp/controllers/</a:t>
            </a:r>
            <a:r>
              <a:rPr lang="en-US" b="1" dirty="0" err="1" smtClean="0">
                <a:solidFill>
                  <a:schemeClr val="folHlink"/>
                </a:solidFill>
                <a:cs typeface="+mn-cs"/>
              </a:rPr>
              <a:t>say_controller.rb</a:t>
            </a:r>
            <a:r>
              <a:rPr lang="en-US" b="1" dirty="0" smtClean="0">
                <a:solidFill>
                  <a:schemeClr val="folHlink"/>
                </a:solidFill>
                <a:cs typeface="+mn-cs"/>
              </a:rPr>
              <a:t>:</a:t>
            </a:r>
          </a:p>
          <a:p>
            <a:pPr marL="0" indent="0" defTabSz="914400">
              <a:lnSpc>
                <a:spcPct val="80000"/>
              </a:lnSpc>
              <a:spcBef>
                <a:spcPct val="20000"/>
              </a:spcBef>
              <a:spcAft>
                <a:spcPct val="0"/>
              </a:spcAft>
              <a:buClrTx/>
              <a:buSzTx/>
              <a:buFontTx/>
              <a:buNone/>
              <a:defRPr/>
            </a:pPr>
            <a:r>
              <a:rPr lang="en-GB" b="1" dirty="0" smtClean="0">
                <a:solidFill>
                  <a:srgbClr val="008000"/>
                </a:solidFill>
                <a:cs typeface="+mn-cs"/>
              </a:rPr>
              <a:t>class </a:t>
            </a:r>
            <a:r>
              <a:rPr lang="en-GB" b="1" dirty="0" err="1" smtClean="0">
                <a:solidFill>
                  <a:srgbClr val="008000"/>
                </a:solidFill>
                <a:cs typeface="+mn-cs"/>
              </a:rPr>
              <a:t>SayController</a:t>
            </a:r>
            <a:r>
              <a:rPr lang="en-GB" b="1" dirty="0" smtClean="0">
                <a:solidFill>
                  <a:srgbClr val="008000"/>
                </a:solidFill>
                <a:cs typeface="+mn-cs"/>
              </a:rPr>
              <a:t> &lt; </a:t>
            </a:r>
            <a:r>
              <a:rPr lang="en-GB" b="1" dirty="0" err="1" smtClean="0">
                <a:solidFill>
                  <a:srgbClr val="008000"/>
                </a:solidFill>
                <a:cs typeface="+mn-cs"/>
              </a:rPr>
              <a:t>ApplicationController</a:t>
            </a:r>
            <a:r>
              <a:rPr lang="en-GB" b="1" dirty="0" smtClean="0">
                <a:solidFill>
                  <a:srgbClr val="008000"/>
                </a:solidFill>
                <a:cs typeface="+mn-cs"/>
              </a:rPr>
              <a:t/>
            </a:r>
            <a:br>
              <a:rPr lang="en-GB" b="1" dirty="0" smtClean="0">
                <a:solidFill>
                  <a:srgbClr val="008000"/>
                </a:solidFill>
                <a:cs typeface="+mn-cs"/>
              </a:rPr>
            </a:br>
            <a:r>
              <a:rPr lang="en-GB" b="1" dirty="0" err="1" smtClean="0">
                <a:solidFill>
                  <a:srgbClr val="008000"/>
                </a:solidFill>
                <a:cs typeface="+mn-cs"/>
              </a:rPr>
              <a:t>def</a:t>
            </a:r>
            <a:r>
              <a:rPr lang="en-GB" b="1" dirty="0" smtClean="0">
                <a:solidFill>
                  <a:srgbClr val="008000"/>
                </a:solidFill>
                <a:cs typeface="+mn-cs"/>
              </a:rPr>
              <a:t> hello</a:t>
            </a:r>
            <a:br>
              <a:rPr lang="en-GB" b="1" dirty="0" smtClean="0">
                <a:solidFill>
                  <a:srgbClr val="008000"/>
                </a:solidFill>
                <a:cs typeface="+mn-cs"/>
              </a:rPr>
            </a:br>
            <a:r>
              <a:rPr lang="en-GB" b="1" dirty="0" smtClean="0">
                <a:solidFill>
                  <a:srgbClr val="008000"/>
                </a:solidFill>
                <a:cs typeface="+mn-cs"/>
              </a:rPr>
              <a:t>    @time = </a:t>
            </a:r>
            <a:r>
              <a:rPr lang="en-GB" b="1" dirty="0" err="1" smtClean="0">
                <a:solidFill>
                  <a:srgbClr val="008000"/>
                </a:solidFill>
                <a:cs typeface="+mn-cs"/>
              </a:rPr>
              <a:t>Time.now</a:t>
            </a:r>
            <a:r>
              <a:rPr lang="en-GB" b="1" dirty="0" smtClean="0">
                <a:solidFill>
                  <a:srgbClr val="008000"/>
                </a:solidFill>
                <a:cs typeface="+mn-cs"/>
              </a:rPr>
              <a:t/>
            </a:r>
            <a:br>
              <a:rPr lang="en-GB" b="1" dirty="0" smtClean="0">
                <a:solidFill>
                  <a:srgbClr val="008000"/>
                </a:solidFill>
                <a:cs typeface="+mn-cs"/>
              </a:rPr>
            </a:br>
            <a:r>
              <a:rPr lang="en-GB" b="1" dirty="0" smtClean="0">
                <a:solidFill>
                  <a:srgbClr val="008000"/>
                </a:solidFill>
                <a:cs typeface="+mn-cs"/>
              </a:rPr>
              <a:t>end</a:t>
            </a:r>
            <a:br>
              <a:rPr lang="en-GB" b="1" dirty="0" smtClean="0">
                <a:solidFill>
                  <a:srgbClr val="008000"/>
                </a:solidFill>
                <a:cs typeface="+mn-cs"/>
              </a:rPr>
            </a:br>
            <a:r>
              <a:rPr lang="en-GB" b="1" dirty="0" smtClean="0">
                <a:solidFill>
                  <a:srgbClr val="008000"/>
                </a:solidFill>
                <a:cs typeface="+mn-cs"/>
              </a:rPr>
              <a:t>end</a:t>
            </a:r>
            <a:r>
              <a:rPr lang="en-GB" dirty="0" smtClean="0">
                <a:solidFill>
                  <a:srgbClr val="008000"/>
                </a:solidFill>
                <a:cs typeface="+mn-cs"/>
              </a:rPr>
              <a:t> </a:t>
            </a:r>
            <a:endParaRPr lang="en-US" dirty="0" smtClean="0">
              <a:solidFill>
                <a:srgbClr val="008000"/>
              </a:solidFill>
              <a:cs typeface="+mn-cs"/>
            </a:endParaRPr>
          </a:p>
        </p:txBody>
      </p:sp>
      <p:sp>
        <p:nvSpPr>
          <p:cNvPr id="5" name="TextBox 4"/>
          <p:cNvSpPr txBox="1"/>
          <p:nvPr/>
        </p:nvSpPr>
        <p:spPr>
          <a:xfrm>
            <a:off x="395536" y="3501008"/>
            <a:ext cx="7848872" cy="1815882"/>
          </a:xfrm>
          <a:prstGeom prst="rect">
            <a:avLst/>
          </a:prstGeom>
          <a:noFill/>
        </p:spPr>
        <p:txBody>
          <a:bodyPr wrap="square" rtlCol="0">
            <a:spAutoFit/>
          </a:bodyPr>
          <a:lstStyle/>
          <a:p>
            <a:pPr marL="514350" indent="-514350" algn="l">
              <a:buAutoNum type="arabicPeriod"/>
            </a:pPr>
            <a:r>
              <a:rPr lang="en-US" sz="2800" dirty="0"/>
              <a:t>T</a:t>
            </a:r>
            <a:r>
              <a:rPr lang="en-US" sz="2800" dirty="0" smtClean="0"/>
              <a:t>he controller first “talked” to the model </a:t>
            </a:r>
            <a:r>
              <a:rPr lang="en-US" sz="2800" dirty="0" smtClean="0">
                <a:solidFill>
                  <a:srgbClr val="FF0000"/>
                </a:solidFill>
              </a:rPr>
              <a:t>Time</a:t>
            </a:r>
            <a:r>
              <a:rPr lang="en-US" sz="2800" dirty="0" smtClean="0"/>
              <a:t>, retrieve the data (current time).</a:t>
            </a:r>
          </a:p>
          <a:p>
            <a:pPr marL="514350" indent="-514350" algn="l">
              <a:buAutoNum type="arabicPeriod"/>
            </a:pPr>
            <a:r>
              <a:rPr lang="en-US" sz="2800" dirty="0"/>
              <a:t>T</a:t>
            </a:r>
            <a:r>
              <a:rPr lang="en-US" sz="2800" dirty="0" smtClean="0"/>
              <a:t>he controller then asked the </a:t>
            </a:r>
            <a:r>
              <a:rPr lang="en-US" sz="2800" dirty="0" smtClean="0">
                <a:solidFill>
                  <a:srgbClr val="FF0000"/>
                </a:solidFill>
              </a:rPr>
              <a:t>view</a:t>
            </a:r>
            <a:r>
              <a:rPr lang="en-US" sz="2800" dirty="0" smtClean="0"/>
              <a:t>: </a:t>
            </a:r>
          </a:p>
          <a:p>
            <a:pPr algn="l"/>
            <a:r>
              <a:rPr lang="en-US" sz="2800" dirty="0" err="1">
                <a:solidFill>
                  <a:srgbClr val="FF0000"/>
                </a:solidFill>
              </a:rPr>
              <a:t>h</a:t>
            </a:r>
            <a:r>
              <a:rPr lang="en-US" sz="2800" dirty="0" err="1" smtClean="0">
                <a:solidFill>
                  <a:srgbClr val="FF0000"/>
                </a:solidFill>
              </a:rPr>
              <a:t>ello.html.erb</a:t>
            </a:r>
            <a:r>
              <a:rPr lang="en-US" sz="2800" dirty="0" smtClean="0"/>
              <a:t> to display the data</a:t>
            </a:r>
            <a:endParaRPr lang="en-US" sz="2800" dirty="0"/>
          </a:p>
        </p:txBody>
      </p:sp>
      <p:sp>
        <p:nvSpPr>
          <p:cNvPr id="7" name="TextBox 6"/>
          <p:cNvSpPr txBox="1"/>
          <p:nvPr/>
        </p:nvSpPr>
        <p:spPr>
          <a:xfrm>
            <a:off x="395536" y="5589240"/>
            <a:ext cx="8136904" cy="954107"/>
          </a:xfrm>
          <a:prstGeom prst="rect">
            <a:avLst/>
          </a:prstGeom>
          <a:noFill/>
        </p:spPr>
        <p:txBody>
          <a:bodyPr wrap="square" rtlCol="0">
            <a:spAutoFit/>
          </a:bodyPr>
          <a:lstStyle/>
          <a:p>
            <a:pPr algn="l"/>
            <a:r>
              <a:rPr lang="en-US" sz="2800" dirty="0" smtClean="0">
                <a:solidFill>
                  <a:srgbClr val="FF9933"/>
                </a:solidFill>
              </a:rPr>
              <a:t>Check the </a:t>
            </a:r>
            <a:r>
              <a:rPr lang="en-US" sz="2800" dirty="0" err="1" smtClean="0">
                <a:solidFill>
                  <a:srgbClr val="FF9933"/>
                </a:solidFill>
              </a:rPr>
              <a:t>Hartl</a:t>
            </a:r>
            <a:r>
              <a:rPr lang="en-US" sz="2800" dirty="0" smtClean="0">
                <a:solidFill>
                  <a:srgbClr val="FF9933"/>
                </a:solidFill>
              </a:rPr>
              <a:t> Book Sec 2.2.2 Figure 2.11 for more details </a:t>
            </a:r>
            <a:endParaRPr lang="en-US" sz="2800" dirty="0">
              <a:solidFill>
                <a:srgbClr val="FF9933"/>
              </a:solidFill>
            </a:endParaRPr>
          </a:p>
        </p:txBody>
      </p:sp>
    </p:spTree>
    <p:extLst>
      <p:ext uri="{BB962C8B-B14F-4D97-AF65-F5344CB8AC3E}">
        <p14:creationId xmlns:p14="http://schemas.microsoft.com/office/powerpoint/2010/main" val="42143211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323850" y="1125539"/>
            <a:ext cx="8136582" cy="1871413"/>
          </a:xfrm>
        </p:spPr>
        <p:txBody>
          <a:bodyPr/>
          <a:lstStyle/>
          <a:p>
            <a:pPr>
              <a:spcBef>
                <a:spcPct val="0"/>
              </a:spcBef>
              <a:spcAft>
                <a:spcPct val="0"/>
              </a:spcAft>
              <a:buClr>
                <a:srgbClr val="FFCC66"/>
              </a:buClr>
            </a:pPr>
            <a:r>
              <a:rPr lang="en-US" b="1" dirty="0">
                <a:solidFill>
                  <a:srgbClr val="008000"/>
                </a:solidFill>
                <a:latin typeface="+mj-lt"/>
                <a:ea typeface="+mj-ea"/>
              </a:rPr>
              <a:t>r</a:t>
            </a:r>
            <a:r>
              <a:rPr lang="en-US" b="1" dirty="0" smtClean="0">
                <a:solidFill>
                  <a:srgbClr val="008000"/>
                </a:solidFill>
                <a:latin typeface="+mj-lt"/>
                <a:ea typeface="+mj-ea"/>
              </a:rPr>
              <a:t>ails </a:t>
            </a:r>
            <a:r>
              <a:rPr lang="en-US" b="1" dirty="0">
                <a:solidFill>
                  <a:srgbClr val="008000"/>
                </a:solidFill>
                <a:latin typeface="+mj-lt"/>
                <a:ea typeface="+mj-ea"/>
              </a:rPr>
              <a:t>generate model User </a:t>
            </a:r>
            <a:r>
              <a:rPr lang="en-US" b="1" dirty="0" err="1">
                <a:solidFill>
                  <a:srgbClr val="008000"/>
                </a:solidFill>
                <a:latin typeface="+mj-lt"/>
                <a:ea typeface="+mj-ea"/>
              </a:rPr>
              <a:t>name:string</a:t>
            </a:r>
            <a:r>
              <a:rPr lang="en-US" b="1" dirty="0">
                <a:solidFill>
                  <a:srgbClr val="008000"/>
                </a:solidFill>
                <a:latin typeface="+mj-lt"/>
                <a:ea typeface="+mj-ea"/>
              </a:rPr>
              <a:t> </a:t>
            </a:r>
            <a:r>
              <a:rPr lang="en-US" b="1" dirty="0" err="1" smtClean="0">
                <a:solidFill>
                  <a:srgbClr val="008000"/>
                </a:solidFill>
                <a:latin typeface="+mj-lt"/>
                <a:ea typeface="+mj-ea"/>
              </a:rPr>
              <a:t>email:string</a:t>
            </a:r>
            <a:endParaRPr lang="en-US" b="1" dirty="0" smtClean="0">
              <a:solidFill>
                <a:srgbClr val="008000"/>
              </a:solidFill>
              <a:latin typeface="+mj-lt"/>
              <a:ea typeface="+mj-ea"/>
            </a:endParaRPr>
          </a:p>
          <a:p>
            <a:pPr>
              <a:spcBef>
                <a:spcPct val="0"/>
              </a:spcBef>
              <a:spcAft>
                <a:spcPct val="0"/>
              </a:spcAft>
              <a:buClr>
                <a:srgbClr val="FFCC66"/>
              </a:buClr>
            </a:pPr>
            <a:r>
              <a:rPr lang="en-US" dirty="0" smtClean="0">
                <a:latin typeface="+mj-lt"/>
                <a:ea typeface="+mj-ea"/>
              </a:rPr>
              <a:t>Generate the following two files:</a:t>
            </a:r>
          </a:p>
          <a:p>
            <a:pPr marL="457200" lvl="1" indent="0">
              <a:spcBef>
                <a:spcPct val="0"/>
              </a:spcBef>
              <a:spcAft>
                <a:spcPct val="0"/>
              </a:spcAft>
              <a:buClr>
                <a:srgbClr val="FFCC66"/>
              </a:buClr>
              <a:buNone/>
            </a:pPr>
            <a:r>
              <a:rPr lang="en-US" sz="2400" b="1" dirty="0" err="1">
                <a:solidFill>
                  <a:schemeClr val="tx1"/>
                </a:solidFill>
                <a:latin typeface="+mj-lt"/>
                <a:ea typeface="+mj-ea"/>
              </a:rPr>
              <a:t>d</a:t>
            </a:r>
            <a:r>
              <a:rPr lang="en-US" sz="2400" b="1" dirty="0" err="1" smtClean="0">
                <a:solidFill>
                  <a:schemeClr val="tx1"/>
                </a:solidFill>
                <a:latin typeface="+mj-lt"/>
                <a:ea typeface="+mj-ea"/>
              </a:rPr>
              <a:t>b</a:t>
            </a:r>
            <a:r>
              <a:rPr lang="en-US" sz="2400" b="1" dirty="0" smtClean="0">
                <a:solidFill>
                  <a:schemeClr val="tx1"/>
                </a:solidFill>
                <a:latin typeface="+mj-lt"/>
                <a:ea typeface="+mj-ea"/>
              </a:rPr>
              <a:t>/migrate/2012xxxxx_create_users.rb</a:t>
            </a:r>
          </a:p>
          <a:p>
            <a:pPr marL="457200" lvl="1" indent="0">
              <a:spcBef>
                <a:spcPct val="0"/>
              </a:spcBef>
              <a:spcAft>
                <a:spcPct val="0"/>
              </a:spcAft>
              <a:buClr>
                <a:srgbClr val="FFCC66"/>
              </a:buClr>
              <a:buNone/>
            </a:pPr>
            <a:r>
              <a:rPr lang="en-US" sz="2400" b="1" dirty="0">
                <a:solidFill>
                  <a:schemeClr val="tx1"/>
                </a:solidFill>
                <a:latin typeface="+mj-lt"/>
                <a:ea typeface="+mj-ea"/>
              </a:rPr>
              <a:t>a</a:t>
            </a:r>
            <a:r>
              <a:rPr lang="en-US" sz="2400" b="1" dirty="0" smtClean="0">
                <a:solidFill>
                  <a:schemeClr val="tx1"/>
                </a:solidFill>
                <a:latin typeface="+mj-lt"/>
                <a:ea typeface="+mj-ea"/>
              </a:rPr>
              <a:t>pp/models/</a:t>
            </a:r>
            <a:r>
              <a:rPr lang="en-US" sz="2400" b="1" dirty="0" err="1" smtClean="0">
                <a:solidFill>
                  <a:schemeClr val="tx1"/>
                </a:solidFill>
                <a:latin typeface="+mj-lt"/>
                <a:ea typeface="+mj-ea"/>
              </a:rPr>
              <a:t>user.rb</a:t>
            </a:r>
            <a:endParaRPr lang="en-US" sz="2400" b="1" dirty="0">
              <a:solidFill>
                <a:schemeClr val="tx1"/>
              </a:solidFill>
              <a:latin typeface="+mj-lt"/>
              <a:ea typeface="+mj-ea"/>
            </a:endParaRPr>
          </a:p>
        </p:txBody>
      </p:sp>
      <p:sp>
        <p:nvSpPr>
          <p:cNvPr id="5" name="Rectangle 3"/>
          <p:cNvSpPr txBox="1">
            <a:spLocks noChangeArrowheads="1"/>
          </p:cNvSpPr>
          <p:nvPr/>
        </p:nvSpPr>
        <p:spPr bwMode="auto">
          <a:xfrm>
            <a:off x="179512" y="2852936"/>
            <a:ext cx="5760640" cy="3240360"/>
          </a:xfrm>
          <a:prstGeom prst="rect">
            <a:avLst/>
          </a:prstGeom>
          <a:noFill/>
          <a:ln>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spcBef>
                <a:spcPts val="600"/>
              </a:spcBef>
              <a:spcAft>
                <a:spcPts val="600"/>
              </a:spcAft>
              <a:buClr>
                <a:srgbClr val="000000"/>
              </a:buClr>
              <a:buSzPct val="100000"/>
              <a:buFont typeface="Arial" charset="0"/>
              <a:buChar char="•"/>
              <a:defRPr sz="2400">
                <a:solidFill>
                  <a:srgbClr val="000000"/>
                </a:solidFill>
                <a:latin typeface="+mn-lt"/>
                <a:ea typeface="+mn-ea"/>
                <a:cs typeface="ＭＳ Ｐゴシック" charset="0"/>
              </a:defRPr>
            </a:lvl1pPr>
            <a:lvl2pPr marL="741363" indent="-284163" algn="l" defTabSz="457200" rtl="0" eaLnBrk="0" fontAlgn="base" hangingPunct="0">
              <a:spcBef>
                <a:spcPts val="500"/>
              </a:spcBef>
              <a:spcAft>
                <a:spcPts val="500"/>
              </a:spcAft>
              <a:buClr>
                <a:srgbClr val="000000"/>
              </a:buClr>
              <a:buSzPct val="100000"/>
              <a:buFont typeface="Arial" charset="0"/>
              <a:buChar char="–"/>
              <a:defRPr sz="2000">
                <a:solidFill>
                  <a:srgbClr val="000000"/>
                </a:solidFill>
                <a:latin typeface="+mn-lt"/>
                <a:ea typeface="+mn-ea"/>
              </a:defRPr>
            </a:lvl2pPr>
            <a:lvl3pPr marL="11430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3pPr>
            <a:lvl4pPr marL="16002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4pPr>
            <a:lvl5pPr marL="20574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5pPr>
            <a:lvl6pPr marL="25146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6pPr>
            <a:lvl7pPr marL="29718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7pPr>
            <a:lvl8pPr marL="34290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8pPr>
            <a:lvl9pPr marL="38862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9pPr>
          </a:lstStyle>
          <a:p>
            <a:pPr marL="0" indent="0" defTabSz="914400" eaLnBrk="1" hangingPunct="1">
              <a:lnSpc>
                <a:spcPct val="80000"/>
              </a:lnSpc>
              <a:buFont typeface="Arial" charset="0"/>
              <a:buNone/>
              <a:defRPr/>
            </a:pPr>
            <a:r>
              <a:rPr lang="en-US" sz="2000" b="1" dirty="0" smtClean="0">
                <a:solidFill>
                  <a:schemeClr val="folHlink"/>
                </a:solidFill>
                <a:cs typeface="+mn-cs"/>
              </a:rPr>
              <a:t>2012XXXXXX_create_users.rb:</a:t>
            </a:r>
            <a:endParaRPr lang="en-GB" sz="2000" b="1" dirty="0" smtClean="0">
              <a:solidFill>
                <a:srgbClr val="CC6600"/>
              </a:solidFill>
              <a:cs typeface="+mn-cs"/>
            </a:endParaRPr>
          </a:p>
          <a:p>
            <a:pPr marL="0" indent="0" defTabSz="914400">
              <a:lnSpc>
                <a:spcPct val="80000"/>
              </a:lnSpc>
              <a:spcBef>
                <a:spcPct val="20000"/>
              </a:spcBef>
              <a:spcAft>
                <a:spcPct val="0"/>
              </a:spcAft>
              <a:buClrTx/>
              <a:buSzTx/>
              <a:buFontTx/>
              <a:buNone/>
              <a:defRPr/>
            </a:pPr>
            <a:r>
              <a:rPr lang="en-GB" sz="2000" dirty="0">
                <a:solidFill>
                  <a:srgbClr val="008000"/>
                </a:solidFill>
                <a:cs typeface="+mn-cs"/>
              </a:rPr>
              <a:t>class </a:t>
            </a:r>
            <a:r>
              <a:rPr lang="en-US" sz="2000" dirty="0" err="1">
                <a:solidFill>
                  <a:srgbClr val="008000"/>
                </a:solidFill>
                <a:cs typeface="+mn-cs"/>
              </a:rPr>
              <a:t>CreateUsers</a:t>
            </a:r>
            <a:r>
              <a:rPr lang="en-US" sz="2000" dirty="0">
                <a:solidFill>
                  <a:srgbClr val="008000"/>
                </a:solidFill>
                <a:cs typeface="+mn-cs"/>
              </a:rPr>
              <a:t> &lt; </a:t>
            </a:r>
            <a:r>
              <a:rPr lang="en-US" sz="2000" dirty="0" err="1">
                <a:solidFill>
                  <a:srgbClr val="008000"/>
                </a:solidFill>
                <a:cs typeface="+mn-cs"/>
              </a:rPr>
              <a:t>ActiveRecord</a:t>
            </a:r>
            <a:r>
              <a:rPr lang="en-US" sz="2000" dirty="0">
                <a:solidFill>
                  <a:srgbClr val="008000"/>
                </a:solidFill>
                <a:cs typeface="+mn-cs"/>
              </a:rPr>
              <a:t>::Migration</a:t>
            </a:r>
            <a:r>
              <a:rPr lang="en-GB" sz="2000" dirty="0">
                <a:solidFill>
                  <a:srgbClr val="008000"/>
                </a:solidFill>
                <a:cs typeface="+mn-cs"/>
              </a:rPr>
              <a:t/>
            </a:r>
            <a:br>
              <a:rPr lang="en-GB" sz="2000" dirty="0">
                <a:solidFill>
                  <a:srgbClr val="008000"/>
                </a:solidFill>
                <a:cs typeface="+mn-cs"/>
              </a:rPr>
            </a:br>
            <a:r>
              <a:rPr lang="en-GB" sz="2000" dirty="0">
                <a:solidFill>
                  <a:srgbClr val="008000"/>
                </a:solidFill>
                <a:cs typeface="+mn-cs"/>
              </a:rPr>
              <a:t>   </a:t>
            </a:r>
            <a:r>
              <a:rPr lang="en-GB" sz="2000" dirty="0" err="1">
                <a:solidFill>
                  <a:srgbClr val="008000"/>
                </a:solidFill>
                <a:cs typeface="+mn-cs"/>
              </a:rPr>
              <a:t>def</a:t>
            </a:r>
            <a:r>
              <a:rPr lang="en-GB" sz="2000" dirty="0">
                <a:solidFill>
                  <a:srgbClr val="008000"/>
                </a:solidFill>
                <a:cs typeface="+mn-cs"/>
              </a:rPr>
              <a:t> </a:t>
            </a:r>
            <a:r>
              <a:rPr lang="en-US" sz="2000" dirty="0">
                <a:solidFill>
                  <a:srgbClr val="008000"/>
                </a:solidFill>
                <a:cs typeface="+mn-cs"/>
              </a:rPr>
              <a:t>change</a:t>
            </a:r>
            <a:r>
              <a:rPr lang="en-GB" sz="2000" dirty="0">
                <a:solidFill>
                  <a:srgbClr val="008000"/>
                </a:solidFill>
                <a:cs typeface="+mn-cs"/>
              </a:rPr>
              <a:t/>
            </a:r>
            <a:br>
              <a:rPr lang="en-GB" sz="2000" dirty="0">
                <a:solidFill>
                  <a:srgbClr val="008000"/>
                </a:solidFill>
                <a:cs typeface="+mn-cs"/>
              </a:rPr>
            </a:br>
            <a:r>
              <a:rPr lang="en-GB" sz="2000" dirty="0">
                <a:solidFill>
                  <a:srgbClr val="008000"/>
                </a:solidFill>
                <a:cs typeface="+mn-cs"/>
              </a:rPr>
              <a:t>             </a:t>
            </a:r>
            <a:r>
              <a:rPr lang="en-US" sz="2000" dirty="0" err="1">
                <a:solidFill>
                  <a:srgbClr val="008000"/>
                </a:solidFill>
                <a:cs typeface="+mn-cs"/>
              </a:rPr>
              <a:t>create_table</a:t>
            </a:r>
            <a:r>
              <a:rPr lang="en-US" sz="2000" dirty="0">
                <a:solidFill>
                  <a:srgbClr val="008000"/>
                </a:solidFill>
                <a:cs typeface="+mn-cs"/>
              </a:rPr>
              <a:t> :users do |t|</a:t>
            </a:r>
          </a:p>
          <a:p>
            <a:pPr marL="0" indent="0" defTabSz="914400">
              <a:lnSpc>
                <a:spcPct val="80000"/>
              </a:lnSpc>
              <a:spcBef>
                <a:spcPct val="20000"/>
              </a:spcBef>
              <a:spcAft>
                <a:spcPct val="0"/>
              </a:spcAft>
              <a:buClrTx/>
              <a:buSzTx/>
              <a:buFontTx/>
              <a:buNone/>
              <a:defRPr/>
            </a:pPr>
            <a:r>
              <a:rPr lang="en-US" sz="2000" dirty="0">
                <a:solidFill>
                  <a:srgbClr val="008000"/>
                </a:solidFill>
                <a:cs typeface="+mn-cs"/>
              </a:rPr>
              <a:t>	</a:t>
            </a:r>
            <a:r>
              <a:rPr lang="en-US" sz="2000" dirty="0" err="1">
                <a:solidFill>
                  <a:srgbClr val="008000"/>
                </a:solidFill>
                <a:cs typeface="+mn-cs"/>
              </a:rPr>
              <a:t>t.string</a:t>
            </a:r>
            <a:r>
              <a:rPr lang="en-US" sz="2000" dirty="0">
                <a:solidFill>
                  <a:srgbClr val="008000"/>
                </a:solidFill>
                <a:cs typeface="+mn-cs"/>
              </a:rPr>
              <a:t> :name</a:t>
            </a:r>
          </a:p>
          <a:p>
            <a:pPr marL="0" indent="0" defTabSz="914400">
              <a:lnSpc>
                <a:spcPct val="80000"/>
              </a:lnSpc>
              <a:spcBef>
                <a:spcPct val="20000"/>
              </a:spcBef>
              <a:spcAft>
                <a:spcPct val="0"/>
              </a:spcAft>
              <a:buClrTx/>
              <a:buSzTx/>
              <a:buFontTx/>
              <a:buNone/>
              <a:defRPr/>
            </a:pPr>
            <a:r>
              <a:rPr lang="en-US" sz="2000" dirty="0">
                <a:solidFill>
                  <a:srgbClr val="008000"/>
                </a:solidFill>
                <a:cs typeface="+mn-cs"/>
              </a:rPr>
              <a:t>             </a:t>
            </a:r>
            <a:r>
              <a:rPr lang="en-US" sz="2000" dirty="0" err="1">
                <a:solidFill>
                  <a:srgbClr val="008000"/>
                </a:solidFill>
                <a:cs typeface="+mn-cs"/>
              </a:rPr>
              <a:t>t.string</a:t>
            </a:r>
            <a:r>
              <a:rPr lang="en-US" sz="2000" dirty="0">
                <a:solidFill>
                  <a:srgbClr val="008000"/>
                </a:solidFill>
                <a:cs typeface="+mn-cs"/>
              </a:rPr>
              <a:t> :email</a:t>
            </a:r>
          </a:p>
          <a:p>
            <a:pPr marL="0" indent="0" defTabSz="914400">
              <a:lnSpc>
                <a:spcPct val="80000"/>
              </a:lnSpc>
              <a:spcBef>
                <a:spcPct val="20000"/>
              </a:spcBef>
              <a:spcAft>
                <a:spcPct val="0"/>
              </a:spcAft>
              <a:buClrTx/>
              <a:buSzTx/>
              <a:buFontTx/>
              <a:buNone/>
              <a:defRPr/>
            </a:pPr>
            <a:endParaRPr lang="en-US" sz="2000" dirty="0">
              <a:solidFill>
                <a:srgbClr val="008000"/>
              </a:solidFill>
              <a:cs typeface="+mn-cs"/>
            </a:endParaRPr>
          </a:p>
          <a:p>
            <a:pPr marL="0" indent="0" defTabSz="914400">
              <a:lnSpc>
                <a:spcPct val="80000"/>
              </a:lnSpc>
              <a:spcBef>
                <a:spcPct val="20000"/>
              </a:spcBef>
              <a:spcAft>
                <a:spcPct val="0"/>
              </a:spcAft>
              <a:buClrTx/>
              <a:buSzTx/>
              <a:buFontTx/>
              <a:buNone/>
              <a:defRPr/>
            </a:pPr>
            <a:r>
              <a:rPr lang="en-US" sz="2000" dirty="0">
                <a:solidFill>
                  <a:srgbClr val="008000"/>
                </a:solidFill>
                <a:cs typeface="+mn-cs"/>
              </a:rPr>
              <a:t>            </a:t>
            </a:r>
            <a:r>
              <a:rPr lang="en-US" sz="2000" dirty="0" err="1">
                <a:solidFill>
                  <a:srgbClr val="008000"/>
                </a:solidFill>
                <a:cs typeface="+mn-cs"/>
              </a:rPr>
              <a:t>t.timestamps</a:t>
            </a:r>
            <a:r>
              <a:rPr lang="en-GB" sz="2000" b="1" dirty="0" smtClean="0">
                <a:solidFill>
                  <a:srgbClr val="008000"/>
                </a:solidFill>
                <a:cs typeface="+mn-cs"/>
              </a:rPr>
              <a:t/>
            </a:r>
            <a:br>
              <a:rPr lang="en-GB" sz="2000" b="1" dirty="0" smtClean="0">
                <a:solidFill>
                  <a:srgbClr val="008000"/>
                </a:solidFill>
                <a:cs typeface="+mn-cs"/>
              </a:rPr>
            </a:br>
            <a:r>
              <a:rPr lang="en-GB" sz="2000" b="1" dirty="0" smtClean="0">
                <a:solidFill>
                  <a:srgbClr val="008000"/>
                </a:solidFill>
                <a:cs typeface="+mn-cs"/>
              </a:rPr>
              <a:t>            end</a:t>
            </a:r>
            <a:br>
              <a:rPr lang="en-GB" sz="2000" b="1" dirty="0" smtClean="0">
                <a:solidFill>
                  <a:srgbClr val="008000"/>
                </a:solidFill>
                <a:cs typeface="+mn-cs"/>
              </a:rPr>
            </a:br>
            <a:r>
              <a:rPr lang="en-GB" sz="2000" b="1" dirty="0" smtClean="0">
                <a:solidFill>
                  <a:srgbClr val="008000"/>
                </a:solidFill>
                <a:cs typeface="+mn-cs"/>
              </a:rPr>
              <a:t>    end</a:t>
            </a:r>
            <a:r>
              <a:rPr lang="en-GB" sz="2000" dirty="0" smtClean="0">
                <a:solidFill>
                  <a:srgbClr val="008000"/>
                </a:solidFill>
                <a:cs typeface="+mn-cs"/>
              </a:rPr>
              <a:t> </a:t>
            </a:r>
          </a:p>
          <a:p>
            <a:pPr marL="0" indent="0" defTabSz="914400">
              <a:lnSpc>
                <a:spcPct val="80000"/>
              </a:lnSpc>
              <a:spcBef>
                <a:spcPct val="20000"/>
              </a:spcBef>
              <a:spcAft>
                <a:spcPct val="0"/>
              </a:spcAft>
              <a:buClrTx/>
              <a:buSzTx/>
              <a:buFontTx/>
              <a:buNone/>
              <a:defRPr/>
            </a:pPr>
            <a:r>
              <a:rPr lang="en-GB" sz="2000" dirty="0" smtClean="0">
                <a:solidFill>
                  <a:srgbClr val="008000"/>
                </a:solidFill>
                <a:cs typeface="+mn-cs"/>
              </a:rPr>
              <a:t>end</a:t>
            </a:r>
            <a:endParaRPr lang="en-US" sz="2000" dirty="0" smtClean="0">
              <a:solidFill>
                <a:srgbClr val="008000"/>
              </a:solidFill>
              <a:cs typeface="+mn-cs"/>
            </a:endParaRPr>
          </a:p>
        </p:txBody>
      </p:sp>
      <p:sp>
        <p:nvSpPr>
          <p:cNvPr id="6" name="TextBox 5"/>
          <p:cNvSpPr txBox="1"/>
          <p:nvPr/>
        </p:nvSpPr>
        <p:spPr>
          <a:xfrm>
            <a:off x="6051442" y="2852936"/>
            <a:ext cx="3059832" cy="1200328"/>
          </a:xfrm>
          <a:prstGeom prst="rect">
            <a:avLst/>
          </a:prstGeom>
          <a:noFill/>
        </p:spPr>
        <p:txBody>
          <a:bodyPr wrap="square" rtlCol="0">
            <a:spAutoFit/>
          </a:bodyPr>
          <a:lstStyle/>
          <a:p>
            <a:pPr algn="l"/>
            <a:r>
              <a:rPr lang="en-US" sz="2400" dirty="0" smtClean="0"/>
              <a:t>Run the database migration by</a:t>
            </a:r>
          </a:p>
          <a:p>
            <a:pPr algn="l"/>
            <a:r>
              <a:rPr lang="en-US" sz="2400" dirty="0" smtClean="0"/>
              <a:t> </a:t>
            </a:r>
            <a:r>
              <a:rPr lang="en-US" sz="2400" dirty="0" smtClean="0">
                <a:solidFill>
                  <a:srgbClr val="FF0000"/>
                </a:solidFill>
              </a:rPr>
              <a:t>rake </a:t>
            </a:r>
            <a:r>
              <a:rPr lang="en-US" sz="2400" dirty="0" err="1" smtClean="0">
                <a:solidFill>
                  <a:srgbClr val="FF0000"/>
                </a:solidFill>
              </a:rPr>
              <a:t>db:migrate</a:t>
            </a:r>
            <a:endParaRPr lang="en-US" sz="2400" dirty="0">
              <a:solidFill>
                <a:srgbClr val="FF0000"/>
              </a:solidFill>
            </a:endParaRPr>
          </a:p>
        </p:txBody>
      </p:sp>
      <p:sp>
        <p:nvSpPr>
          <p:cNvPr id="8" name="TextBox 7"/>
          <p:cNvSpPr txBox="1"/>
          <p:nvPr/>
        </p:nvSpPr>
        <p:spPr>
          <a:xfrm>
            <a:off x="6156176" y="4293096"/>
            <a:ext cx="2808312" cy="1200328"/>
          </a:xfrm>
          <a:prstGeom prst="rect">
            <a:avLst/>
          </a:prstGeom>
          <a:noFill/>
        </p:spPr>
        <p:txBody>
          <a:bodyPr wrap="square" rtlCol="0">
            <a:spAutoFit/>
          </a:bodyPr>
          <a:lstStyle/>
          <a:p>
            <a:pPr algn="l"/>
            <a:r>
              <a:rPr lang="en-US" sz="2400" dirty="0" smtClean="0"/>
              <a:t>Question: What files were generated?</a:t>
            </a:r>
            <a:endParaRPr lang="en-US" sz="2400" dirty="0"/>
          </a:p>
        </p:txBody>
      </p:sp>
    </p:spTree>
    <p:extLst>
      <p:ext uri="{BB962C8B-B14F-4D97-AF65-F5344CB8AC3E}">
        <p14:creationId xmlns:p14="http://schemas.microsoft.com/office/powerpoint/2010/main" val="170209170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defTabSz="914400" eaLnBrk="1" hangingPunct="1">
              <a:defRPr/>
            </a:pPr>
            <a:r>
              <a:rPr lang="en-GB" dirty="0" smtClean="0">
                <a:cs typeface="+mj-cs"/>
              </a:rPr>
              <a:t>Database Migration</a:t>
            </a:r>
            <a:endParaRPr lang="en-GB" dirty="0" smtClean="0">
              <a:latin typeface="Times New Roman" charset="0"/>
              <a:cs typeface="Times New Roman" charset="0"/>
            </a:endParaRPr>
          </a:p>
        </p:txBody>
      </p:sp>
      <p:sp>
        <p:nvSpPr>
          <p:cNvPr id="578563" name="Rectangle 3"/>
          <p:cNvSpPr>
            <a:spLocks noGrp="1" noChangeArrowheads="1"/>
          </p:cNvSpPr>
          <p:nvPr>
            <p:ph type="body" idx="1"/>
          </p:nvPr>
        </p:nvSpPr>
        <p:spPr>
          <a:xfrm>
            <a:off x="395288" y="1484313"/>
            <a:ext cx="8353425" cy="4602162"/>
          </a:xfrm>
        </p:spPr>
        <p:txBody>
          <a:bodyPr/>
          <a:lstStyle/>
          <a:p>
            <a:pPr marL="0" indent="0" eaLnBrk="1" hangingPunct="1">
              <a:buFont typeface="Arial" charset="0"/>
              <a:buNone/>
              <a:defRPr/>
            </a:pPr>
            <a:r>
              <a:rPr lang="en-US" b="1" dirty="0" smtClean="0">
                <a:solidFill>
                  <a:srgbClr val="008000"/>
                </a:solidFill>
                <a:cs typeface="+mn-cs"/>
              </a:rPr>
              <a:t>rake </a:t>
            </a:r>
            <a:r>
              <a:rPr lang="en-US" b="1" dirty="0" err="1" smtClean="0">
                <a:solidFill>
                  <a:srgbClr val="008000"/>
                </a:solidFill>
                <a:cs typeface="+mn-cs"/>
              </a:rPr>
              <a:t>db:migrate</a:t>
            </a:r>
            <a:endParaRPr lang="en-US" b="1" dirty="0" smtClean="0">
              <a:solidFill>
                <a:srgbClr val="008000"/>
              </a:solidFill>
              <a:cs typeface="+mn-cs"/>
            </a:endParaRPr>
          </a:p>
          <a:p>
            <a:pPr eaLnBrk="1" hangingPunct="1">
              <a:defRPr/>
            </a:pPr>
            <a:r>
              <a:rPr lang="en-US" dirty="0" smtClean="0">
                <a:cs typeface="+mn-cs"/>
              </a:rPr>
              <a:t>In the Unix tradition, the make utility has played an important role in building executable programs from source code</a:t>
            </a:r>
          </a:p>
          <a:p>
            <a:pPr eaLnBrk="1" hangingPunct="1">
              <a:defRPr/>
            </a:pPr>
            <a:r>
              <a:rPr lang="en-US" dirty="0" smtClean="0">
                <a:cs typeface="+mn-cs"/>
              </a:rPr>
              <a:t>Rake is </a:t>
            </a:r>
            <a:r>
              <a:rPr lang="en-US" i="1" dirty="0" smtClean="0">
                <a:cs typeface="+mn-cs"/>
              </a:rPr>
              <a:t>Ruby make</a:t>
            </a:r>
            <a:r>
              <a:rPr lang="en-US" dirty="0" smtClean="0">
                <a:cs typeface="+mn-cs"/>
              </a:rPr>
              <a:t>, a make-like language written in Ruby</a:t>
            </a:r>
          </a:p>
          <a:p>
            <a:pPr eaLnBrk="1" hangingPunct="1">
              <a:defRPr/>
            </a:pPr>
            <a:endParaRPr lang="en-US" dirty="0" smtClean="0">
              <a:solidFill>
                <a:srgbClr val="CC6600"/>
              </a:solidFill>
              <a:cs typeface="+mn-cs"/>
            </a:endParaRPr>
          </a:p>
          <a:p>
            <a:pPr eaLnBrk="1" hangingPunct="1">
              <a:defRPr/>
            </a:pPr>
            <a:r>
              <a:rPr lang="en-US" dirty="0" smtClean="0">
                <a:cs typeface="+mn-cs"/>
              </a:rPr>
              <a:t>Rails comes with built-in support for SQLite3 </a:t>
            </a:r>
          </a:p>
          <a:p>
            <a:pPr lvl="1" eaLnBrk="1" hangingPunct="1">
              <a:defRPr/>
            </a:pPr>
            <a:r>
              <a:rPr lang="en-US" sz="1800" dirty="0" smtClean="0"/>
              <a:t>SQLite3 is a lightweight </a:t>
            </a:r>
            <a:r>
              <a:rPr lang="en-US" sz="1800" dirty="0" err="1" smtClean="0"/>
              <a:t>serverless</a:t>
            </a:r>
            <a:r>
              <a:rPr lang="en-US" sz="1800" dirty="0" smtClean="0"/>
              <a:t> database application</a:t>
            </a:r>
          </a:p>
          <a:p>
            <a:pPr lvl="1" eaLnBrk="1" hangingPunct="1">
              <a:defRPr/>
            </a:pPr>
            <a:r>
              <a:rPr lang="en-US" sz="1800" dirty="0" smtClean="0"/>
              <a:t>Rails can support other database system too</a:t>
            </a:r>
          </a:p>
        </p:txBody>
      </p:sp>
    </p:spTree>
    <p:extLst>
      <p:ext uri="{BB962C8B-B14F-4D97-AF65-F5344CB8AC3E}">
        <p14:creationId xmlns:p14="http://schemas.microsoft.com/office/powerpoint/2010/main" val="218125075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defTabSz="914400" eaLnBrk="1" hangingPunct="1">
              <a:defRPr/>
            </a:pPr>
            <a:r>
              <a:rPr lang="en-GB" smtClean="0">
                <a:cs typeface="+mj-cs"/>
              </a:rPr>
              <a:t>Database Configurations</a:t>
            </a:r>
            <a:endParaRPr lang="en-GB" smtClean="0">
              <a:latin typeface="Times New Roman" charset="0"/>
              <a:cs typeface="Times New Roman" charset="0"/>
            </a:endParaRPr>
          </a:p>
        </p:txBody>
      </p:sp>
      <p:sp>
        <p:nvSpPr>
          <p:cNvPr id="578563" name="Rectangle 3"/>
          <p:cNvSpPr>
            <a:spLocks noGrp="1" noChangeArrowheads="1"/>
          </p:cNvSpPr>
          <p:nvPr>
            <p:ph type="body" idx="1"/>
          </p:nvPr>
        </p:nvSpPr>
        <p:spPr>
          <a:xfrm>
            <a:off x="4206000" y="1700808"/>
            <a:ext cx="4932362" cy="4602162"/>
          </a:xfrm>
        </p:spPr>
        <p:txBody>
          <a:bodyPr/>
          <a:lstStyle/>
          <a:p>
            <a:pPr marL="342900" indent="-342900" defTabSz="914400" eaLnBrk="1" hangingPunct="1">
              <a:lnSpc>
                <a:spcPct val="80000"/>
              </a:lnSpc>
              <a:spcBef>
                <a:spcPct val="0"/>
              </a:spcBef>
              <a:defRPr/>
            </a:pPr>
            <a:r>
              <a:rPr lang="en-GB" sz="2000" b="1" dirty="0" smtClean="0">
                <a:cs typeface="+mn-cs"/>
              </a:rPr>
              <a:t>YML: </a:t>
            </a:r>
            <a:r>
              <a:rPr lang="en-GB" sz="2000" dirty="0" smtClean="0">
                <a:cs typeface="+mn-cs"/>
              </a:rPr>
              <a:t>lightweight format </a:t>
            </a:r>
          </a:p>
          <a:p>
            <a:pPr marL="742950" lvl="1" indent="-285750" defTabSz="914400" eaLnBrk="1" hangingPunct="1">
              <a:lnSpc>
                <a:spcPct val="80000"/>
              </a:lnSpc>
              <a:spcBef>
                <a:spcPct val="0"/>
              </a:spcBef>
              <a:defRPr/>
            </a:pPr>
            <a:r>
              <a:rPr lang="en-GB" sz="1800" dirty="0" smtClean="0"/>
              <a:t>used in Rails for configuration</a:t>
            </a:r>
          </a:p>
          <a:p>
            <a:pPr marL="342900" indent="-342900" defTabSz="914400" eaLnBrk="1" hangingPunct="1">
              <a:lnSpc>
                <a:spcPct val="80000"/>
              </a:lnSpc>
              <a:spcBef>
                <a:spcPct val="0"/>
              </a:spcBef>
              <a:defRPr/>
            </a:pPr>
            <a:endParaRPr lang="en-GB" sz="2000" dirty="0" smtClean="0">
              <a:cs typeface="+mn-cs"/>
            </a:endParaRPr>
          </a:p>
          <a:p>
            <a:pPr marL="342900" indent="-342900" defTabSz="914400" eaLnBrk="1" hangingPunct="1">
              <a:lnSpc>
                <a:spcPct val="80000"/>
              </a:lnSpc>
              <a:spcBef>
                <a:spcPct val="0"/>
              </a:spcBef>
              <a:defRPr/>
            </a:pPr>
            <a:r>
              <a:rPr lang="en-GB" sz="1800" dirty="0" smtClean="0">
                <a:solidFill>
                  <a:srgbClr val="008000"/>
                </a:solidFill>
                <a:cs typeface="+mn-cs"/>
              </a:rPr>
              <a:t>development: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adapter: sqlite3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database: </a:t>
            </a:r>
            <a:r>
              <a:rPr lang="en-GB" sz="1800" dirty="0" err="1" smtClean="0">
                <a:solidFill>
                  <a:srgbClr val="008000"/>
                </a:solidFill>
                <a:cs typeface="+mn-cs"/>
              </a:rPr>
              <a:t>db</a:t>
            </a:r>
            <a:r>
              <a:rPr lang="en-GB" sz="1800" dirty="0" smtClean="0">
                <a:solidFill>
                  <a:srgbClr val="008000"/>
                </a:solidFill>
                <a:cs typeface="+mn-cs"/>
              </a:rPr>
              <a:t>/development.sqlite3 	timeout: 5000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test: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adapter: sqlite3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database: </a:t>
            </a:r>
            <a:r>
              <a:rPr lang="en-GB" sz="1800" dirty="0" err="1" smtClean="0">
                <a:solidFill>
                  <a:srgbClr val="008000"/>
                </a:solidFill>
                <a:cs typeface="+mn-cs"/>
              </a:rPr>
              <a:t>db</a:t>
            </a:r>
            <a:r>
              <a:rPr lang="en-GB" sz="1800" dirty="0" smtClean="0">
                <a:solidFill>
                  <a:srgbClr val="008000"/>
                </a:solidFill>
                <a:cs typeface="+mn-cs"/>
              </a:rPr>
              <a:t>/test.sqlite3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timeout: 5000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production: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adapter: sqlite3 </a:t>
            </a:r>
          </a:p>
          <a:p>
            <a:pPr marL="342900" indent="-342900" defTabSz="914400" eaLnBrk="1" hangingPunct="1">
              <a:lnSpc>
                <a:spcPct val="80000"/>
              </a:lnSpc>
              <a:spcBef>
                <a:spcPct val="0"/>
              </a:spcBef>
              <a:buFont typeface="Arial" charset="0"/>
              <a:buNone/>
              <a:defRPr/>
            </a:pPr>
            <a:r>
              <a:rPr lang="en-GB" sz="1800" dirty="0" smtClean="0">
                <a:solidFill>
                  <a:srgbClr val="008000"/>
                </a:solidFill>
                <a:cs typeface="+mn-cs"/>
              </a:rPr>
              <a:t>		database: </a:t>
            </a:r>
            <a:r>
              <a:rPr lang="en-GB" sz="1800" dirty="0" err="1" smtClean="0">
                <a:solidFill>
                  <a:srgbClr val="008000"/>
                </a:solidFill>
                <a:cs typeface="+mn-cs"/>
              </a:rPr>
              <a:t>db</a:t>
            </a:r>
            <a:r>
              <a:rPr lang="en-GB" sz="1800" dirty="0" smtClean="0">
                <a:solidFill>
                  <a:srgbClr val="008000"/>
                </a:solidFill>
                <a:cs typeface="+mn-cs"/>
              </a:rPr>
              <a:t>/production.sqlite3 	timeout: 5000 </a:t>
            </a:r>
          </a:p>
          <a:p>
            <a:pPr marL="342900" indent="-342900" defTabSz="914400" eaLnBrk="1" hangingPunct="1">
              <a:lnSpc>
                <a:spcPct val="80000"/>
              </a:lnSpc>
              <a:spcBef>
                <a:spcPct val="0"/>
              </a:spcBef>
              <a:defRPr/>
            </a:pPr>
            <a:endParaRPr lang="en-GB" sz="1800" dirty="0" smtClean="0">
              <a:solidFill>
                <a:srgbClr val="CC6600"/>
              </a:solidFill>
              <a:cs typeface="+mn-cs"/>
            </a:endParaRPr>
          </a:p>
        </p:txBody>
      </p:sp>
      <p:pic>
        <p:nvPicPr>
          <p:cNvPr id="578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3816350" cy="2473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535488" y="980728"/>
            <a:ext cx="4608512" cy="830997"/>
          </a:xfrm>
          <a:prstGeom prst="rect">
            <a:avLst/>
          </a:prstGeom>
          <a:noFill/>
        </p:spPr>
        <p:txBody>
          <a:bodyPr wrap="square" rtlCol="0">
            <a:spAutoFit/>
          </a:bodyPr>
          <a:lstStyle/>
          <a:p>
            <a:pPr algn="l"/>
            <a:r>
              <a:rPr lang="en-GB" sz="2800" dirty="0" err="1" smtClean="0">
                <a:solidFill>
                  <a:srgbClr val="FF6600"/>
                </a:solidFill>
              </a:rPr>
              <a:t>config</a:t>
            </a:r>
            <a:r>
              <a:rPr lang="en-GB" sz="2800" dirty="0">
                <a:solidFill>
                  <a:srgbClr val="FF6600"/>
                </a:solidFill>
              </a:rPr>
              <a:t>/</a:t>
            </a:r>
            <a:r>
              <a:rPr lang="en-GB" sz="2800" dirty="0" err="1">
                <a:solidFill>
                  <a:srgbClr val="FF6600"/>
                </a:solidFill>
              </a:rPr>
              <a:t>database.yml</a:t>
            </a:r>
            <a:endParaRPr lang="en-GB" sz="2800" dirty="0">
              <a:solidFill>
                <a:srgbClr val="FF6600"/>
              </a:solidFill>
            </a:endParaRPr>
          </a:p>
          <a:p>
            <a:endParaRPr lang="en-US" dirty="0"/>
          </a:p>
        </p:txBody>
      </p:sp>
      <p:sp>
        <p:nvSpPr>
          <p:cNvPr id="3" name="TextBox 2"/>
          <p:cNvSpPr txBox="1"/>
          <p:nvPr/>
        </p:nvSpPr>
        <p:spPr>
          <a:xfrm>
            <a:off x="251520" y="4653136"/>
            <a:ext cx="4320480" cy="1323439"/>
          </a:xfrm>
          <a:prstGeom prst="rect">
            <a:avLst/>
          </a:prstGeom>
          <a:noFill/>
        </p:spPr>
        <p:txBody>
          <a:bodyPr wrap="square" rtlCol="0">
            <a:spAutoFit/>
          </a:bodyPr>
          <a:lstStyle/>
          <a:p>
            <a:pPr algn="l"/>
            <a:r>
              <a:rPr lang="en-US" dirty="0" smtClean="0"/>
              <a:t>If you use sqlite3, you don’t need to do anything, everything is already configured. </a:t>
            </a:r>
            <a:endParaRPr lang="en-US" dirty="0"/>
          </a:p>
          <a:p>
            <a:pPr algn="l"/>
            <a:r>
              <a:rPr lang="en-US" dirty="0" smtClean="0"/>
              <a:t>If you use </a:t>
            </a:r>
            <a:r>
              <a:rPr lang="en-US" dirty="0" err="1" smtClean="0"/>
              <a:t>mySQL</a:t>
            </a:r>
            <a:r>
              <a:rPr lang="en-US" dirty="0" smtClean="0"/>
              <a:t>, check the manual. </a:t>
            </a:r>
            <a:endParaRPr lang="en-US" dirty="0"/>
          </a:p>
        </p:txBody>
      </p:sp>
    </p:spTree>
    <p:extLst>
      <p:ext uri="{BB962C8B-B14F-4D97-AF65-F5344CB8AC3E}">
        <p14:creationId xmlns:p14="http://schemas.microsoft.com/office/powerpoint/2010/main" val="13414711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a:t>
            </a:r>
            <a:r>
              <a:rPr lang="en-US" dirty="0" smtClean="0"/>
              <a:t>odel </a:t>
            </a:r>
            <a:r>
              <a:rPr lang="en-US" dirty="0"/>
              <a:t>F</a:t>
            </a:r>
            <a:r>
              <a:rPr lang="en-US" dirty="0" smtClean="0"/>
              <a:t>ile</a:t>
            </a:r>
            <a:endParaRPr lang="en-US" dirty="0"/>
          </a:p>
        </p:txBody>
      </p:sp>
      <p:sp>
        <p:nvSpPr>
          <p:cNvPr id="4" name="Rectangle 3"/>
          <p:cNvSpPr txBox="1">
            <a:spLocks noChangeArrowheads="1"/>
          </p:cNvSpPr>
          <p:nvPr/>
        </p:nvSpPr>
        <p:spPr bwMode="auto">
          <a:xfrm>
            <a:off x="323528" y="1628800"/>
            <a:ext cx="5400600" cy="1872208"/>
          </a:xfrm>
          <a:prstGeom prst="rect">
            <a:avLst/>
          </a:prstGeom>
          <a:noFill/>
          <a:ln>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0000" tIns="46800" rIns="90000" bIns="46800" numCol="1" anchor="t" anchorCtr="0" compatLnSpc="1">
            <a:prstTxWarp prst="textNoShape">
              <a:avLst/>
            </a:prstTxWarp>
          </a:bodyPr>
          <a:lstStyle>
            <a:lvl1pPr marL="341313" indent="-341313" algn="l" defTabSz="457200" rtl="0" eaLnBrk="0" fontAlgn="base" hangingPunct="0">
              <a:spcBef>
                <a:spcPts val="600"/>
              </a:spcBef>
              <a:spcAft>
                <a:spcPts val="600"/>
              </a:spcAft>
              <a:buClr>
                <a:srgbClr val="000000"/>
              </a:buClr>
              <a:buSzPct val="100000"/>
              <a:buFont typeface="Arial" charset="0"/>
              <a:buChar char="•"/>
              <a:defRPr sz="2400">
                <a:solidFill>
                  <a:srgbClr val="000000"/>
                </a:solidFill>
                <a:latin typeface="+mn-lt"/>
                <a:ea typeface="+mn-ea"/>
                <a:cs typeface="ＭＳ Ｐゴシック" charset="0"/>
              </a:defRPr>
            </a:lvl1pPr>
            <a:lvl2pPr marL="741363" indent="-284163" algn="l" defTabSz="457200" rtl="0" eaLnBrk="0" fontAlgn="base" hangingPunct="0">
              <a:spcBef>
                <a:spcPts val="500"/>
              </a:spcBef>
              <a:spcAft>
                <a:spcPts val="500"/>
              </a:spcAft>
              <a:buClr>
                <a:srgbClr val="000000"/>
              </a:buClr>
              <a:buSzPct val="100000"/>
              <a:buFont typeface="Arial" charset="0"/>
              <a:buChar char="–"/>
              <a:defRPr sz="2000">
                <a:solidFill>
                  <a:srgbClr val="000000"/>
                </a:solidFill>
                <a:latin typeface="+mn-lt"/>
                <a:ea typeface="+mn-ea"/>
              </a:defRPr>
            </a:lvl2pPr>
            <a:lvl3pPr marL="11430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3pPr>
            <a:lvl4pPr marL="16002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4pPr>
            <a:lvl5pPr marL="2057400" indent="-228600" algn="l" defTabSz="457200" rtl="0" eaLnBrk="0" fontAlgn="base" hangingPunct="0">
              <a:spcBef>
                <a:spcPts val="450"/>
              </a:spcBef>
              <a:spcAft>
                <a:spcPts val="450"/>
              </a:spcAft>
              <a:buClr>
                <a:srgbClr val="000000"/>
              </a:buClr>
              <a:buSzPct val="100000"/>
              <a:buFont typeface="Arial" charset="0"/>
              <a:buChar char="»"/>
              <a:defRPr>
                <a:solidFill>
                  <a:srgbClr val="000000"/>
                </a:solidFill>
                <a:latin typeface="+mn-lt"/>
                <a:ea typeface="+mn-ea"/>
              </a:defRPr>
            </a:lvl5pPr>
            <a:lvl6pPr marL="25146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6pPr>
            <a:lvl7pPr marL="29718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7pPr>
            <a:lvl8pPr marL="34290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8pPr>
            <a:lvl9pPr marL="3886200" indent="-228600" algn="l" defTabSz="457200" rtl="0" fontAlgn="base">
              <a:spcBef>
                <a:spcPts val="450"/>
              </a:spcBef>
              <a:spcAft>
                <a:spcPts val="450"/>
              </a:spcAft>
              <a:buClr>
                <a:srgbClr val="000000"/>
              </a:buClr>
              <a:buSzPct val="100000"/>
              <a:buFont typeface="Arial" charset="0"/>
              <a:buChar char="»"/>
              <a:defRPr>
                <a:solidFill>
                  <a:srgbClr val="000000"/>
                </a:solidFill>
                <a:latin typeface="+mn-lt"/>
                <a:ea typeface="+mn-ea"/>
              </a:defRPr>
            </a:lvl9pPr>
          </a:lstStyle>
          <a:p>
            <a:pPr marL="0" indent="0" defTabSz="914400" eaLnBrk="1" hangingPunct="1">
              <a:lnSpc>
                <a:spcPct val="80000"/>
              </a:lnSpc>
              <a:buFont typeface="Arial" charset="0"/>
              <a:buNone/>
              <a:defRPr/>
            </a:pPr>
            <a:r>
              <a:rPr lang="en-US" sz="2000" dirty="0">
                <a:solidFill>
                  <a:schemeClr val="folHlink"/>
                </a:solidFill>
                <a:cs typeface="+mn-cs"/>
              </a:rPr>
              <a:t>a</a:t>
            </a:r>
            <a:r>
              <a:rPr lang="en-US" sz="2000" b="1" dirty="0" smtClean="0">
                <a:solidFill>
                  <a:schemeClr val="folHlink"/>
                </a:solidFill>
                <a:cs typeface="+mn-cs"/>
              </a:rPr>
              <a:t>pp/models/</a:t>
            </a:r>
            <a:r>
              <a:rPr lang="en-US" sz="2000" b="1" dirty="0" err="1" smtClean="0">
                <a:solidFill>
                  <a:schemeClr val="folHlink"/>
                </a:solidFill>
                <a:cs typeface="+mn-cs"/>
              </a:rPr>
              <a:t>user.rb</a:t>
            </a:r>
            <a:r>
              <a:rPr lang="en-US" sz="2000" b="1" dirty="0" smtClean="0">
                <a:solidFill>
                  <a:schemeClr val="folHlink"/>
                </a:solidFill>
                <a:cs typeface="+mn-cs"/>
              </a:rPr>
              <a:t>:</a:t>
            </a:r>
            <a:endParaRPr lang="en-GB" sz="2000" b="1" dirty="0" smtClean="0">
              <a:solidFill>
                <a:srgbClr val="CC6600"/>
              </a:solidFill>
              <a:cs typeface="+mn-cs"/>
            </a:endParaRPr>
          </a:p>
          <a:p>
            <a:pPr marL="0" indent="0">
              <a:buNone/>
            </a:pPr>
            <a:r>
              <a:rPr lang="en-US" dirty="0">
                <a:solidFill>
                  <a:srgbClr val="008000"/>
                </a:solidFill>
                <a:cs typeface="+mn-cs"/>
              </a:rPr>
              <a:t>class User &lt; </a:t>
            </a:r>
            <a:r>
              <a:rPr lang="en-US" dirty="0" err="1">
                <a:solidFill>
                  <a:srgbClr val="008000"/>
                </a:solidFill>
                <a:cs typeface="+mn-cs"/>
              </a:rPr>
              <a:t>ActiveRecord</a:t>
            </a:r>
            <a:r>
              <a:rPr lang="en-US" dirty="0">
                <a:solidFill>
                  <a:srgbClr val="008000"/>
                </a:solidFill>
                <a:cs typeface="+mn-cs"/>
              </a:rPr>
              <a:t>::Base </a:t>
            </a:r>
          </a:p>
          <a:p>
            <a:pPr marL="0" indent="0">
              <a:buNone/>
            </a:pPr>
            <a:r>
              <a:rPr lang="en-US" dirty="0" smtClean="0">
                <a:solidFill>
                  <a:srgbClr val="008000"/>
                </a:solidFill>
                <a:cs typeface="+mn-cs"/>
              </a:rPr>
              <a:t>end</a:t>
            </a:r>
            <a:endParaRPr lang="en-US" dirty="0">
              <a:solidFill>
                <a:srgbClr val="008000"/>
              </a:solidFill>
              <a:cs typeface="+mn-cs"/>
            </a:endParaRPr>
          </a:p>
        </p:txBody>
      </p:sp>
      <p:sp>
        <p:nvSpPr>
          <p:cNvPr id="5" name="TextBox 4"/>
          <p:cNvSpPr txBox="1"/>
          <p:nvPr/>
        </p:nvSpPr>
        <p:spPr>
          <a:xfrm>
            <a:off x="467544" y="3933056"/>
            <a:ext cx="7848872" cy="1569660"/>
          </a:xfrm>
          <a:prstGeom prst="rect">
            <a:avLst/>
          </a:prstGeom>
          <a:noFill/>
        </p:spPr>
        <p:txBody>
          <a:bodyPr wrap="square" rtlCol="0">
            <a:spAutoFit/>
          </a:bodyPr>
          <a:lstStyle/>
          <a:p>
            <a:pPr algn="l"/>
            <a:r>
              <a:rPr lang="en-US" sz="2400" dirty="0" smtClean="0"/>
              <a:t>In a controller, you can use:</a:t>
            </a:r>
          </a:p>
          <a:p>
            <a:pPr algn="l"/>
            <a:r>
              <a:rPr lang="en-US" dirty="0" smtClean="0">
                <a:solidFill>
                  <a:srgbClr val="FF0000"/>
                </a:solidFill>
              </a:rPr>
              <a:t> </a:t>
            </a:r>
            <a:r>
              <a:rPr lang="en-US" sz="2400" dirty="0" err="1" smtClean="0">
                <a:solidFill>
                  <a:srgbClr val="008000"/>
                </a:solidFill>
                <a:latin typeface="+mn-lt"/>
                <a:ea typeface="+mn-ea"/>
                <a:cs typeface="+mn-cs"/>
              </a:rPr>
              <a:t>User.all</a:t>
            </a:r>
            <a:r>
              <a:rPr lang="en-US" sz="2400" dirty="0" smtClean="0">
                <a:solidFill>
                  <a:srgbClr val="008000"/>
                </a:solidFill>
                <a:latin typeface="+mn-lt"/>
                <a:ea typeface="+mn-ea"/>
                <a:cs typeface="+mn-cs"/>
              </a:rPr>
              <a:t>   retrieve all users</a:t>
            </a:r>
            <a:endParaRPr lang="en-US" sz="2400" dirty="0">
              <a:solidFill>
                <a:srgbClr val="008000"/>
              </a:solidFill>
              <a:latin typeface="+mn-lt"/>
              <a:ea typeface="+mn-ea"/>
              <a:cs typeface="+mn-cs"/>
            </a:endParaRPr>
          </a:p>
          <a:p>
            <a:pPr algn="l"/>
            <a:r>
              <a:rPr lang="en-US" sz="2400" dirty="0" err="1">
                <a:solidFill>
                  <a:srgbClr val="008000"/>
                </a:solidFill>
                <a:latin typeface="+mn-lt"/>
                <a:ea typeface="+mn-ea"/>
                <a:cs typeface="+mn-cs"/>
              </a:rPr>
              <a:t>User.find_by_email</a:t>
            </a:r>
            <a:r>
              <a:rPr lang="en-US" sz="2400" dirty="0">
                <a:solidFill>
                  <a:srgbClr val="008000"/>
                </a:solidFill>
                <a:latin typeface="+mn-lt"/>
                <a:ea typeface="+mn-ea"/>
                <a:cs typeface="+mn-cs"/>
              </a:rPr>
              <a:t>(XXXX</a:t>
            </a:r>
            <a:r>
              <a:rPr lang="en-US" sz="2400" dirty="0" smtClean="0">
                <a:solidFill>
                  <a:srgbClr val="008000"/>
                </a:solidFill>
                <a:latin typeface="+mn-lt"/>
                <a:ea typeface="+mn-ea"/>
                <a:cs typeface="+mn-cs"/>
              </a:rPr>
              <a:t>)   retrieve a user whose email </a:t>
            </a:r>
            <a:r>
              <a:rPr lang="en-US" sz="2400" smtClean="0">
                <a:solidFill>
                  <a:srgbClr val="008000"/>
                </a:solidFill>
                <a:latin typeface="+mn-lt"/>
                <a:ea typeface="+mn-ea"/>
                <a:cs typeface="+mn-cs"/>
              </a:rPr>
              <a:t>is XXXX</a:t>
            </a:r>
            <a:endParaRPr lang="en-US" sz="2400" dirty="0" smtClean="0">
              <a:solidFill>
                <a:srgbClr val="008000"/>
              </a:solidFill>
              <a:latin typeface="+mn-lt"/>
              <a:ea typeface="+mn-ea"/>
              <a:cs typeface="+mn-cs"/>
            </a:endParaRPr>
          </a:p>
        </p:txBody>
      </p:sp>
    </p:spTree>
    <p:extLst>
      <p:ext uri="{BB962C8B-B14F-4D97-AF65-F5344CB8AC3E}">
        <p14:creationId xmlns:p14="http://schemas.microsoft.com/office/powerpoint/2010/main" val="2784389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Yourself: Scaffolding</a:t>
            </a:r>
            <a:endParaRPr lang="en-US" dirty="0"/>
          </a:p>
        </p:txBody>
      </p:sp>
      <p:sp>
        <p:nvSpPr>
          <p:cNvPr id="3" name="Content Placeholder 2"/>
          <p:cNvSpPr>
            <a:spLocks noGrp="1"/>
          </p:cNvSpPr>
          <p:nvPr>
            <p:ph idx="1"/>
          </p:nvPr>
        </p:nvSpPr>
        <p:spPr/>
        <p:txBody>
          <a:bodyPr/>
          <a:lstStyle/>
          <a:p>
            <a:pPr marL="0" indent="0">
              <a:buNone/>
            </a:pPr>
            <a:r>
              <a:rPr lang="en-US" sz="3200" dirty="0">
                <a:solidFill>
                  <a:srgbClr val="008000"/>
                </a:solidFill>
              </a:rPr>
              <a:t>r</a:t>
            </a:r>
            <a:r>
              <a:rPr lang="en-US" sz="3200" dirty="0" smtClean="0">
                <a:solidFill>
                  <a:srgbClr val="008000"/>
                </a:solidFill>
              </a:rPr>
              <a:t>ails generate scaffold Recipe </a:t>
            </a:r>
            <a:r>
              <a:rPr lang="en-US" sz="3200" dirty="0" err="1" smtClean="0">
                <a:solidFill>
                  <a:srgbClr val="008000"/>
                </a:solidFill>
              </a:rPr>
              <a:t>name:string</a:t>
            </a:r>
            <a:r>
              <a:rPr lang="en-US" sz="3200" dirty="0" smtClean="0">
                <a:solidFill>
                  <a:srgbClr val="008000"/>
                </a:solidFill>
              </a:rPr>
              <a:t> content: text</a:t>
            </a:r>
          </a:p>
          <a:p>
            <a:pPr marL="0" indent="0">
              <a:buNone/>
            </a:pPr>
            <a:r>
              <a:rPr lang="en-US" sz="3200" dirty="0">
                <a:solidFill>
                  <a:srgbClr val="008000"/>
                </a:solidFill>
              </a:rPr>
              <a:t>r</a:t>
            </a:r>
            <a:r>
              <a:rPr lang="en-US" sz="3200" dirty="0" smtClean="0">
                <a:solidFill>
                  <a:srgbClr val="008000"/>
                </a:solidFill>
              </a:rPr>
              <a:t>ake </a:t>
            </a:r>
            <a:r>
              <a:rPr lang="en-US" sz="3200" dirty="0" err="1" smtClean="0">
                <a:solidFill>
                  <a:srgbClr val="008000"/>
                </a:solidFill>
              </a:rPr>
              <a:t>db:migrate</a:t>
            </a:r>
            <a:endParaRPr lang="en-US" sz="3200" dirty="0" smtClean="0">
              <a:solidFill>
                <a:srgbClr val="008000"/>
              </a:solidFill>
            </a:endParaRPr>
          </a:p>
          <a:p>
            <a:r>
              <a:rPr lang="en-US" sz="2800" dirty="0" smtClean="0"/>
              <a:t>What files are generated?</a:t>
            </a:r>
          </a:p>
          <a:p>
            <a:r>
              <a:rPr lang="en-US" sz="2800" dirty="0" smtClean="0"/>
              <a:t>The meaning of these files?</a:t>
            </a:r>
          </a:p>
          <a:p>
            <a:r>
              <a:rPr lang="en-US" sz="2800" dirty="0" smtClean="0"/>
              <a:t>How the database changes are migrated?</a:t>
            </a:r>
          </a:p>
          <a:p>
            <a:pPr marL="0" indent="0">
              <a:buNone/>
            </a:pPr>
            <a:r>
              <a:rPr lang="en-US" sz="2800" dirty="0" smtClean="0">
                <a:solidFill>
                  <a:srgbClr val="008000"/>
                </a:solidFill>
              </a:rPr>
              <a:t>Try in your browser: </a:t>
            </a:r>
          </a:p>
          <a:p>
            <a:pPr marL="0" indent="0">
              <a:buNone/>
            </a:pPr>
            <a:r>
              <a:rPr lang="en-US" sz="2800" dirty="0" smtClean="0">
                <a:solidFill>
                  <a:srgbClr val="008000"/>
                </a:solidFill>
              </a:rPr>
              <a:t> http://127.0.0.1:3000/recipes</a:t>
            </a:r>
          </a:p>
          <a:p>
            <a:endParaRPr lang="en-US" dirty="0">
              <a:solidFill>
                <a:srgbClr val="008000"/>
              </a:solidFill>
            </a:endParaRPr>
          </a:p>
        </p:txBody>
      </p:sp>
    </p:spTree>
    <p:extLst>
      <p:ext uri="{BB962C8B-B14F-4D97-AF65-F5344CB8AC3E}">
        <p14:creationId xmlns:p14="http://schemas.microsoft.com/office/powerpoint/2010/main" val="297103815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Something you can try later</a:t>
            </a:r>
            <a:endParaRPr lang="en-US" dirty="0"/>
          </a:p>
        </p:txBody>
      </p:sp>
      <p:sp>
        <p:nvSpPr>
          <p:cNvPr id="3" name="Content Placeholder 2"/>
          <p:cNvSpPr>
            <a:spLocks noGrp="1"/>
          </p:cNvSpPr>
          <p:nvPr>
            <p:ph idx="1"/>
          </p:nvPr>
        </p:nvSpPr>
        <p:spPr/>
        <p:txBody>
          <a:bodyPr/>
          <a:lstStyle/>
          <a:p>
            <a:r>
              <a:rPr lang="en-US" sz="3200" dirty="0" smtClean="0"/>
              <a:t>The temperature Calculator </a:t>
            </a:r>
          </a:p>
          <a:p>
            <a:pPr lvl="1"/>
            <a:r>
              <a:rPr lang="en-US" sz="2800" dirty="0" smtClean="0"/>
              <a:t>You need to know how to write a html form</a:t>
            </a:r>
          </a:p>
          <a:p>
            <a:pPr lvl="1"/>
            <a:r>
              <a:rPr lang="en-US" sz="2800" dirty="0" smtClean="0"/>
              <a:t>The form helper in Rails</a:t>
            </a:r>
          </a:p>
          <a:p>
            <a:pPr marL="0" indent="0">
              <a:buNone/>
            </a:pPr>
            <a:endParaRPr lang="en-US" sz="3200" dirty="0"/>
          </a:p>
          <a:p>
            <a:r>
              <a:rPr lang="en-US" sz="3200" dirty="0" smtClean="0"/>
              <a:t>Address book</a:t>
            </a:r>
          </a:p>
          <a:p>
            <a:pPr lvl="1"/>
            <a:r>
              <a:rPr lang="en-US" sz="2800" dirty="0" smtClean="0"/>
              <a:t>You need to do the database migration and retrieve data from model</a:t>
            </a:r>
            <a:r>
              <a:rPr lang="en-US" sz="2400" dirty="0" smtClean="0"/>
              <a:t>. </a:t>
            </a:r>
          </a:p>
          <a:p>
            <a:pPr marL="0" indent="0">
              <a:buNone/>
            </a:pPr>
            <a:endParaRPr lang="en-US" sz="2800" dirty="0"/>
          </a:p>
        </p:txBody>
      </p:sp>
    </p:spTree>
    <p:extLst>
      <p:ext uri="{BB962C8B-B14F-4D97-AF65-F5344CB8AC3E}">
        <p14:creationId xmlns:p14="http://schemas.microsoft.com/office/powerpoint/2010/main" val="17191614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body" sz="half" idx="1"/>
          </p:nvPr>
        </p:nvSpPr>
        <p:spPr>
          <a:xfrm>
            <a:off x="684213" y="1125538"/>
            <a:ext cx="7127875" cy="5183187"/>
          </a:xfrm>
        </p:spPr>
        <p:txBody>
          <a:bodyPr/>
          <a:lstStyle/>
          <a:p>
            <a:pPr marL="342900" indent="-342900" defTabSz="914400" eaLnBrk="1" hangingPunct="1">
              <a:spcBef>
                <a:spcPct val="0"/>
              </a:spcBef>
              <a:spcAft>
                <a:spcPct val="0"/>
              </a:spcAft>
              <a:buFont typeface="Times New Roman" charset="0"/>
              <a:buNone/>
              <a:defRPr/>
            </a:pPr>
            <a:r>
              <a:rPr lang="en-GB" sz="2800" smtClean="0">
                <a:solidFill>
                  <a:schemeClr val="tx1"/>
                </a:solidFill>
                <a:latin typeface="Times New Roman" charset="0"/>
                <a:cs typeface="+mn-cs"/>
              </a:rPr>
              <a:t> </a:t>
            </a:r>
            <a:endParaRPr lang="en-GB" sz="2000"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sz="2800" b="1" smtClean="0">
              <a:solidFill>
                <a:schemeClr val="accent2"/>
              </a:solidFill>
              <a:cs typeface="Arial" charset="0"/>
            </a:endParaRPr>
          </a:p>
        </p:txBody>
      </p:sp>
      <p:pic>
        <p:nvPicPr>
          <p:cNvPr id="4833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133600"/>
            <a:ext cx="1828800" cy="18288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83332" name="Rectangle 4"/>
          <p:cNvSpPr>
            <a:spLocks noChangeArrowheads="1"/>
          </p:cNvSpPr>
          <p:nvPr/>
        </p:nvSpPr>
        <p:spPr bwMode="auto">
          <a:xfrm>
            <a:off x="2195513" y="1124744"/>
            <a:ext cx="6948487" cy="4248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lvl="1" algn="l" defTabSz="457200" eaLnBrk="1" hangingPunct="1">
              <a:spcAft>
                <a:spcPts val="500"/>
              </a:spcAft>
              <a:buClr>
                <a:srgbClr val="000000"/>
              </a:buClr>
              <a:buSzPct val="100000"/>
              <a:defRPr/>
            </a:pPr>
            <a:endParaRPr lang="en-GB" sz="2400" b="0" dirty="0">
              <a:solidFill>
                <a:srgbClr val="000000"/>
              </a:solidFill>
              <a:latin typeface="Arial" charset="0"/>
              <a:cs typeface="+mn-cs"/>
            </a:endParaRPr>
          </a:p>
          <a:p>
            <a:pPr marL="341313" indent="-341313" algn="l" defTabSz="457200" eaLnBrk="1" hangingPunct="1">
              <a:spcAft>
                <a:spcPts val="600"/>
              </a:spcAft>
              <a:buClr>
                <a:srgbClr val="000000"/>
              </a:buClr>
              <a:buSzPct val="100000"/>
              <a:buFont typeface="Arial" charset="0"/>
              <a:buChar char="•"/>
              <a:defRPr/>
            </a:pPr>
            <a:r>
              <a:rPr lang="en-GB" sz="3200" b="0" dirty="0">
                <a:solidFill>
                  <a:srgbClr val="000000"/>
                </a:solidFill>
                <a:latin typeface="Arial" charset="0"/>
                <a:cs typeface="+mn-cs"/>
              </a:rPr>
              <a:t>Ruby on Rails = (very) quick web app </a:t>
            </a:r>
            <a:r>
              <a:rPr lang="en-GB" sz="3200" b="0" dirty="0" smtClean="0">
                <a:solidFill>
                  <a:srgbClr val="000000"/>
                </a:solidFill>
                <a:latin typeface="Arial" charset="0"/>
                <a:cs typeface="+mn-cs"/>
              </a:rPr>
              <a:t>development </a:t>
            </a:r>
          </a:p>
          <a:p>
            <a:pPr algn="l" defTabSz="457200" eaLnBrk="1" hangingPunct="1">
              <a:spcAft>
                <a:spcPts val="600"/>
              </a:spcAft>
              <a:buClr>
                <a:srgbClr val="000000"/>
              </a:buClr>
              <a:buSzPct val="100000"/>
              <a:defRPr/>
            </a:pPr>
            <a:endParaRPr lang="en-GB" sz="3200" b="0" dirty="0" smtClean="0">
              <a:solidFill>
                <a:srgbClr val="000000"/>
              </a:solidFill>
              <a:latin typeface="Arial" charset="0"/>
              <a:cs typeface="+mn-cs"/>
            </a:endParaRPr>
          </a:p>
          <a:p>
            <a:pPr marL="341313" indent="-341313" algn="l" defTabSz="457200" eaLnBrk="1" hangingPunct="1">
              <a:spcAft>
                <a:spcPts val="600"/>
              </a:spcAft>
              <a:buClr>
                <a:srgbClr val="000000"/>
              </a:buClr>
              <a:buSzPct val="100000"/>
              <a:buFont typeface="Arial" charset="0"/>
              <a:buChar char="•"/>
              <a:defRPr/>
            </a:pPr>
            <a:r>
              <a:rPr lang="en-GB" sz="3200" b="0" dirty="0" smtClean="0">
                <a:solidFill>
                  <a:srgbClr val="000000"/>
                </a:solidFill>
                <a:latin typeface="Arial" charset="0"/>
                <a:cs typeface="+mn-cs"/>
              </a:rPr>
              <a:t>MVC design pattern</a:t>
            </a:r>
          </a:p>
          <a:p>
            <a:pPr algn="l" defTabSz="457200" eaLnBrk="1" hangingPunct="1">
              <a:spcAft>
                <a:spcPts val="600"/>
              </a:spcAft>
              <a:buClr>
                <a:srgbClr val="000000"/>
              </a:buClr>
              <a:buSzPct val="100000"/>
              <a:defRPr/>
            </a:pPr>
            <a:endParaRPr lang="en-GB" sz="3200" b="0" dirty="0" smtClean="0">
              <a:solidFill>
                <a:srgbClr val="000000"/>
              </a:solidFill>
              <a:latin typeface="Arial" charset="0"/>
              <a:cs typeface="+mn-cs"/>
            </a:endParaRPr>
          </a:p>
          <a:p>
            <a:pPr marL="341313" indent="-341313" algn="l" defTabSz="457200" eaLnBrk="1" hangingPunct="1">
              <a:spcAft>
                <a:spcPts val="600"/>
              </a:spcAft>
              <a:buClr>
                <a:srgbClr val="000000"/>
              </a:buClr>
              <a:buSzPct val="100000"/>
              <a:buFont typeface="Arial" charset="0"/>
              <a:buChar char="•"/>
              <a:defRPr/>
            </a:pPr>
            <a:r>
              <a:rPr lang="en-GB" sz="3200" b="0" dirty="0" smtClean="0">
                <a:solidFill>
                  <a:srgbClr val="000000"/>
                </a:solidFill>
                <a:latin typeface="Arial" charset="0"/>
                <a:cs typeface="+mn-cs"/>
              </a:rPr>
              <a:t>Keep Practicing</a:t>
            </a:r>
          </a:p>
          <a:p>
            <a:pPr algn="l" defTabSz="457200" eaLnBrk="1" hangingPunct="1">
              <a:spcAft>
                <a:spcPts val="600"/>
              </a:spcAft>
              <a:buClr>
                <a:srgbClr val="000000"/>
              </a:buClr>
              <a:buSzPct val="100000"/>
              <a:defRPr/>
            </a:pPr>
            <a:endParaRPr lang="en-GB" sz="3200" b="0" dirty="0" smtClean="0">
              <a:solidFill>
                <a:srgbClr val="000000"/>
              </a:solidFill>
              <a:latin typeface="Arial" charset="0"/>
              <a:cs typeface="+mn-cs"/>
            </a:endParaRPr>
          </a:p>
        </p:txBody>
      </p:sp>
      <p:sp>
        <p:nvSpPr>
          <p:cNvPr id="483333" name="Rectangle 5"/>
          <p:cNvSpPr>
            <a:spLocks noGrp="1" noChangeArrowheads="1"/>
          </p:cNvSpPr>
          <p:nvPr>
            <p:ph type="title"/>
          </p:nvPr>
        </p:nvSpPr>
        <p:spPr/>
        <p:txBody>
          <a:bodyPr/>
          <a:lstStyle/>
          <a:p>
            <a:pPr eaLnBrk="1" hangingPunct="1">
              <a:defRPr/>
            </a:pPr>
            <a:r>
              <a:rPr lang="en-GB" smtClean="0">
                <a:cs typeface="+mj-cs"/>
              </a:rPr>
              <a:t>Summary</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Lecture</a:t>
            </a:r>
            <a:endParaRPr lang="en-US" dirty="0"/>
          </a:p>
        </p:txBody>
      </p:sp>
      <p:sp>
        <p:nvSpPr>
          <p:cNvPr id="3" name="Content Placeholder 2"/>
          <p:cNvSpPr>
            <a:spLocks noGrp="1"/>
          </p:cNvSpPr>
          <p:nvPr>
            <p:ph idx="1"/>
          </p:nvPr>
        </p:nvSpPr>
        <p:spPr/>
        <p:txBody>
          <a:bodyPr/>
          <a:lstStyle/>
          <a:p>
            <a:r>
              <a:rPr lang="en-US" sz="2800" b="1" dirty="0" smtClean="0"/>
              <a:t>Form</a:t>
            </a:r>
          </a:p>
          <a:p>
            <a:pPr lvl="1"/>
            <a:r>
              <a:rPr lang="en-US" sz="2400" dirty="0" smtClean="0"/>
              <a:t>~40 minutes lectures</a:t>
            </a:r>
          </a:p>
          <a:p>
            <a:pPr lvl="1"/>
            <a:r>
              <a:rPr lang="en-US" sz="2400" dirty="0" smtClean="0"/>
              <a:t>Question time </a:t>
            </a:r>
          </a:p>
          <a:p>
            <a:pPr marL="0" indent="0">
              <a:buNone/>
            </a:pPr>
            <a:endParaRPr lang="en-US" sz="2400" dirty="0" smtClean="0"/>
          </a:p>
          <a:p>
            <a:r>
              <a:rPr lang="en-US" sz="2800" b="1" dirty="0" smtClean="0"/>
              <a:t>Learning Material</a:t>
            </a:r>
          </a:p>
          <a:p>
            <a:pPr lvl="1"/>
            <a:r>
              <a:rPr lang="en-US" sz="2400" dirty="0" smtClean="0"/>
              <a:t>The </a:t>
            </a:r>
            <a:r>
              <a:rPr lang="en-US" sz="2400" dirty="0" err="1" smtClean="0"/>
              <a:t>Hartl</a:t>
            </a:r>
            <a:r>
              <a:rPr lang="en-US" sz="2400" dirty="0" smtClean="0"/>
              <a:t> Book </a:t>
            </a:r>
          </a:p>
          <a:p>
            <a:pPr lvl="1"/>
            <a:r>
              <a:rPr lang="en-US" sz="2400" dirty="0" smtClean="0"/>
              <a:t>Agile Web Development with Rails </a:t>
            </a:r>
            <a:r>
              <a:rPr lang="en-US" sz="2400" dirty="0" smtClean="0">
                <a:solidFill>
                  <a:srgbClr val="FF0000"/>
                </a:solidFill>
              </a:rPr>
              <a:t>Chapters 1~6</a:t>
            </a:r>
          </a:p>
          <a:p>
            <a:pPr lvl="1"/>
            <a:endParaRPr lang="en-US" dirty="0"/>
          </a:p>
        </p:txBody>
      </p:sp>
    </p:spTree>
    <p:extLst>
      <p:ext uri="{BB962C8B-B14F-4D97-AF65-F5344CB8AC3E}">
        <p14:creationId xmlns:p14="http://schemas.microsoft.com/office/powerpoint/2010/main" val="361644121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body" sz="half" idx="1"/>
          </p:nvPr>
        </p:nvSpPr>
        <p:spPr>
          <a:xfrm>
            <a:off x="684213" y="1125538"/>
            <a:ext cx="7127875" cy="5183187"/>
          </a:xfrm>
        </p:spPr>
        <p:txBody>
          <a:bodyPr/>
          <a:lstStyle/>
          <a:p>
            <a:pPr marL="342900" indent="-342900" defTabSz="914400" eaLnBrk="1" hangingPunct="1">
              <a:spcBef>
                <a:spcPct val="0"/>
              </a:spcBef>
              <a:spcAft>
                <a:spcPct val="0"/>
              </a:spcAft>
              <a:buFont typeface="Times New Roman" charset="0"/>
              <a:buNone/>
              <a:defRPr/>
            </a:pPr>
            <a:r>
              <a:rPr lang="en-GB" sz="2800" dirty="0" smtClean="0">
                <a:solidFill>
                  <a:schemeClr val="tx1"/>
                </a:solidFill>
                <a:latin typeface="Times New Roman" charset="0"/>
                <a:cs typeface="+mn-cs"/>
              </a:rPr>
              <a:t> </a:t>
            </a:r>
            <a:endParaRPr lang="en-GB" sz="2000" dirty="0"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dirty="0"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dirty="0"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dirty="0" smtClean="0">
              <a:solidFill>
                <a:schemeClr val="tx1"/>
              </a:solidFill>
              <a:latin typeface="Times New Roman" charset="0"/>
              <a:cs typeface="+mn-cs"/>
            </a:endParaRPr>
          </a:p>
          <a:p>
            <a:pPr marL="342900" indent="-342900" defTabSz="914400" eaLnBrk="1" hangingPunct="1">
              <a:spcBef>
                <a:spcPct val="0"/>
              </a:spcBef>
              <a:spcAft>
                <a:spcPct val="0"/>
              </a:spcAft>
              <a:buFont typeface="Times New Roman" charset="0"/>
              <a:buNone/>
              <a:defRPr/>
            </a:pPr>
            <a:endParaRPr lang="en-GB" sz="2800" b="1" dirty="0" smtClean="0">
              <a:solidFill>
                <a:schemeClr val="accent2"/>
              </a:solidFill>
              <a:cs typeface="Arial" charset="0"/>
            </a:endParaRPr>
          </a:p>
        </p:txBody>
      </p:sp>
      <p:sp>
        <p:nvSpPr>
          <p:cNvPr id="483332" name="Rectangle 4"/>
          <p:cNvSpPr>
            <a:spLocks noChangeArrowheads="1"/>
          </p:cNvSpPr>
          <p:nvPr/>
        </p:nvSpPr>
        <p:spPr bwMode="auto">
          <a:xfrm>
            <a:off x="2195513" y="1124744"/>
            <a:ext cx="6948487" cy="4248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lstStyle/>
          <a:p>
            <a:pPr marL="342900" indent="-342900" algn="l" defTabSz="457200" eaLnBrk="1" hangingPunct="1">
              <a:spcAft>
                <a:spcPts val="500"/>
              </a:spcAft>
              <a:buClr>
                <a:srgbClr val="000000"/>
              </a:buClr>
              <a:buSzPct val="100000"/>
              <a:buFont typeface="Arial"/>
              <a:buChar char="•"/>
              <a:defRPr/>
            </a:pPr>
            <a:endParaRPr lang="en-GB" sz="2400" b="0" dirty="0" smtClean="0">
              <a:solidFill>
                <a:srgbClr val="000000"/>
              </a:solidFill>
              <a:latin typeface="Arial" charset="0"/>
              <a:cs typeface="+mn-cs"/>
            </a:endParaRPr>
          </a:p>
          <a:p>
            <a:pPr marL="342900" indent="-342900" algn="l" defTabSz="457200" eaLnBrk="1" hangingPunct="1">
              <a:spcAft>
                <a:spcPts val="500"/>
              </a:spcAft>
              <a:buClr>
                <a:srgbClr val="000000"/>
              </a:buClr>
              <a:buSzPct val="100000"/>
              <a:buFont typeface="Arial"/>
              <a:buChar char="•"/>
              <a:defRPr/>
            </a:pPr>
            <a:endParaRPr lang="en-GB" sz="2400" b="0" dirty="0">
              <a:solidFill>
                <a:srgbClr val="000000"/>
              </a:solidFill>
              <a:latin typeface="Arial" charset="0"/>
              <a:cs typeface="+mn-cs"/>
            </a:endParaRPr>
          </a:p>
          <a:p>
            <a:pPr marL="342900" indent="-342900" algn="l" defTabSz="457200" eaLnBrk="1" hangingPunct="1">
              <a:spcAft>
                <a:spcPts val="500"/>
              </a:spcAft>
              <a:buClr>
                <a:srgbClr val="000000"/>
              </a:buClr>
              <a:buSzPct val="100000"/>
              <a:buFont typeface="Arial"/>
              <a:buChar char="•"/>
              <a:defRPr/>
            </a:pPr>
            <a:r>
              <a:rPr lang="en-GB" sz="2400" b="0" dirty="0" smtClean="0">
                <a:solidFill>
                  <a:srgbClr val="000000"/>
                </a:solidFill>
                <a:latin typeface="Arial" charset="0"/>
                <a:cs typeface="+mn-cs"/>
              </a:rPr>
              <a:t>Rails </a:t>
            </a:r>
            <a:r>
              <a:rPr lang="en-GB" sz="2400" b="0" dirty="0" smtClean="0">
                <a:solidFill>
                  <a:srgbClr val="000000"/>
                </a:solidFill>
                <a:latin typeface="Arial" charset="0"/>
                <a:cs typeface="+mn-cs"/>
              </a:rPr>
              <a:t>Routing</a:t>
            </a:r>
            <a:endParaRPr lang="en-GB" sz="2400" b="0" dirty="0" smtClean="0">
              <a:solidFill>
                <a:srgbClr val="000000"/>
              </a:solidFill>
              <a:latin typeface="Arial" charset="0"/>
              <a:cs typeface="+mn-cs"/>
            </a:endParaRPr>
          </a:p>
          <a:p>
            <a:pPr algn="l" defTabSz="457200" eaLnBrk="1" hangingPunct="1">
              <a:spcAft>
                <a:spcPts val="500"/>
              </a:spcAft>
              <a:buClr>
                <a:srgbClr val="000000"/>
              </a:buClr>
              <a:buSzPct val="100000"/>
              <a:defRPr/>
            </a:pPr>
            <a:endParaRPr lang="en-GB" sz="2400" b="0" dirty="0" smtClean="0">
              <a:solidFill>
                <a:srgbClr val="000000"/>
              </a:solidFill>
              <a:latin typeface="Arial" charset="0"/>
              <a:cs typeface="+mn-cs"/>
            </a:endParaRPr>
          </a:p>
          <a:p>
            <a:pPr marL="457200" indent="-457200" algn="l">
              <a:buFont typeface="Arial"/>
              <a:buChar char="•"/>
              <a:defRPr/>
            </a:pPr>
            <a:r>
              <a:rPr lang="en-US" sz="2400" dirty="0">
                <a:solidFill>
                  <a:srgbClr val="000000"/>
                </a:solidFill>
                <a:latin typeface="Arial" charset="0"/>
                <a:cs typeface="+mn-cs"/>
              </a:rPr>
              <a:t>Learning Material</a:t>
            </a:r>
          </a:p>
          <a:p>
            <a:pPr lvl="1" algn="l">
              <a:defRPr/>
            </a:pPr>
            <a:r>
              <a:rPr lang="en-US" sz="2400" b="0" dirty="0">
                <a:solidFill>
                  <a:srgbClr val="000000"/>
                </a:solidFill>
                <a:latin typeface="Arial" charset="0"/>
                <a:cs typeface="+mn-cs"/>
              </a:rPr>
              <a:t>The </a:t>
            </a:r>
            <a:r>
              <a:rPr lang="en-US" sz="2400" b="0" dirty="0" err="1">
                <a:solidFill>
                  <a:srgbClr val="000000"/>
                </a:solidFill>
                <a:latin typeface="Arial" charset="0"/>
                <a:cs typeface="+mn-cs"/>
              </a:rPr>
              <a:t>Hartl</a:t>
            </a:r>
            <a:r>
              <a:rPr lang="en-US" sz="2400" b="0" dirty="0">
                <a:solidFill>
                  <a:srgbClr val="000000"/>
                </a:solidFill>
                <a:latin typeface="Arial" charset="0"/>
                <a:cs typeface="+mn-cs"/>
              </a:rPr>
              <a:t> Book </a:t>
            </a:r>
            <a:r>
              <a:rPr lang="en-US" sz="2400" b="0" dirty="0">
                <a:solidFill>
                  <a:srgbClr val="FF0000"/>
                </a:solidFill>
                <a:latin typeface="Arial" charset="0"/>
                <a:cs typeface="+mn-cs"/>
              </a:rPr>
              <a:t>Sec 2.1, Sec 2.2, Sec 2.3.1, Sec 2.3.3. Sec 6.1;  Sec 11.1.2</a:t>
            </a:r>
          </a:p>
          <a:p>
            <a:pPr lvl="1" algn="l">
              <a:defRPr/>
            </a:pPr>
            <a:r>
              <a:rPr lang="en-US" sz="2400" b="0" dirty="0">
                <a:solidFill>
                  <a:srgbClr val="000000"/>
                </a:solidFill>
                <a:latin typeface="Arial" charset="0"/>
                <a:cs typeface="+mn-cs"/>
              </a:rPr>
              <a:t>Agile Web Development with Rails Chapters </a:t>
            </a:r>
            <a:r>
              <a:rPr lang="en-US" sz="2400" b="0" dirty="0">
                <a:solidFill>
                  <a:srgbClr val="FF0000"/>
                </a:solidFill>
                <a:latin typeface="Arial" charset="0"/>
                <a:cs typeface="+mn-cs"/>
              </a:rPr>
              <a:t>19 and 23</a:t>
            </a:r>
          </a:p>
          <a:p>
            <a:pPr lvl="1" algn="l" defTabSz="457200" eaLnBrk="1" hangingPunct="1">
              <a:spcAft>
                <a:spcPts val="500"/>
              </a:spcAft>
              <a:buClr>
                <a:srgbClr val="000000"/>
              </a:buClr>
              <a:buSzPct val="100000"/>
              <a:defRPr/>
            </a:pPr>
            <a:endParaRPr lang="en-GB" sz="2400" b="0" dirty="0">
              <a:solidFill>
                <a:srgbClr val="000000"/>
              </a:solidFill>
              <a:latin typeface="Arial" charset="0"/>
              <a:cs typeface="+mn-cs"/>
            </a:endParaRPr>
          </a:p>
        </p:txBody>
      </p:sp>
      <p:sp>
        <p:nvSpPr>
          <p:cNvPr id="483333" name="Rectangle 5"/>
          <p:cNvSpPr>
            <a:spLocks noGrp="1" noChangeArrowheads="1"/>
          </p:cNvSpPr>
          <p:nvPr>
            <p:ph type="title"/>
          </p:nvPr>
        </p:nvSpPr>
        <p:spPr/>
        <p:txBody>
          <a:bodyPr/>
          <a:lstStyle/>
          <a:p>
            <a:pPr eaLnBrk="1" hangingPunct="1">
              <a:defRPr/>
            </a:pPr>
            <a:r>
              <a:rPr lang="en-GB" dirty="0" smtClean="0">
                <a:cs typeface="+mj-cs"/>
              </a:rPr>
              <a:t>Next Lecture</a:t>
            </a:r>
          </a:p>
        </p:txBody>
      </p:sp>
      <p:sp>
        <p:nvSpPr>
          <p:cNvPr id="2" name="TextBox 1"/>
          <p:cNvSpPr txBox="1"/>
          <p:nvPr/>
        </p:nvSpPr>
        <p:spPr>
          <a:xfrm>
            <a:off x="2491154" y="-68385"/>
            <a:ext cx="184666" cy="400110"/>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167915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pPr defTabSz="914400" eaLnBrk="1" hangingPunct="1">
              <a:defRPr/>
            </a:pPr>
            <a:r>
              <a:rPr lang="en-GB" dirty="0" smtClean="0">
                <a:cs typeface="+mj-cs"/>
              </a:rPr>
              <a:t>What is Rails</a:t>
            </a:r>
            <a:endParaRPr lang="en-GB" dirty="0" smtClean="0">
              <a:latin typeface="Times New Roman" charset="0"/>
              <a:cs typeface="Times New Roman" charset="0"/>
            </a:endParaRPr>
          </a:p>
        </p:txBody>
      </p:sp>
      <p:sp>
        <p:nvSpPr>
          <p:cNvPr id="548867" name="Rectangle 3"/>
          <p:cNvSpPr>
            <a:spLocks noGrp="1" noChangeArrowheads="1"/>
          </p:cNvSpPr>
          <p:nvPr>
            <p:ph type="body" idx="1"/>
          </p:nvPr>
        </p:nvSpPr>
        <p:spPr>
          <a:xfrm>
            <a:off x="2915816" y="1412776"/>
            <a:ext cx="5616575" cy="4602162"/>
          </a:xfrm>
        </p:spPr>
        <p:txBody>
          <a:bodyPr/>
          <a:lstStyle/>
          <a:p>
            <a:pPr marL="342900" indent="-342900" defTabSz="914400" eaLnBrk="1" hangingPunct="1">
              <a:spcBef>
                <a:spcPct val="0"/>
              </a:spcBef>
              <a:defRPr/>
            </a:pPr>
            <a:r>
              <a:rPr lang="en-GB" dirty="0" smtClean="0">
                <a:cs typeface="+mn-cs"/>
              </a:rPr>
              <a:t>Ruby on Rails (or simply Rails, </a:t>
            </a:r>
            <a:r>
              <a:rPr lang="en-GB" dirty="0" err="1" smtClean="0">
                <a:cs typeface="+mn-cs"/>
              </a:rPr>
              <a:t>RoR</a:t>
            </a:r>
            <a:r>
              <a:rPr lang="en-GB" dirty="0" smtClean="0">
                <a:cs typeface="+mn-cs"/>
              </a:rPr>
              <a:t>)</a:t>
            </a:r>
          </a:p>
          <a:p>
            <a:pPr marL="742950" lvl="1" indent="-285750" defTabSz="914400" eaLnBrk="1" hangingPunct="1">
              <a:spcBef>
                <a:spcPct val="0"/>
              </a:spcBef>
              <a:defRPr/>
            </a:pPr>
            <a:r>
              <a:rPr lang="en-GB" dirty="0" smtClean="0">
                <a:solidFill>
                  <a:srgbClr val="008000"/>
                </a:solidFill>
              </a:rPr>
              <a:t>open source </a:t>
            </a:r>
            <a:r>
              <a:rPr lang="en-GB" dirty="0" smtClean="0"/>
              <a:t>Ruby framework </a:t>
            </a:r>
          </a:p>
          <a:p>
            <a:pPr marL="742950" lvl="1" indent="-285750" defTabSz="914400" eaLnBrk="1" hangingPunct="1">
              <a:spcBef>
                <a:spcPct val="0"/>
              </a:spcBef>
              <a:defRPr/>
            </a:pPr>
            <a:r>
              <a:rPr lang="en-GB" dirty="0" smtClean="0"/>
              <a:t>developing </a:t>
            </a:r>
            <a:r>
              <a:rPr lang="en-GB" b="1" dirty="0" smtClean="0"/>
              <a:t>database-backed web applications</a:t>
            </a:r>
            <a:r>
              <a:rPr lang="en-GB" dirty="0" smtClean="0"/>
              <a:t> </a:t>
            </a:r>
          </a:p>
          <a:p>
            <a:pPr marL="742950" lvl="1" indent="-285750" defTabSz="914400" eaLnBrk="1" hangingPunct="1">
              <a:spcBef>
                <a:spcPct val="0"/>
              </a:spcBef>
              <a:defRPr/>
            </a:pPr>
            <a:r>
              <a:rPr lang="en-GB" dirty="0" smtClean="0"/>
              <a:t>ten times faster (than Java)</a:t>
            </a:r>
          </a:p>
          <a:p>
            <a:pPr marL="742950" lvl="1" indent="-285750" defTabSz="914400" eaLnBrk="1" hangingPunct="1">
              <a:spcBef>
                <a:spcPct val="0"/>
              </a:spcBef>
              <a:defRPr/>
            </a:pPr>
            <a:endParaRPr lang="en-GB" dirty="0" smtClean="0"/>
          </a:p>
          <a:p>
            <a:pPr marL="342900" indent="-342900" defTabSz="914400" eaLnBrk="1" hangingPunct="1">
              <a:spcBef>
                <a:spcPct val="0"/>
              </a:spcBef>
              <a:defRPr/>
            </a:pPr>
            <a:r>
              <a:rPr lang="en-GB" dirty="0" smtClean="0">
                <a:cs typeface="+mn-cs"/>
              </a:rPr>
              <a:t>Rail's guiding principles: </a:t>
            </a:r>
          </a:p>
          <a:p>
            <a:pPr marL="742950" lvl="1" indent="-285750" defTabSz="914400" eaLnBrk="1" hangingPunct="1">
              <a:spcBef>
                <a:spcPct val="0"/>
              </a:spcBef>
              <a:defRPr/>
            </a:pPr>
            <a:r>
              <a:rPr lang="en-GB" b="1" dirty="0" smtClean="0"/>
              <a:t>less software</a:t>
            </a:r>
            <a:r>
              <a:rPr lang="en-GB" dirty="0" smtClean="0"/>
              <a:t> </a:t>
            </a:r>
          </a:p>
          <a:p>
            <a:pPr lvl="2" defTabSz="914400" eaLnBrk="1" hangingPunct="1">
              <a:spcBef>
                <a:spcPct val="0"/>
              </a:spcBef>
              <a:defRPr/>
            </a:pPr>
            <a:r>
              <a:rPr lang="en-GB" dirty="0" smtClean="0"/>
              <a:t>faster development and fewer bugs </a:t>
            </a:r>
          </a:p>
          <a:p>
            <a:pPr lvl="2" defTabSz="914400" eaLnBrk="1" hangingPunct="1">
              <a:spcBef>
                <a:spcPct val="0"/>
              </a:spcBef>
              <a:defRPr/>
            </a:pPr>
            <a:r>
              <a:rPr lang="en-GB" dirty="0" smtClean="0"/>
              <a:t>easier to understand, maintain, and enhance </a:t>
            </a:r>
          </a:p>
          <a:p>
            <a:pPr marL="742950" lvl="1" indent="-285750" defTabSz="914400" eaLnBrk="1" hangingPunct="1">
              <a:spcBef>
                <a:spcPct val="0"/>
              </a:spcBef>
              <a:defRPr/>
            </a:pPr>
            <a:r>
              <a:rPr lang="en-GB" b="1" dirty="0" smtClean="0"/>
              <a:t>convention</a:t>
            </a:r>
            <a:r>
              <a:rPr lang="en-GB" dirty="0" smtClean="0"/>
              <a:t> over configuration</a:t>
            </a:r>
          </a:p>
        </p:txBody>
      </p:sp>
      <p:pic>
        <p:nvPicPr>
          <p:cNvPr id="548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89138"/>
            <a:ext cx="1512888" cy="180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Rails? </a:t>
            </a:r>
            <a:endParaRPr lang="en-US" dirty="0"/>
          </a:p>
        </p:txBody>
      </p:sp>
      <p:sp>
        <p:nvSpPr>
          <p:cNvPr id="3" name="Content Placeholder 2"/>
          <p:cNvSpPr>
            <a:spLocks noGrp="1"/>
          </p:cNvSpPr>
          <p:nvPr>
            <p:ph idx="1"/>
          </p:nvPr>
        </p:nvSpPr>
        <p:spPr>
          <a:xfrm>
            <a:off x="323850" y="908720"/>
            <a:ext cx="8496300" cy="5183187"/>
          </a:xfrm>
        </p:spPr>
        <p:txBody>
          <a:bodyPr/>
          <a:lstStyle/>
          <a:p>
            <a:r>
              <a:rPr lang="en-US" dirty="0" smtClean="0"/>
              <a:t>Best Technologies</a:t>
            </a:r>
          </a:p>
          <a:p>
            <a:pPr lvl="1"/>
            <a:r>
              <a:rPr lang="en-US" b="1" dirty="0" smtClean="0"/>
              <a:t>MVC:  Model  View  Controller</a:t>
            </a:r>
          </a:p>
          <a:p>
            <a:pPr lvl="1"/>
            <a:r>
              <a:rPr lang="en-US" dirty="0" smtClean="0"/>
              <a:t>Convention over Configuration</a:t>
            </a:r>
          </a:p>
          <a:p>
            <a:pPr lvl="1"/>
            <a:r>
              <a:rPr lang="en-US" dirty="0" smtClean="0"/>
              <a:t>DRY:  Don’t Repeat Yourself</a:t>
            </a:r>
          </a:p>
          <a:p>
            <a:pPr lvl="1"/>
            <a:r>
              <a:rPr lang="en-US" b="1" dirty="0" smtClean="0"/>
              <a:t>REST: Representational State Transfer</a:t>
            </a:r>
          </a:p>
          <a:p>
            <a:pPr lvl="1"/>
            <a:r>
              <a:rPr lang="en-US" dirty="0" smtClean="0"/>
              <a:t>TDD:  Test Driven Development</a:t>
            </a:r>
          </a:p>
          <a:p>
            <a:r>
              <a:rPr lang="en-US" dirty="0" smtClean="0"/>
              <a:t>Continuous and Active Development</a:t>
            </a:r>
          </a:p>
          <a:p>
            <a:pPr lvl="1"/>
            <a:r>
              <a:rPr lang="en-US" dirty="0" smtClean="0">
                <a:solidFill>
                  <a:srgbClr val="008000"/>
                </a:solidFill>
              </a:rPr>
              <a:t>Version 1.0 </a:t>
            </a:r>
            <a:r>
              <a:rPr lang="en-US" dirty="0" smtClean="0"/>
              <a:t>in 2005</a:t>
            </a:r>
          </a:p>
          <a:p>
            <a:pPr lvl="1"/>
            <a:r>
              <a:rPr lang="en-US" dirty="0" smtClean="0">
                <a:solidFill>
                  <a:srgbClr val="008000"/>
                </a:solidFill>
              </a:rPr>
              <a:t> Version 3.2.11 </a:t>
            </a:r>
            <a:r>
              <a:rPr lang="en-US" dirty="0" smtClean="0"/>
              <a:t>in Jan 2013</a:t>
            </a:r>
          </a:p>
          <a:p>
            <a:pPr lvl="1"/>
            <a:r>
              <a:rPr lang="en-US" dirty="0" smtClean="0">
                <a:solidFill>
                  <a:srgbClr val="FF0000"/>
                </a:solidFill>
              </a:rPr>
              <a:t>Version 4.2.5.1 </a:t>
            </a:r>
            <a:r>
              <a:rPr lang="en-US" dirty="0" smtClean="0"/>
              <a:t>in Jan 25 2016  (Rails </a:t>
            </a:r>
            <a:r>
              <a:rPr lang="en-US" dirty="0" smtClean="0"/>
              <a:t>5.0.0.1 was released in August)</a:t>
            </a:r>
            <a:endParaRPr lang="en-US" dirty="0" smtClean="0"/>
          </a:p>
          <a:p>
            <a:r>
              <a:rPr lang="en-US" dirty="0" smtClean="0"/>
              <a:t>Helpful Online Communities</a:t>
            </a:r>
          </a:p>
          <a:p>
            <a:pPr lvl="1"/>
            <a:r>
              <a:rPr lang="en-US" dirty="0" smtClean="0">
                <a:solidFill>
                  <a:srgbClr val="FF0000"/>
                </a:solidFill>
                <a:hlinkClick r:id="rId3" action="ppaction://hlinkfile"/>
              </a:rPr>
              <a:t>RailCasts</a:t>
            </a:r>
            <a:r>
              <a:rPr lang="en-US" dirty="0" smtClean="0"/>
              <a:t>, Rails Tutorial, Rails Hotline, Rails for Zombies</a:t>
            </a:r>
          </a:p>
          <a:p>
            <a:endParaRPr lang="en-US" dirty="0"/>
          </a:p>
        </p:txBody>
      </p:sp>
    </p:spTree>
    <p:extLst>
      <p:ext uri="{BB962C8B-B14F-4D97-AF65-F5344CB8AC3E}">
        <p14:creationId xmlns:p14="http://schemas.microsoft.com/office/powerpoint/2010/main" val="22595272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sz="quarter"/>
          </p:nvPr>
        </p:nvSpPr>
        <p:spPr/>
        <p:txBody>
          <a:bodyPr/>
          <a:lstStyle/>
          <a:p>
            <a:pPr eaLnBrk="1" hangingPunct="1">
              <a:defRPr/>
            </a:pPr>
            <a:r>
              <a:rPr lang="en-GB" dirty="0" smtClean="0">
                <a:cs typeface="+mj-cs"/>
              </a:rPr>
              <a:t>Around 235,000 sites are using Ruby on Rails </a:t>
            </a:r>
          </a:p>
        </p:txBody>
      </p:sp>
      <p:pic>
        <p:nvPicPr>
          <p:cNvPr id="523267" name="Picture 3"/>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7544" y="3573016"/>
            <a:ext cx="1993321" cy="165618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327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340768"/>
            <a:ext cx="2736850" cy="1720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 name="Picture 1"/>
          <p:cNvPicPr>
            <a:picLocks noChangeAspect="1"/>
          </p:cNvPicPr>
          <p:nvPr/>
        </p:nvPicPr>
        <p:blipFill>
          <a:blip r:embed="rId5"/>
          <a:stretch>
            <a:fillRect/>
          </a:stretch>
        </p:blipFill>
        <p:spPr>
          <a:xfrm>
            <a:off x="2987824" y="1340768"/>
            <a:ext cx="1778140" cy="1152128"/>
          </a:xfrm>
          <a:prstGeom prst="rect">
            <a:avLst/>
          </a:prstGeom>
        </p:spPr>
      </p:pic>
      <p:pic>
        <p:nvPicPr>
          <p:cNvPr id="4" name="Picture 3"/>
          <p:cNvPicPr>
            <a:picLocks noChangeAspect="1"/>
          </p:cNvPicPr>
          <p:nvPr/>
        </p:nvPicPr>
        <p:blipFill>
          <a:blip r:embed="rId6"/>
          <a:stretch>
            <a:fillRect/>
          </a:stretch>
        </p:blipFill>
        <p:spPr>
          <a:xfrm>
            <a:off x="611560" y="1412776"/>
            <a:ext cx="1800200" cy="1896069"/>
          </a:xfrm>
          <a:prstGeom prst="rect">
            <a:avLst/>
          </a:prstGeom>
        </p:spPr>
      </p:pic>
      <p:sp>
        <p:nvSpPr>
          <p:cNvPr id="5" name="TextBox 4"/>
          <p:cNvSpPr txBox="1"/>
          <p:nvPr/>
        </p:nvSpPr>
        <p:spPr>
          <a:xfrm>
            <a:off x="467544" y="3068960"/>
            <a:ext cx="2088232" cy="400110"/>
          </a:xfrm>
          <a:prstGeom prst="rect">
            <a:avLst/>
          </a:prstGeom>
          <a:noFill/>
        </p:spPr>
        <p:txBody>
          <a:bodyPr wrap="square" rtlCol="0">
            <a:spAutoFit/>
          </a:bodyPr>
          <a:lstStyle/>
          <a:p>
            <a:r>
              <a:rPr lang="en-US" dirty="0" smtClean="0">
                <a:hlinkClick r:id="rId7"/>
              </a:rPr>
              <a:t>Twitter</a:t>
            </a:r>
            <a:endParaRPr lang="en-US" dirty="0"/>
          </a:p>
        </p:txBody>
      </p:sp>
      <p:sp>
        <p:nvSpPr>
          <p:cNvPr id="16" name="TextBox 15"/>
          <p:cNvSpPr txBox="1"/>
          <p:nvPr/>
        </p:nvSpPr>
        <p:spPr>
          <a:xfrm>
            <a:off x="2843808" y="2564904"/>
            <a:ext cx="2304256" cy="400110"/>
          </a:xfrm>
          <a:prstGeom prst="rect">
            <a:avLst/>
          </a:prstGeom>
          <a:noFill/>
        </p:spPr>
        <p:txBody>
          <a:bodyPr wrap="square" rtlCol="0">
            <a:spAutoFit/>
          </a:bodyPr>
          <a:lstStyle/>
          <a:p>
            <a:r>
              <a:rPr lang="en-US" dirty="0" err="1" smtClean="0">
                <a:hlinkClick r:id="rId8"/>
              </a:rPr>
              <a:t>Groupon</a:t>
            </a:r>
            <a:endParaRPr lang="en-US" dirty="0"/>
          </a:p>
        </p:txBody>
      </p:sp>
      <p:pic>
        <p:nvPicPr>
          <p:cNvPr id="7" name="Picture 6"/>
          <p:cNvPicPr>
            <a:picLocks noChangeAspect="1"/>
          </p:cNvPicPr>
          <p:nvPr/>
        </p:nvPicPr>
        <p:blipFill>
          <a:blip r:embed="rId9"/>
          <a:stretch>
            <a:fillRect/>
          </a:stretch>
        </p:blipFill>
        <p:spPr>
          <a:xfrm>
            <a:off x="6300192" y="3933056"/>
            <a:ext cx="2529776" cy="1656184"/>
          </a:xfrm>
          <a:prstGeom prst="rect">
            <a:avLst/>
          </a:prstGeom>
        </p:spPr>
      </p:pic>
      <p:sp>
        <p:nvSpPr>
          <p:cNvPr id="19" name="TextBox 18"/>
          <p:cNvSpPr txBox="1"/>
          <p:nvPr/>
        </p:nvSpPr>
        <p:spPr>
          <a:xfrm>
            <a:off x="6516216" y="5589240"/>
            <a:ext cx="2304256" cy="400110"/>
          </a:xfrm>
          <a:prstGeom prst="rect">
            <a:avLst/>
          </a:prstGeom>
          <a:noFill/>
        </p:spPr>
        <p:txBody>
          <a:bodyPr wrap="square" rtlCol="0">
            <a:spAutoFit/>
          </a:bodyPr>
          <a:lstStyle/>
          <a:p>
            <a:r>
              <a:rPr lang="en-US" dirty="0" err="1" smtClean="0"/>
              <a:t>Yellowpages</a:t>
            </a:r>
            <a:endParaRPr lang="en-US" dirty="0"/>
          </a:p>
        </p:txBody>
      </p:sp>
      <p:sp>
        <p:nvSpPr>
          <p:cNvPr id="8" name="TextBox 7"/>
          <p:cNvSpPr txBox="1"/>
          <p:nvPr/>
        </p:nvSpPr>
        <p:spPr>
          <a:xfrm>
            <a:off x="467544" y="5373216"/>
            <a:ext cx="1800200" cy="400110"/>
          </a:xfrm>
          <a:prstGeom prst="rect">
            <a:avLst/>
          </a:prstGeom>
          <a:noFill/>
        </p:spPr>
        <p:txBody>
          <a:bodyPr wrap="square" rtlCol="0">
            <a:spAutoFit/>
          </a:bodyPr>
          <a:lstStyle/>
          <a:p>
            <a:r>
              <a:rPr lang="en-US" dirty="0" smtClean="0"/>
              <a:t>Basecamp</a:t>
            </a:r>
            <a:endParaRPr lang="en-US" dirty="0"/>
          </a:p>
        </p:txBody>
      </p:sp>
      <p:sp>
        <p:nvSpPr>
          <p:cNvPr id="21" name="TextBox 20"/>
          <p:cNvSpPr txBox="1"/>
          <p:nvPr/>
        </p:nvSpPr>
        <p:spPr>
          <a:xfrm>
            <a:off x="6300192" y="3212976"/>
            <a:ext cx="2304256" cy="400110"/>
          </a:xfrm>
          <a:prstGeom prst="rect">
            <a:avLst/>
          </a:prstGeom>
          <a:noFill/>
        </p:spPr>
        <p:txBody>
          <a:bodyPr wrap="square" rtlCol="0">
            <a:spAutoFit/>
          </a:bodyPr>
          <a:lstStyle/>
          <a:p>
            <a:r>
              <a:rPr lang="en-US" dirty="0" err="1" smtClean="0"/>
              <a:t>Shopify</a:t>
            </a:r>
            <a:endParaRPr lang="en-US" dirty="0"/>
          </a:p>
        </p:txBody>
      </p:sp>
      <p:pic>
        <p:nvPicPr>
          <p:cNvPr id="9" name="Picture 8"/>
          <p:cNvPicPr>
            <a:picLocks noChangeAspect="1"/>
          </p:cNvPicPr>
          <p:nvPr/>
        </p:nvPicPr>
        <p:blipFill>
          <a:blip r:embed="rId10"/>
          <a:stretch>
            <a:fillRect/>
          </a:stretch>
        </p:blipFill>
        <p:spPr>
          <a:xfrm>
            <a:off x="3851920" y="4365104"/>
            <a:ext cx="2235200" cy="1282700"/>
          </a:xfrm>
          <a:prstGeom prst="rect">
            <a:avLst/>
          </a:prstGeom>
        </p:spPr>
      </p:pic>
      <p:pic>
        <p:nvPicPr>
          <p:cNvPr id="3" name="Picture 2"/>
          <p:cNvPicPr>
            <a:picLocks noChangeAspect="1"/>
          </p:cNvPicPr>
          <p:nvPr/>
        </p:nvPicPr>
        <p:blipFill>
          <a:blip r:embed="rId11"/>
          <a:stretch>
            <a:fillRect/>
          </a:stretch>
        </p:blipFill>
        <p:spPr>
          <a:xfrm>
            <a:off x="3995936" y="3140968"/>
            <a:ext cx="1955800" cy="825500"/>
          </a:xfrm>
          <a:prstGeom prst="rect">
            <a:avLst/>
          </a:prstGeom>
        </p:spPr>
      </p:pic>
      <p:pic>
        <p:nvPicPr>
          <p:cNvPr id="6" name="Picture 5"/>
          <p:cNvPicPr>
            <a:picLocks noChangeAspect="1"/>
          </p:cNvPicPr>
          <p:nvPr/>
        </p:nvPicPr>
        <p:blipFill>
          <a:blip r:embed="rId12"/>
          <a:stretch>
            <a:fillRect/>
          </a:stretch>
        </p:blipFill>
        <p:spPr>
          <a:xfrm>
            <a:off x="2699792" y="4869160"/>
            <a:ext cx="1308100" cy="1041400"/>
          </a:xfrm>
          <a:prstGeom prst="rect">
            <a:avLst/>
          </a:prstGeom>
        </p:spPr>
      </p:pic>
      <p:sp>
        <p:nvSpPr>
          <p:cNvPr id="10" name="TextBox 9"/>
          <p:cNvSpPr txBox="1"/>
          <p:nvPr/>
        </p:nvSpPr>
        <p:spPr>
          <a:xfrm>
            <a:off x="827584" y="6237312"/>
            <a:ext cx="4643394" cy="400110"/>
          </a:xfrm>
          <a:prstGeom prst="rect">
            <a:avLst/>
          </a:prstGeom>
          <a:noFill/>
        </p:spPr>
        <p:txBody>
          <a:bodyPr wrap="none" rtlCol="0">
            <a:spAutoFit/>
          </a:bodyPr>
          <a:lstStyle/>
          <a:p>
            <a:r>
              <a:rPr lang="en-US" dirty="0" smtClean="0">
                <a:hlinkClick r:id="rId13"/>
              </a:rPr>
              <a:t>Top 10 websites built with Ruby on Rails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Touch with Rails</a:t>
            </a:r>
            <a:endParaRPr lang="en-US" dirty="0"/>
          </a:p>
        </p:txBody>
      </p:sp>
      <p:sp>
        <p:nvSpPr>
          <p:cNvPr id="3" name="Content Placeholder 2"/>
          <p:cNvSpPr>
            <a:spLocks noGrp="1"/>
          </p:cNvSpPr>
          <p:nvPr>
            <p:ph idx="1"/>
          </p:nvPr>
        </p:nvSpPr>
        <p:spPr/>
        <p:txBody>
          <a:bodyPr/>
          <a:lstStyle/>
          <a:p>
            <a:r>
              <a:rPr lang="en-US" sz="3200" dirty="0" smtClean="0"/>
              <a:t>Create a new application</a:t>
            </a:r>
          </a:p>
          <a:p>
            <a:pPr marL="457200" lvl="1" indent="0">
              <a:buNone/>
            </a:pPr>
            <a:r>
              <a:rPr lang="en-US" sz="3200" b="1" dirty="0" smtClean="0">
                <a:solidFill>
                  <a:srgbClr val="008000"/>
                </a:solidFill>
                <a:latin typeface="+mj-lt"/>
                <a:ea typeface="+mj-ea"/>
                <a:cs typeface="ＭＳ Ｐゴシック" charset="0"/>
              </a:rPr>
              <a:t>   </a:t>
            </a:r>
            <a:r>
              <a:rPr lang="en-US" sz="2800" b="1" dirty="0" smtClean="0">
                <a:solidFill>
                  <a:srgbClr val="008000"/>
                </a:solidFill>
                <a:latin typeface="+mj-lt"/>
                <a:ea typeface="+mj-ea"/>
                <a:cs typeface="ＭＳ Ｐゴシック" charset="0"/>
              </a:rPr>
              <a:t>Rail</a:t>
            </a:r>
            <a:r>
              <a:rPr lang="en-US" altLang="zh-CN" sz="2800" b="1" dirty="0" smtClean="0">
                <a:solidFill>
                  <a:srgbClr val="008000"/>
                </a:solidFill>
                <a:latin typeface="+mj-lt"/>
                <a:ea typeface="+mj-ea"/>
                <a:cs typeface="ＭＳ Ｐゴシック" charset="0"/>
              </a:rPr>
              <a:t>s</a:t>
            </a:r>
            <a:r>
              <a:rPr lang="en-US" sz="2800" b="1" dirty="0" smtClean="0">
                <a:solidFill>
                  <a:srgbClr val="008000"/>
                </a:solidFill>
                <a:latin typeface="+mj-lt"/>
                <a:ea typeface="+mj-ea"/>
                <a:cs typeface="ＭＳ Ｐゴシック" charset="0"/>
              </a:rPr>
              <a:t> </a:t>
            </a:r>
            <a:r>
              <a:rPr lang="en-US" sz="2800" b="1" dirty="0">
                <a:solidFill>
                  <a:srgbClr val="008000"/>
                </a:solidFill>
                <a:latin typeface="+mj-lt"/>
                <a:ea typeface="+mj-ea"/>
                <a:cs typeface="ＭＳ Ｐゴシック" charset="0"/>
              </a:rPr>
              <a:t>new </a:t>
            </a:r>
            <a:r>
              <a:rPr lang="en-US" sz="2800" b="1" dirty="0" smtClean="0">
                <a:solidFill>
                  <a:srgbClr val="008000"/>
                </a:solidFill>
                <a:latin typeface="+mj-lt"/>
                <a:ea typeface="+mj-ea"/>
                <a:cs typeface="ＭＳ Ｐゴシック" charset="0"/>
              </a:rPr>
              <a:t>cookbook</a:t>
            </a:r>
          </a:p>
          <a:p>
            <a:r>
              <a:rPr lang="en-US" sz="3200" dirty="0"/>
              <a:t>Generate a controller (and </a:t>
            </a:r>
            <a:r>
              <a:rPr lang="en-US" sz="3200" dirty="0" smtClean="0"/>
              <a:t>its view)</a:t>
            </a:r>
          </a:p>
          <a:p>
            <a:pPr marL="457200" lvl="1" indent="0">
              <a:buNone/>
            </a:pPr>
            <a:r>
              <a:rPr lang="en-US" altLang="zh-CN" sz="2800" dirty="0"/>
              <a:t> </a:t>
            </a:r>
            <a:r>
              <a:rPr lang="en-US" altLang="zh-CN" sz="2800" dirty="0" smtClean="0"/>
              <a:t>  </a:t>
            </a:r>
            <a:r>
              <a:rPr lang="en-US" altLang="zh-CN" sz="2800" b="1" dirty="0" smtClean="0">
                <a:solidFill>
                  <a:srgbClr val="008000"/>
                </a:solidFill>
                <a:latin typeface="+mj-lt"/>
                <a:ea typeface="+mj-ea"/>
              </a:rPr>
              <a:t>Rails </a:t>
            </a:r>
            <a:r>
              <a:rPr lang="en-US" altLang="zh-CN" sz="2800" b="1" dirty="0">
                <a:solidFill>
                  <a:srgbClr val="008000"/>
                </a:solidFill>
                <a:latin typeface="+mj-lt"/>
                <a:ea typeface="+mj-ea"/>
              </a:rPr>
              <a:t>generate controller say </a:t>
            </a:r>
            <a:r>
              <a:rPr lang="en-US" altLang="zh-CN" sz="2800" b="1" dirty="0" smtClean="0">
                <a:solidFill>
                  <a:srgbClr val="008000"/>
                </a:solidFill>
                <a:latin typeface="+mj-lt"/>
                <a:ea typeface="+mj-ea"/>
              </a:rPr>
              <a:t>hello</a:t>
            </a:r>
          </a:p>
          <a:p>
            <a:pPr marL="914400" lvl="2" indent="0">
              <a:buNone/>
            </a:pPr>
            <a:r>
              <a:rPr lang="en-US" altLang="zh-CN" sz="2400" dirty="0">
                <a:cs typeface="ＭＳ Ｐゴシック" charset="0"/>
              </a:rPr>
              <a:t>a</a:t>
            </a:r>
            <a:r>
              <a:rPr lang="en-US" altLang="zh-CN" sz="2400" dirty="0" smtClean="0">
                <a:cs typeface="ＭＳ Ｐゴシック" charset="0"/>
              </a:rPr>
              <a:t>pp/controllers/</a:t>
            </a:r>
            <a:r>
              <a:rPr lang="en-US" altLang="zh-CN" sz="2400" dirty="0" err="1" smtClean="0">
                <a:cs typeface="ＭＳ Ｐゴシック" charset="0"/>
              </a:rPr>
              <a:t>say_controller.rb</a:t>
            </a:r>
            <a:endParaRPr lang="en-US" altLang="zh-CN" sz="2400" dirty="0" smtClean="0">
              <a:cs typeface="ＭＳ Ｐゴシック" charset="0"/>
            </a:endParaRPr>
          </a:p>
          <a:p>
            <a:pPr marL="914400" lvl="2" indent="0">
              <a:buNone/>
            </a:pPr>
            <a:r>
              <a:rPr lang="en-US" altLang="zh-CN" sz="2400" dirty="0">
                <a:cs typeface="ＭＳ Ｐゴシック" charset="0"/>
              </a:rPr>
              <a:t>a</a:t>
            </a:r>
            <a:r>
              <a:rPr lang="en-US" altLang="zh-CN" sz="2400" dirty="0" smtClean="0">
                <a:cs typeface="ＭＳ Ｐゴシック" charset="0"/>
              </a:rPr>
              <a:t>pp/view/say/</a:t>
            </a:r>
            <a:r>
              <a:rPr lang="en-US" altLang="zh-CN" sz="2400" dirty="0" err="1" smtClean="0">
                <a:cs typeface="ＭＳ Ｐゴシック" charset="0"/>
              </a:rPr>
              <a:t>hello.html.erb</a:t>
            </a:r>
            <a:endParaRPr lang="en-US" altLang="zh-CN" sz="2400" dirty="0">
              <a:cs typeface="ＭＳ Ｐゴシック" charset="0"/>
            </a:endParaRPr>
          </a:p>
          <a:p>
            <a:pPr lvl="1"/>
            <a:endParaRPr lang="en-US" sz="2800" b="1" dirty="0">
              <a:solidFill>
                <a:srgbClr val="FF9933"/>
              </a:solidFill>
              <a:latin typeface="+mj-lt"/>
              <a:ea typeface="+mj-ea"/>
            </a:endParaRPr>
          </a:p>
        </p:txBody>
      </p:sp>
    </p:spTree>
    <p:extLst>
      <p:ext uri="{BB962C8B-B14F-4D97-AF65-F5344CB8AC3E}">
        <p14:creationId xmlns:p14="http://schemas.microsoft.com/office/powerpoint/2010/main" val="5872864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p:txBody>
          <a:bodyPr/>
          <a:lstStyle/>
          <a:p>
            <a:pPr eaLnBrk="1" hangingPunct="1">
              <a:defRPr/>
            </a:pPr>
            <a:r>
              <a:rPr lang="en-GB" smtClean="0">
                <a:cs typeface="+mj-cs"/>
              </a:rPr>
              <a:t>Creating standard directory structure</a:t>
            </a:r>
          </a:p>
        </p:txBody>
      </p:sp>
      <p:sp>
        <p:nvSpPr>
          <p:cNvPr id="537605" name="Text Box 5"/>
          <p:cNvSpPr txBox="1">
            <a:spLocks noChangeArrowheads="1"/>
          </p:cNvSpPr>
          <p:nvPr/>
        </p:nvSpPr>
        <p:spPr bwMode="auto">
          <a:xfrm>
            <a:off x="1116013" y="1412875"/>
            <a:ext cx="7343775" cy="2124075"/>
          </a:xfrm>
          <a:prstGeom prst="rect">
            <a:avLst/>
          </a:prstGeom>
          <a:solidFill>
            <a:schemeClr val="bg1"/>
          </a:solidFill>
          <a:ln>
            <a:noFill/>
          </a:ln>
          <a:effectLst/>
          <a:extLst>
            <a:ext uri="{91240B29-F687-4f45-9708-019B960494DF}">
              <a14:hiddenLine xmlns:a14="http://schemas.microsoft.com/office/drawing/2010/main" w="15875">
                <a:solidFill>
                  <a:srgbClr val="00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1" hangingPunct="1">
              <a:defRPr/>
            </a:pPr>
            <a:r>
              <a:rPr lang="en-US" sz="2400" dirty="0">
                <a:solidFill>
                  <a:srgbClr val="008000"/>
                </a:solidFill>
                <a:latin typeface="Arial" charset="0"/>
                <a:cs typeface="+mn-cs"/>
              </a:rPr>
              <a:t>rails new </a:t>
            </a:r>
            <a:r>
              <a:rPr lang="en-US" sz="2400" dirty="0" smtClean="0">
                <a:solidFill>
                  <a:srgbClr val="008000"/>
                </a:solidFill>
                <a:latin typeface="Arial" charset="0"/>
                <a:cs typeface="+mn-cs"/>
              </a:rPr>
              <a:t>cookbook</a:t>
            </a:r>
            <a:endParaRPr lang="en-US" sz="2400" dirty="0">
              <a:solidFill>
                <a:srgbClr val="008000"/>
              </a:solidFill>
              <a:latin typeface="Arial" charset="0"/>
              <a:cs typeface="+mn-cs"/>
            </a:endParaRPr>
          </a:p>
          <a:p>
            <a:pPr algn="l" eaLnBrk="1" hangingPunct="1">
              <a:defRPr/>
            </a:pPr>
            <a:r>
              <a:rPr lang="en-GB" sz="2400" b="0" dirty="0">
                <a:solidFill>
                  <a:schemeClr val="tx1"/>
                </a:solidFill>
                <a:latin typeface="Arial" charset="0"/>
                <a:cs typeface="+mn-cs"/>
              </a:rPr>
              <a:t> 	</a:t>
            </a:r>
            <a:endParaRPr lang="en-GB" b="0" dirty="0">
              <a:solidFill>
                <a:schemeClr val="tx1"/>
              </a:solidFill>
              <a:latin typeface="Arial" charset="0"/>
              <a:cs typeface="+mn-cs"/>
            </a:endParaRPr>
          </a:p>
          <a:p>
            <a:pPr lvl="1" algn="l" eaLnBrk="1" hangingPunct="1">
              <a:buFontTx/>
              <a:buChar char="•"/>
              <a:defRPr/>
            </a:pPr>
            <a:r>
              <a:rPr lang="en-GB" b="0" dirty="0">
                <a:solidFill>
                  <a:schemeClr val="tx1"/>
                </a:solidFill>
                <a:latin typeface="Arial" charset="0"/>
                <a:cs typeface="+mn-cs"/>
              </a:rPr>
              <a:t> create a </a:t>
            </a:r>
            <a:r>
              <a:rPr lang="en-GB" b="0" dirty="0" smtClean="0">
                <a:solidFill>
                  <a:schemeClr val="tx1"/>
                </a:solidFill>
                <a:latin typeface="Arial" charset="0"/>
                <a:cs typeface="+mn-cs"/>
              </a:rPr>
              <a:t>cookbook subdirectory </a:t>
            </a:r>
            <a:endParaRPr lang="en-GB" b="0" dirty="0">
              <a:solidFill>
                <a:schemeClr val="tx1"/>
              </a:solidFill>
              <a:latin typeface="Arial" charset="0"/>
              <a:cs typeface="+mn-cs"/>
            </a:endParaRPr>
          </a:p>
          <a:p>
            <a:pPr lvl="1" algn="l" eaLnBrk="1" hangingPunct="1">
              <a:buFontTx/>
              <a:buChar char="•"/>
              <a:defRPr/>
            </a:pPr>
            <a:r>
              <a:rPr lang="en-GB" b="0" dirty="0">
                <a:solidFill>
                  <a:schemeClr val="tx1"/>
                </a:solidFill>
                <a:latin typeface="Arial" charset="0"/>
                <a:cs typeface="+mn-cs"/>
              </a:rPr>
              <a:t> containing a complete directory tree of folders and </a:t>
            </a:r>
            <a:r>
              <a:rPr lang="en-GB" b="0" dirty="0" smtClean="0">
                <a:solidFill>
                  <a:schemeClr val="tx1"/>
                </a:solidFill>
                <a:latin typeface="Arial" charset="0"/>
                <a:cs typeface="+mn-cs"/>
              </a:rPr>
              <a:t>files </a:t>
            </a:r>
            <a:r>
              <a:rPr lang="en-GB" b="0" dirty="0">
                <a:solidFill>
                  <a:schemeClr val="tx1"/>
                </a:solidFill>
                <a:latin typeface="Arial" charset="0"/>
                <a:cs typeface="+mn-cs"/>
              </a:rPr>
              <a:t>for an empty Rails application </a:t>
            </a:r>
          </a:p>
          <a:p>
            <a:pPr lvl="1" algn="l" eaLnBrk="1" hangingPunct="1">
              <a:defRPr/>
            </a:pPr>
            <a:endParaRPr lang="en-US" sz="2400" b="0" dirty="0">
              <a:solidFill>
                <a:schemeClr val="tx1"/>
              </a:solidFill>
              <a:latin typeface="Arial" charset="0"/>
              <a:cs typeface="+mn-cs"/>
            </a:endParaRPr>
          </a:p>
        </p:txBody>
      </p:sp>
      <p:pic>
        <p:nvPicPr>
          <p:cNvPr id="537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860800"/>
            <a:ext cx="4824413" cy="2441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463462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pPr eaLnBrk="1" hangingPunct="1">
              <a:defRPr/>
            </a:pPr>
            <a:r>
              <a:rPr lang="en-GB" smtClean="0">
                <a:cs typeface="+mj-cs"/>
              </a:rPr>
              <a:t>Created standard directory structure  </a:t>
            </a:r>
          </a:p>
        </p:txBody>
      </p:sp>
      <p:sp>
        <p:nvSpPr>
          <p:cNvPr id="569347" name="Text Box 3"/>
          <p:cNvSpPr txBox="1">
            <a:spLocks noChangeArrowheads="1"/>
          </p:cNvSpPr>
          <p:nvPr/>
        </p:nvSpPr>
        <p:spPr bwMode="auto">
          <a:xfrm>
            <a:off x="3924300" y="1412875"/>
            <a:ext cx="5054600" cy="4054475"/>
          </a:xfrm>
          <a:prstGeom prst="rect">
            <a:avLst/>
          </a:prstGeom>
          <a:solidFill>
            <a:schemeClr val="bg1"/>
          </a:solidFill>
          <a:ln>
            <a:noFill/>
          </a:ln>
          <a:effectLst/>
          <a:extLst>
            <a:ext uri="{91240B29-F687-4f45-9708-019B960494DF}">
              <a14:hiddenLine xmlns:a14="http://schemas.microsoft.com/office/drawing/2010/main" w="15875">
                <a:solidFill>
                  <a:srgbClr val="00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eaLnBrk="1" hangingPunct="1">
              <a:buFontTx/>
              <a:buChar char="•"/>
              <a:defRPr/>
            </a:pPr>
            <a:r>
              <a:rPr lang="en-GB" b="0">
                <a:solidFill>
                  <a:schemeClr val="tx1"/>
                </a:solidFill>
                <a:latin typeface="Arial" charset="0"/>
                <a:cs typeface="+mn-cs"/>
              </a:rPr>
              <a:t> controllers subdirectory </a:t>
            </a:r>
          </a:p>
          <a:p>
            <a:pPr lvl="1" algn="l" eaLnBrk="1" hangingPunct="1">
              <a:buFontTx/>
              <a:buChar char="•"/>
              <a:defRPr/>
            </a:pPr>
            <a:r>
              <a:rPr lang="en-GB" b="0">
                <a:solidFill>
                  <a:schemeClr val="tx1"/>
                </a:solidFill>
                <a:latin typeface="Arial" charset="0"/>
                <a:cs typeface="+mn-cs"/>
              </a:rPr>
              <a:t>where Rails looks to find controller classes</a:t>
            </a:r>
          </a:p>
          <a:p>
            <a:pPr algn="l" eaLnBrk="1" hangingPunct="1">
              <a:buFontTx/>
              <a:buChar char="•"/>
              <a:defRPr/>
            </a:pPr>
            <a:r>
              <a:rPr lang="en-GB" b="0">
                <a:solidFill>
                  <a:schemeClr val="tx1"/>
                </a:solidFill>
                <a:latin typeface="Arial" charset="0"/>
                <a:cs typeface="+mn-cs"/>
              </a:rPr>
              <a:t> views subdirectory</a:t>
            </a:r>
          </a:p>
          <a:p>
            <a:pPr lvl="1" algn="l" eaLnBrk="1" hangingPunct="1">
              <a:buFontTx/>
              <a:buChar char="•"/>
              <a:defRPr/>
            </a:pPr>
            <a:r>
              <a:rPr lang="en-GB" b="0">
                <a:solidFill>
                  <a:schemeClr val="tx1"/>
                </a:solidFill>
                <a:latin typeface="Arial" charset="0"/>
                <a:cs typeface="+mn-cs"/>
              </a:rPr>
              <a:t>holds the display templates to fill in with data</a:t>
            </a:r>
          </a:p>
          <a:p>
            <a:pPr algn="l" eaLnBrk="1" hangingPunct="1">
              <a:buFontTx/>
              <a:buChar char="•"/>
              <a:defRPr/>
            </a:pPr>
            <a:r>
              <a:rPr lang="en-GB" b="0">
                <a:solidFill>
                  <a:schemeClr val="tx1"/>
                </a:solidFill>
                <a:latin typeface="Arial" charset="0"/>
                <a:cs typeface="+mn-cs"/>
              </a:rPr>
              <a:t> </a:t>
            </a:r>
            <a:r>
              <a:rPr lang="en-US" b="0">
                <a:solidFill>
                  <a:schemeClr val="tx1"/>
                </a:solidFill>
                <a:latin typeface="Arial" charset="0"/>
                <a:cs typeface="+mn-cs"/>
              </a:rPr>
              <a:t>models subdirectory</a:t>
            </a:r>
          </a:p>
          <a:p>
            <a:pPr lvl="1" algn="l" eaLnBrk="1" hangingPunct="1">
              <a:buFontTx/>
              <a:buChar char="•"/>
              <a:defRPr/>
            </a:pPr>
            <a:r>
              <a:rPr lang="en-GB" b="0">
                <a:solidFill>
                  <a:schemeClr val="tx1"/>
                </a:solidFill>
                <a:latin typeface="Arial" charset="0"/>
                <a:cs typeface="+mn-cs"/>
              </a:rPr>
              <a:t>holds the classes that model and wrap the data </a:t>
            </a:r>
          </a:p>
          <a:p>
            <a:pPr algn="l" eaLnBrk="1" hangingPunct="1">
              <a:buFontTx/>
              <a:buChar char="•"/>
              <a:defRPr/>
            </a:pPr>
            <a:r>
              <a:rPr lang="en-US" b="0">
                <a:solidFill>
                  <a:schemeClr val="tx1"/>
                </a:solidFill>
                <a:latin typeface="Arial" charset="0"/>
                <a:cs typeface="+mn-cs"/>
              </a:rPr>
              <a:t> helpers subdirectory</a:t>
            </a:r>
          </a:p>
          <a:p>
            <a:pPr lvl="1" algn="l" eaLnBrk="1" hangingPunct="1">
              <a:buFontTx/>
              <a:buChar char="•"/>
              <a:defRPr/>
            </a:pPr>
            <a:r>
              <a:rPr lang="en-GB" b="0">
                <a:solidFill>
                  <a:schemeClr val="tx1"/>
                </a:solidFill>
                <a:latin typeface="Arial" charset="0"/>
                <a:cs typeface="+mn-cs"/>
              </a:rPr>
              <a:t>holds any helper classes used to assist the model, view, and controller classes</a:t>
            </a:r>
            <a:endParaRPr lang="en-US" b="0">
              <a:solidFill>
                <a:schemeClr val="tx1"/>
              </a:solidFill>
              <a:latin typeface="Arial" charset="0"/>
              <a:cs typeface="+mn-cs"/>
            </a:endParaRPr>
          </a:p>
        </p:txBody>
      </p:sp>
      <p:pic>
        <p:nvPicPr>
          <p:cNvPr id="5693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84784"/>
            <a:ext cx="3672408" cy="46897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5544420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imes New Roman"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60910</TotalTime>
  <Words>1428</Words>
  <Application>Microsoft Macintosh PowerPoint</Application>
  <PresentationFormat>On-screen Show (4:3)</PresentationFormat>
  <Paragraphs>258</Paragraphs>
  <Slides>30</Slides>
  <Notes>8</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Default Design</vt:lpstr>
      <vt:lpstr>1_Default Design</vt:lpstr>
      <vt:lpstr>Advanced Web Application Development    Ruby on Rails - Basics</vt:lpstr>
      <vt:lpstr>What we have learnt so far</vt:lpstr>
      <vt:lpstr>About This Lecture</vt:lpstr>
      <vt:lpstr>What is Rails</vt:lpstr>
      <vt:lpstr>Why  Rails? </vt:lpstr>
      <vt:lpstr>Around 235,000 sites are using Ruby on Rails </vt:lpstr>
      <vt:lpstr>First Touch with Rails</vt:lpstr>
      <vt:lpstr>Creating standard directory structure</vt:lpstr>
      <vt:lpstr>Created standard directory structure  </vt:lpstr>
      <vt:lpstr>Start the built in web server</vt:lpstr>
      <vt:lpstr>MVC Design pattern</vt:lpstr>
      <vt:lpstr>Benefits of MVC</vt:lpstr>
      <vt:lpstr>So what’s happening with Rails</vt:lpstr>
      <vt:lpstr>Add controllers for the logic</vt:lpstr>
      <vt:lpstr>Example - Controller</vt:lpstr>
      <vt:lpstr>Example - Controller</vt:lpstr>
      <vt:lpstr>Example - Model</vt:lpstr>
      <vt:lpstr>Example - View</vt:lpstr>
      <vt:lpstr>Understand hello.html.erb</vt:lpstr>
      <vt:lpstr>Example - Result</vt:lpstr>
      <vt:lpstr>How did this work? </vt:lpstr>
      <vt:lpstr>How did this work? Cont.</vt:lpstr>
      <vt:lpstr>Model</vt:lpstr>
      <vt:lpstr>Database Migration</vt:lpstr>
      <vt:lpstr>Database Configurations</vt:lpstr>
      <vt:lpstr>The Model File</vt:lpstr>
      <vt:lpstr>Try It Yourself: Scaffolding</vt:lpstr>
      <vt:lpstr>Something you can try later</vt:lpstr>
      <vt:lpstr>Summary</vt:lpstr>
      <vt:lpstr>Next Lecture</vt:lpstr>
    </vt:vector>
  </TitlesOfParts>
  <Company>Free University of Bozen-Bolzano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WP2.5: Semantic Web Language Extensions     Hannover, Jan 2005</dc:title>
  <cp:lastModifiedBy>Joey S C Lam</cp:lastModifiedBy>
  <cp:revision>587</cp:revision>
  <dcterms:modified xsi:type="dcterms:W3CDTF">2016-09-16T10:41:48Z</dcterms:modified>
</cp:coreProperties>
</file>