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2" r:id="rId3"/>
    <p:sldId id="333" r:id="rId4"/>
    <p:sldId id="334" r:id="rId5"/>
    <p:sldId id="285" r:id="rId6"/>
    <p:sldId id="329" r:id="rId7"/>
    <p:sldId id="307" r:id="rId8"/>
    <p:sldId id="310" r:id="rId9"/>
    <p:sldId id="330" r:id="rId10"/>
    <p:sldId id="313" r:id="rId11"/>
    <p:sldId id="314" r:id="rId12"/>
    <p:sldId id="316" r:id="rId13"/>
    <p:sldId id="319" r:id="rId14"/>
    <p:sldId id="284" r:id="rId15"/>
    <p:sldId id="28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31" r:id="rId28"/>
    <p:sldId id="302" r:id="rId29"/>
    <p:sldId id="301" r:id="rId30"/>
    <p:sldId id="304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E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7" autoAdjust="0"/>
    <p:restoredTop sz="92817" autoAdjust="0"/>
  </p:normalViewPr>
  <p:slideViewPr>
    <p:cSldViewPr snapToObjects="1">
      <p:cViewPr varScale="1">
        <p:scale>
          <a:sx n="135" d="100"/>
          <a:sy n="135" d="100"/>
        </p:scale>
        <p:origin x="-120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8327-45D3-F04E-B2FD-F80737EB3FB4}" type="datetimeFigureOut">
              <a:rPr lang="en-US" smtClean="0"/>
              <a:pPr/>
              <a:t>27/09/16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7FD0-D23A-A54B-8F00-C079DECB13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9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E0C7D-1307-2846-B327-36AC0D785A84}" type="datetimeFigureOut">
              <a:rPr lang="en-US" smtClean="0"/>
              <a:pPr/>
              <a:t>27/09/16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6D4B-1506-CD4D-A37B-D812F4806A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3F51-CA8C-9A41-A866-1DDE885DE91D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660C5-A88B-2140-A4EB-D9399A0E7366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91EEBD-743F-EB41-B071-1BEEB29EC1C7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34C3C4-32E9-2E4B-B7B5-F10E9412BB53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BC7C17-88B4-0049-A7DC-3728052F6DA6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83ACA-EFFC-9D45-A8B2-4A5343A1FDBD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7F8AD2-06D9-9D43-AE60-8787CF9E6F31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3213E-895A-934E-B462-8705198688CE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399E1-4BD9-564F-8323-BB39242A6AD8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00790A-8EB3-6D45-98C8-BE81B50EBEA4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F4F1BA-5E4F-2E4E-8274-452C8DF37C79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38400" y="6384925"/>
            <a:ext cx="3886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Bruce Scharlau, University of Aberdeen,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CB460-F2EF-2843-A679-E31BF2D5EFB5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A99D2-72EF-E843-8DB3-D8F3B7B530A8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810925C-9612-CF4D-8788-B4BD9FB7DFDC}" type="datetime1">
              <a:rPr lang="en-GB" smtClean="0"/>
              <a:pPr/>
              <a:t>27/09/16</a:t>
            </a:fld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F27D60-8CD8-B34F-ADF6-ED8BF6B85F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4215" name="Picture 7" descr="CS5302_r1_c02_f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29450" y="6477000"/>
            <a:ext cx="2114550" cy="381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Test-driven_development.PNG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trickwilsonwelsh.com/?p=61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ucumber.io" TargetMode="External"/><Relationship Id="rId3" Type="http://schemas.openxmlformats.org/officeDocument/2006/relationships/hyperlink" Target="http://rspec.inf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api.rubyonrail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pages.abdn.ac.uk/b.scharlau/pages/blog/?p=39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test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agilemodeling.com/essays/costOfChange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(Advanced) 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Driven Development with Ruby and Rails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507413" cy="92233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Follow the TDD principles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7463" y="6550025"/>
            <a:ext cx="513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http://en.wikipedia.org/wiki/File:Test-driven_development.PNG</a:t>
            </a:r>
            <a:r>
              <a:rPr lang="en-US" sz="1400" dirty="0"/>
              <a:t> </a:t>
            </a:r>
          </a:p>
        </p:txBody>
      </p:sp>
      <p:pic>
        <p:nvPicPr>
          <p:cNvPr id="30724" name="Picture 5" descr="Test-driven_develop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5988"/>
            <a:ext cx="7669213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red, green, refactor to code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6505575"/>
            <a:ext cx="316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http://patrickwilsonwelsh.com/?p=619</a:t>
            </a:r>
            <a:r>
              <a:rPr lang="en-US" sz="1400" dirty="0"/>
              <a:t> </a:t>
            </a:r>
          </a:p>
        </p:txBody>
      </p:sp>
      <p:sp>
        <p:nvSpPr>
          <p:cNvPr id="31748" name="Oval 7"/>
          <p:cNvSpPr>
            <a:spLocks noChangeArrowheads="1"/>
          </p:cNvSpPr>
          <p:nvPr/>
        </p:nvSpPr>
        <p:spPr bwMode="auto">
          <a:xfrm>
            <a:off x="2438400" y="2133600"/>
            <a:ext cx="4149725" cy="30956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366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800"/>
          </a:p>
        </p:txBody>
      </p:sp>
      <p:sp>
        <p:nvSpPr>
          <p:cNvPr id="31749" name="Notched Right Arrow 8"/>
          <p:cNvSpPr>
            <a:spLocks noChangeArrowheads="1"/>
          </p:cNvSpPr>
          <p:nvPr/>
        </p:nvSpPr>
        <p:spPr bwMode="auto">
          <a:xfrm>
            <a:off x="4211638" y="1844675"/>
            <a:ext cx="504825" cy="288925"/>
          </a:xfrm>
          <a:prstGeom prst="notchedRightArrow">
            <a:avLst>
              <a:gd name="adj1" fmla="val 50000"/>
              <a:gd name="adj2" fmla="val 49918"/>
            </a:avLst>
          </a:prstGeom>
          <a:solidFill>
            <a:srgbClr val="336699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800"/>
          </a:p>
        </p:txBody>
      </p:sp>
      <p:sp>
        <p:nvSpPr>
          <p:cNvPr id="31750" name="TextBox 9"/>
          <p:cNvSpPr txBox="1">
            <a:spLocks noChangeArrowheads="1"/>
          </p:cNvSpPr>
          <p:nvPr/>
        </p:nvSpPr>
        <p:spPr bwMode="auto">
          <a:xfrm>
            <a:off x="5749925" y="1887538"/>
            <a:ext cx="2709863" cy="461962"/>
          </a:xfrm>
          <a:prstGeom prst="rect">
            <a:avLst/>
          </a:prstGeom>
          <a:solidFill>
            <a:schemeClr val="bg1"/>
          </a:solidFill>
          <a:ln w="38100">
            <a:solidFill>
              <a:srgbClr val="33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1. Write a little test</a:t>
            </a:r>
          </a:p>
        </p:txBody>
      </p:sp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782638" y="5207000"/>
            <a:ext cx="2682875" cy="46196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FF"/>
                </a:solidFill>
              </a:rPr>
              <a:t>3. Get test to pass</a:t>
            </a:r>
          </a:p>
        </p:txBody>
      </p:sp>
      <p:sp>
        <p:nvSpPr>
          <p:cNvPr id="31752" name="TextBox 11"/>
          <p:cNvSpPr txBox="1">
            <a:spLocks noChangeArrowheads="1"/>
          </p:cNvSpPr>
          <p:nvPr/>
        </p:nvSpPr>
        <p:spPr bwMode="auto">
          <a:xfrm>
            <a:off x="5813425" y="5192713"/>
            <a:ext cx="2511425" cy="8302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2. Stub out code.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Watch test fail</a:t>
            </a:r>
          </a:p>
        </p:txBody>
      </p:sp>
      <p:sp>
        <p:nvSpPr>
          <p:cNvPr id="31753" name="TextBox 12"/>
          <p:cNvSpPr txBox="1">
            <a:spLocks noChangeArrowheads="1"/>
          </p:cNvSpPr>
          <p:nvPr/>
        </p:nvSpPr>
        <p:spPr bwMode="auto">
          <a:xfrm>
            <a:off x="449263" y="1671638"/>
            <a:ext cx="1689100" cy="4619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FF"/>
                </a:solidFill>
              </a:rPr>
              <a:t>4. Refactor</a:t>
            </a:r>
          </a:p>
        </p:txBody>
      </p:sp>
      <p:sp>
        <p:nvSpPr>
          <p:cNvPr id="31754" name="TextBox 13"/>
          <p:cNvSpPr txBox="1">
            <a:spLocks noChangeArrowheads="1"/>
          </p:cNvSpPr>
          <p:nvPr/>
        </p:nvSpPr>
        <p:spPr bwMode="auto">
          <a:xfrm>
            <a:off x="2555875" y="3357563"/>
            <a:ext cx="4027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Cycle time &lt; 10 minutes</a:t>
            </a:r>
          </a:p>
        </p:txBody>
      </p:sp>
      <p:sp>
        <p:nvSpPr>
          <p:cNvPr id="31755" name="TextBox 14"/>
          <p:cNvSpPr txBox="1">
            <a:spLocks noChangeArrowheads="1"/>
          </p:cNvSpPr>
          <p:nvPr/>
        </p:nvSpPr>
        <p:spPr bwMode="auto">
          <a:xfrm>
            <a:off x="1619250" y="973138"/>
            <a:ext cx="6229350" cy="5842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bg1"/>
                </a:solidFill>
              </a:rPr>
              <a:t>Make it green, then make it clean</a:t>
            </a:r>
          </a:p>
        </p:txBody>
      </p:sp>
    </p:spTree>
    <p:extLst>
      <p:ext uri="{BB962C8B-B14F-4D97-AF65-F5344CB8AC3E}">
        <p14:creationId xmlns:p14="http://schemas.microsoft.com/office/powerpoint/2010/main" val="34684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Tests based on customer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business needs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Only write tests for what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 needed in app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includes acceptance tests co-written by customer – avoids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misinterpretation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3573016"/>
            <a:ext cx="4896544" cy="1569660"/>
          </a:xfrm>
          <a:prstGeom prst="rect">
            <a:avLst/>
          </a:prstGeom>
          <a:solidFill>
            <a:srgbClr val="336699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only code what</a:t>
            </a:r>
            <a:r>
              <a:rPr lang="ja-JP" altLang="en-US" sz="3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 needed, then stop, </a:t>
            </a:r>
            <a:endParaRPr lang="en-US" altLang="ja-JP" sz="3200" dirty="0" smtClean="0">
              <a:solidFill>
                <a:schemeClr val="bg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3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move </a:t>
            </a:r>
            <a:r>
              <a:rPr lang="en-US" altLang="ja-JP" sz="3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to next feature</a:t>
            </a:r>
            <a:endParaRPr lang="en-US" sz="3200" dirty="0">
              <a:solidFill>
                <a:schemeClr val="bg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is no one tool for testing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to use a variety of tests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Unit test logical unit (class, method, etc) in isolation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Integration test for components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Functional tests for end-to-end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System tests using same interface as users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System integration for collaborating apps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Performance tests to ensure throughput</a:t>
            </a:r>
          </a:p>
        </p:txBody>
      </p:sp>
    </p:spTree>
    <p:extLst>
      <p:ext uri="{BB962C8B-B14F-4D97-AF65-F5344CB8AC3E}">
        <p14:creationId xmlns:p14="http://schemas.microsoft.com/office/powerpoint/2010/main" val="31115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provides various approaches to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Cucumber</a:t>
            </a:r>
            <a:r>
              <a:rPr lang="en-US" dirty="0" smtClean="0"/>
              <a:t> and </a:t>
            </a:r>
            <a:r>
              <a:rPr lang="en-US" dirty="0" err="1" smtClean="0">
                <a:hlinkClick r:id="rId3"/>
              </a:rPr>
              <a:t>RSpec</a:t>
            </a:r>
            <a:r>
              <a:rPr lang="en-US" dirty="0" smtClean="0"/>
              <a:t> </a:t>
            </a:r>
            <a:r>
              <a:rPr lang="en-US" dirty="0"/>
              <a:t>confirms </a:t>
            </a:r>
            <a:r>
              <a:rPr lang="en-US" dirty="0" smtClean="0"/>
              <a:t>methods conform to expected </a:t>
            </a:r>
            <a:r>
              <a:rPr lang="en-US" dirty="0" err="1" smtClean="0"/>
              <a:t>behaviour</a:t>
            </a:r>
            <a:r>
              <a:rPr lang="en-US" dirty="0" smtClean="0"/>
              <a:t> of code</a:t>
            </a:r>
            <a:endParaRPr lang="en-US" dirty="0"/>
          </a:p>
          <a:p>
            <a:r>
              <a:rPr lang="en-US" dirty="0" smtClean="0"/>
              <a:t>Test::Unit confirms methods work as expected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712"/>
            <a:ext cx="9144000" cy="5632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 smtClean="0"/>
              <a:t>create cookbook: rails </a:t>
            </a:r>
            <a:r>
              <a:rPr lang="en-US" sz="2400" dirty="0"/>
              <a:t>new </a:t>
            </a:r>
            <a:r>
              <a:rPr lang="en-US" sz="2400" dirty="0" smtClean="0"/>
              <a:t>cookbook then cd  into cookbook and bundle install</a:t>
            </a:r>
            <a:endParaRPr lang="en-US" sz="2400" dirty="0"/>
          </a:p>
          <a:p>
            <a:r>
              <a:rPr lang="en-US" sz="2400" dirty="0"/>
              <a:t>b) setup </a:t>
            </a:r>
            <a:r>
              <a:rPr lang="en-US" sz="2400" dirty="0" smtClean="0"/>
              <a:t>migrations with rake </a:t>
            </a:r>
            <a:r>
              <a:rPr lang="en-US" sz="2400" dirty="0" err="1"/>
              <a:t>db:create</a:t>
            </a:r>
            <a:endParaRPr lang="en-US" sz="2400" dirty="0"/>
          </a:p>
          <a:p>
            <a:r>
              <a:rPr lang="en-US" sz="2400" dirty="0"/>
              <a:t>c) setup recipe model</a:t>
            </a:r>
          </a:p>
          <a:p>
            <a:r>
              <a:rPr lang="en-US" sz="2400" dirty="0"/>
              <a:t>	rails generate scaffold recipe </a:t>
            </a:r>
            <a:r>
              <a:rPr lang="en-US" sz="2400" dirty="0" err="1"/>
              <a:t>title:string</a:t>
            </a:r>
            <a:r>
              <a:rPr lang="en-US" sz="2400" dirty="0"/>
              <a:t> </a:t>
            </a:r>
            <a:r>
              <a:rPr lang="en-US" sz="2400" dirty="0" err="1"/>
              <a:t>description:string</a:t>
            </a:r>
            <a:r>
              <a:rPr lang="en-US" sz="2400" dirty="0"/>
              <a:t> </a:t>
            </a:r>
            <a:r>
              <a:rPr lang="en-US" sz="2400" dirty="0" err="1"/>
              <a:t>date:date</a:t>
            </a:r>
            <a:r>
              <a:rPr lang="en-US" sz="2400" dirty="0"/>
              <a:t> </a:t>
            </a:r>
            <a:r>
              <a:rPr lang="en-US" sz="2400" dirty="0" err="1"/>
              <a:t>instructions:text</a:t>
            </a:r>
            <a:endParaRPr lang="en-US" sz="2400" dirty="0"/>
          </a:p>
          <a:p>
            <a:r>
              <a:rPr lang="en-US" sz="2400" dirty="0" smtClean="0"/>
              <a:t>d)</a:t>
            </a:r>
            <a:r>
              <a:rPr lang="en-US" sz="2400" dirty="0"/>
              <a:t>	rake </a:t>
            </a:r>
            <a:r>
              <a:rPr lang="en-US" sz="2400" dirty="0" err="1"/>
              <a:t>db:migrate</a:t>
            </a:r>
            <a:r>
              <a:rPr lang="en-US" sz="2400" dirty="0"/>
              <a:t> to push migration to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smtClean="0"/>
              <a:t>server</a:t>
            </a:r>
            <a:endParaRPr lang="en-US" sz="2400" dirty="0"/>
          </a:p>
          <a:p>
            <a:r>
              <a:rPr lang="en-US" sz="2400" dirty="0"/>
              <a:t>e) rails </a:t>
            </a:r>
            <a:r>
              <a:rPr lang="en-US" sz="2400" dirty="0" smtClean="0"/>
              <a:t>server to start server (don’t need to really though)</a:t>
            </a:r>
            <a:endParaRPr lang="en-US" sz="2400" dirty="0"/>
          </a:p>
          <a:p>
            <a:r>
              <a:rPr lang="en-US" sz="2400" dirty="0" smtClean="0"/>
              <a:t>f)</a:t>
            </a:r>
            <a:r>
              <a:rPr lang="en-US" sz="2400" dirty="0"/>
              <a:t> </a:t>
            </a:r>
            <a:r>
              <a:rPr lang="en-US" sz="2400" dirty="0" smtClean="0"/>
              <a:t>rake </a:t>
            </a:r>
            <a:r>
              <a:rPr lang="en-US" sz="2400" dirty="0" err="1"/>
              <a:t>test:units</a:t>
            </a:r>
            <a:r>
              <a:rPr lang="en-US" sz="2400" dirty="0"/>
              <a:t> to setup test </a:t>
            </a:r>
            <a:r>
              <a:rPr lang="en-US" sz="2400" dirty="0" err="1"/>
              <a:t>db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open test/unit/</a:t>
            </a:r>
            <a:r>
              <a:rPr lang="en-US" sz="2400" dirty="0" err="1" smtClean="0"/>
              <a:t>recipe_test.rb</a:t>
            </a:r>
            <a:r>
              <a:rPr lang="en-US" sz="2400" dirty="0" smtClean="0"/>
              <a:t> to write tests and run</a:t>
            </a:r>
            <a:endParaRPr lang="en-US" sz="2400" dirty="0"/>
          </a:p>
          <a:p>
            <a:r>
              <a:rPr lang="en-US" sz="2400" dirty="0" smtClean="0"/>
              <a:t>g) </a:t>
            </a:r>
            <a:r>
              <a:rPr lang="en-US" sz="2400" dirty="0"/>
              <a:t>open fixtures file and edit for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h) </a:t>
            </a:r>
            <a:r>
              <a:rPr lang="en-US" sz="2400" dirty="0"/>
              <a:t>open functional test </a:t>
            </a:r>
            <a:r>
              <a:rPr lang="en-US" sz="2400" dirty="0" smtClean="0"/>
              <a:t>and</a:t>
            </a:r>
            <a:r>
              <a:rPr lang="en-US" sz="2400" dirty="0"/>
              <a:t>	fix :one for :hot or :cold and </a:t>
            </a:r>
            <a:r>
              <a:rPr lang="en-US" sz="2400" dirty="0" smtClean="0"/>
              <a:t>run  with rake </a:t>
            </a:r>
            <a:r>
              <a:rPr lang="en-US" sz="2400" dirty="0" err="1" smtClean="0"/>
              <a:t>test:functionals</a:t>
            </a:r>
            <a:endParaRPr lang="en-US" sz="2400" dirty="0" smtClean="0"/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) test view </a:t>
            </a:r>
            <a:r>
              <a:rPr lang="en-US" sz="2400" dirty="0"/>
              <a:t>in functional:  </a:t>
            </a:r>
            <a:r>
              <a:rPr lang="en-US" sz="2400" dirty="0" err="1"/>
              <a:t>assert_select</a:t>
            </a:r>
            <a:r>
              <a:rPr lang="en-US" sz="2400" dirty="0"/>
              <a:t> 'h1', "Listing </a:t>
            </a:r>
            <a:r>
              <a:rPr lang="en-US" sz="2400" dirty="0" smtClean="0"/>
              <a:t>recipes”</a:t>
            </a:r>
            <a:endParaRPr lang="en-US" sz="2400" dirty="0"/>
          </a:p>
          <a:p>
            <a:r>
              <a:rPr lang="en-US" sz="2400" dirty="0" smtClean="0"/>
              <a:t>j) run </a:t>
            </a:r>
            <a:r>
              <a:rPr lang="en-US" sz="2400" dirty="0" err="1"/>
              <a:t>rake:tests</a:t>
            </a:r>
            <a:r>
              <a:rPr lang="en-US" sz="2400" dirty="0"/>
              <a:t> to do all again as group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4624"/>
            <a:ext cx="8624918" cy="776270"/>
          </a:xfrm>
        </p:spPr>
        <p:txBody>
          <a:bodyPr/>
          <a:lstStyle/>
          <a:p>
            <a:r>
              <a:rPr lang="en-US" dirty="0" smtClean="0"/>
              <a:t>We’ll use the cookbook for testing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Rails creates tests for us</a:t>
            </a:r>
            <a:endParaRPr lang="en-US" dirty="0"/>
          </a:p>
        </p:txBody>
      </p:sp>
      <p:pic>
        <p:nvPicPr>
          <p:cNvPr id="5" name="Picture 4" descr="cookbook-recipe-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75982"/>
            <a:ext cx="7372350" cy="584776"/>
          </a:xfrm>
          <a:prstGeom prst="rect">
            <a:avLst/>
          </a:prstGeom>
          <a:solidFill>
            <a:srgbClr val="3366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just need to fill in code to use them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590800"/>
            <a:ext cx="41148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419600"/>
            <a:ext cx="4648200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590800"/>
            <a:ext cx="2695575" cy="1569660"/>
          </a:xfrm>
          <a:prstGeom prst="rect">
            <a:avLst/>
          </a:prstGeom>
          <a:solidFill>
            <a:srgbClr val="3366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Tests automatically created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92162"/>
          </a:xfrm>
        </p:spPr>
        <p:txBody>
          <a:bodyPr/>
          <a:lstStyle/>
          <a:p>
            <a:r>
              <a:rPr lang="en-US" dirty="0" smtClean="0"/>
              <a:t>We have a variety of tests available</a:t>
            </a:r>
            <a:endParaRPr lang="en-US" dirty="0"/>
          </a:p>
        </p:txBody>
      </p:sp>
      <p:pic>
        <p:nvPicPr>
          <p:cNvPr id="5" name="Picture 4" descr="cookbook-test-f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77" y="944562"/>
            <a:ext cx="4510623" cy="4541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7372350" cy="584776"/>
          </a:xfrm>
          <a:prstGeom prst="rect">
            <a:avLst/>
          </a:prstGeom>
          <a:solidFill>
            <a:srgbClr val="3366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just need to fill in code to use them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1" y="4191000"/>
            <a:ext cx="2057400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Tests for models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2057400"/>
            <a:ext cx="2238375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Tests for controllers</a:t>
            </a:r>
            <a:endParaRPr lang="en-US" sz="3200" dirty="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We first check the test framework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511588"/>
            <a:ext cx="68580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Create test database if doesn’t exist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248764"/>
            <a:ext cx="72390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Test database defined in </a:t>
            </a:r>
            <a:r>
              <a:rPr lang="en-US" sz="3200" dirty="0" err="1" smtClean="0">
                <a:solidFill>
                  <a:srgbClr val="336699"/>
                </a:solidFill>
              </a:rPr>
              <a:t>database.yml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833540"/>
            <a:ext cx="51816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ruby test/unit/</a:t>
            </a:r>
            <a:r>
              <a:rPr lang="en-US" sz="3200" dirty="0" err="1" smtClean="0">
                <a:solidFill>
                  <a:schemeClr val="bg1"/>
                </a:solidFill>
              </a:rPr>
              <a:t>recipe_test.rb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okbook-rake-test-un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85800"/>
            <a:ext cx="74295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715962"/>
          </a:xfrm>
        </p:spPr>
        <p:txBody>
          <a:bodyPr/>
          <a:lstStyle/>
          <a:p>
            <a:r>
              <a:rPr lang="en-US" dirty="0" smtClean="0"/>
              <a:t>Need to prepare system with 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972979"/>
            <a:ext cx="6858000" cy="107721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Run ‘rake </a:t>
            </a:r>
            <a:r>
              <a:rPr lang="en-US" sz="3200" dirty="0" err="1" smtClean="0">
                <a:solidFill>
                  <a:srgbClr val="336699"/>
                </a:solidFill>
              </a:rPr>
              <a:t>test:units</a:t>
            </a:r>
            <a:r>
              <a:rPr lang="en-US" sz="3200" dirty="0" smtClean="0">
                <a:solidFill>
                  <a:srgbClr val="336699"/>
                </a:solidFill>
              </a:rPr>
              <a:t>’ to copy schema to test db and run tests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5257800"/>
            <a:ext cx="7467600" cy="1569660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Only works if you’ve used migrations, otherwise need to save table structure and load that into test db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57554" y="3143248"/>
            <a:ext cx="1785950" cy="2143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en-GB" dirty="0" smtClean="0"/>
              <a:t>Why do we bother testing?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92162"/>
          </a:xfrm>
        </p:spPr>
        <p:txBody>
          <a:bodyPr/>
          <a:lstStyle/>
          <a:p>
            <a:r>
              <a:rPr lang="en-US" dirty="0" smtClean="0"/>
              <a:t>We can use simple unit test code</a:t>
            </a:r>
            <a:endParaRPr lang="en-US" dirty="0"/>
          </a:p>
        </p:txBody>
      </p:sp>
      <p:pic>
        <p:nvPicPr>
          <p:cNvPr id="5" name="Picture 4" descr="cookbook-recipe-test-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132856"/>
            <a:ext cx="6210300" cy="4152900"/>
          </a:xfrm>
          <a:prstGeom prst="rect">
            <a:avLst/>
          </a:prstGeom>
          <a:ln>
            <a:solidFill>
              <a:srgbClr val="336699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62872" y="2916232"/>
            <a:ext cx="36576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Default test, delete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3733800"/>
            <a:ext cx="2590800" cy="15696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Could also do validation checks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9212" y="868362"/>
            <a:ext cx="6529388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Might need to change ‘require’ line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1453138"/>
            <a:ext cx="6570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http://api.rubyonrails.org/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ActiveSupport</a:t>
            </a:r>
            <a:r>
              <a:rPr lang="en-US" dirty="0" smtClean="0"/>
              <a:t>::</a:t>
            </a:r>
            <a:r>
              <a:rPr lang="en-US" dirty="0" err="1" smtClean="0"/>
              <a:t>TestCase</a:t>
            </a:r>
            <a:r>
              <a:rPr lang="en-US" dirty="0" smtClean="0"/>
              <a:t> and Testing for details and 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3841303"/>
            <a:ext cx="23042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est “recipe test” </a:t>
            </a:r>
            <a:r>
              <a:rPr lang="en-US" sz="1400" dirty="0" smtClean="0">
                <a:solidFill>
                  <a:srgbClr val="800000"/>
                </a:solidFill>
              </a:rPr>
              <a:t>do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tests for other models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1" y="1295400"/>
            <a:ext cx="70866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As add models to app, you write tests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158424"/>
            <a:ext cx="62484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Keep checking the methods work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124200"/>
            <a:ext cx="7086600" cy="1077218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Can run tests independent of server, so speeds up working application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 smtClean="0"/>
              <a:t>Use fixtures to load test data</a:t>
            </a:r>
            <a:endParaRPr lang="en-US" dirty="0"/>
          </a:p>
        </p:txBody>
      </p:sp>
      <p:pic>
        <p:nvPicPr>
          <p:cNvPr id="5" name="Picture 4" descr="cookbook-recipe-fix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101850"/>
            <a:ext cx="6223000" cy="2654300"/>
          </a:xfrm>
          <a:prstGeom prst="rect">
            <a:avLst/>
          </a:prstGeom>
          <a:ln w="28575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1460500" y="990600"/>
            <a:ext cx="50927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Provides continuity of tests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500" y="5029200"/>
            <a:ext cx="62230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Can have one for each scenario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800149"/>
            <a:ext cx="84582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One place for data instead of being in test file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92162"/>
          </a:xfrm>
        </p:spPr>
        <p:txBody>
          <a:bodyPr/>
          <a:lstStyle/>
          <a:p>
            <a:r>
              <a:rPr lang="en-US" dirty="0" smtClean="0"/>
              <a:t>Fixture code in test is cleaner</a:t>
            </a:r>
            <a:endParaRPr lang="en-US" dirty="0"/>
          </a:p>
        </p:txBody>
      </p:sp>
      <p:pic>
        <p:nvPicPr>
          <p:cNvPr id="5" name="Picture 4" descr="cookbook-recipe-fixture-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6172200" cy="5295900"/>
          </a:xfrm>
          <a:prstGeom prst="rect">
            <a:avLst/>
          </a:prstGeom>
          <a:ln w="28575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657600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Reference fixture names and values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1571612"/>
            <a:ext cx="4724400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Load fixture file – must be same as table name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642176"/>
            <a:ext cx="3048000" cy="1569660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Can use fixture repeatedly in multiple tests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096000"/>
            <a:ext cx="548640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336699"/>
                </a:solidFill>
              </a:rPr>
              <a:t>recipe.save</a:t>
            </a:r>
            <a:r>
              <a:rPr lang="en-US" sz="3200" dirty="0" smtClean="0">
                <a:solidFill>
                  <a:srgbClr val="336699"/>
                </a:solidFill>
              </a:rPr>
              <a:t> will put it into db</a:t>
            </a:r>
            <a:endParaRPr lang="en-US" sz="3200" dirty="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dirty="0" smtClean="0"/>
              <a:t>We can also test the controllers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5031432" cy="6168287"/>
          </a:xfrm>
          <a:prstGeom prst="rect">
            <a:avLst/>
          </a:prstGeom>
          <a:ln>
            <a:solidFill>
              <a:srgbClr val="336699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32040" y="762000"/>
            <a:ext cx="4032448" cy="15696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6699"/>
                </a:solidFill>
              </a:rPr>
              <a:t>N</a:t>
            </a:r>
            <a:r>
              <a:rPr lang="en-US" sz="3200" dirty="0" smtClean="0">
                <a:solidFill>
                  <a:srgbClr val="336699"/>
                </a:solidFill>
              </a:rPr>
              <a:t>eed to change ‘require’ line when run without rake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2590800"/>
            <a:ext cx="3810000" cy="15696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Change default of :one to :hot from fixture file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4293096"/>
            <a:ext cx="2514600" cy="1077218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Run as is to check setup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6245111"/>
            <a:ext cx="5699196" cy="584776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36699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Run with ‘rake </a:t>
            </a:r>
            <a:r>
              <a:rPr lang="en-US" sz="3200" dirty="0" err="1" smtClean="0">
                <a:solidFill>
                  <a:srgbClr val="336699"/>
                </a:solidFill>
              </a:rPr>
              <a:t>test:functionals</a:t>
            </a:r>
            <a:r>
              <a:rPr lang="en-US" sz="3200" dirty="0" smtClean="0">
                <a:solidFill>
                  <a:srgbClr val="336699"/>
                </a:solidFill>
              </a:rPr>
              <a:t>’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868362"/>
          </a:xfrm>
        </p:spPr>
        <p:txBody>
          <a:bodyPr/>
          <a:lstStyle/>
          <a:p>
            <a:r>
              <a:rPr lang="en-US" dirty="0" smtClean="0"/>
              <a:t>Test the controller outside server</a:t>
            </a:r>
            <a:endParaRPr lang="en-US" dirty="0"/>
          </a:p>
        </p:txBody>
      </p:sp>
      <p:pic>
        <p:nvPicPr>
          <p:cNvPr id="5" name="Picture 4" descr="cookbook-recipe-controller-console-st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76400"/>
            <a:ext cx="742950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1371600"/>
            <a:ext cx="6534150" cy="10772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Change default of :one to :hot from fixture file or you will have error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2150" y="5171182"/>
            <a:ext cx="3219450" cy="1077218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One dot per test with ruby test…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We can write better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20668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Basic controller tests 7 methods of controller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844824"/>
            <a:ext cx="684076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Add new tests for methods you add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188640"/>
            <a:ext cx="8507288" cy="85010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views from within controllers</a:t>
            </a:r>
            <a:endParaRPr lang="en-US" dirty="0"/>
          </a:p>
        </p:txBody>
      </p:sp>
      <p:pic>
        <p:nvPicPr>
          <p:cNvPr id="5" name="Picture 4" descr="view_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022330"/>
            <a:ext cx="9144000" cy="4362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669" y="2135758"/>
            <a:ext cx="3346227" cy="10772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99"/>
                </a:solidFill>
              </a:rPr>
              <a:t>Select element, declare value</a:t>
            </a: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9669" y="5949280"/>
            <a:ext cx="4138315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23928" y="3140968"/>
            <a:ext cx="424847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0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We can run all tests together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990600"/>
            <a:ext cx="7829550" cy="4648200"/>
            <a:chOff x="457200" y="1371600"/>
            <a:chExt cx="7829550" cy="4648200"/>
          </a:xfrm>
        </p:grpSpPr>
        <p:pic>
          <p:nvPicPr>
            <p:cNvPr id="5" name="Picture 4" descr="cookbook-rake-tes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1371600"/>
              <a:ext cx="7429500" cy="46482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457200" y="1752600"/>
              <a:ext cx="3733800" cy="381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6250" y="5791200"/>
            <a:ext cx="805815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can run all  tests at once as app grows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 can test the parts of the application as we write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12612"/>
            <a:ext cx="87630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know the code works before we start server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615624"/>
            <a:ext cx="5943600" cy="1077218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know code will be checked as we write new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933056"/>
            <a:ext cx="7803976" cy="1077218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Provides a safety net for our coding: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mistakes will be caught and fixed sooner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420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</a:t>
            </a:r>
            <a:r>
              <a:rPr kumimoji="0" lang="en-GB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should we do </a:t>
            </a:r>
            <a: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testing?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still some parts missing from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/>
          <a:lstStyle/>
          <a:p>
            <a:r>
              <a:rPr lang="en-US" dirty="0" smtClean="0"/>
              <a:t>We can add integration tests from Rails to mix controllers,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can also use </a:t>
            </a:r>
            <a:r>
              <a:rPr lang="en-US" dirty="0" err="1" smtClean="0"/>
              <a:t>Rspec</a:t>
            </a:r>
            <a:r>
              <a:rPr lang="en-US" dirty="0" smtClean="0"/>
              <a:t> and Cucumber to good effect to test the whole app</a:t>
            </a:r>
          </a:p>
          <a:p>
            <a:r>
              <a:rPr lang="en-US" dirty="0" smtClean="0"/>
              <a:t>Cucumber also tests web pages for us too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95736" y="4606132"/>
            <a:ext cx="4536504" cy="1296143"/>
          </a:xfrm>
          <a:prstGeom prst="rect">
            <a:avLst/>
          </a:prstGeom>
          <a:noFill/>
          <a:ln w="38100" cmpd="sng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We’ll look at </a:t>
            </a:r>
            <a:r>
              <a:rPr lang="en-US" dirty="0" err="1" smtClean="0"/>
              <a:t>Rspec</a:t>
            </a:r>
            <a:r>
              <a:rPr lang="en-US" dirty="0" smtClean="0"/>
              <a:t> and Cucumber </a:t>
            </a:r>
            <a:r>
              <a:rPr lang="en-US" dirty="0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9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3200400"/>
          </a:xfrm>
        </p:spPr>
        <p:txBody>
          <a:bodyPr/>
          <a:lstStyle/>
          <a:p>
            <a:r>
              <a:rPr lang="en-US" dirty="0" smtClean="0"/>
              <a:t>Use unit tests for the models</a:t>
            </a:r>
          </a:p>
          <a:p>
            <a:r>
              <a:rPr lang="en-US" dirty="0" smtClean="0"/>
              <a:t>Use functional tests for the controllers</a:t>
            </a:r>
          </a:p>
          <a:p>
            <a:r>
              <a:rPr lang="en-US" dirty="0" smtClean="0"/>
              <a:t>Use ‘rake test’ to run all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368224"/>
            <a:ext cx="76200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Tests provide a safety net for our coding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206424"/>
            <a:ext cx="8153400" cy="584776"/>
          </a:xfrm>
          <a:prstGeom prst="rect">
            <a:avLst/>
          </a:prstGeom>
          <a:solidFill>
            <a:srgbClr val="336699"/>
          </a:solidFill>
          <a:ln w="38100" cmpd="sng"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is a big part of the Ruby community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testing game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6046371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Game details at </a:t>
            </a:r>
            <a:r>
              <a:rPr lang="en-GB" sz="1600" dirty="0" smtClean="0">
                <a:hlinkClick r:id="rId2"/>
              </a:rPr>
              <a:t>http://homepages.abdn.ac.uk/b.scharlau/pages/blog/?p=390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51520" y="2132856"/>
            <a:ext cx="843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Three one minute rounds</a:t>
            </a:r>
          </a:p>
          <a:p>
            <a:r>
              <a:rPr lang="en-GB" sz="3200" b="1" dirty="0" smtClean="0"/>
              <a:t>Done in pairs: pick a developer &amp; a tester</a:t>
            </a:r>
          </a:p>
          <a:p>
            <a:r>
              <a:rPr lang="en-GB" sz="3200" b="1" i="1" dirty="0" smtClean="0"/>
              <a:t>You might need to move seats</a:t>
            </a:r>
            <a:endParaRPr lang="en-GB" sz="3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/>
          <a:lstStyle/>
          <a:p>
            <a:r>
              <a:rPr lang="en-US" dirty="0" smtClean="0"/>
              <a:t>Testing application options with Rails built-in tools</a:t>
            </a:r>
          </a:p>
          <a:p>
            <a:r>
              <a:rPr lang="en-US" dirty="0" smtClean="0"/>
              <a:t>Unit testing rails</a:t>
            </a:r>
          </a:p>
          <a:p>
            <a:r>
              <a:rPr lang="en-US" dirty="0" smtClean="0"/>
              <a:t>Controller testing rails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2711" y="4653136"/>
            <a:ext cx="5641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http://guides.rubyonrails.org/</a:t>
            </a:r>
            <a:r>
              <a:rPr lang="en-US" sz="2400" dirty="0" smtClean="0">
                <a:hlinkClick r:id="rId2"/>
              </a:rPr>
              <a:t>testing.html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0422" y="3861048"/>
            <a:ext cx="8305278" cy="584776"/>
          </a:xfrm>
          <a:prstGeom prst="rect">
            <a:avLst/>
          </a:prstGeom>
          <a:noFill/>
          <a:ln w="28575" cmpd="sng">
            <a:solidFill>
              <a:srgbClr val="336699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basic guide on testing with methods, </a:t>
            </a:r>
            <a:r>
              <a:rPr lang="en-US" sz="3200" dirty="0" err="1" smtClean="0"/>
              <a:t>etc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78098"/>
          </a:xfrm>
        </p:spPr>
        <p:txBody>
          <a:bodyPr/>
          <a:lstStyle/>
          <a:p>
            <a:r>
              <a:rPr lang="en-US" dirty="0" smtClean="0"/>
              <a:t>Testing is part of the agile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the code does what client requests</a:t>
            </a:r>
          </a:p>
          <a:p>
            <a:r>
              <a:rPr lang="en-US" dirty="0" smtClean="0"/>
              <a:t>Can be changed in line with client needs</a:t>
            </a:r>
          </a:p>
          <a:p>
            <a:r>
              <a:rPr lang="en-US" dirty="0" smtClean="0"/>
              <a:t>Can be automated instead of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must test your app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23312" cy="187220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don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t test your app, then you don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t know </a:t>
            </a:r>
          </a:p>
          <a:p>
            <a:pPr>
              <a:buFontTx/>
              <a:buNone/>
            </a:pP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a) Either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when you break it with new features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b) Or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which specific part broke</a:t>
            </a: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1331640" y="2996952"/>
            <a:ext cx="6137275" cy="584200"/>
          </a:xfrm>
          <a:prstGeom prst="rect">
            <a:avLst/>
          </a:prstGeom>
          <a:noFill/>
          <a:ln w="2857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Tests will tell you this information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882" y="4077072"/>
            <a:ext cx="8522312" cy="192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If you don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t make the time now, then you</a:t>
            </a:r>
            <a:r>
              <a:rPr lang="en-GB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’ll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make the time after your app breaks. And it will break…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You choose when to do tests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 descr="comparingTechniqu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908050"/>
            <a:ext cx="7199312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96925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Agile provides better feedback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438400" y="6384925"/>
            <a:ext cx="38862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Bruce Scharlau, University of Aberdeen, 2013</a:t>
            </a:r>
            <a:endParaRPr lang="en-US" sz="14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6430963"/>
            <a:ext cx="60309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http://www.agilemodeling.com/essays/costOfChange.htm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4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Shortening feedback loop saves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problems sooner, means they are fixed sooner</a:t>
            </a:r>
          </a:p>
          <a:p>
            <a:r>
              <a:rPr lang="en-US" dirty="0" smtClean="0"/>
              <a:t>Fixed sooner costs less money</a:t>
            </a:r>
          </a:p>
          <a:p>
            <a:r>
              <a:rPr lang="en-US" dirty="0" smtClean="0"/>
              <a:t>Fixed sooner means less time spent on them</a:t>
            </a:r>
          </a:p>
          <a:p>
            <a:r>
              <a:rPr lang="en-US" dirty="0" smtClean="0"/>
              <a:t>Fixed sooner means more time for other things, such as deploying app, and bringing in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0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-lectur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default-lecture.pot</Template>
  <TotalTime>29898</TotalTime>
  <Words>979</Words>
  <Application>Microsoft Macintosh PowerPoint</Application>
  <PresentationFormat>On-screen Show (4:3)</PresentationFormat>
  <Paragraphs>138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default-lecture</vt:lpstr>
      <vt:lpstr>(Advanced) Web Application Development</vt:lpstr>
      <vt:lpstr>Why do we bother testing?</vt:lpstr>
      <vt:lpstr>PowerPoint Presentation</vt:lpstr>
      <vt:lpstr>A simple testing game</vt:lpstr>
      <vt:lpstr>Outline for this lecture</vt:lpstr>
      <vt:lpstr>Testing is part of the agile approach</vt:lpstr>
      <vt:lpstr>You must test your app</vt:lpstr>
      <vt:lpstr>Agile provides better feedback</vt:lpstr>
      <vt:lpstr>Shortening feedback loop saves money</vt:lpstr>
      <vt:lpstr>Follow the TDD principles</vt:lpstr>
      <vt:lpstr>Use red, green, refactor to code</vt:lpstr>
      <vt:lpstr>Tests based on customer’s business needs</vt:lpstr>
      <vt:lpstr>There is no one tool for testing</vt:lpstr>
      <vt:lpstr>Ruby provides various approaches to testing</vt:lpstr>
      <vt:lpstr>We’ll use the cookbook for testing</vt:lpstr>
      <vt:lpstr>Rails creates tests for us</vt:lpstr>
      <vt:lpstr>We have a variety of tests available</vt:lpstr>
      <vt:lpstr>We first check the test framework</vt:lpstr>
      <vt:lpstr>Need to prepare system with rake</vt:lpstr>
      <vt:lpstr>We can use simple unit test code</vt:lpstr>
      <vt:lpstr>Add more tests for other models </vt:lpstr>
      <vt:lpstr>Use fixtures to load test data</vt:lpstr>
      <vt:lpstr>Fixture code in test is cleaner</vt:lpstr>
      <vt:lpstr>We can also test the controllers</vt:lpstr>
      <vt:lpstr>Test the controller outside server</vt:lpstr>
      <vt:lpstr>We can write better tests</vt:lpstr>
      <vt:lpstr>Test views from within controllers</vt:lpstr>
      <vt:lpstr>We can run all tests together</vt:lpstr>
      <vt:lpstr>We can test the parts of the application as we write them</vt:lpstr>
      <vt:lpstr>There are still some parts missing from the tests</vt:lpstr>
      <vt:lpstr>Summary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Bruce Scharlau</dc:creator>
  <cp:lastModifiedBy>Joey S C Lam</cp:lastModifiedBy>
  <cp:revision>437</cp:revision>
  <dcterms:created xsi:type="dcterms:W3CDTF">2010-04-28T12:44:06Z</dcterms:created>
  <dcterms:modified xsi:type="dcterms:W3CDTF">2016-09-30T12:12:34Z</dcterms:modified>
</cp:coreProperties>
</file>