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72" r:id="rId11"/>
    <p:sldId id="273" r:id="rId12"/>
    <p:sldId id="274" r:id="rId13"/>
    <p:sldId id="275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5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967E-7964-AE41-B876-73CA6CD80642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72E7-1A9D-9C43-B33C-4F5F49717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(Advanced) Web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Behaviour</a:t>
            </a:r>
            <a:r>
              <a:rPr lang="en-US" dirty="0" smtClean="0"/>
              <a:t> Driven Development with Ruby and Rails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Bruce Scharlau, University of Aberdeen,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Behaviour</a:t>
            </a:r>
            <a:r>
              <a:rPr lang="en-US" dirty="0" smtClean="0"/>
              <a:t>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BDD </a:t>
            </a:r>
            <a:r>
              <a:rPr lang="en-US" dirty="0"/>
              <a:t>is a </a:t>
            </a:r>
            <a:r>
              <a:rPr lang="en-US" dirty="0" smtClean="0"/>
              <a:t>software development process that emerged from test-drive development (TDD)</a:t>
            </a:r>
          </a:p>
          <a:p>
            <a:r>
              <a:rPr lang="en-US" dirty="0" smtClean="0"/>
              <a:t>Use </a:t>
            </a:r>
            <a:r>
              <a:rPr lang="en-US" dirty="0"/>
              <a:t>natural language constructs (e.g., English-like sentences) that can express the behavior and the expected outcomes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software developer must:</a:t>
            </a:r>
          </a:p>
          <a:p>
            <a:pPr lvl="1"/>
            <a:r>
              <a:rPr lang="en-US" dirty="0"/>
              <a:t>define a test set for the unit </a:t>
            </a:r>
            <a:r>
              <a:rPr lang="en-US" i="1" dirty="0"/>
              <a:t>first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make the tests fail;</a:t>
            </a:r>
          </a:p>
          <a:p>
            <a:pPr lvl="1"/>
            <a:r>
              <a:rPr lang="en-US" dirty="0"/>
              <a:t>then implement the unit;</a:t>
            </a:r>
          </a:p>
          <a:p>
            <a:pPr lvl="1"/>
            <a:r>
              <a:rPr lang="en-US" dirty="0"/>
              <a:t>finally verify that the implementation of the unit makes the tests succeed.</a:t>
            </a:r>
          </a:p>
        </p:txBody>
      </p:sp>
    </p:spTree>
    <p:extLst>
      <p:ext uri="{BB962C8B-B14F-4D97-AF65-F5344CB8AC3E}">
        <p14:creationId xmlns:p14="http://schemas.microsoft.com/office/powerpoint/2010/main" val="90559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Behavioral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56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Title: The story should have a clear, explicit title.</a:t>
            </a:r>
          </a:p>
          <a:p>
            <a:r>
              <a:rPr lang="en-US" b="1" dirty="0"/>
              <a:t>Narrative</a:t>
            </a:r>
          </a:p>
          <a:p>
            <a:r>
              <a:rPr lang="en-US" dirty="0"/>
              <a:t>A short, introductory section that specifies</a:t>
            </a:r>
          </a:p>
          <a:p>
            <a:pPr lvl="1"/>
            <a:r>
              <a:rPr lang="en-US" dirty="0"/>
              <a:t>who (which business or project role) is the driver or primary stakeholder of the story (the actor who derives business benefit from the story)</a:t>
            </a:r>
          </a:p>
          <a:p>
            <a:pPr lvl="1"/>
            <a:r>
              <a:rPr lang="en-US" dirty="0"/>
              <a:t>what effect the stakeholder wants the story to have</a:t>
            </a:r>
          </a:p>
          <a:p>
            <a:pPr lvl="1"/>
            <a:r>
              <a:rPr lang="en-US" dirty="0"/>
              <a:t>what business value the stakeholder will derive from this effect</a:t>
            </a:r>
          </a:p>
        </p:txBody>
      </p:sp>
    </p:spTree>
    <p:extLst>
      <p:ext uri="{BB962C8B-B14F-4D97-AF65-F5344CB8AC3E}">
        <p14:creationId xmlns:p14="http://schemas.microsoft.com/office/powerpoint/2010/main" val="75500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Behavioral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Acceptance criteria or scenarios</a:t>
            </a:r>
          </a:p>
          <a:p>
            <a:r>
              <a:rPr lang="en-US" dirty="0" smtClean="0"/>
              <a:t>A </a:t>
            </a:r>
            <a:r>
              <a:rPr lang="en-US" dirty="0"/>
              <a:t>description of each specific case of the narrative. Such a scenario has the following structure:</a:t>
            </a:r>
          </a:p>
          <a:p>
            <a:pPr lvl="1"/>
            <a:r>
              <a:rPr lang="en-US" dirty="0"/>
              <a:t>It starts by specifying the initial condition that is assumed to be true at the beginning of the scenario. This may consist of a single clause, or several.</a:t>
            </a:r>
          </a:p>
          <a:p>
            <a:pPr lvl="1"/>
            <a:r>
              <a:rPr lang="en-US" dirty="0"/>
              <a:t>It then states which event triggers the start of the scenario.</a:t>
            </a:r>
          </a:p>
          <a:p>
            <a:pPr lvl="1"/>
            <a:r>
              <a:rPr lang="en-US" dirty="0"/>
              <a:t>Finally, it states the expected outcome, in one or more clauses.</a:t>
            </a:r>
          </a:p>
        </p:txBody>
      </p:sp>
    </p:spTree>
    <p:extLst>
      <p:ext uri="{BB962C8B-B14F-4D97-AF65-F5344CB8AC3E}">
        <p14:creationId xmlns:p14="http://schemas.microsoft.com/office/powerpoint/2010/main" val="172041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117" y="281053"/>
            <a:ext cx="883750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Story</a:t>
            </a:r>
            <a:r>
              <a:rPr lang="en-US" sz="2000" dirty="0"/>
              <a:t>: Returns go to stock</a:t>
            </a:r>
          </a:p>
          <a:p>
            <a:endParaRPr lang="en-US" sz="2000" dirty="0"/>
          </a:p>
          <a:p>
            <a:r>
              <a:rPr lang="en-US" sz="2000" b="1" dirty="0"/>
              <a:t>As a</a:t>
            </a:r>
            <a:r>
              <a:rPr lang="en-US" sz="2000" dirty="0"/>
              <a:t> store owner</a:t>
            </a:r>
          </a:p>
          <a:p>
            <a:r>
              <a:rPr lang="en-US" sz="2000" b="1" dirty="0"/>
              <a:t>In order to</a:t>
            </a:r>
            <a:r>
              <a:rPr lang="en-US" sz="2000" dirty="0"/>
              <a:t> keep track of stock</a:t>
            </a:r>
          </a:p>
          <a:p>
            <a:r>
              <a:rPr lang="en-US" sz="2000" b="1" dirty="0"/>
              <a:t>I want to</a:t>
            </a:r>
            <a:r>
              <a:rPr lang="en-US" sz="2000" dirty="0"/>
              <a:t> add items back to stock when they're returned.</a:t>
            </a:r>
          </a:p>
          <a:p>
            <a:endParaRPr lang="en-US" sz="2000" dirty="0"/>
          </a:p>
          <a:p>
            <a:r>
              <a:rPr lang="en-US" sz="2000" b="1" dirty="0"/>
              <a:t>Scenario 1:</a:t>
            </a:r>
            <a:r>
              <a:rPr lang="en-US" sz="2000" dirty="0"/>
              <a:t> Refunded items should be returned to stock</a:t>
            </a:r>
          </a:p>
          <a:p>
            <a:r>
              <a:rPr lang="en-US" sz="2000" b="1" dirty="0"/>
              <a:t>Given</a:t>
            </a:r>
            <a:r>
              <a:rPr lang="en-US" sz="2000" dirty="0"/>
              <a:t> that a customer previously bought a black sweater from me</a:t>
            </a:r>
          </a:p>
          <a:p>
            <a:r>
              <a:rPr lang="en-US" sz="2000" b="1" dirty="0"/>
              <a:t>And</a:t>
            </a:r>
            <a:r>
              <a:rPr lang="en-US" sz="2000" dirty="0"/>
              <a:t> I have three black sweaters in stock.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 he returns the black sweater for a refund</a:t>
            </a:r>
          </a:p>
          <a:p>
            <a:r>
              <a:rPr lang="en-US" sz="2000" b="1" dirty="0"/>
              <a:t>Then</a:t>
            </a:r>
            <a:r>
              <a:rPr lang="en-US" sz="2000" dirty="0"/>
              <a:t> I should have four black sweaters in stock.</a:t>
            </a:r>
          </a:p>
          <a:p>
            <a:endParaRPr lang="en-US" sz="2000" dirty="0"/>
          </a:p>
          <a:p>
            <a:r>
              <a:rPr lang="en-US" sz="2000" b="1" dirty="0"/>
              <a:t>Scenario 2:</a:t>
            </a:r>
            <a:r>
              <a:rPr lang="en-US" sz="2000" dirty="0"/>
              <a:t> Replaced items should be returned to stock</a:t>
            </a:r>
          </a:p>
          <a:p>
            <a:r>
              <a:rPr lang="en-US" sz="2000" b="1" dirty="0"/>
              <a:t>Given</a:t>
            </a:r>
            <a:r>
              <a:rPr lang="en-US" sz="2000" dirty="0"/>
              <a:t> that a customer previously bought a blue garment from me</a:t>
            </a:r>
          </a:p>
          <a:p>
            <a:r>
              <a:rPr lang="en-US" sz="2000" b="1" dirty="0"/>
              <a:t>And</a:t>
            </a:r>
            <a:r>
              <a:rPr lang="en-US" sz="2000" dirty="0"/>
              <a:t> I have two blue garments in stock</a:t>
            </a:r>
          </a:p>
          <a:p>
            <a:r>
              <a:rPr lang="en-US" sz="2000" b="1" dirty="0"/>
              <a:t>And</a:t>
            </a:r>
            <a:r>
              <a:rPr lang="en-US" sz="2000" dirty="0"/>
              <a:t> three black garments in stock.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 he returns the blue garment for a replacement in black</a:t>
            </a:r>
          </a:p>
          <a:p>
            <a:r>
              <a:rPr lang="en-US" sz="2000" b="1" dirty="0"/>
              <a:t>Then</a:t>
            </a:r>
            <a:r>
              <a:rPr lang="en-US" sz="2000" dirty="0"/>
              <a:t> I should have three blue garments in stock</a:t>
            </a:r>
          </a:p>
          <a:p>
            <a:r>
              <a:rPr lang="en-US" sz="2000" b="1" dirty="0"/>
              <a:t>And</a:t>
            </a:r>
            <a:r>
              <a:rPr lang="en-US" sz="2000" dirty="0"/>
              <a:t> two black garments in stock.</a:t>
            </a:r>
          </a:p>
        </p:txBody>
      </p:sp>
    </p:spTree>
    <p:extLst>
      <p:ext uri="{BB962C8B-B14F-4D97-AF65-F5344CB8AC3E}">
        <p14:creationId xmlns:p14="http://schemas.microsoft.com/office/powerpoint/2010/main" val="32429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Behavior-driven development is about collaboration &amp; communication</a:t>
            </a:r>
            <a:endParaRPr lang="en-US" dirty="0" smtClean="0"/>
          </a:p>
          <a:p>
            <a:r>
              <a:rPr lang="en-US" dirty="0" smtClean="0"/>
              <a:t>BDD </a:t>
            </a:r>
            <a:r>
              <a:rPr lang="en-US" dirty="0"/>
              <a:t>isn’t about fancy ways to validate your results; it’s about sharing expected behaviors across all members of the team.</a:t>
            </a:r>
          </a:p>
        </p:txBody>
      </p:sp>
    </p:spTree>
    <p:extLst>
      <p:ext uri="{BB962C8B-B14F-4D97-AF65-F5344CB8AC3E}">
        <p14:creationId xmlns:p14="http://schemas.microsoft.com/office/powerpoint/2010/main" val="269381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pic>
        <p:nvPicPr>
          <p:cNvPr id="5" name="Picture 4" descr="Screen Shot 2016-10-13 at 23.15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007"/>
            <a:ext cx="9144000" cy="50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First Optimization: Test-First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005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Screen Shot 2016-10-13 at 22.5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7" y="1600200"/>
            <a:ext cx="7302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First Optimization: Test-First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005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Screen Shot 2016-10-13 at 22.5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7" y="1600200"/>
            <a:ext cx="7302500" cy="1701800"/>
          </a:xfrm>
          <a:prstGeom prst="rect">
            <a:avLst/>
          </a:prstGeom>
        </p:spPr>
      </p:pic>
      <p:pic>
        <p:nvPicPr>
          <p:cNvPr id="6" name="Picture 5" descr="Screen Shot 2016-10-13 at 23.0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3" y="4013159"/>
            <a:ext cx="4737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3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4" name="Picture 3" descr="Screen Shot 2016-10-13 at 23.03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593046"/>
            <a:ext cx="80010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pic>
        <p:nvPicPr>
          <p:cNvPr id="4" name="Content Placeholder 3" descr="Screen Shot 2016-10-13 at 23.04.4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60" r="-11060" b="12057"/>
          <a:stretch/>
        </p:blipFill>
        <p:spPr>
          <a:xfrm>
            <a:off x="-42789" y="1600200"/>
            <a:ext cx="9311709" cy="4503641"/>
          </a:xfrm>
        </p:spPr>
      </p:pic>
    </p:spTree>
    <p:extLst>
      <p:ext uri="{BB962C8B-B14F-4D97-AF65-F5344CB8AC3E}">
        <p14:creationId xmlns:p14="http://schemas.microsoft.com/office/powerpoint/2010/main" val="49578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8897"/>
          </a:xfrm>
        </p:spPr>
        <p:txBody>
          <a:bodyPr/>
          <a:lstStyle/>
          <a:p>
            <a:r>
              <a:rPr lang="en-GB" dirty="0" smtClean="0"/>
              <a:t>Understanding </a:t>
            </a:r>
            <a:r>
              <a:rPr lang="en-GB" dirty="0"/>
              <a:t>what we need to build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 descr="Screen Shot 2016-10-13 at 23.13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7424"/>
            <a:ext cx="9144000" cy="450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dirty="0"/>
              <a:t>-driving </a:t>
            </a:r>
            <a:r>
              <a:rPr lang="en-US" dirty="0" smtClean="0"/>
              <a:t>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9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</a:t>
            </a:r>
            <a:r>
              <a:rPr lang="en-US" sz="2400" dirty="0"/>
              <a:t>understand the behavior of the system that we need to build and how to appropriately design and implement it</a:t>
            </a:r>
          </a:p>
        </p:txBody>
      </p:sp>
      <p:pic>
        <p:nvPicPr>
          <p:cNvPr id="4" name="Picture 3" descr="Screen Shot 2016-10-13 at 23.1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4539"/>
            <a:ext cx="7264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8243"/>
            <a:ext cx="8229600" cy="1381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Merging BDD with deployment and operations brings us to the broad concept of continuous delivery. </a:t>
            </a:r>
          </a:p>
        </p:txBody>
      </p:sp>
      <p:pic>
        <p:nvPicPr>
          <p:cNvPr id="4" name="Picture 3" descr="Screen Shot 2016-10-13 at 23.2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914"/>
            <a:ext cx="9144000" cy="45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1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502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(Advanced) Web Application Development</vt:lpstr>
      <vt:lpstr>Waterfall</vt:lpstr>
      <vt:lpstr>The First Optimization: Test-First Programming</vt:lpstr>
      <vt:lpstr>The First Optimization: Test-First Programming</vt:lpstr>
      <vt:lpstr>Test-driven Development</vt:lpstr>
      <vt:lpstr>Test-driven Development</vt:lpstr>
      <vt:lpstr>Next Step: Analysis</vt:lpstr>
      <vt:lpstr>Test-driving the Analysis</vt:lpstr>
      <vt:lpstr>PowerPoint Presentation</vt:lpstr>
      <vt:lpstr>What is Behaviour Driven Development</vt:lpstr>
      <vt:lpstr>Behavioral specifications</vt:lpstr>
      <vt:lpstr>Behavioral specifications</vt:lpstr>
      <vt:lpstr>PowerPoint Presentation</vt:lpstr>
      <vt:lpstr>Conclusion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(Advanced) Web Application Development</dc:title>
  <dc:creator>Joey S C Lam</dc:creator>
  <cp:lastModifiedBy>Joey S C Lam</cp:lastModifiedBy>
  <cp:revision>52</cp:revision>
  <dcterms:created xsi:type="dcterms:W3CDTF">2016-10-13T21:15:58Z</dcterms:created>
  <dcterms:modified xsi:type="dcterms:W3CDTF">2016-10-14T12:53:16Z</dcterms:modified>
</cp:coreProperties>
</file>