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1" r:id="rId4"/>
    <p:sldId id="267" r:id="rId5"/>
    <p:sldId id="268" r:id="rId6"/>
    <p:sldId id="269" r:id="rId7"/>
    <p:sldId id="270" r:id="rId8"/>
    <p:sldId id="271" r:id="rId9"/>
    <p:sldId id="262" r:id="rId10"/>
    <p:sldId id="259" r:id="rId11"/>
    <p:sldId id="274" r:id="rId12"/>
    <p:sldId id="264" r:id="rId13"/>
    <p:sldId id="263" r:id="rId14"/>
    <p:sldId id="272" r:id="rId15"/>
    <p:sldId id="273" r:id="rId16"/>
    <p:sldId id="265" r:id="rId17"/>
    <p:sldId id="26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5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967E-7964-AE41-B876-73CA6CD80642}" type="datetimeFigureOut">
              <a:rPr lang="en-US" smtClean="0"/>
              <a:t>24/10/16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72E7-1A9D-9C43-B33C-4F5F4971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3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967E-7964-AE41-B876-73CA6CD80642}" type="datetimeFigureOut">
              <a:rPr lang="en-US" smtClean="0"/>
              <a:t>24/10/16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72E7-1A9D-9C43-B33C-4F5F4971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1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967E-7964-AE41-B876-73CA6CD80642}" type="datetimeFigureOut">
              <a:rPr lang="en-US" smtClean="0"/>
              <a:t>24/10/16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72E7-1A9D-9C43-B33C-4F5F4971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0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967E-7964-AE41-B876-73CA6CD80642}" type="datetimeFigureOut">
              <a:rPr lang="en-US" smtClean="0"/>
              <a:t>24/10/16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72E7-1A9D-9C43-B33C-4F5F4971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967E-7964-AE41-B876-73CA6CD80642}" type="datetimeFigureOut">
              <a:rPr lang="en-US" smtClean="0"/>
              <a:t>24/10/16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72E7-1A9D-9C43-B33C-4F5F4971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3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967E-7964-AE41-B876-73CA6CD80642}" type="datetimeFigureOut">
              <a:rPr lang="en-US" smtClean="0"/>
              <a:t>24/10/16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72E7-1A9D-9C43-B33C-4F5F4971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7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967E-7964-AE41-B876-73CA6CD80642}" type="datetimeFigureOut">
              <a:rPr lang="en-US" smtClean="0"/>
              <a:t>24/10/16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72E7-1A9D-9C43-B33C-4F5F4971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9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967E-7964-AE41-B876-73CA6CD80642}" type="datetimeFigureOut">
              <a:rPr lang="en-US" smtClean="0"/>
              <a:t>24/10/16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72E7-1A9D-9C43-B33C-4F5F4971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6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967E-7964-AE41-B876-73CA6CD80642}" type="datetimeFigureOut">
              <a:rPr lang="en-US" smtClean="0"/>
              <a:t>24/10/16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72E7-1A9D-9C43-B33C-4F5F4971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0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967E-7964-AE41-B876-73CA6CD80642}" type="datetimeFigureOut">
              <a:rPr lang="en-US" smtClean="0"/>
              <a:t>24/10/16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72E7-1A9D-9C43-B33C-4F5F4971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4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967E-7964-AE41-B876-73CA6CD80642}" type="datetimeFigureOut">
              <a:rPr lang="en-US" smtClean="0"/>
              <a:t>24/10/16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72E7-1A9D-9C43-B33C-4F5F4971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5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D967E-7964-AE41-B876-73CA6CD80642}" type="datetimeFigureOut">
              <a:rPr lang="en-US" smtClean="0"/>
              <a:t>24/10/16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D72E7-1A9D-9C43-B33C-4F5F4971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spec.inf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tchers.shoulda.io/" TargetMode="External"/><Relationship Id="rId3" Type="http://schemas.openxmlformats.org/officeDocument/2006/relationships/hyperlink" Target="https://github.com/thoughtbot/factory_girl?__hstc=233161921.7d50e769156c46967c7f574d1d98aa58.1476308095311.1476542149088.1476615670644.5&amp;__hssc=233161921.1.1476615670644&amp;__hsfp=358093117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Web Application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Behaviour</a:t>
            </a:r>
            <a:r>
              <a:rPr lang="en-US" dirty="0" smtClean="0"/>
              <a:t> Driven Development with Ruby and Rails </a:t>
            </a:r>
          </a:p>
        </p:txBody>
      </p:sp>
    </p:spTree>
    <p:extLst>
      <p:ext uri="{BB962C8B-B14F-4D97-AF65-F5344CB8AC3E}">
        <p14:creationId xmlns:p14="http://schemas.microsoft.com/office/powerpoint/2010/main" val="2956109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Cucumber?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</a:t>
            </a:r>
            <a:r>
              <a:rPr lang="en-US" dirty="0"/>
              <a:t>Behavior Driven Development (BDD</a:t>
            </a:r>
            <a:r>
              <a:rPr lang="en-US" dirty="0" smtClean="0"/>
              <a:t>)</a:t>
            </a:r>
          </a:p>
          <a:p>
            <a:r>
              <a:rPr lang="en-US" dirty="0" smtClean="0"/>
              <a:t>Writing </a:t>
            </a:r>
            <a:r>
              <a:rPr lang="en-US" dirty="0"/>
              <a:t>and executing high level descriptions of your software’s functionality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Write </a:t>
            </a:r>
            <a:r>
              <a:rPr lang="en-US" dirty="0"/>
              <a:t>tests that anybody can understand, regardless of their technical knowledge</a:t>
            </a:r>
            <a:r>
              <a:rPr lang="en-US" dirty="0" smtClean="0"/>
              <a:t>.</a:t>
            </a:r>
          </a:p>
          <a:p>
            <a:r>
              <a:rPr lang="en-US" dirty="0"/>
              <a:t>The language that Cucumber understands is called </a:t>
            </a:r>
            <a:r>
              <a:rPr lang="en-US" dirty="0" smtClean="0"/>
              <a:t>Gherkin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430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47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able to run Cucumber scenarios which use JavaScript you need selenium-</a:t>
            </a:r>
            <a:r>
              <a:rPr lang="en-US" dirty="0" err="1"/>
              <a:t>webdriver</a:t>
            </a:r>
            <a:r>
              <a:rPr lang="en-US" dirty="0"/>
              <a:t>. Add it to the test group of your </a:t>
            </a:r>
            <a:r>
              <a:rPr lang="en-US" dirty="0" err="1"/>
              <a:t>Gemfile</a:t>
            </a:r>
            <a:r>
              <a:rPr lang="en-US" dirty="0"/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900482" y="3218192"/>
            <a:ext cx="6736355" cy="193899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group :test </a:t>
            </a:r>
            <a:r>
              <a:rPr lang="en-US" sz="2400" b="1" dirty="0"/>
              <a:t>do</a:t>
            </a:r>
            <a:endParaRPr lang="en-US" sz="2400" dirty="0"/>
          </a:p>
          <a:p>
            <a:r>
              <a:rPr lang="en-US" sz="2400" dirty="0"/>
              <a:t>  gem 'cucumber-rails', require: false</a:t>
            </a:r>
          </a:p>
          <a:p>
            <a:r>
              <a:rPr lang="en-US" sz="2400" dirty="0"/>
              <a:t>  gem '</a:t>
            </a:r>
            <a:r>
              <a:rPr lang="en-US" sz="2400" dirty="0" err="1"/>
              <a:t>database_cleaner</a:t>
            </a:r>
            <a:r>
              <a:rPr lang="en-US" sz="2400" dirty="0"/>
              <a:t>'</a:t>
            </a:r>
          </a:p>
          <a:p>
            <a:r>
              <a:rPr lang="en-US" sz="2400" dirty="0"/>
              <a:t>  gem 'selenium-</a:t>
            </a:r>
            <a:r>
              <a:rPr lang="en-US" sz="2400" dirty="0" err="1"/>
              <a:t>webdriver</a:t>
            </a:r>
            <a:r>
              <a:rPr lang="en-US" sz="2400" dirty="0"/>
              <a:t>'</a:t>
            </a:r>
          </a:p>
          <a:p>
            <a:r>
              <a:rPr lang="en-US" sz="2400" b="1" dirty="0"/>
              <a:t>end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7555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</a:t>
            </a:r>
            <a:r>
              <a:rPr lang="en-US" sz="2800" dirty="0"/>
              <a:t>feature is a Use Case that describes a specific function of the software being tested</a:t>
            </a:r>
            <a:r>
              <a:rPr lang="en-US" sz="2800" dirty="0" smtClean="0"/>
              <a:t>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3793" y="2606287"/>
            <a:ext cx="76038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# features/</a:t>
            </a:r>
            <a:r>
              <a:rPr lang="en-US" sz="2400" i="1" dirty="0" err="1"/>
              <a:t>home_page.feature</a:t>
            </a:r>
            <a:endParaRPr lang="en-US" sz="2400" dirty="0"/>
          </a:p>
          <a:p>
            <a:r>
              <a:rPr lang="en-US" sz="2400" b="1" dirty="0"/>
              <a:t>Feature:</a:t>
            </a:r>
            <a:r>
              <a:rPr lang="en-US" sz="2400" dirty="0"/>
              <a:t> Home page</a:t>
            </a:r>
          </a:p>
          <a:p>
            <a:endParaRPr lang="en-US" sz="2400" dirty="0"/>
          </a:p>
          <a:p>
            <a:r>
              <a:rPr lang="en-US" sz="2400" b="1" dirty="0"/>
              <a:t>Scenario:</a:t>
            </a:r>
            <a:r>
              <a:rPr lang="en-US" sz="2400" dirty="0"/>
              <a:t> Viewing application's home page</a:t>
            </a:r>
          </a:p>
          <a:p>
            <a:r>
              <a:rPr lang="en-US" sz="2400" b="1" dirty="0"/>
              <a:t>Given </a:t>
            </a:r>
            <a:r>
              <a:rPr lang="en-US" sz="2400" dirty="0"/>
              <a:t>there's a post titled "My first" with "Hello, BDD world!" content</a:t>
            </a:r>
          </a:p>
          <a:p>
            <a:r>
              <a:rPr lang="en-US" sz="2400" b="1" dirty="0"/>
              <a:t>When </a:t>
            </a:r>
            <a:r>
              <a:rPr lang="en-US" sz="2400" dirty="0"/>
              <a:t>I am on the homepage</a:t>
            </a:r>
          </a:p>
          <a:p>
            <a:r>
              <a:rPr lang="en-US" sz="2400" b="1" dirty="0"/>
              <a:t>Then </a:t>
            </a:r>
            <a:r>
              <a:rPr lang="en-US" sz="2400" dirty="0"/>
              <a:t>I should see the "My first" post</a:t>
            </a:r>
          </a:p>
        </p:txBody>
      </p:sp>
    </p:spTree>
    <p:extLst>
      <p:ext uri="{BB962C8B-B14F-4D97-AF65-F5344CB8AC3E}">
        <p14:creationId xmlns:p14="http://schemas.microsoft.com/office/powerpoint/2010/main" val="2307327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71635"/>
          </a:xfrm>
        </p:spPr>
        <p:txBody>
          <a:bodyPr/>
          <a:lstStyle/>
          <a:p>
            <a:r>
              <a:rPr lang="en-US" dirty="0"/>
              <a:t>Each Feature is made of a collection of </a:t>
            </a:r>
            <a:r>
              <a:rPr lang="en-US" dirty="0" smtClean="0"/>
              <a:t>scenarios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841153"/>
            <a:ext cx="8229600" cy="3046988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Scenario:</a:t>
            </a:r>
            <a:r>
              <a:rPr lang="en-US" sz="2400" dirty="0">
                <a:solidFill>
                  <a:srgbClr val="0000FF"/>
                </a:solidFill>
              </a:rPr>
              <a:t> Eric wants to withdraw money from his bank account at an ATM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    Given </a:t>
            </a:r>
            <a:r>
              <a:rPr lang="en-US" sz="2400" dirty="0">
                <a:solidFill>
                  <a:srgbClr val="0000FF"/>
                </a:solidFill>
              </a:rPr>
              <a:t>Eric has a valid Credit or Debit card</a:t>
            </a:r>
          </a:p>
          <a:p>
            <a:r>
              <a:rPr lang="en-US" sz="2400" dirty="0">
                <a:solidFill>
                  <a:srgbClr val="0000FF"/>
                </a:solidFill>
              </a:rPr>
              <a:t>    </a:t>
            </a:r>
            <a:r>
              <a:rPr lang="en-US" sz="2400" b="1" dirty="0">
                <a:solidFill>
                  <a:srgbClr val="0000FF"/>
                </a:solidFill>
              </a:rPr>
              <a:t>And </a:t>
            </a:r>
            <a:r>
              <a:rPr lang="en-US" sz="2400" dirty="0">
                <a:solidFill>
                  <a:srgbClr val="0000FF"/>
                </a:solidFill>
              </a:rPr>
              <a:t>his account balance is $100</a:t>
            </a:r>
          </a:p>
          <a:p>
            <a:r>
              <a:rPr lang="en-US" sz="2400" dirty="0">
                <a:solidFill>
                  <a:srgbClr val="0000FF"/>
                </a:solidFill>
              </a:rPr>
              <a:t>    </a:t>
            </a:r>
            <a:r>
              <a:rPr lang="en-US" sz="2400" b="1" dirty="0">
                <a:solidFill>
                  <a:srgbClr val="0000FF"/>
                </a:solidFill>
              </a:rPr>
              <a:t>When </a:t>
            </a:r>
            <a:r>
              <a:rPr lang="en-US" sz="2400" dirty="0">
                <a:solidFill>
                  <a:srgbClr val="0000FF"/>
                </a:solidFill>
              </a:rPr>
              <a:t>he inserts his card</a:t>
            </a:r>
          </a:p>
          <a:p>
            <a:r>
              <a:rPr lang="en-US" sz="2400" dirty="0">
                <a:solidFill>
                  <a:srgbClr val="0000FF"/>
                </a:solidFill>
              </a:rPr>
              <a:t>    </a:t>
            </a:r>
            <a:r>
              <a:rPr lang="en-US" sz="2400" b="1" dirty="0">
                <a:solidFill>
                  <a:srgbClr val="0000FF"/>
                </a:solidFill>
              </a:rPr>
              <a:t>And </a:t>
            </a:r>
            <a:r>
              <a:rPr lang="en-US" sz="2400" dirty="0">
                <a:solidFill>
                  <a:srgbClr val="0000FF"/>
                </a:solidFill>
              </a:rPr>
              <a:t>withdraws $45</a:t>
            </a:r>
          </a:p>
          <a:p>
            <a:r>
              <a:rPr lang="en-US" sz="2400" dirty="0">
                <a:solidFill>
                  <a:srgbClr val="0000FF"/>
                </a:solidFill>
              </a:rPr>
              <a:t>    </a:t>
            </a:r>
            <a:r>
              <a:rPr lang="en-US" sz="2400" b="1" dirty="0">
                <a:solidFill>
                  <a:srgbClr val="0000FF"/>
                </a:solidFill>
              </a:rPr>
              <a:t>Then </a:t>
            </a:r>
            <a:r>
              <a:rPr lang="en-US" sz="2400" dirty="0">
                <a:solidFill>
                  <a:srgbClr val="0000FF"/>
                </a:solidFill>
              </a:rPr>
              <a:t>the ATM should return $45</a:t>
            </a:r>
          </a:p>
          <a:p>
            <a:r>
              <a:rPr lang="en-US" sz="2400" dirty="0">
                <a:solidFill>
                  <a:srgbClr val="0000FF"/>
                </a:solidFill>
              </a:rPr>
              <a:t>    </a:t>
            </a:r>
            <a:r>
              <a:rPr lang="en-US" sz="2400" b="1" dirty="0">
                <a:solidFill>
                  <a:srgbClr val="0000FF"/>
                </a:solidFill>
              </a:rPr>
              <a:t>And </a:t>
            </a:r>
            <a:r>
              <a:rPr lang="en-US" sz="2400" dirty="0">
                <a:solidFill>
                  <a:srgbClr val="0000FF"/>
                </a:solidFill>
              </a:rPr>
              <a:t>his account balance is $55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880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30742"/>
          </a:xfrm>
        </p:spPr>
        <p:txBody>
          <a:bodyPr/>
          <a:lstStyle/>
          <a:p>
            <a:r>
              <a:rPr lang="en-US" dirty="0"/>
              <a:t>test multiple scenarios at once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199" y="2263995"/>
            <a:ext cx="7918721" cy="3693319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Scenario Outline:</a:t>
            </a:r>
            <a:r>
              <a:rPr lang="en-US" dirty="0">
                <a:solidFill>
                  <a:srgbClr val="0000FF"/>
                </a:solidFill>
              </a:rPr>
              <a:t> A user withdraws money from an ATM</a:t>
            </a:r>
          </a:p>
          <a:p>
            <a:r>
              <a:rPr lang="en-US" b="1" dirty="0">
                <a:solidFill>
                  <a:srgbClr val="0000FF"/>
                </a:solidFill>
              </a:rPr>
              <a:t>    Given </a:t>
            </a:r>
            <a:r>
              <a:rPr lang="en-US" dirty="0">
                <a:solidFill>
                  <a:srgbClr val="0000FF"/>
                </a:solidFill>
              </a:rPr>
              <a:t>&lt;Name&gt; has a valid Credit or Debit card</a:t>
            </a:r>
          </a:p>
          <a:p>
            <a:r>
              <a:rPr lang="en-US" dirty="0">
                <a:solidFill>
                  <a:srgbClr val="0000FF"/>
                </a:solidFill>
              </a:rPr>
              <a:t>    </a:t>
            </a:r>
            <a:r>
              <a:rPr lang="en-US" b="1" dirty="0">
                <a:solidFill>
                  <a:srgbClr val="0000FF"/>
                </a:solidFill>
              </a:rPr>
              <a:t>And </a:t>
            </a:r>
            <a:r>
              <a:rPr lang="en-US" dirty="0">
                <a:solidFill>
                  <a:srgbClr val="0000FF"/>
                </a:solidFill>
              </a:rPr>
              <a:t>their account balance is &lt;</a:t>
            </a:r>
            <a:r>
              <a:rPr lang="en-US" dirty="0" err="1">
                <a:solidFill>
                  <a:srgbClr val="0000FF"/>
                </a:solidFill>
              </a:rPr>
              <a:t>OriginalBalance</a:t>
            </a:r>
            <a:r>
              <a:rPr lang="en-US" dirty="0">
                <a:solidFill>
                  <a:srgbClr val="0000FF"/>
                </a:solidFill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</a:rPr>
              <a:t>    </a:t>
            </a:r>
            <a:r>
              <a:rPr lang="en-US" b="1" dirty="0">
                <a:solidFill>
                  <a:srgbClr val="0000FF"/>
                </a:solidFill>
              </a:rPr>
              <a:t>When </a:t>
            </a:r>
            <a:r>
              <a:rPr lang="en-US" dirty="0">
                <a:solidFill>
                  <a:srgbClr val="0000FF"/>
                </a:solidFill>
              </a:rPr>
              <a:t>they insert their card</a:t>
            </a:r>
          </a:p>
          <a:p>
            <a:r>
              <a:rPr lang="en-US" dirty="0">
                <a:solidFill>
                  <a:srgbClr val="0000FF"/>
                </a:solidFill>
              </a:rPr>
              <a:t>    </a:t>
            </a:r>
            <a:r>
              <a:rPr lang="en-US" b="1" dirty="0">
                <a:solidFill>
                  <a:srgbClr val="0000FF"/>
                </a:solidFill>
              </a:rPr>
              <a:t>And </a:t>
            </a:r>
            <a:r>
              <a:rPr lang="en-US" dirty="0">
                <a:solidFill>
                  <a:srgbClr val="0000FF"/>
                </a:solidFill>
              </a:rPr>
              <a:t>withdraw &lt;</a:t>
            </a:r>
            <a:r>
              <a:rPr lang="en-US" dirty="0" err="1">
                <a:solidFill>
                  <a:srgbClr val="0000FF"/>
                </a:solidFill>
              </a:rPr>
              <a:t>WithdrawalAmount</a:t>
            </a:r>
            <a:r>
              <a:rPr lang="en-US" dirty="0">
                <a:solidFill>
                  <a:srgbClr val="0000FF"/>
                </a:solidFill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</a:rPr>
              <a:t>    </a:t>
            </a:r>
            <a:r>
              <a:rPr lang="en-US" b="1" dirty="0">
                <a:solidFill>
                  <a:srgbClr val="0000FF"/>
                </a:solidFill>
              </a:rPr>
              <a:t>Then </a:t>
            </a:r>
            <a:r>
              <a:rPr lang="en-US" dirty="0">
                <a:solidFill>
                  <a:srgbClr val="0000FF"/>
                </a:solidFill>
              </a:rPr>
              <a:t>the ATM should return &lt;</a:t>
            </a:r>
            <a:r>
              <a:rPr lang="en-US" dirty="0" err="1">
                <a:solidFill>
                  <a:srgbClr val="0000FF"/>
                </a:solidFill>
              </a:rPr>
              <a:t>WithdrawalAmount</a:t>
            </a:r>
            <a:r>
              <a:rPr lang="en-US" dirty="0">
                <a:solidFill>
                  <a:srgbClr val="0000FF"/>
                </a:solidFill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</a:rPr>
              <a:t>    </a:t>
            </a:r>
            <a:r>
              <a:rPr lang="en-US" b="1" dirty="0">
                <a:solidFill>
                  <a:srgbClr val="0000FF"/>
                </a:solidFill>
              </a:rPr>
              <a:t>And </a:t>
            </a:r>
            <a:r>
              <a:rPr lang="en-US" dirty="0">
                <a:solidFill>
                  <a:srgbClr val="0000FF"/>
                </a:solidFill>
              </a:rPr>
              <a:t>their account balance is &lt;</a:t>
            </a:r>
            <a:r>
              <a:rPr lang="en-US" dirty="0" err="1">
                <a:solidFill>
                  <a:srgbClr val="0000FF"/>
                </a:solidFill>
              </a:rPr>
              <a:t>NewBalance</a:t>
            </a:r>
            <a:r>
              <a:rPr lang="en-US" dirty="0">
                <a:solidFill>
                  <a:srgbClr val="0000FF"/>
                </a:solidFill>
              </a:rPr>
              <a:t>&gt;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    </a:t>
            </a:r>
            <a:r>
              <a:rPr lang="en-US" b="1" dirty="0">
                <a:solidFill>
                  <a:srgbClr val="0000FF"/>
                </a:solidFill>
              </a:rPr>
              <a:t>Examples: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      |</a:t>
            </a:r>
            <a:r>
              <a:rPr lang="en-US" dirty="0">
                <a:solidFill>
                  <a:srgbClr val="0000FF"/>
                </a:solidFill>
              </a:rPr>
              <a:t> Name</a:t>
            </a:r>
            <a:r>
              <a:rPr lang="en-US" b="1" dirty="0">
                <a:solidFill>
                  <a:srgbClr val="0000FF"/>
                </a:solidFill>
              </a:rPr>
              <a:t>   </a:t>
            </a:r>
            <a:r>
              <a:rPr lang="en-US" b="1" dirty="0" smtClean="0">
                <a:solidFill>
                  <a:srgbClr val="0000FF"/>
                </a:solidFill>
              </a:rPr>
              <a:t>	|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OriginalBalance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	|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WithdrawalAmount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	|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NewBalance</a:t>
            </a:r>
            <a:r>
              <a:rPr lang="en-US" b="1" dirty="0">
                <a:solidFill>
                  <a:srgbClr val="0000FF"/>
                </a:solidFill>
              </a:rPr>
              <a:t> |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      |</a:t>
            </a:r>
            <a:r>
              <a:rPr lang="en-US" dirty="0">
                <a:solidFill>
                  <a:srgbClr val="0000FF"/>
                </a:solidFill>
              </a:rPr>
              <a:t> Eric</a:t>
            </a:r>
            <a:r>
              <a:rPr lang="en-US" b="1" dirty="0">
                <a:solidFill>
                  <a:srgbClr val="0000FF"/>
                </a:solidFill>
              </a:rPr>
              <a:t>   </a:t>
            </a:r>
            <a:r>
              <a:rPr lang="en-US" b="1" dirty="0" smtClean="0">
                <a:solidFill>
                  <a:srgbClr val="0000FF"/>
                </a:solidFill>
              </a:rPr>
              <a:t>	|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100</a:t>
            </a:r>
            <a:r>
              <a:rPr lang="en-US" b="1" dirty="0">
                <a:solidFill>
                  <a:srgbClr val="0000FF"/>
                </a:solidFill>
              </a:rPr>
              <a:t>             </a:t>
            </a:r>
            <a:r>
              <a:rPr lang="en-US" b="1" dirty="0" smtClean="0">
                <a:solidFill>
                  <a:srgbClr val="0000FF"/>
                </a:solidFill>
              </a:rPr>
              <a:t>		|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45</a:t>
            </a:r>
            <a:r>
              <a:rPr lang="en-US" b="1" dirty="0">
                <a:solidFill>
                  <a:srgbClr val="0000FF"/>
                </a:solidFill>
              </a:rPr>
              <a:t>               </a:t>
            </a:r>
            <a:r>
              <a:rPr lang="en-US" b="1" dirty="0" smtClean="0">
                <a:solidFill>
                  <a:srgbClr val="0000FF"/>
                </a:solidFill>
              </a:rPr>
              <a:t>			|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55</a:t>
            </a:r>
            <a:r>
              <a:rPr lang="en-US" b="1" dirty="0">
                <a:solidFill>
                  <a:srgbClr val="0000FF"/>
                </a:solidFill>
              </a:rPr>
              <a:t>         |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nb-NO" b="1" dirty="0">
                <a:solidFill>
                  <a:srgbClr val="0000FF"/>
                </a:solidFill>
              </a:rPr>
              <a:t>      |</a:t>
            </a:r>
            <a:r>
              <a:rPr lang="nb-NO" dirty="0">
                <a:solidFill>
                  <a:srgbClr val="0000FF"/>
                </a:solidFill>
              </a:rPr>
              <a:t> </a:t>
            </a:r>
            <a:r>
              <a:rPr lang="nb-NO" dirty="0" err="1">
                <a:solidFill>
                  <a:srgbClr val="0000FF"/>
                </a:solidFill>
              </a:rPr>
              <a:t>Pranav</a:t>
            </a:r>
            <a:r>
              <a:rPr lang="nb-NO" b="1" dirty="0">
                <a:solidFill>
                  <a:srgbClr val="0000FF"/>
                </a:solidFill>
              </a:rPr>
              <a:t> </a:t>
            </a:r>
            <a:r>
              <a:rPr lang="nb-NO" b="1" dirty="0" smtClean="0">
                <a:solidFill>
                  <a:srgbClr val="0000FF"/>
                </a:solidFill>
              </a:rPr>
              <a:t>	|</a:t>
            </a:r>
            <a:r>
              <a:rPr lang="nb-NO" dirty="0" smtClean="0">
                <a:solidFill>
                  <a:srgbClr val="0000FF"/>
                </a:solidFill>
              </a:rPr>
              <a:t> </a:t>
            </a:r>
            <a:r>
              <a:rPr lang="nb-NO" dirty="0">
                <a:solidFill>
                  <a:srgbClr val="0000FF"/>
                </a:solidFill>
              </a:rPr>
              <a:t>100</a:t>
            </a:r>
            <a:r>
              <a:rPr lang="nb-NO" b="1" dirty="0">
                <a:solidFill>
                  <a:srgbClr val="0000FF"/>
                </a:solidFill>
              </a:rPr>
              <a:t>             </a:t>
            </a:r>
            <a:r>
              <a:rPr lang="nb-NO" b="1" dirty="0" smtClean="0">
                <a:solidFill>
                  <a:srgbClr val="0000FF"/>
                </a:solidFill>
              </a:rPr>
              <a:t>		|</a:t>
            </a:r>
            <a:r>
              <a:rPr lang="nb-NO" dirty="0" smtClean="0">
                <a:solidFill>
                  <a:srgbClr val="0000FF"/>
                </a:solidFill>
              </a:rPr>
              <a:t> </a:t>
            </a:r>
            <a:r>
              <a:rPr lang="nb-NO" dirty="0">
                <a:solidFill>
                  <a:srgbClr val="0000FF"/>
                </a:solidFill>
              </a:rPr>
              <a:t>40</a:t>
            </a:r>
            <a:r>
              <a:rPr lang="nb-NO" b="1" dirty="0">
                <a:solidFill>
                  <a:srgbClr val="0000FF"/>
                </a:solidFill>
              </a:rPr>
              <a:t>              </a:t>
            </a:r>
            <a:r>
              <a:rPr lang="nb-NO" b="1" dirty="0" smtClean="0">
                <a:solidFill>
                  <a:srgbClr val="0000FF"/>
                </a:solidFill>
              </a:rPr>
              <a:t>			|</a:t>
            </a:r>
            <a:r>
              <a:rPr lang="nb-NO" dirty="0" smtClean="0">
                <a:solidFill>
                  <a:srgbClr val="0000FF"/>
                </a:solidFill>
              </a:rPr>
              <a:t> </a:t>
            </a:r>
            <a:r>
              <a:rPr lang="nb-NO" dirty="0">
                <a:solidFill>
                  <a:srgbClr val="0000FF"/>
                </a:solidFill>
              </a:rPr>
              <a:t>60</a:t>
            </a:r>
            <a:r>
              <a:rPr lang="nb-NO" b="1" dirty="0">
                <a:solidFill>
                  <a:srgbClr val="0000FF"/>
                </a:solidFill>
              </a:rPr>
              <a:t>         |</a:t>
            </a:r>
            <a:endParaRPr lang="nb-NO" dirty="0">
              <a:solidFill>
                <a:srgbClr val="0000FF"/>
              </a:solidFill>
            </a:endParaRPr>
          </a:p>
          <a:p>
            <a:r>
              <a:rPr lang="nb-NO" b="1" dirty="0">
                <a:solidFill>
                  <a:srgbClr val="0000FF"/>
                </a:solidFill>
              </a:rPr>
              <a:t>      |</a:t>
            </a:r>
            <a:r>
              <a:rPr lang="nb-NO" dirty="0">
                <a:solidFill>
                  <a:srgbClr val="0000FF"/>
                </a:solidFill>
              </a:rPr>
              <a:t> Ed</a:t>
            </a:r>
            <a:r>
              <a:rPr lang="nb-NO" b="1" dirty="0">
                <a:solidFill>
                  <a:srgbClr val="0000FF"/>
                </a:solidFill>
              </a:rPr>
              <a:t>     </a:t>
            </a:r>
            <a:r>
              <a:rPr lang="nb-NO" b="1" dirty="0" smtClean="0">
                <a:solidFill>
                  <a:srgbClr val="0000FF"/>
                </a:solidFill>
              </a:rPr>
              <a:t>	|</a:t>
            </a:r>
            <a:r>
              <a:rPr lang="nb-NO" dirty="0" smtClean="0">
                <a:solidFill>
                  <a:srgbClr val="0000FF"/>
                </a:solidFill>
              </a:rPr>
              <a:t> </a:t>
            </a:r>
            <a:r>
              <a:rPr lang="nb-NO" dirty="0">
                <a:solidFill>
                  <a:srgbClr val="0000FF"/>
                </a:solidFill>
              </a:rPr>
              <a:t>1000</a:t>
            </a:r>
            <a:r>
              <a:rPr lang="nb-NO" b="1" dirty="0">
                <a:solidFill>
                  <a:srgbClr val="0000FF"/>
                </a:solidFill>
              </a:rPr>
              <a:t>           </a:t>
            </a:r>
            <a:r>
              <a:rPr lang="nb-NO" b="1" dirty="0" smtClean="0">
                <a:solidFill>
                  <a:srgbClr val="0000FF"/>
                </a:solidFill>
              </a:rPr>
              <a:t>		 </a:t>
            </a:r>
            <a:r>
              <a:rPr lang="nb-NO" b="1" dirty="0">
                <a:solidFill>
                  <a:srgbClr val="0000FF"/>
                </a:solidFill>
              </a:rPr>
              <a:t>|</a:t>
            </a:r>
            <a:r>
              <a:rPr lang="nb-NO" dirty="0">
                <a:solidFill>
                  <a:srgbClr val="0000FF"/>
                </a:solidFill>
              </a:rPr>
              <a:t> 200</a:t>
            </a:r>
            <a:r>
              <a:rPr lang="nb-NO" b="1" dirty="0">
                <a:solidFill>
                  <a:srgbClr val="0000FF"/>
                </a:solidFill>
              </a:rPr>
              <a:t>              </a:t>
            </a:r>
            <a:r>
              <a:rPr lang="nb-NO" b="1" dirty="0" smtClean="0">
                <a:solidFill>
                  <a:srgbClr val="0000FF"/>
                </a:solidFill>
              </a:rPr>
              <a:t>			|</a:t>
            </a:r>
            <a:r>
              <a:rPr lang="nb-NO" dirty="0" smtClean="0">
                <a:solidFill>
                  <a:srgbClr val="0000FF"/>
                </a:solidFill>
              </a:rPr>
              <a:t> </a:t>
            </a:r>
            <a:r>
              <a:rPr lang="nb-NO" dirty="0">
                <a:solidFill>
                  <a:srgbClr val="0000FF"/>
                </a:solidFill>
              </a:rPr>
              <a:t>800</a:t>
            </a:r>
            <a:r>
              <a:rPr lang="nb-NO" b="1" dirty="0">
                <a:solidFill>
                  <a:srgbClr val="0000FF"/>
                </a:solidFill>
              </a:rPr>
              <a:t>        |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14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34970"/>
          </a:xfrm>
        </p:spPr>
        <p:txBody>
          <a:bodyPr/>
          <a:lstStyle/>
          <a:p>
            <a:r>
              <a:rPr lang="en-US" dirty="0"/>
              <a:t>implementing steps: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169947"/>
            <a:ext cx="8229600" cy="4401205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2000" i="1" dirty="0"/>
              <a:t># features/</a:t>
            </a:r>
            <a:r>
              <a:rPr lang="en-US" sz="2000" i="1" dirty="0" err="1"/>
              <a:t>step_definitions</a:t>
            </a:r>
            <a:r>
              <a:rPr lang="en-US" sz="2000" i="1" dirty="0"/>
              <a:t>/</a:t>
            </a:r>
            <a:r>
              <a:rPr lang="en-US" sz="2000" i="1" dirty="0" err="1"/>
              <a:t>home_page_steps.rb</a:t>
            </a:r>
            <a:endParaRPr lang="en-US" sz="2000" dirty="0"/>
          </a:p>
          <a:p>
            <a:r>
              <a:rPr lang="en-US" sz="2000" dirty="0"/>
              <a:t>Given(/^there's a post titled "(.*?)" with "(.*?)" content$/) </a:t>
            </a:r>
            <a:r>
              <a:rPr lang="en-US" sz="2000" b="1" dirty="0"/>
              <a:t>do</a:t>
            </a:r>
            <a:r>
              <a:rPr lang="en-US" sz="2000" dirty="0"/>
              <a:t> |title, content|</a:t>
            </a:r>
          </a:p>
          <a:p>
            <a:r>
              <a:rPr lang="en-US" sz="2000" dirty="0"/>
              <a:t>  @post = </a:t>
            </a:r>
            <a:r>
              <a:rPr lang="en-US" sz="2000" dirty="0" err="1"/>
              <a:t>FactoryGirl.create</a:t>
            </a:r>
            <a:r>
              <a:rPr lang="en-US" sz="2000" dirty="0"/>
              <a:t>(:post, title: title, content: content)</a:t>
            </a:r>
          </a:p>
          <a:p>
            <a:r>
              <a:rPr lang="en-US" sz="2000" b="1" dirty="0"/>
              <a:t>end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When(/^I am on the homepage$/) </a:t>
            </a:r>
            <a:r>
              <a:rPr lang="en-US" sz="2000" b="1" dirty="0"/>
              <a:t>do</a:t>
            </a:r>
            <a:endParaRPr lang="en-US" sz="2000" dirty="0"/>
          </a:p>
          <a:p>
            <a:r>
              <a:rPr lang="en-US" sz="2000" dirty="0"/>
              <a:t>  visit "/"</a:t>
            </a:r>
          </a:p>
          <a:p>
            <a:r>
              <a:rPr lang="en-US" sz="2000" b="1" dirty="0"/>
              <a:t>end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Then(/^I should see the "(.*?)" post$/) </a:t>
            </a:r>
            <a:r>
              <a:rPr lang="en-US" sz="2000" b="1" dirty="0"/>
              <a:t>do</a:t>
            </a:r>
            <a:r>
              <a:rPr lang="en-US" sz="2000" dirty="0"/>
              <a:t> |title|</a:t>
            </a:r>
          </a:p>
          <a:p>
            <a:r>
              <a:rPr lang="en-US" sz="2000" dirty="0"/>
              <a:t>  @post = </a:t>
            </a:r>
            <a:r>
              <a:rPr lang="en-US" sz="2000" dirty="0" err="1"/>
              <a:t>Post.find_by_title</a:t>
            </a:r>
            <a:r>
              <a:rPr lang="en-US" sz="2000" dirty="0"/>
              <a:t>(title)</a:t>
            </a:r>
          </a:p>
          <a:p>
            <a:r>
              <a:rPr lang="en-US" sz="2000" dirty="0"/>
              <a:t>  expect(page).to </a:t>
            </a:r>
            <a:r>
              <a:rPr lang="en-US" sz="2000" dirty="0" err="1"/>
              <a:t>have_content</a:t>
            </a:r>
            <a:r>
              <a:rPr lang="en-US" sz="2000" dirty="0"/>
              <a:t>(@</a:t>
            </a:r>
            <a:r>
              <a:rPr lang="en-US" sz="2000" dirty="0" err="1"/>
              <a:t>post.title</a:t>
            </a:r>
            <a:r>
              <a:rPr lang="en-US" sz="2000" dirty="0"/>
              <a:t>)</a:t>
            </a:r>
          </a:p>
          <a:p>
            <a:r>
              <a:rPr lang="en-US" sz="2000" dirty="0"/>
              <a:t>  expect(page).to </a:t>
            </a:r>
            <a:r>
              <a:rPr lang="en-US" sz="2000" dirty="0" err="1"/>
              <a:t>have_content</a:t>
            </a:r>
            <a:r>
              <a:rPr lang="en-US" sz="2000" dirty="0"/>
              <a:t>(@</a:t>
            </a:r>
            <a:r>
              <a:rPr lang="en-US" sz="2000" dirty="0" err="1"/>
              <a:t>post.content</a:t>
            </a:r>
            <a:r>
              <a:rPr lang="en-US" sz="2000" dirty="0"/>
              <a:t>)</a:t>
            </a:r>
          </a:p>
          <a:p>
            <a:r>
              <a:rPr lang="en-US" sz="2000" b="1" dirty="0"/>
              <a:t>end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2402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Capybara?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Capybara is a library written in the Ruby programming language which makes it easy to simulate how a user interacts with your application. </a:t>
            </a:r>
            <a:endParaRPr lang="en-US" dirty="0" smtClean="0"/>
          </a:p>
          <a:p>
            <a:r>
              <a:rPr lang="en-US" dirty="0" smtClean="0"/>
              <a:t>Capybara </a:t>
            </a:r>
            <a:r>
              <a:rPr lang="en-US" dirty="0"/>
              <a:t>can talk with many different drivers which execute your tests through the same clean and simple interface. You can seamlessly choose between Selenium, </a:t>
            </a:r>
            <a:r>
              <a:rPr lang="en-US" dirty="0" err="1"/>
              <a:t>Webkit</a:t>
            </a:r>
            <a:r>
              <a:rPr lang="en-US" dirty="0"/>
              <a:t> or pure Ruby drivers. </a:t>
            </a:r>
            <a:endParaRPr lang="en-US" dirty="0" smtClean="0"/>
          </a:p>
          <a:p>
            <a:r>
              <a:rPr lang="en-US" dirty="0" smtClean="0"/>
              <a:t>Capybara </a:t>
            </a:r>
            <a:r>
              <a:rPr lang="en-US" dirty="0"/>
              <a:t>automatically waits for your content to appear on the page, you never have to issue any manual sleeps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4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RSpec</a:t>
            </a:r>
            <a:endParaRPr lang="en-US" dirty="0" smtClean="0"/>
          </a:p>
          <a:p>
            <a:r>
              <a:rPr lang="en-US" dirty="0" smtClean="0"/>
              <a:t>Cucumber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Capybara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84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RSpec</a:t>
            </a:r>
            <a:r>
              <a:rPr lang="en-US" dirty="0" smtClean="0"/>
              <a:t> is a testing tool for Ruby, created for behavior-driven development (BDD). </a:t>
            </a:r>
          </a:p>
          <a:p>
            <a:r>
              <a:rPr lang="en-US" dirty="0" smtClean="0"/>
              <a:t>It </a:t>
            </a:r>
            <a:r>
              <a:rPr lang="en-US" dirty="0"/>
              <a:t>is the most frequently used testing library for Ruby in production applications. </a:t>
            </a:r>
            <a:endParaRPr lang="en-US" dirty="0" smtClean="0"/>
          </a:p>
          <a:p>
            <a:r>
              <a:rPr lang="en-US" dirty="0" err="1" smtClean="0"/>
              <a:t>RSpec</a:t>
            </a:r>
            <a:r>
              <a:rPr lang="en-US" dirty="0" smtClean="0"/>
              <a:t> provides a DSL to write executable examples of expected </a:t>
            </a:r>
            <a:r>
              <a:rPr lang="en-US" dirty="0" err="1" smtClean="0"/>
              <a:t>behaviour</a:t>
            </a:r>
            <a:r>
              <a:rPr lang="en-US" dirty="0" smtClean="0"/>
              <a:t> of a piece of code in a </a:t>
            </a:r>
            <a:r>
              <a:rPr lang="en-US" smtClean="0"/>
              <a:t>controlled context.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</a:t>
            </a:r>
            <a:r>
              <a:rPr lang="en-US" dirty="0" err="1" smtClean="0">
                <a:hlinkClick r:id="rId2"/>
              </a:rPr>
              <a:t>rspec.info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15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RSpec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RSpec</a:t>
            </a:r>
            <a:r>
              <a:rPr lang="en-US" dirty="0" smtClean="0"/>
              <a:t> uses the method </a:t>
            </a:r>
            <a:r>
              <a:rPr lang="en-US" b="1" dirty="0" smtClean="0"/>
              <a:t>describe</a:t>
            </a:r>
            <a:r>
              <a:rPr lang="en-US" dirty="0" smtClean="0"/>
              <a:t> to create and Example Group</a:t>
            </a:r>
          </a:p>
          <a:p>
            <a:r>
              <a:rPr lang="en-US" dirty="0" smtClean="0"/>
              <a:t>Example groups can be nested using the describe or context methods</a:t>
            </a:r>
            <a:endParaRPr lang="en-US" dirty="0"/>
          </a:p>
        </p:txBody>
      </p:sp>
      <p:pic>
        <p:nvPicPr>
          <p:cNvPr id="4" name="Picture 3" descr="Screen Shot 2016-10-24 at 13.55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28876"/>
            <a:ext cx="9144000" cy="242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8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RSpec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17823"/>
          </a:xfrm>
        </p:spPr>
        <p:txBody>
          <a:bodyPr/>
          <a:lstStyle/>
          <a:p>
            <a:r>
              <a:rPr lang="en-US" dirty="0" err="1" smtClean="0"/>
              <a:t>RSpec</a:t>
            </a:r>
            <a:r>
              <a:rPr lang="en-US" dirty="0" smtClean="0"/>
              <a:t> comes built in with a nice collection of matchers, including: </a:t>
            </a:r>
            <a:endParaRPr lang="en-US" dirty="0"/>
          </a:p>
        </p:txBody>
      </p:sp>
      <p:pic>
        <p:nvPicPr>
          <p:cNvPr id="4" name="Picture 3" descr="Screen Shot 2016-10-24 at 14.12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611" y="2691680"/>
            <a:ext cx="6928465" cy="396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7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58669"/>
            <a:ext cx="8229600" cy="56209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And …</a:t>
            </a:r>
            <a:endParaRPr lang="en-US" dirty="0"/>
          </a:p>
        </p:txBody>
      </p:sp>
      <p:pic>
        <p:nvPicPr>
          <p:cNvPr id="4" name="Picture 3" descr="Screen Shot 2016-10-24 at 14.16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462" y="881352"/>
            <a:ext cx="7245734" cy="5798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396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8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22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774" y="296919"/>
            <a:ext cx="8229600" cy="5081857"/>
          </a:xfrm>
        </p:spPr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shoulda-matchers</a:t>
            </a:r>
            <a:r>
              <a:rPr lang="en-US" sz="2800" dirty="0"/>
              <a:t> lets us spec common Rails functionality, like validations and associations, with less code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>
                <a:hlinkClick r:id="rId3"/>
              </a:rPr>
              <a:t>factory_girl</a:t>
            </a:r>
            <a:r>
              <a:rPr lang="en-US" sz="2800" dirty="0"/>
              <a:t> is a library for setting up Ruby objects as test data. It's essentially a fixtures replacement.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851002" y="4816411"/>
            <a:ext cx="4572000" cy="156966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>
            <a:spAutoFit/>
          </a:bodyPr>
          <a:lstStyle/>
          <a:p>
            <a:r>
              <a:rPr lang="en-US" sz="2400" dirty="0"/>
              <a:t>group :development, :test </a:t>
            </a:r>
            <a:r>
              <a:rPr lang="en-US" sz="2400" b="1" dirty="0"/>
              <a:t>do</a:t>
            </a:r>
            <a:endParaRPr lang="en-US" sz="2400" dirty="0"/>
          </a:p>
          <a:p>
            <a:r>
              <a:rPr lang="en-US" sz="2400" dirty="0"/>
              <a:t>  gem '</a:t>
            </a:r>
            <a:r>
              <a:rPr lang="en-US" sz="2400" dirty="0" err="1"/>
              <a:t>rspec</a:t>
            </a:r>
            <a:r>
              <a:rPr lang="en-US" sz="2400" dirty="0"/>
              <a:t>-rails'</a:t>
            </a:r>
          </a:p>
          <a:p>
            <a:r>
              <a:rPr lang="en-US" sz="2400" dirty="0"/>
              <a:t>  gem '</a:t>
            </a:r>
            <a:r>
              <a:rPr lang="en-US" sz="2400" dirty="0" err="1"/>
              <a:t>factory_girl_rails</a:t>
            </a:r>
            <a:r>
              <a:rPr lang="en-US" sz="2400" dirty="0"/>
              <a:t>'</a:t>
            </a:r>
          </a:p>
          <a:p>
            <a:r>
              <a:rPr lang="en-US" sz="2400" b="1" dirty="0"/>
              <a:t>end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01518" y="1961111"/>
            <a:ext cx="4572000" cy="1200328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>
            <a:spAutoFit/>
          </a:bodyPr>
          <a:lstStyle/>
          <a:p>
            <a:r>
              <a:rPr lang="en-US" sz="2400" dirty="0"/>
              <a:t>group :test </a:t>
            </a:r>
            <a:r>
              <a:rPr lang="en-US" sz="2400" b="1" dirty="0"/>
              <a:t>do</a:t>
            </a:r>
            <a:endParaRPr lang="en-US" sz="2400" dirty="0"/>
          </a:p>
          <a:p>
            <a:r>
              <a:rPr lang="en-US" sz="2400" dirty="0"/>
              <a:t>  gem '</a:t>
            </a:r>
            <a:r>
              <a:rPr lang="en-US" sz="2400" dirty="0" err="1"/>
              <a:t>shoulda</a:t>
            </a:r>
            <a:r>
              <a:rPr lang="en-US" sz="2400" dirty="0"/>
              <a:t>-matchers'</a:t>
            </a:r>
          </a:p>
          <a:p>
            <a:r>
              <a:rPr lang="en-US" sz="2400" b="1" dirty="0"/>
              <a:t>end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1688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3707</TotalTime>
  <Words>706</Words>
  <Application>Microsoft Macintosh PowerPoint</Application>
  <PresentationFormat>On-screen Show (4:3)</PresentationFormat>
  <Paragraphs>93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Advanced Web Application Development</vt:lpstr>
      <vt:lpstr>Outline</vt:lpstr>
      <vt:lpstr>What is RSpec</vt:lpstr>
      <vt:lpstr>RSpec</vt:lpstr>
      <vt:lpstr>RSpec</vt:lpstr>
      <vt:lpstr>PowerPoint Presentation</vt:lpstr>
      <vt:lpstr>PowerPoint Presentation</vt:lpstr>
      <vt:lpstr>PowerPoint Presentation</vt:lpstr>
      <vt:lpstr>PowerPoint Presentation</vt:lpstr>
      <vt:lpstr>What is Cucumber?</vt:lpstr>
      <vt:lpstr>PowerPoint Presentation</vt:lpstr>
      <vt:lpstr>PowerPoint Presentation</vt:lpstr>
      <vt:lpstr>Features</vt:lpstr>
      <vt:lpstr>Scenarios</vt:lpstr>
      <vt:lpstr>Scenario Outline</vt:lpstr>
      <vt:lpstr>PowerPoint Presentation</vt:lpstr>
      <vt:lpstr>What is Capybara?</vt:lpstr>
    </vt:vector>
  </TitlesOfParts>
  <Company>University of Aberdeen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(Advanced) Web Application Development</dc:title>
  <dc:creator>Joey S C Lam</dc:creator>
  <cp:lastModifiedBy>Joey S C Lam</cp:lastModifiedBy>
  <cp:revision>112</cp:revision>
  <dcterms:created xsi:type="dcterms:W3CDTF">2016-10-13T21:15:58Z</dcterms:created>
  <dcterms:modified xsi:type="dcterms:W3CDTF">2016-10-25T07:57:55Z</dcterms:modified>
</cp:coreProperties>
</file>