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69" r:id="rId3"/>
    <p:sldId id="270" r:id="rId4"/>
    <p:sldId id="297" r:id="rId5"/>
    <p:sldId id="271" r:id="rId6"/>
    <p:sldId id="273" r:id="rId7"/>
    <p:sldId id="272" r:id="rId8"/>
    <p:sldId id="298" r:id="rId9"/>
    <p:sldId id="299" r:id="rId10"/>
    <p:sldId id="262" r:id="rId11"/>
    <p:sldId id="268" r:id="rId12"/>
    <p:sldId id="263" r:id="rId13"/>
    <p:sldId id="264" r:id="rId14"/>
    <p:sldId id="300" r:id="rId15"/>
    <p:sldId id="265" r:id="rId16"/>
    <p:sldId id="284" r:id="rId17"/>
    <p:sldId id="285" r:id="rId18"/>
    <p:sldId id="290" r:id="rId19"/>
    <p:sldId id="286" r:id="rId20"/>
    <p:sldId id="291" r:id="rId21"/>
    <p:sldId id="287" r:id="rId22"/>
    <p:sldId id="288" r:id="rId23"/>
    <p:sldId id="289" r:id="rId24"/>
    <p:sldId id="292" r:id="rId25"/>
    <p:sldId id="293" r:id="rId26"/>
    <p:sldId id="295" r:id="rId27"/>
    <p:sldId id="294" r:id="rId28"/>
    <p:sldId id="313" r:id="rId29"/>
    <p:sldId id="314" r:id="rId30"/>
    <p:sldId id="317" r:id="rId31"/>
    <p:sldId id="315" r:id="rId32"/>
    <p:sldId id="318" r:id="rId33"/>
    <p:sldId id="319" r:id="rId34"/>
    <p:sldId id="320" r:id="rId35"/>
    <p:sldId id="316" r:id="rId36"/>
    <p:sldId id="321" r:id="rId37"/>
    <p:sldId id="323" r:id="rId38"/>
    <p:sldId id="324" r:id="rId39"/>
    <p:sldId id="296" r:id="rId40"/>
    <p:sldId id="30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20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51663-8F3B-3D43-9D50-3C993901CB0F}" type="datetimeFigureOut">
              <a:rPr lang="en-US" smtClean="0"/>
              <a:t>01/11/16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5E07A-CF21-DB4B-BDA5-C8C9446C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8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5E07A-CF21-DB4B-BDA5-C8C9446C48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6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5B4-62C9-1F48-91C4-033780645E07}" type="datetimeFigureOut">
              <a:rPr lang="en-US" smtClean="0"/>
              <a:t>01/11/16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AFAC-D023-FA4F-AB5B-689992A2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4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5B4-62C9-1F48-91C4-033780645E07}" type="datetimeFigureOut">
              <a:rPr lang="en-US" smtClean="0"/>
              <a:t>01/11/16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AFAC-D023-FA4F-AB5B-689992A2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8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5B4-62C9-1F48-91C4-033780645E07}" type="datetimeFigureOut">
              <a:rPr lang="en-US" smtClean="0"/>
              <a:t>01/11/16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AFAC-D023-FA4F-AB5B-689992A2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5B4-62C9-1F48-91C4-033780645E07}" type="datetimeFigureOut">
              <a:rPr lang="en-US" smtClean="0"/>
              <a:t>01/11/16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AFAC-D023-FA4F-AB5B-689992A2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5B4-62C9-1F48-91C4-033780645E07}" type="datetimeFigureOut">
              <a:rPr lang="en-US" smtClean="0"/>
              <a:t>01/11/16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AFAC-D023-FA4F-AB5B-689992A2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5B4-62C9-1F48-91C4-033780645E07}" type="datetimeFigureOut">
              <a:rPr lang="en-US" smtClean="0"/>
              <a:t>01/11/16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AFAC-D023-FA4F-AB5B-689992A2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5B4-62C9-1F48-91C4-033780645E07}" type="datetimeFigureOut">
              <a:rPr lang="en-US" smtClean="0"/>
              <a:t>01/11/16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AFAC-D023-FA4F-AB5B-689992A2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7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5B4-62C9-1F48-91C4-033780645E07}" type="datetimeFigureOut">
              <a:rPr lang="en-US" smtClean="0"/>
              <a:t>01/11/16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AFAC-D023-FA4F-AB5B-689992A2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9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5B4-62C9-1F48-91C4-033780645E07}" type="datetimeFigureOut">
              <a:rPr lang="en-US" smtClean="0"/>
              <a:t>01/11/16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AFAC-D023-FA4F-AB5B-689992A2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5B4-62C9-1F48-91C4-033780645E07}" type="datetimeFigureOut">
              <a:rPr lang="en-US" smtClean="0"/>
              <a:t>01/11/16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AFAC-D023-FA4F-AB5B-689992A2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5B4-62C9-1F48-91C4-033780645E07}" type="datetimeFigureOut">
              <a:rPr lang="en-US" smtClean="0"/>
              <a:t>01/11/16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AFAC-D023-FA4F-AB5B-689992A2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35B4-62C9-1F48-91C4-033780645E07}" type="datetimeFigureOut">
              <a:rPr lang="en-US" smtClean="0"/>
              <a:t>01/11/16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9AFAC-D023-FA4F-AB5B-689992A2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rkreading.com/attacks-and-breaches/sony-hacked-again-1-million-passwords-exposed/d/d-id/1098113" TargetMode="Externa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co.org.uk/about-the-ico/news-and-events/news-and-blogs/2016/10/talktalk-gets-record-400-000-fine-for-failing-to-prevent-october-2015-attack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s.blogs.nytimes.com/2012/10/03/hackers-breach-53-universities-dump-thousands-of-personal-records-online/" TargetMode="Externa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bc.co.uk/news/technology-34944140" TargetMode="Externa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2014_Russian_hacker_password_theft" TargetMode="External"/><Relationship Id="rId4" Type="http://schemas.openxmlformats.org/officeDocument/2006/relationships/hyperlink" Target="http://www.nytimes.com/2014/08/06/technology/russian-gang-said-to-amass-more-than-a-billion-stolen-internet-credentials.html?_r=1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cmag.com/article2/0,2817,2462057,00.as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uk.pcmag.com/internet-products/11397/news/target-hack-may-have-hit-40-million-credit-debit-cards" TargetMode="External"/><Relationship Id="rId4" Type="http://schemas.openxmlformats.org/officeDocument/2006/relationships/hyperlink" Target="http://www.darkreading.com/risk/us-army-website-hacked-/d/d-id/1132749?" TargetMode="External"/><Relationship Id="rId5" Type="http://schemas.openxmlformats.org/officeDocument/2006/relationships/hyperlink" Target="http://www.cbsnews.com/news/yahoo-reportedly-hacked-is-your-account-safe/" TargetMode="External"/><Relationship Id="rId6" Type="http://schemas.openxmlformats.org/officeDocument/2006/relationships/hyperlink" Target="https://blog.sucuri.net/2011/03/mysql-com-compromise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national-cyber-security-strategy-2016-to-2021" TargetMode="External"/><Relationship Id="rId4" Type="http://schemas.openxmlformats.org/officeDocument/2006/relationships/hyperlink" Target="http://www.bbc.co.uk/news/technology-37821867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wasp.org/index.php/Top_10_2013-A1-Inject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wasp.org/index.php/SQL_Injection_Prevention_Cheat_Sheet%23Defense_Option_1:_Prepared_Statements_.28Parameterized_Queries.29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rubyonrails.org/security.html" TargetMode="External"/><Relationship Id="rId4" Type="http://schemas.openxmlformats.org/officeDocument/2006/relationships/hyperlink" Target="https://www.owasp.org/index.php/Ruby_on_Rails_Cheatsheet" TargetMode="External"/><Relationship Id="rId5" Type="http://schemas.openxmlformats.org/officeDocument/2006/relationships/hyperlink" Target="https://www.owasp.org/index.php/SQL_Injection_Prevention_Cheat_Sheet%23Defense_Option_1:_Prepared_Statements_.28Parameterized_Queries.29" TargetMode="External"/><Relationship Id="rId6" Type="http://schemas.openxmlformats.org/officeDocument/2006/relationships/hyperlink" Target="https://groups.google.com/forum/?fromgroups%23!forum/rubyonrails-security" TargetMode="External"/><Relationship Id="rId7" Type="http://schemas.openxmlformats.org/officeDocument/2006/relationships/hyperlink" Target="http://brakemanscanner.org/" TargetMode="External"/><Relationship Id="rId8" Type="http://schemas.openxmlformats.org/officeDocument/2006/relationships/hyperlink" Target="https://github.com/twitter/secureheaders%23readme" TargetMode="External"/><Relationship Id="rId9" Type="http://schemas.openxmlformats.org/officeDocument/2006/relationships/hyperlink" Target="https://codeclimate.com/security-monito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odeclimate.com/blog/2013/03/27/rails-insecure-defaul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esidentbeef/inject-some-sq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mperva.com/docs/HII_Web_Application_Attack_Report_Ed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dirty="0"/>
              <a:t>dvanced Web Application Development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Security and Web Applications </a:t>
            </a:r>
            <a:endParaRPr lang="en-US" dirty="0" smtClean="0"/>
          </a:p>
          <a:p>
            <a:r>
              <a:rPr lang="en-US" dirty="0" smtClean="0">
                <a:effectLst/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8868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Sony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1,000,000 users personal information in 2011, including passwords, which were stored in plain text</a:t>
            </a:r>
          </a:p>
          <a:p>
            <a:r>
              <a:rPr lang="en-US" sz="2000" dirty="0" smtClean="0">
                <a:hlinkClick r:id="rId2"/>
              </a:rPr>
              <a:t>http://www.darkreading.com/attacks-and-breaches/sony-hacked-again-1-million-passwords-exposed/d/d-id/1098113</a:t>
            </a:r>
            <a:r>
              <a:rPr lang="en-US" sz="2000" dirty="0" smtClean="0"/>
              <a:t>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103" y="2557463"/>
            <a:ext cx="2273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7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TalkTalk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156,959 </a:t>
            </a:r>
            <a:r>
              <a:rPr lang="en-US" dirty="0">
                <a:hlinkClick r:id="rId2"/>
              </a:rPr>
              <a:t>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0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1485"/>
            <a:ext cx="8229600" cy="2414678"/>
          </a:xfrm>
        </p:spPr>
        <p:txBody>
          <a:bodyPr/>
          <a:lstStyle/>
          <a:p>
            <a:r>
              <a:rPr lang="en-US" dirty="0">
                <a:hlinkClick r:id="rId2"/>
              </a:rPr>
              <a:t>Breach 53 Universities</a:t>
            </a:r>
            <a:r>
              <a:rPr lang="en-US" dirty="0"/>
              <a:t> and Dump Thousands of Personal Records </a:t>
            </a:r>
            <a:r>
              <a:rPr lang="en-US" dirty="0" smtClean="0"/>
              <a:t>Online</a:t>
            </a:r>
          </a:p>
          <a:p>
            <a:r>
              <a:rPr lang="en-US" dirty="0" smtClean="0"/>
              <a:t>Including Harvard, Princeton, Stanford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97" y="725504"/>
            <a:ext cx="8243574" cy="19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6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Vtech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4525963"/>
          </a:xfrm>
        </p:spPr>
        <p:txBody>
          <a:bodyPr/>
          <a:lstStyle/>
          <a:p>
            <a:r>
              <a:rPr lang="en-US" dirty="0" smtClean="0"/>
              <a:t>5,000,000 parents account</a:t>
            </a:r>
          </a:p>
          <a:p>
            <a:r>
              <a:rPr lang="en-US" dirty="0" smtClean="0"/>
              <a:t>200,00 children information</a:t>
            </a:r>
          </a:p>
          <a:p>
            <a:r>
              <a:rPr lang="en-US" dirty="0" smtClean="0">
                <a:hlinkClick r:id="rId2"/>
              </a:rPr>
              <a:t>http://www.bbc.co.uk/news/technology-34944140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41763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5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9188"/>
            <a:ext cx="8229600" cy="3156975"/>
          </a:xfrm>
        </p:spPr>
        <p:txBody>
          <a:bodyPr/>
          <a:lstStyle/>
          <a:p>
            <a:r>
              <a:rPr lang="en-US" dirty="0">
                <a:hlinkClick r:id="rId2"/>
              </a:rPr>
              <a:t>Hold Security</a:t>
            </a:r>
            <a:r>
              <a:rPr lang="en-US" dirty="0"/>
              <a:t> disclosed that it uncovered </a:t>
            </a:r>
            <a:r>
              <a:rPr lang="en-US" dirty="0" smtClean="0">
                <a:hlinkClick r:id="rId3"/>
              </a:rPr>
              <a:t>a theft of confidential information </a:t>
            </a:r>
            <a:r>
              <a:rPr lang="en-US" dirty="0" smtClean="0"/>
              <a:t>from nearly 420,000 websites through SQL injections.</a:t>
            </a:r>
          </a:p>
          <a:p>
            <a:r>
              <a:rPr lang="en-US" dirty="0" smtClean="0">
                <a:hlinkClick r:id="rId4"/>
              </a:rPr>
              <a:t>See New York Times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724" y="988908"/>
            <a:ext cx="508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0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More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Target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U.S. Army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Yahoo!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MySQL.com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2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Methods based on </a:t>
            </a:r>
            <a:r>
              <a:rPr lang="en-US" dirty="0" smtClean="0">
                <a:solidFill>
                  <a:srgbClr val="0000FF"/>
                </a:solidFill>
              </a:rPr>
              <a:t>calculate</a:t>
            </a:r>
            <a:r>
              <a:rPr lang="en-US" dirty="0" smtClean="0"/>
              <a:t> </a:t>
            </a:r>
            <a:r>
              <a:rPr lang="en-US" dirty="0"/>
              <a:t>take a column name and options hash as arguments.</a:t>
            </a:r>
            <a:endParaRPr lang="en-US" dirty="0" smtClean="0"/>
          </a:p>
          <a:p>
            <a:r>
              <a:rPr lang="en-US" dirty="0" smtClean="0"/>
              <a:t>Calculation </a:t>
            </a:r>
            <a:r>
              <a:rPr lang="en-US" dirty="0"/>
              <a:t>methods:</a:t>
            </a:r>
          </a:p>
          <a:p>
            <a:pPr lvl="1"/>
            <a:r>
              <a:rPr lang="en-US" dirty="0"/>
              <a:t>average</a:t>
            </a:r>
          </a:p>
          <a:p>
            <a:pPr lvl="1"/>
            <a:r>
              <a:rPr lang="en-US" dirty="0"/>
              <a:t>calculate</a:t>
            </a:r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dirty="0"/>
              <a:t>maximum</a:t>
            </a:r>
          </a:p>
          <a:p>
            <a:pPr lvl="1"/>
            <a:r>
              <a:rPr lang="en-US" dirty="0"/>
              <a:t>minimum</a:t>
            </a:r>
          </a:p>
          <a:p>
            <a:pPr lvl="1"/>
            <a:r>
              <a:rPr lang="en-US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40631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40" y="1990686"/>
            <a:ext cx="8487060" cy="1407385"/>
          </a:xfrm>
          <a:ln>
            <a:solidFill>
              <a:srgbClr val="4F81BD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params</a:t>
            </a:r>
            <a:r>
              <a:rPr lang="en-US" sz="2400" dirty="0"/>
              <a:t>[:column] = </a:t>
            </a:r>
            <a:r>
              <a:rPr lang="en-US" sz="2400" dirty="0" smtClean="0"/>
              <a:t>“</a:t>
            </a:r>
            <a:r>
              <a:rPr lang="en-US" sz="2400" dirty="0" smtClean="0">
                <a:solidFill>
                  <a:srgbClr val="FF0000"/>
                </a:solidFill>
              </a:rPr>
              <a:t>age</a:t>
            </a:r>
            <a:r>
              <a:rPr lang="en-US" sz="2400" dirty="0" smtClean="0"/>
              <a:t>"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Order</a:t>
            </a:r>
            <a:r>
              <a:rPr lang="en-US" sz="2400" dirty="0" err="1"/>
              <a:t>.calculate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8064A2"/>
                </a:solidFill>
              </a:rPr>
              <a:t>:sum</a:t>
            </a:r>
            <a:r>
              <a:rPr lang="en-US" sz="2400" dirty="0"/>
              <a:t>, </a:t>
            </a:r>
            <a:r>
              <a:rPr lang="en-US" sz="2400" dirty="0" err="1"/>
              <a:t>params</a:t>
            </a:r>
            <a:r>
              <a:rPr lang="en-US" sz="2400" dirty="0"/>
              <a:t>[:column])</a:t>
            </a:r>
          </a:p>
        </p:txBody>
      </p:sp>
    </p:spTree>
    <p:extLst>
      <p:ext uri="{BB962C8B-B14F-4D97-AF65-F5344CB8AC3E}">
        <p14:creationId xmlns:p14="http://schemas.microsoft.com/office/powerpoint/2010/main" val="383527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40" y="1990686"/>
            <a:ext cx="8487060" cy="1407385"/>
          </a:xfrm>
          <a:ln>
            <a:solidFill>
              <a:srgbClr val="4F81BD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params</a:t>
            </a:r>
            <a:r>
              <a:rPr lang="en-US" sz="2400" dirty="0"/>
              <a:t>[:column] = "</a:t>
            </a:r>
            <a:r>
              <a:rPr lang="en-US" sz="2400" dirty="0">
                <a:solidFill>
                  <a:srgbClr val="FF0000"/>
                </a:solidFill>
              </a:rPr>
              <a:t>age) FROM users WHERE name = 'Bob';</a:t>
            </a:r>
            <a:r>
              <a:rPr lang="en-US" sz="2400" dirty="0"/>
              <a:t>"</a:t>
            </a:r>
          </a:p>
          <a:p>
            <a:pPr marL="0" indent="0">
              <a:buNone/>
            </a:pPr>
            <a:r>
              <a:rPr lang="en-US" sz="2400" b="1" dirty="0" err="1"/>
              <a:t>Order</a:t>
            </a:r>
            <a:r>
              <a:rPr lang="en-US" sz="2400" dirty="0" err="1"/>
              <a:t>.calculate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8064A2"/>
                </a:solidFill>
              </a:rPr>
              <a:t>:sum</a:t>
            </a:r>
            <a:r>
              <a:rPr lang="en-US" sz="2400" dirty="0"/>
              <a:t>, </a:t>
            </a:r>
            <a:r>
              <a:rPr lang="en-US" sz="2400" dirty="0" err="1"/>
              <a:t>params</a:t>
            </a:r>
            <a:r>
              <a:rPr lang="en-US" sz="2400" dirty="0"/>
              <a:t>[:column])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740" y="3727980"/>
            <a:ext cx="8871088" cy="8309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Query</a:t>
            </a:r>
            <a:endParaRPr lang="en-US" sz="2400" dirty="0"/>
          </a:p>
          <a:p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8064A2"/>
                </a:solidFill>
              </a:rPr>
              <a:t>SUM</a:t>
            </a:r>
            <a:r>
              <a:rPr lang="en-US" sz="2400" dirty="0"/>
              <a:t>(age) </a:t>
            </a:r>
            <a:r>
              <a:rPr lang="en-US" sz="2400" b="1" dirty="0"/>
              <a:t>FROM</a:t>
            </a:r>
            <a:r>
              <a:rPr lang="en-US" sz="2400" dirty="0"/>
              <a:t> users </a:t>
            </a:r>
            <a:r>
              <a:rPr lang="en-US" sz="2400" b="1" dirty="0"/>
              <a:t>WHERE</a:t>
            </a:r>
            <a:r>
              <a:rPr lang="en-US" sz="2400" dirty="0"/>
              <a:t> name = '</a:t>
            </a:r>
            <a:r>
              <a:rPr lang="en-US" sz="2400" dirty="0">
                <a:solidFill>
                  <a:srgbClr val="FF0000"/>
                </a:solidFill>
              </a:rPr>
              <a:t>Bob</a:t>
            </a:r>
            <a:r>
              <a:rPr lang="en-US" sz="2400" dirty="0"/>
              <a:t>';) </a:t>
            </a:r>
            <a:r>
              <a:rPr lang="en-US" sz="2400" b="1" dirty="0"/>
              <a:t>FROM</a:t>
            </a:r>
            <a:r>
              <a:rPr lang="en-US" sz="2400" dirty="0"/>
              <a:t> "</a:t>
            </a:r>
            <a:r>
              <a:rPr lang="en-US" sz="2400" dirty="0" smtClean="0">
                <a:solidFill>
                  <a:srgbClr val="FF0000"/>
                </a:solidFill>
              </a:rPr>
              <a:t>orders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426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All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78294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delete_all</a:t>
            </a:r>
            <a:r>
              <a:rPr lang="en-US" dirty="0" err="1" smtClean="0"/>
              <a:t>’s</a:t>
            </a:r>
            <a:r>
              <a:rPr lang="en-US" dirty="0" smtClean="0"/>
              <a:t> argument </a:t>
            </a:r>
            <a:r>
              <a:rPr lang="en-US" dirty="0"/>
              <a:t>can be a string, an array, or a hash of conditions. </a:t>
            </a:r>
            <a:endParaRPr lang="en-US" dirty="0" smtClean="0"/>
          </a:p>
          <a:p>
            <a:r>
              <a:rPr lang="en-US" dirty="0"/>
              <a:t>Never pass user input directly to </a:t>
            </a:r>
            <a:r>
              <a:rPr lang="en-US" dirty="0" err="1">
                <a:solidFill>
                  <a:srgbClr val="0000FF"/>
                </a:solidFill>
              </a:rPr>
              <a:t>delete_all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9039" y="3563024"/>
            <a:ext cx="3623032" cy="95410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pt-BR" sz="2800" dirty="0" err="1"/>
              <a:t>params</a:t>
            </a:r>
            <a:r>
              <a:rPr lang="pt-BR" sz="2800" dirty="0"/>
              <a:t>[:id] = </a:t>
            </a:r>
            <a:r>
              <a:rPr lang="pt-BR" sz="2800" dirty="0" smtClean="0"/>
              <a:t>”</a:t>
            </a:r>
            <a:r>
              <a:rPr lang="pt-BR" sz="2800" dirty="0" smtClean="0">
                <a:solidFill>
                  <a:srgbClr val="FF0000"/>
                </a:solidFill>
              </a:rPr>
              <a:t>1</a:t>
            </a:r>
            <a:r>
              <a:rPr lang="pt-BR" sz="2800" dirty="0" smtClean="0"/>
              <a:t>"</a:t>
            </a:r>
            <a:endParaRPr lang="pt-BR" sz="2800" dirty="0"/>
          </a:p>
          <a:p>
            <a:r>
              <a:rPr lang="pt-BR" sz="2800" b="1" dirty="0" err="1"/>
              <a:t>User</a:t>
            </a:r>
            <a:r>
              <a:rPr lang="pt-BR" sz="2800" dirty="0" err="1"/>
              <a:t>.delete_all</a:t>
            </a:r>
            <a:r>
              <a:rPr lang="pt-BR" sz="2800" dirty="0"/>
              <a:t>("</a:t>
            </a:r>
            <a:r>
              <a:rPr lang="pt-BR" sz="2800" dirty="0">
                <a:solidFill>
                  <a:srgbClr val="FF0000"/>
                </a:solidFill>
              </a:rPr>
              <a:t>id </a:t>
            </a:r>
            <a:r>
              <a:rPr lang="pt-BR" sz="2800" dirty="0" smtClean="0">
                <a:solidFill>
                  <a:srgbClr val="FF0000"/>
                </a:solidFill>
              </a:rPr>
              <a:t>=</a:t>
            </a:r>
            <a:r>
              <a:rPr lang="pt-BR" sz="2800" dirty="0" smtClean="0"/>
              <a:t>1"</a:t>
            </a:r>
            <a:r>
              <a:rPr lang="pt-BR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130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46530"/>
            <a:ext cx="8229600" cy="257963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Top 10 2013-A1-Injection</a:t>
            </a:r>
            <a:endParaRPr lang="en-US" dirty="0" smtClean="0"/>
          </a:p>
          <a:p>
            <a:r>
              <a:rPr lang="en-US" dirty="0" smtClean="0"/>
              <a:t>UK cyber-security strategy</a:t>
            </a:r>
            <a:endParaRPr lang="en-US" u="sng" dirty="0" smtClean="0">
              <a:hlinkClick r:id="rId3"/>
            </a:endParaRPr>
          </a:p>
          <a:p>
            <a:pPr lvl="1"/>
            <a:r>
              <a:rPr lang="en-US" u="sng" dirty="0" smtClean="0">
                <a:hlinkClick r:id="rId3"/>
              </a:rPr>
              <a:t>https://www.gov.uk/government/publications/national-cyber-security-strategy-2016-to-2021 </a:t>
            </a:r>
            <a:endParaRPr lang="en-US" u="sng" dirty="0" smtClean="0"/>
          </a:p>
          <a:p>
            <a:pPr lvl="1"/>
            <a:r>
              <a:rPr lang="en-US" dirty="0" smtClean="0">
                <a:hlinkClick r:id="rId4"/>
              </a:rPr>
              <a:t>http://www.bbc.co.uk/news/technology-37821867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94" y="882860"/>
            <a:ext cx="474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39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All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78294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delete_all</a:t>
            </a:r>
            <a:r>
              <a:rPr lang="en-US" dirty="0" err="1" smtClean="0"/>
              <a:t>’s</a:t>
            </a:r>
            <a:r>
              <a:rPr lang="en-US" dirty="0" smtClean="0"/>
              <a:t> argument </a:t>
            </a:r>
            <a:r>
              <a:rPr lang="en-US" dirty="0"/>
              <a:t>can be a string, an array, or a hash of conditions. </a:t>
            </a:r>
            <a:endParaRPr lang="en-US" dirty="0" smtClean="0"/>
          </a:p>
          <a:p>
            <a:r>
              <a:rPr lang="en-US" dirty="0"/>
              <a:t>Never pass user input directly to </a:t>
            </a:r>
            <a:r>
              <a:rPr lang="en-US" dirty="0" err="1">
                <a:solidFill>
                  <a:srgbClr val="0000FF"/>
                </a:solidFill>
              </a:rPr>
              <a:t>delete_all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9039" y="3563024"/>
            <a:ext cx="5599334" cy="95410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pt-BR" sz="2800" dirty="0" err="1"/>
              <a:t>params</a:t>
            </a:r>
            <a:r>
              <a:rPr lang="pt-BR" sz="2800" dirty="0"/>
              <a:t>[:id] = "</a:t>
            </a:r>
            <a:r>
              <a:rPr lang="pt-BR" sz="2800" dirty="0">
                <a:solidFill>
                  <a:srgbClr val="FF0000"/>
                </a:solidFill>
              </a:rPr>
              <a:t>1) OR 1=1--</a:t>
            </a:r>
            <a:r>
              <a:rPr lang="pt-BR" sz="2800" dirty="0"/>
              <a:t>"</a:t>
            </a:r>
          </a:p>
          <a:p>
            <a:r>
              <a:rPr lang="pt-BR" sz="2800" b="1" dirty="0" err="1"/>
              <a:t>User</a:t>
            </a:r>
            <a:r>
              <a:rPr lang="pt-BR" sz="2800" dirty="0" err="1"/>
              <a:t>.delete_all</a:t>
            </a:r>
            <a:r>
              <a:rPr lang="pt-BR" sz="2800" dirty="0"/>
              <a:t>("</a:t>
            </a:r>
            <a:r>
              <a:rPr lang="pt-BR" sz="2800" dirty="0">
                <a:solidFill>
                  <a:srgbClr val="FF0000"/>
                </a:solidFill>
              </a:rPr>
              <a:t>id =</a:t>
            </a:r>
            <a:r>
              <a:rPr lang="pt-BR" sz="2800" dirty="0"/>
              <a:t> #{</a:t>
            </a:r>
            <a:r>
              <a:rPr lang="pt-BR" sz="2800" dirty="0" err="1"/>
              <a:t>params</a:t>
            </a:r>
            <a:r>
              <a:rPr lang="pt-BR" sz="2800" dirty="0"/>
              <a:t>[:id]}")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40172" y="4981638"/>
            <a:ext cx="6172934" cy="8309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Query</a:t>
            </a:r>
            <a:endParaRPr lang="en-US" sz="2400" dirty="0"/>
          </a:p>
          <a:p>
            <a:r>
              <a:rPr lang="en-US" sz="2400" b="1" dirty="0"/>
              <a:t>DELETE</a:t>
            </a:r>
            <a:r>
              <a:rPr lang="en-US" sz="2400" dirty="0"/>
              <a:t> </a:t>
            </a:r>
            <a:r>
              <a:rPr lang="en-US" sz="2400" b="1" dirty="0"/>
              <a:t>FROM</a:t>
            </a:r>
            <a:r>
              <a:rPr lang="en-US" sz="2400" dirty="0"/>
              <a:t> "users" </a:t>
            </a:r>
            <a:r>
              <a:rPr lang="en-US" sz="2400" b="1" dirty="0"/>
              <a:t>WHERE</a:t>
            </a:r>
            <a:r>
              <a:rPr lang="en-US" sz="2400" dirty="0"/>
              <a:t> (id = 1) </a:t>
            </a:r>
            <a:r>
              <a:rPr lang="en-US" sz="2400" b="1" dirty="0"/>
              <a:t>OR</a:t>
            </a:r>
            <a:r>
              <a:rPr lang="en-US" sz="2400" dirty="0"/>
              <a:t> 1=1--)</a:t>
            </a:r>
          </a:p>
        </p:txBody>
      </p:sp>
    </p:spTree>
    <p:extLst>
      <p:ext uri="{BB962C8B-B14F-4D97-AF65-F5344CB8AC3E}">
        <p14:creationId xmlns:p14="http://schemas.microsoft.com/office/powerpoint/2010/main" val="177099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 All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35997"/>
          </a:xfrm>
        </p:spPr>
        <p:txBody>
          <a:bodyPr/>
          <a:lstStyle/>
          <a:p>
            <a:r>
              <a:rPr lang="en-US" dirty="0"/>
              <a:t>The argument can be a string, an array, or a hash of conditions.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6781" y="2952692"/>
            <a:ext cx="7770501" cy="70788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tr-TR" sz="2000" dirty="0" err="1"/>
              <a:t>params</a:t>
            </a:r>
            <a:r>
              <a:rPr lang="tr-TR" sz="2000" dirty="0"/>
              <a:t>[:</a:t>
            </a:r>
            <a:r>
              <a:rPr lang="tr-TR" sz="2000" dirty="0" err="1"/>
              <a:t>admin</a:t>
            </a:r>
            <a:r>
              <a:rPr lang="tr-TR" sz="2000" dirty="0"/>
              <a:t>] = "</a:t>
            </a:r>
            <a:r>
              <a:rPr lang="tr-TR" sz="2000" dirty="0">
                <a:solidFill>
                  <a:srgbClr val="FF0000"/>
                </a:solidFill>
              </a:rPr>
              <a:t>') OR 1=1--'</a:t>
            </a:r>
            <a:r>
              <a:rPr lang="tr-TR" sz="2000" dirty="0"/>
              <a:t>"</a:t>
            </a:r>
          </a:p>
          <a:p>
            <a:r>
              <a:rPr lang="tr-TR" sz="2000" dirty="0" err="1"/>
              <a:t>User.destroy_all</a:t>
            </a:r>
            <a:r>
              <a:rPr lang="tr-TR" sz="2000" dirty="0"/>
              <a:t>([</a:t>
            </a:r>
            <a:r>
              <a:rPr lang="tr-TR" sz="2000" dirty="0">
                <a:solidFill>
                  <a:srgbClr val="FF0000"/>
                </a:solidFill>
              </a:rPr>
              <a:t>"</a:t>
            </a:r>
            <a:r>
              <a:rPr lang="tr-TR" sz="2000" dirty="0" err="1">
                <a:solidFill>
                  <a:srgbClr val="FF0000"/>
                </a:solidFill>
              </a:rPr>
              <a:t>id</a:t>
            </a:r>
            <a:r>
              <a:rPr lang="tr-TR" sz="2000" dirty="0">
                <a:solidFill>
                  <a:srgbClr val="FF0000"/>
                </a:solidFill>
              </a:rPr>
              <a:t> = ? AND </a:t>
            </a:r>
            <a:r>
              <a:rPr lang="tr-TR" sz="2000" dirty="0" err="1">
                <a:solidFill>
                  <a:srgbClr val="FF0000"/>
                </a:solidFill>
              </a:rPr>
              <a:t>admin</a:t>
            </a:r>
            <a:r>
              <a:rPr lang="tr-TR" sz="2000" dirty="0">
                <a:solidFill>
                  <a:srgbClr val="FF0000"/>
                </a:solidFill>
              </a:rPr>
              <a:t> = '</a:t>
            </a:r>
            <a:r>
              <a:rPr lang="tr-TR" sz="2000" dirty="0"/>
              <a:t>#{</a:t>
            </a:r>
            <a:r>
              <a:rPr lang="tr-TR" sz="2000" dirty="0" err="1"/>
              <a:t>params</a:t>
            </a:r>
            <a:r>
              <a:rPr lang="tr-TR" sz="2000" dirty="0"/>
              <a:t>[:</a:t>
            </a:r>
            <a:r>
              <a:rPr lang="tr-TR" sz="2000" dirty="0" err="1"/>
              <a:t>admin</a:t>
            </a:r>
            <a:r>
              <a:rPr lang="tr-TR" sz="2000" dirty="0"/>
              <a:t>]}", </a:t>
            </a:r>
            <a:r>
              <a:rPr lang="tr-TR" sz="2000" dirty="0" err="1"/>
              <a:t>params</a:t>
            </a:r>
            <a:r>
              <a:rPr lang="tr-TR" sz="2000" dirty="0"/>
              <a:t>[:</a:t>
            </a:r>
            <a:r>
              <a:rPr lang="tr-TR" sz="2000" dirty="0" err="1"/>
              <a:t>id</a:t>
            </a:r>
            <a:r>
              <a:rPr lang="tr-TR" sz="2000" dirty="0"/>
              <a:t>]])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6900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566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method accepts arbitrary SQL.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770" y="2771242"/>
            <a:ext cx="5670843" cy="8309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params</a:t>
            </a:r>
            <a:r>
              <a:rPr lang="en-US" sz="2400" dirty="0"/>
              <a:t>[:from] = "</a:t>
            </a:r>
            <a:r>
              <a:rPr lang="en-US" sz="2400" dirty="0">
                <a:solidFill>
                  <a:srgbClr val="FF0000"/>
                </a:solidFill>
              </a:rPr>
              <a:t>users WHERE admin = 't';</a:t>
            </a:r>
            <a:r>
              <a:rPr lang="en-US" sz="2400" dirty="0"/>
              <a:t>"</a:t>
            </a:r>
          </a:p>
          <a:p>
            <a:r>
              <a:rPr lang="en-US" sz="2400" b="1" dirty="0" err="1"/>
              <a:t>User</a:t>
            </a:r>
            <a:r>
              <a:rPr lang="en-US" sz="2400" dirty="0" err="1"/>
              <a:t>.from</a:t>
            </a:r>
            <a:r>
              <a:rPr lang="en-US" sz="2400" dirty="0"/>
              <a:t>(</a:t>
            </a:r>
            <a:r>
              <a:rPr lang="en-US" sz="2400" dirty="0" err="1"/>
              <a:t>params</a:t>
            </a:r>
            <a:r>
              <a:rPr lang="en-US" sz="2400" dirty="0"/>
              <a:t>[:from])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264" y="3892936"/>
            <a:ext cx="6366647" cy="8309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Query</a:t>
            </a:r>
            <a:endParaRPr lang="en-US" sz="2400" dirty="0"/>
          </a:p>
          <a:p>
            <a:r>
              <a:rPr lang="en-US" sz="2400" b="1" dirty="0"/>
              <a:t>SELECT</a:t>
            </a:r>
            <a:r>
              <a:rPr lang="en-US" sz="2400" dirty="0"/>
              <a:t> "</a:t>
            </a:r>
            <a:r>
              <a:rPr lang="en-US" sz="2400" dirty="0">
                <a:solidFill>
                  <a:srgbClr val="FF0000"/>
                </a:solidFill>
              </a:rPr>
              <a:t>users</a:t>
            </a:r>
            <a:r>
              <a:rPr lang="en-US" sz="2400" dirty="0"/>
              <a:t>".* </a:t>
            </a:r>
            <a:r>
              <a:rPr lang="en-US" sz="2400" b="1" dirty="0"/>
              <a:t>FROM</a:t>
            </a:r>
            <a:r>
              <a:rPr lang="en-US" sz="2400" dirty="0"/>
              <a:t> users </a:t>
            </a:r>
            <a:r>
              <a:rPr lang="en-US" sz="2400" b="1" dirty="0"/>
              <a:t>WHERE</a:t>
            </a:r>
            <a:r>
              <a:rPr lang="en-US" sz="2400" dirty="0"/>
              <a:t> admin = '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24318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3805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group</a:t>
            </a:r>
            <a:r>
              <a:rPr lang="en-US" dirty="0"/>
              <a:t> method accepts arbitrary SQL strings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1724" y="3530035"/>
            <a:ext cx="7072219" cy="8309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params</a:t>
            </a:r>
            <a:r>
              <a:rPr lang="en-US" sz="2400" dirty="0"/>
              <a:t>[:group] = "</a:t>
            </a:r>
            <a:r>
              <a:rPr lang="en-US" sz="2400" dirty="0">
                <a:solidFill>
                  <a:srgbClr val="FF0000"/>
                </a:solidFill>
              </a:rPr>
              <a:t>name UNION SELECT * FROM users</a:t>
            </a:r>
            <a:r>
              <a:rPr lang="en-US" sz="2400" dirty="0"/>
              <a:t>"</a:t>
            </a:r>
          </a:p>
          <a:p>
            <a:r>
              <a:rPr lang="en-US" sz="2400" b="1" dirty="0" err="1"/>
              <a:t>User</a:t>
            </a:r>
            <a:r>
              <a:rPr lang="en-US" sz="2400" dirty="0" err="1"/>
              <a:t>.where</a:t>
            </a:r>
            <a:r>
              <a:rPr lang="en-US" sz="2400" dirty="0"/>
              <a:t>(:admin =&gt; false).group(</a:t>
            </a:r>
            <a:r>
              <a:rPr lang="en-US" sz="2400" dirty="0" err="1"/>
              <a:t>params</a:t>
            </a:r>
            <a:r>
              <a:rPr lang="en-US" sz="2400" dirty="0"/>
              <a:t>[:group])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1364" y="4634310"/>
            <a:ext cx="7668836" cy="1200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Query</a:t>
            </a:r>
            <a:endParaRPr lang="en-US" sz="2400" dirty="0"/>
          </a:p>
          <a:p>
            <a:r>
              <a:rPr lang="en-US" sz="2400" b="1" dirty="0"/>
              <a:t>SELECT</a:t>
            </a:r>
            <a:r>
              <a:rPr lang="en-US" sz="2400" dirty="0"/>
              <a:t> "</a:t>
            </a:r>
            <a:r>
              <a:rPr lang="en-US" sz="2400" dirty="0">
                <a:solidFill>
                  <a:srgbClr val="FF0000"/>
                </a:solidFill>
              </a:rPr>
              <a:t>users</a:t>
            </a:r>
            <a:r>
              <a:rPr lang="en-US" sz="2400" dirty="0"/>
              <a:t>".* </a:t>
            </a:r>
            <a:r>
              <a:rPr lang="en-US" sz="2400" b="1" dirty="0"/>
              <a:t>FROM</a:t>
            </a:r>
            <a:r>
              <a:rPr lang="en-US" sz="2400" dirty="0"/>
              <a:t> "</a:t>
            </a:r>
            <a:r>
              <a:rPr lang="en-US" sz="2400" dirty="0">
                <a:solidFill>
                  <a:srgbClr val="FF0000"/>
                </a:solidFill>
              </a:rPr>
              <a:t>users</a:t>
            </a:r>
            <a:r>
              <a:rPr lang="en-US" sz="2400" dirty="0"/>
              <a:t>" </a:t>
            </a:r>
            <a:r>
              <a:rPr lang="en-US" sz="2400" b="1" dirty="0"/>
              <a:t>WHERE</a:t>
            </a:r>
            <a:r>
              <a:rPr lang="en-US" sz="2400" dirty="0"/>
              <a:t> "</a:t>
            </a:r>
            <a:r>
              <a:rPr lang="en-US" sz="2400" dirty="0" err="1">
                <a:solidFill>
                  <a:srgbClr val="FF0000"/>
                </a:solidFill>
              </a:rPr>
              <a:t>users</a:t>
            </a:r>
            <a:r>
              <a:rPr lang="en-US" sz="2400" dirty="0" err="1"/>
              <a:t>"."</a:t>
            </a:r>
            <a:r>
              <a:rPr lang="en-US" sz="2400" dirty="0" err="1">
                <a:solidFill>
                  <a:srgbClr val="FF0000"/>
                </a:solidFill>
              </a:rPr>
              <a:t>admin</a:t>
            </a:r>
            <a:r>
              <a:rPr lang="en-US" sz="2400" dirty="0"/>
              <a:t>" =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b="1" dirty="0"/>
              <a:t>	</a:t>
            </a:r>
            <a:r>
              <a:rPr lang="en-US" sz="2400" b="1" dirty="0" smtClean="0"/>
              <a:t>	GROUP</a:t>
            </a:r>
            <a:r>
              <a:rPr lang="en-US" sz="2400" dirty="0" smtClean="0"/>
              <a:t> </a:t>
            </a:r>
            <a:r>
              <a:rPr lang="en-US" sz="2400" b="1" dirty="0"/>
              <a:t>BY</a:t>
            </a:r>
            <a:r>
              <a:rPr lang="en-US" sz="2400" dirty="0"/>
              <a:t> name </a:t>
            </a:r>
            <a:r>
              <a:rPr lang="en-US" sz="2400" b="1" dirty="0"/>
              <a:t>UNION</a:t>
            </a:r>
            <a:r>
              <a:rPr lang="en-US" sz="2400" dirty="0"/>
              <a:t> </a:t>
            </a:r>
            <a:r>
              <a:rPr lang="en-US" sz="2400" b="1" dirty="0"/>
              <a:t>SELECT</a:t>
            </a:r>
            <a:r>
              <a:rPr lang="en-US" sz="2400" dirty="0"/>
              <a:t> * </a:t>
            </a:r>
            <a:r>
              <a:rPr lang="en-US" sz="2400" b="1" dirty="0"/>
              <a:t>FROM</a:t>
            </a:r>
            <a:r>
              <a:rPr lang="en-US" sz="2400" dirty="0"/>
              <a:t> users</a:t>
            </a:r>
          </a:p>
        </p:txBody>
      </p:sp>
    </p:spTree>
    <p:extLst>
      <p:ext uri="{BB962C8B-B14F-4D97-AF65-F5344CB8AC3E}">
        <p14:creationId xmlns:p14="http://schemas.microsoft.com/office/powerpoint/2010/main" val="2561102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865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having</a:t>
            </a:r>
            <a:r>
              <a:rPr lang="en-US" dirty="0"/>
              <a:t> method </a:t>
            </a:r>
            <a:r>
              <a:rPr lang="en-US" dirty="0" smtClean="0"/>
              <a:t>is </a:t>
            </a:r>
            <a:r>
              <a:rPr lang="en-US" dirty="0"/>
              <a:t>easy to use for SQL injection since it tends to be at the end of a query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264" y="3002179"/>
            <a:ext cx="7510552" cy="64633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params</a:t>
            </a:r>
            <a:r>
              <a:rPr lang="en-US" dirty="0"/>
              <a:t>[:total] = "</a:t>
            </a:r>
            <a:r>
              <a:rPr lang="en-US" dirty="0">
                <a:solidFill>
                  <a:srgbClr val="FF0000"/>
                </a:solidFill>
              </a:rPr>
              <a:t>1 UNION SELECT * FROM orders</a:t>
            </a:r>
            <a:r>
              <a:rPr lang="en-US" dirty="0"/>
              <a:t>"</a:t>
            </a:r>
          </a:p>
          <a:p>
            <a:r>
              <a:rPr lang="en-US" b="1" dirty="0" err="1"/>
              <a:t>Order</a:t>
            </a:r>
            <a:r>
              <a:rPr lang="en-US" dirty="0" err="1"/>
              <a:t>.where</a:t>
            </a:r>
            <a:r>
              <a:rPr lang="en-US" dirty="0"/>
              <a:t>(:</a:t>
            </a:r>
            <a:r>
              <a:rPr lang="en-US" dirty="0" err="1"/>
              <a:t>user_id</a:t>
            </a:r>
            <a:r>
              <a:rPr lang="en-US" dirty="0"/>
              <a:t> =&gt; 1).group(:</a:t>
            </a:r>
            <a:r>
              <a:rPr lang="en-US" dirty="0" err="1"/>
              <a:t>user_id</a:t>
            </a:r>
            <a:r>
              <a:rPr lang="en-US" dirty="0"/>
              <a:t>).having("total &gt; #{</a:t>
            </a:r>
            <a:r>
              <a:rPr lang="en-US" dirty="0" err="1"/>
              <a:t>params</a:t>
            </a:r>
            <a:r>
              <a:rPr lang="en-US" dirty="0"/>
              <a:t>[:total]}")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241" y="4107377"/>
            <a:ext cx="744457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US" dirty="0"/>
          </a:p>
          <a:p>
            <a:r>
              <a:rPr lang="en-US" b="1" dirty="0"/>
              <a:t>SELECT</a:t>
            </a:r>
            <a:r>
              <a:rPr lang="en-US" dirty="0"/>
              <a:t> "</a:t>
            </a:r>
            <a:r>
              <a:rPr lang="en-US" dirty="0">
                <a:solidFill>
                  <a:srgbClr val="FF0000"/>
                </a:solidFill>
              </a:rPr>
              <a:t>orders</a:t>
            </a:r>
            <a:r>
              <a:rPr lang="en-US" dirty="0"/>
              <a:t>".* </a:t>
            </a:r>
            <a:r>
              <a:rPr lang="en-US" b="1" dirty="0"/>
              <a:t>FROM</a:t>
            </a:r>
            <a:r>
              <a:rPr lang="en-US" dirty="0"/>
              <a:t> "</a:t>
            </a:r>
            <a:r>
              <a:rPr lang="en-US" dirty="0">
                <a:solidFill>
                  <a:srgbClr val="FF0000"/>
                </a:solidFill>
              </a:rPr>
              <a:t>orders</a:t>
            </a:r>
            <a:r>
              <a:rPr lang="en-US" dirty="0"/>
              <a:t>" </a:t>
            </a:r>
            <a:r>
              <a:rPr lang="en-US" b="1" dirty="0"/>
              <a:t>WHERE</a:t>
            </a:r>
            <a:r>
              <a:rPr lang="en-US" dirty="0"/>
              <a:t> "</a:t>
            </a:r>
            <a:r>
              <a:rPr lang="en-US" dirty="0">
                <a:solidFill>
                  <a:srgbClr val="FF0000"/>
                </a:solidFill>
              </a:rPr>
              <a:t>orders</a:t>
            </a:r>
            <a:r>
              <a:rPr lang="en-US" dirty="0"/>
              <a:t>"."</a:t>
            </a:r>
            <a:r>
              <a:rPr lang="en-US" dirty="0" err="1">
                <a:solidFill>
                  <a:srgbClr val="FF0000"/>
                </a:solidFill>
              </a:rPr>
              <a:t>user_id</a:t>
            </a:r>
            <a:r>
              <a:rPr lang="en-US" dirty="0"/>
              <a:t>" = ? </a:t>
            </a:r>
            <a:r>
              <a:rPr lang="en-US" b="1" dirty="0"/>
              <a:t>GROUP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"</a:t>
            </a:r>
            <a:r>
              <a:rPr lang="en-US" dirty="0">
                <a:solidFill>
                  <a:srgbClr val="FF0000"/>
                </a:solidFill>
              </a:rPr>
              <a:t>orders</a:t>
            </a:r>
            <a:r>
              <a:rPr lang="en-US" dirty="0"/>
              <a:t>"."</a:t>
            </a:r>
            <a:r>
              <a:rPr lang="en-US" dirty="0" err="1">
                <a:solidFill>
                  <a:srgbClr val="FF0000"/>
                </a:solidFill>
              </a:rPr>
              <a:t>user_id</a:t>
            </a:r>
            <a:r>
              <a:rPr lang="en-US" dirty="0"/>
              <a:t>" </a:t>
            </a:r>
            <a:r>
              <a:rPr lang="en-US" b="1" dirty="0"/>
              <a:t>HAVING</a:t>
            </a:r>
            <a:r>
              <a:rPr lang="en-US" dirty="0"/>
              <a:t> total &gt; 1 </a:t>
            </a:r>
            <a:r>
              <a:rPr lang="en-US" b="1" dirty="0"/>
              <a:t>UNION</a:t>
            </a:r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orders</a:t>
            </a:r>
          </a:p>
        </p:txBody>
      </p:sp>
    </p:spTree>
    <p:extLst>
      <p:ext uri="{BB962C8B-B14F-4D97-AF65-F5344CB8AC3E}">
        <p14:creationId xmlns:p14="http://schemas.microsoft.com/office/powerpoint/2010/main" val="3553875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joins</a:t>
            </a:r>
            <a:r>
              <a:rPr lang="en-US" dirty="0"/>
              <a:t> method can take an array of associations or straight SQL strings.</a:t>
            </a:r>
          </a:p>
        </p:txBody>
      </p:sp>
    </p:spTree>
    <p:extLst>
      <p:ext uri="{BB962C8B-B14F-4D97-AF65-F5344CB8AC3E}">
        <p14:creationId xmlns:p14="http://schemas.microsoft.com/office/powerpoint/2010/main" val="3242749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22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 method can be passed a straight SQL string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544" y="2685758"/>
            <a:ext cx="6405094" cy="101566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 err="1"/>
              <a:t>params</a:t>
            </a:r>
            <a:r>
              <a:rPr lang="pt-BR" sz="2000" dirty="0"/>
              <a:t>[:</a:t>
            </a:r>
            <a:r>
              <a:rPr lang="pt-BR" sz="2000" dirty="0" err="1"/>
              <a:t>name</a:t>
            </a:r>
            <a:r>
              <a:rPr lang="pt-BR" sz="2000" dirty="0"/>
              <a:t>] = "</a:t>
            </a:r>
            <a:r>
              <a:rPr lang="pt-BR" sz="2000" dirty="0">
                <a:solidFill>
                  <a:srgbClr val="FF0000"/>
                </a:solidFill>
              </a:rPr>
              <a:t>') OR 1--</a:t>
            </a:r>
            <a:r>
              <a:rPr lang="pt-BR" sz="2000" dirty="0"/>
              <a:t>"</a:t>
            </a:r>
          </a:p>
          <a:p>
            <a:r>
              <a:rPr lang="pt-BR" sz="2000" dirty="0" err="1"/>
              <a:t>User.where</a:t>
            </a:r>
            <a:r>
              <a:rPr lang="pt-BR" sz="2000" dirty="0"/>
              <a:t>("</a:t>
            </a:r>
            <a:r>
              <a:rPr lang="pt-BR" sz="2000" dirty="0" err="1">
                <a:solidFill>
                  <a:srgbClr val="FF0000"/>
                </a:solidFill>
              </a:rPr>
              <a:t>name</a:t>
            </a:r>
            <a:r>
              <a:rPr lang="pt-BR" sz="2000" dirty="0">
                <a:solidFill>
                  <a:srgbClr val="FF0000"/>
                </a:solidFill>
              </a:rPr>
              <a:t> = '</a:t>
            </a:r>
            <a:r>
              <a:rPr lang="pt-BR" sz="2000" dirty="0"/>
              <a:t>#{</a:t>
            </a:r>
            <a:r>
              <a:rPr lang="pt-BR" sz="2000" dirty="0" err="1"/>
              <a:t>params</a:t>
            </a:r>
            <a:r>
              <a:rPr lang="pt-BR" sz="2000" dirty="0"/>
              <a:t>[:</a:t>
            </a:r>
            <a:r>
              <a:rPr lang="pt-BR" sz="2000" dirty="0" err="1"/>
              <a:t>name</a:t>
            </a:r>
            <a:r>
              <a:rPr lang="pt-BR" sz="2000" dirty="0"/>
              <a:t>]}</a:t>
            </a:r>
            <a:r>
              <a:rPr lang="pt-BR" sz="2000" dirty="0">
                <a:solidFill>
                  <a:srgbClr val="FF0000"/>
                </a:solidFill>
              </a:rPr>
              <a:t>' </a:t>
            </a:r>
            <a:endParaRPr lang="pt-BR" sz="2000" dirty="0" smtClean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smtClean="0">
                <a:solidFill>
                  <a:srgbClr val="FF0000"/>
                </a:solidFill>
              </a:rPr>
              <a:t>		AND </a:t>
            </a:r>
            <a:r>
              <a:rPr lang="pt-BR" sz="2000" dirty="0" err="1">
                <a:solidFill>
                  <a:srgbClr val="FF0000"/>
                </a:solidFill>
              </a:rPr>
              <a:t>password</a:t>
            </a:r>
            <a:r>
              <a:rPr lang="pt-BR" sz="2000" dirty="0">
                <a:solidFill>
                  <a:srgbClr val="FF0000"/>
                </a:solidFill>
              </a:rPr>
              <a:t> = '</a:t>
            </a:r>
            <a:r>
              <a:rPr lang="pt-BR" sz="2000" dirty="0"/>
              <a:t>#{</a:t>
            </a:r>
            <a:r>
              <a:rPr lang="pt-BR" sz="2000" dirty="0" err="1"/>
              <a:t>params</a:t>
            </a:r>
            <a:r>
              <a:rPr lang="pt-BR" sz="2000" dirty="0"/>
              <a:t>[:</a:t>
            </a:r>
            <a:r>
              <a:rPr lang="pt-BR" sz="2000" dirty="0" err="1"/>
              <a:t>password</a:t>
            </a:r>
            <a:r>
              <a:rPr lang="pt-BR" sz="2000" dirty="0"/>
              <a:t>]}</a:t>
            </a:r>
            <a:r>
              <a:rPr lang="pt-BR" sz="2000" dirty="0">
                <a:solidFill>
                  <a:srgbClr val="FF0000"/>
                </a:solidFill>
              </a:rPr>
              <a:t>'</a:t>
            </a:r>
            <a:r>
              <a:rPr lang="pt-BR" sz="2000" dirty="0"/>
              <a:t>").</a:t>
            </a:r>
            <a:r>
              <a:rPr lang="pt-BR" sz="2000" dirty="0" err="1"/>
              <a:t>first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5708" y="3847964"/>
            <a:ext cx="8027030" cy="95714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US" dirty="0"/>
          </a:p>
          <a:p>
            <a:r>
              <a:rPr lang="en-US" b="1" dirty="0"/>
              <a:t>SELECT</a:t>
            </a:r>
            <a:r>
              <a:rPr lang="en-US" dirty="0"/>
              <a:t> "users".* </a:t>
            </a:r>
            <a:r>
              <a:rPr lang="en-US" b="1" dirty="0"/>
              <a:t>FROM</a:t>
            </a:r>
            <a:r>
              <a:rPr lang="en-US" dirty="0"/>
              <a:t> "users" </a:t>
            </a:r>
            <a:r>
              <a:rPr lang="en-US" b="1" dirty="0"/>
              <a:t>WHERE</a:t>
            </a:r>
            <a:r>
              <a:rPr lang="en-US" dirty="0"/>
              <a:t> (name = '') </a:t>
            </a:r>
            <a:r>
              <a:rPr lang="en-US" b="1" dirty="0"/>
              <a:t>OR</a:t>
            </a:r>
            <a:r>
              <a:rPr lang="en-US" dirty="0"/>
              <a:t> 1--' AND password = '') ORDER BY "</a:t>
            </a:r>
            <a:r>
              <a:rPr lang="en-US" dirty="0" err="1"/>
              <a:t>users"."id</a:t>
            </a:r>
            <a:r>
              <a:rPr lang="en-US" dirty="0"/>
              <a:t>" ASC LIMIT 1</a:t>
            </a:r>
          </a:p>
        </p:txBody>
      </p:sp>
    </p:spTree>
    <p:extLst>
      <p:ext uri="{BB962C8B-B14F-4D97-AF65-F5344CB8AC3E}">
        <p14:creationId xmlns:p14="http://schemas.microsoft.com/office/powerpoint/2010/main" val="867891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All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97871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update_all</a:t>
            </a:r>
            <a:r>
              <a:rPr lang="en-US" dirty="0"/>
              <a:t> accepts any SQL as a </a:t>
            </a:r>
            <a:r>
              <a:rPr lang="en-US" dirty="0" smtClean="0"/>
              <a:t>string</a:t>
            </a:r>
          </a:p>
          <a:p>
            <a:r>
              <a:rPr lang="en-US" dirty="0"/>
              <a:t>User input should never be passed directly to </a:t>
            </a:r>
            <a:r>
              <a:rPr lang="en-US" dirty="0" err="1" smtClean="0">
                <a:solidFill>
                  <a:srgbClr val="0000FF"/>
                </a:solidFill>
              </a:rPr>
              <a:t>update_all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3652247"/>
            <a:ext cx="8350730" cy="1200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err="1"/>
              <a:t>params</a:t>
            </a:r>
            <a:r>
              <a:rPr lang="pt-BR" sz="2400" dirty="0"/>
              <a:t>[:</a:t>
            </a:r>
            <a:r>
              <a:rPr lang="pt-BR" sz="2400" dirty="0" err="1"/>
              <a:t>name</a:t>
            </a:r>
            <a:r>
              <a:rPr lang="pt-BR" sz="2400" dirty="0"/>
              <a:t>] = "</a:t>
            </a:r>
            <a:r>
              <a:rPr lang="pt-BR" sz="2400" dirty="0">
                <a:solidFill>
                  <a:srgbClr val="FF0000"/>
                </a:solidFill>
              </a:rPr>
              <a:t>' OR 1=1;</a:t>
            </a:r>
            <a:r>
              <a:rPr lang="pt-BR" sz="2400" dirty="0"/>
              <a:t>"</a:t>
            </a:r>
          </a:p>
          <a:p>
            <a:r>
              <a:rPr lang="pt-BR" sz="2400" dirty="0" err="1"/>
              <a:t>User.update_all</a:t>
            </a:r>
            <a:r>
              <a:rPr lang="pt-BR" sz="2400" dirty="0"/>
              <a:t>("</a:t>
            </a:r>
            <a:r>
              <a:rPr lang="pt-BR" sz="2400" dirty="0" err="1">
                <a:solidFill>
                  <a:srgbClr val="FF0000"/>
                </a:solidFill>
              </a:rPr>
              <a:t>admin</a:t>
            </a:r>
            <a:r>
              <a:rPr lang="pt-BR" sz="2400" dirty="0">
                <a:solidFill>
                  <a:srgbClr val="FF0000"/>
                </a:solidFill>
              </a:rPr>
              <a:t> = 1 WHERE </a:t>
            </a:r>
            <a:r>
              <a:rPr lang="pt-BR" sz="2400" dirty="0" err="1">
                <a:solidFill>
                  <a:srgbClr val="FF0000"/>
                </a:solidFill>
              </a:rPr>
              <a:t>name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endParaRPr lang="pt-BR" sz="2400" dirty="0" smtClean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sz="2400" dirty="0" smtClean="0">
                <a:solidFill>
                  <a:srgbClr val="FF0000"/>
                </a:solidFill>
              </a:rPr>
              <a:t>			LIKE </a:t>
            </a:r>
            <a:r>
              <a:rPr lang="pt-BR" sz="2400" dirty="0">
                <a:solidFill>
                  <a:srgbClr val="FF0000"/>
                </a:solidFill>
              </a:rPr>
              <a:t>'%</a:t>
            </a:r>
            <a:r>
              <a:rPr lang="pt-BR" sz="2400" dirty="0"/>
              <a:t>#{</a:t>
            </a:r>
            <a:r>
              <a:rPr lang="pt-BR" sz="2400" dirty="0" err="1"/>
              <a:t>params</a:t>
            </a:r>
            <a:r>
              <a:rPr lang="pt-BR" sz="2400" dirty="0"/>
              <a:t>[:</a:t>
            </a:r>
            <a:r>
              <a:rPr lang="pt-BR" sz="2400" dirty="0" err="1"/>
              <a:t>name</a:t>
            </a:r>
            <a:r>
              <a:rPr lang="pt-BR" sz="2400" dirty="0"/>
              <a:t>]}</a:t>
            </a:r>
            <a:r>
              <a:rPr lang="pt-BR" sz="2400" dirty="0">
                <a:solidFill>
                  <a:srgbClr val="FF0000"/>
                </a:solidFill>
              </a:rPr>
              <a:t>%'</a:t>
            </a:r>
            <a:r>
              <a:rPr lang="pt-BR" sz="2400" dirty="0"/>
              <a:t>")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9673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Injection is best prevented through the use of </a:t>
            </a:r>
            <a:r>
              <a:rPr lang="en-US" i="1" dirty="0">
                <a:hlinkClick r:id="rId2"/>
              </a:rPr>
              <a:t>parameterized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14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Parameter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44285"/>
          </a:xfrm>
        </p:spPr>
        <p:txBody>
          <a:bodyPr/>
          <a:lstStyle/>
          <a:p>
            <a:r>
              <a:rPr lang="en-US" dirty="0" smtClean="0"/>
              <a:t>Unsafe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User</a:t>
            </a:r>
            <a:r>
              <a:rPr lang="en-US" sz="2400" b="1" dirty="0" err="1" smtClean="0">
                <a:solidFill>
                  <a:srgbClr val="0000FF"/>
                </a:solidFill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</a:rPr>
              <a:t>where</a:t>
            </a:r>
            <a:r>
              <a:rPr lang="en-US" sz="2400" dirty="0">
                <a:solidFill>
                  <a:srgbClr val="0000FF"/>
                </a:solidFill>
              </a:rPr>
              <a:t>("email = '#{email}'")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User</a:t>
            </a:r>
            <a:r>
              <a:rPr lang="en-US" sz="2400" b="1" dirty="0" err="1">
                <a:solidFill>
                  <a:srgbClr val="0000FF"/>
                </a:solidFill>
              </a:rPr>
              <a:t>.</a:t>
            </a:r>
            <a:r>
              <a:rPr lang="en-US" sz="2400" dirty="0" err="1">
                <a:solidFill>
                  <a:srgbClr val="0000FF"/>
                </a:solidFill>
              </a:rPr>
              <a:t>where</a:t>
            </a:r>
            <a:r>
              <a:rPr lang="en-US" sz="2400" dirty="0">
                <a:solidFill>
                  <a:srgbClr val="0000FF"/>
                </a:solidFill>
              </a:rPr>
              <a:t>("email = '%{email}'" </a:t>
            </a:r>
            <a:r>
              <a:rPr lang="en-US" sz="2400" b="1" dirty="0">
                <a:solidFill>
                  <a:srgbClr val="0000FF"/>
                </a:solidFill>
              </a:rPr>
              <a:t>%</a:t>
            </a:r>
            <a:r>
              <a:rPr lang="en-US" sz="2400" dirty="0">
                <a:solidFill>
                  <a:srgbClr val="0000FF"/>
                </a:solidFill>
              </a:rPr>
              <a:t> { email: email })</a:t>
            </a:r>
          </a:p>
        </p:txBody>
      </p:sp>
    </p:spTree>
    <p:extLst>
      <p:ext uri="{BB962C8B-B14F-4D97-AF65-F5344CB8AC3E}">
        <p14:creationId xmlns:p14="http://schemas.microsoft.com/office/powerpoint/2010/main" val="270035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SQL Injection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34506" y="3698727"/>
            <a:ext cx="830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Server Result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Select * from Users where </a:t>
            </a:r>
            <a:r>
              <a:rPr lang="en-US" sz="2400" dirty="0" err="1" smtClean="0">
                <a:solidFill>
                  <a:srgbClr val="0000FF"/>
                </a:solidFill>
              </a:rPr>
              <a:t>UserID</a:t>
            </a:r>
            <a:r>
              <a:rPr lang="en-US" sz="2400" dirty="0" smtClean="0">
                <a:solidFill>
                  <a:srgbClr val="0000FF"/>
                </a:solidFill>
              </a:rPr>
              <a:t> = 105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4506" y="2540305"/>
            <a:ext cx="11817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User ID:</a:t>
            </a:r>
          </a:p>
          <a:p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012298" y="2556800"/>
            <a:ext cx="4453447" cy="46187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105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99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Parameter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44285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afe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User</a:t>
            </a:r>
            <a:r>
              <a:rPr lang="en-US" sz="2400" b="1" dirty="0" err="1">
                <a:solidFill>
                  <a:srgbClr val="0000FF"/>
                </a:solidFill>
              </a:rPr>
              <a:t>.</a:t>
            </a:r>
            <a:r>
              <a:rPr lang="en-US" sz="2400" dirty="0" err="1">
                <a:solidFill>
                  <a:srgbClr val="0000FF"/>
                </a:solidFill>
              </a:rPr>
              <a:t>where</a:t>
            </a:r>
            <a:r>
              <a:rPr lang="en-US" sz="2400" dirty="0">
                <a:solidFill>
                  <a:srgbClr val="0000FF"/>
                </a:solidFill>
              </a:rPr>
              <a:t>(email: email)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User</a:t>
            </a:r>
            <a:r>
              <a:rPr lang="en-US" sz="2400" b="1" dirty="0" err="1">
                <a:solidFill>
                  <a:srgbClr val="0000FF"/>
                </a:solidFill>
              </a:rPr>
              <a:t>.</a:t>
            </a:r>
            <a:r>
              <a:rPr lang="en-US" sz="2400" dirty="0" err="1">
                <a:solidFill>
                  <a:srgbClr val="0000FF"/>
                </a:solidFill>
              </a:rPr>
              <a:t>where</a:t>
            </a:r>
            <a:r>
              <a:rPr lang="en-US" sz="2400" dirty="0">
                <a:solidFill>
                  <a:srgbClr val="0000FF"/>
                </a:solidFill>
              </a:rPr>
              <a:t>("email = ?", email)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User</a:t>
            </a:r>
            <a:r>
              <a:rPr lang="en-US" sz="2400" b="1" dirty="0" err="1">
                <a:solidFill>
                  <a:srgbClr val="0000FF"/>
                </a:solidFill>
              </a:rPr>
              <a:t>.</a:t>
            </a:r>
            <a:r>
              <a:rPr lang="en-US" sz="2400" dirty="0" err="1">
                <a:solidFill>
                  <a:srgbClr val="0000FF"/>
                </a:solidFill>
              </a:rPr>
              <a:t>where</a:t>
            </a:r>
            <a:r>
              <a:rPr lang="en-US" sz="2400" dirty="0">
                <a:solidFill>
                  <a:srgbClr val="0000FF"/>
                </a:solidFill>
              </a:rPr>
              <a:t>("email = :email", email: email)</a:t>
            </a:r>
          </a:p>
        </p:txBody>
      </p:sp>
    </p:spTree>
    <p:extLst>
      <p:ext uri="{BB962C8B-B14F-4D97-AF65-F5344CB8AC3E}">
        <p14:creationId xmlns:p14="http://schemas.microsoft.com/office/powerpoint/2010/main" val="289802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Unsafe</a:t>
            </a:r>
            <a:endParaRPr lang="en-US" dirty="0"/>
          </a:p>
          <a:p>
            <a:pPr marL="0" indent="0">
              <a:buNone/>
            </a:pPr>
            <a:r>
              <a:rPr lang="en-US" sz="2600" dirty="0" err="1">
                <a:solidFill>
                  <a:srgbClr val="0000FF"/>
                </a:solidFill>
              </a:rPr>
              <a:t>def</a:t>
            </a:r>
            <a:r>
              <a:rPr lang="en-US" sz="2600" dirty="0">
                <a:solidFill>
                  <a:srgbClr val="0000FF"/>
                </a:solidFill>
              </a:rPr>
              <a:t> </a:t>
            </a:r>
            <a:r>
              <a:rPr lang="en-US" sz="2600" b="1" dirty="0" err="1">
                <a:solidFill>
                  <a:srgbClr val="0000FF"/>
                </a:solidFill>
              </a:rPr>
              <a:t>unsafe_query</a:t>
            </a:r>
            <a:endParaRPr lang="en-US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fr-FR" sz="2600" dirty="0">
                <a:solidFill>
                  <a:srgbClr val="0000FF"/>
                </a:solidFill>
              </a:rPr>
              <a:t>  </a:t>
            </a:r>
            <a:r>
              <a:rPr lang="fr-FR" sz="2600" dirty="0" err="1">
                <a:solidFill>
                  <a:srgbClr val="0000FF"/>
                </a:solidFill>
              </a:rPr>
              <a:t>sql</a:t>
            </a:r>
            <a:r>
              <a:rPr lang="fr-FR" sz="2600" dirty="0">
                <a:solidFill>
                  <a:srgbClr val="0000FF"/>
                </a:solidFill>
              </a:rPr>
              <a:t> </a:t>
            </a:r>
            <a:r>
              <a:rPr lang="fr-FR" sz="2600" b="1" dirty="0">
                <a:solidFill>
                  <a:srgbClr val="0000FF"/>
                </a:solidFill>
              </a:rPr>
              <a:t>=</a:t>
            </a:r>
            <a:r>
              <a:rPr lang="fr-FR" sz="2600" dirty="0">
                <a:solidFill>
                  <a:srgbClr val="0000FF"/>
                </a:solidFill>
              </a:rPr>
              <a:t> </a:t>
            </a:r>
            <a:r>
              <a:rPr lang="fr-FR" sz="2600" b="1" dirty="0">
                <a:solidFill>
                  <a:srgbClr val="0000FF"/>
                </a:solidFill>
              </a:rPr>
              <a:t>[]</a:t>
            </a:r>
            <a:endParaRPr lang="fr-FR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fr-FR" sz="2600" dirty="0">
                <a:solidFill>
                  <a:srgbClr val="0000FF"/>
                </a:solidFill>
              </a:rPr>
              <a:t>  </a:t>
            </a:r>
            <a:r>
              <a:rPr lang="fr-FR" sz="2600" dirty="0" err="1">
                <a:solidFill>
                  <a:srgbClr val="0000FF"/>
                </a:solidFill>
              </a:rPr>
              <a:t>sql</a:t>
            </a:r>
            <a:r>
              <a:rPr lang="fr-FR" sz="2600" dirty="0">
                <a:solidFill>
                  <a:srgbClr val="0000FF"/>
                </a:solidFill>
              </a:rPr>
              <a:t> </a:t>
            </a:r>
            <a:r>
              <a:rPr lang="fr-FR" sz="2600" b="1" dirty="0">
                <a:solidFill>
                  <a:srgbClr val="0000FF"/>
                </a:solidFill>
              </a:rPr>
              <a:t>&lt;&lt;</a:t>
            </a:r>
            <a:r>
              <a:rPr lang="fr-FR" sz="2600" dirty="0">
                <a:solidFill>
                  <a:srgbClr val="0000FF"/>
                </a:solidFill>
              </a:rPr>
              <a:t> "email = #{email}" if condition1?</a:t>
            </a:r>
          </a:p>
          <a:p>
            <a:pPr marL="0" indent="0">
              <a:buNone/>
            </a:pPr>
            <a:r>
              <a:rPr lang="fr-FR" sz="2600" dirty="0">
                <a:solidFill>
                  <a:srgbClr val="0000FF"/>
                </a:solidFill>
              </a:rPr>
              <a:t>  </a:t>
            </a:r>
            <a:r>
              <a:rPr lang="fr-FR" sz="2600" dirty="0" err="1">
                <a:solidFill>
                  <a:srgbClr val="0000FF"/>
                </a:solidFill>
              </a:rPr>
              <a:t>sql</a:t>
            </a:r>
            <a:r>
              <a:rPr lang="fr-FR" sz="2600" dirty="0">
                <a:solidFill>
                  <a:srgbClr val="0000FF"/>
                </a:solidFill>
              </a:rPr>
              <a:t> </a:t>
            </a:r>
            <a:r>
              <a:rPr lang="fr-FR" sz="2600" b="1" dirty="0">
                <a:solidFill>
                  <a:srgbClr val="0000FF"/>
                </a:solidFill>
              </a:rPr>
              <a:t>&lt;&lt;</a:t>
            </a:r>
            <a:r>
              <a:rPr lang="fr-FR" sz="2600" dirty="0">
                <a:solidFill>
                  <a:srgbClr val="0000FF"/>
                </a:solidFill>
              </a:rPr>
              <a:t> "</a:t>
            </a:r>
            <a:r>
              <a:rPr lang="fr-FR" sz="2600" dirty="0" err="1">
                <a:solidFill>
                  <a:srgbClr val="0000FF"/>
                </a:solidFill>
              </a:rPr>
              <a:t>name</a:t>
            </a:r>
            <a:r>
              <a:rPr lang="fr-FR" sz="2600" dirty="0">
                <a:solidFill>
                  <a:srgbClr val="0000FF"/>
                </a:solidFill>
              </a:rPr>
              <a:t> = #{</a:t>
            </a:r>
            <a:r>
              <a:rPr lang="fr-FR" sz="2600" dirty="0" err="1">
                <a:solidFill>
                  <a:srgbClr val="0000FF"/>
                </a:solidFill>
              </a:rPr>
              <a:t>name</a:t>
            </a:r>
            <a:r>
              <a:rPr lang="fr-FR" sz="2600" dirty="0">
                <a:solidFill>
                  <a:srgbClr val="0000FF"/>
                </a:solidFill>
              </a:rPr>
              <a:t>}"   if condition2?</a:t>
            </a:r>
          </a:p>
          <a:p>
            <a:pPr marL="0" indent="0">
              <a:buNone/>
            </a:pPr>
            <a:r>
              <a:rPr lang="fr-FR" sz="2600" dirty="0">
                <a:solidFill>
                  <a:srgbClr val="0000FF"/>
                </a:solidFill>
              </a:rPr>
              <a:t>  </a:t>
            </a:r>
            <a:r>
              <a:rPr lang="fr-FR" sz="2600" i="1" dirty="0">
                <a:solidFill>
                  <a:srgbClr val="0000FF"/>
                </a:solidFill>
              </a:rPr>
              <a:t># ... </a:t>
            </a:r>
            <a:r>
              <a:rPr lang="fr-FR" sz="2600" i="1" dirty="0" err="1">
                <a:solidFill>
                  <a:srgbClr val="0000FF"/>
                </a:solidFill>
              </a:rPr>
              <a:t>etc</a:t>
            </a:r>
            <a:endParaRPr lang="fr-FR" sz="2600" dirty="0">
              <a:solidFill>
                <a:srgbClr val="0000FF"/>
              </a:solidFill>
            </a:endParaRPr>
          </a:p>
          <a:p>
            <a:endParaRPr lang="fr-FR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fr-FR" sz="2600" dirty="0">
                <a:solidFill>
                  <a:srgbClr val="0000FF"/>
                </a:solidFill>
              </a:rPr>
              <a:t>  </a:t>
            </a:r>
            <a:r>
              <a:rPr lang="fr-FR" sz="2600" dirty="0" err="1">
                <a:solidFill>
                  <a:srgbClr val="0000FF"/>
                </a:solidFill>
              </a:rPr>
              <a:t>User</a:t>
            </a:r>
            <a:r>
              <a:rPr lang="fr-FR" sz="2600" b="1" dirty="0" err="1">
                <a:solidFill>
                  <a:srgbClr val="0000FF"/>
                </a:solidFill>
              </a:rPr>
              <a:t>.</a:t>
            </a:r>
            <a:r>
              <a:rPr lang="fr-FR" sz="2600" dirty="0" err="1">
                <a:solidFill>
                  <a:srgbClr val="0000FF"/>
                </a:solidFill>
              </a:rPr>
              <a:t>where</a:t>
            </a:r>
            <a:r>
              <a:rPr lang="fr-FR" sz="2600" dirty="0">
                <a:solidFill>
                  <a:srgbClr val="0000FF"/>
                </a:solidFill>
              </a:rPr>
              <a:t>(</a:t>
            </a:r>
            <a:r>
              <a:rPr lang="fr-FR" sz="2600" dirty="0" err="1">
                <a:solidFill>
                  <a:srgbClr val="0000FF"/>
                </a:solidFill>
              </a:rPr>
              <a:t>sql</a:t>
            </a:r>
            <a:r>
              <a:rPr lang="fr-FR" sz="2600" b="1" dirty="0" err="1">
                <a:solidFill>
                  <a:srgbClr val="0000FF"/>
                </a:solidFill>
              </a:rPr>
              <a:t>.</a:t>
            </a:r>
            <a:r>
              <a:rPr lang="fr-FR" sz="2600" dirty="0" err="1">
                <a:solidFill>
                  <a:srgbClr val="0000FF"/>
                </a:solidFill>
              </a:rPr>
              <a:t>join</a:t>
            </a:r>
            <a:r>
              <a:rPr lang="fr-FR" sz="2600" dirty="0">
                <a:solidFill>
                  <a:srgbClr val="0000FF"/>
                </a:solidFill>
              </a:rPr>
              <a:t>(' and '))</a:t>
            </a:r>
          </a:p>
          <a:p>
            <a:pPr marL="0" indent="0">
              <a:buNone/>
            </a:pPr>
            <a:r>
              <a:rPr lang="fr-FR" sz="2600" dirty="0">
                <a:solidFill>
                  <a:srgbClr val="0000FF"/>
                </a:solidFill>
              </a:rPr>
              <a:t>end</a:t>
            </a:r>
            <a:endParaRPr lang="en-US" sz="2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41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afe</a:t>
            </a:r>
            <a:endParaRPr lang="en-US" dirty="0"/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</a:rPr>
              <a:t>def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safe_query</a:t>
            </a:r>
            <a:endParaRPr lang="en-US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en-US" sz="2800" dirty="0" err="1">
                <a:solidFill>
                  <a:srgbClr val="0000FF"/>
                </a:solidFill>
              </a:rPr>
              <a:t>User</a:t>
            </a:r>
            <a:r>
              <a:rPr lang="en-US" sz="2800" b="1" dirty="0" err="1">
                <a:solidFill>
                  <a:srgbClr val="0000FF"/>
                </a:solidFill>
              </a:rPr>
              <a:t>.</a:t>
            </a:r>
            <a:r>
              <a:rPr lang="en-US" sz="2800" dirty="0" err="1">
                <a:solidFill>
                  <a:srgbClr val="0000FF"/>
                </a:solidFill>
              </a:rPr>
              <a:t>all</a:t>
            </a:r>
            <a:r>
              <a:rPr lang="en-US" sz="2800" b="1" dirty="0" err="1">
                <a:solidFill>
                  <a:srgbClr val="0000FF"/>
                </a:solidFill>
              </a:rPr>
              <a:t>.</a:t>
            </a:r>
            <a:r>
              <a:rPr lang="en-US" sz="2800" dirty="0" err="1">
                <a:solidFill>
                  <a:srgbClr val="0000FF"/>
                </a:solidFill>
              </a:rPr>
              <a:t>tap</a:t>
            </a:r>
            <a:r>
              <a:rPr lang="en-US" sz="2800" dirty="0">
                <a:solidFill>
                  <a:srgbClr val="0000FF"/>
                </a:solidFill>
              </a:rPr>
              <a:t> do </a:t>
            </a:r>
            <a:r>
              <a:rPr lang="en-US" sz="2800" b="1" dirty="0">
                <a:solidFill>
                  <a:srgbClr val="0000FF"/>
                </a:solidFill>
              </a:rPr>
              <a:t>|</a:t>
            </a:r>
            <a:r>
              <a:rPr lang="en-US" sz="2800" dirty="0">
                <a:solidFill>
                  <a:srgbClr val="0000FF"/>
                </a:solidFill>
              </a:rPr>
              <a:t>query</a:t>
            </a:r>
            <a:r>
              <a:rPr lang="en-US" sz="2800" b="1" dirty="0">
                <a:solidFill>
                  <a:srgbClr val="0000FF"/>
                </a:solidFill>
              </a:rPr>
              <a:t>|</a:t>
            </a:r>
            <a:endParaRPr lang="en-US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    </a:t>
            </a:r>
            <a:r>
              <a:rPr lang="en-US" sz="2800" dirty="0" err="1">
                <a:solidFill>
                  <a:srgbClr val="0000FF"/>
                </a:solidFill>
              </a:rPr>
              <a:t>query</a:t>
            </a:r>
            <a:r>
              <a:rPr lang="en-US" sz="2800" b="1" dirty="0" err="1">
                <a:solidFill>
                  <a:srgbClr val="0000FF"/>
                </a:solidFill>
              </a:rPr>
              <a:t>.</a:t>
            </a:r>
            <a:r>
              <a:rPr lang="en-US" sz="2800" dirty="0" err="1">
                <a:solidFill>
                  <a:srgbClr val="0000FF"/>
                </a:solidFill>
              </a:rPr>
              <a:t>where</a:t>
            </a:r>
            <a:r>
              <a:rPr lang="en-US" sz="2800" dirty="0">
                <a:solidFill>
                  <a:srgbClr val="0000FF"/>
                </a:solidFill>
              </a:rPr>
              <a:t>(email: email) if condition1?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    </a:t>
            </a:r>
            <a:r>
              <a:rPr lang="en-US" sz="2800" dirty="0" err="1">
                <a:solidFill>
                  <a:srgbClr val="0000FF"/>
                </a:solidFill>
              </a:rPr>
              <a:t>query</a:t>
            </a:r>
            <a:r>
              <a:rPr lang="en-US" sz="2800" b="1" dirty="0" err="1">
                <a:solidFill>
                  <a:srgbClr val="0000FF"/>
                </a:solidFill>
              </a:rPr>
              <a:t>.</a:t>
            </a:r>
            <a:r>
              <a:rPr lang="en-US" sz="2800" dirty="0" err="1">
                <a:solidFill>
                  <a:srgbClr val="0000FF"/>
                </a:solidFill>
              </a:rPr>
              <a:t>where</a:t>
            </a:r>
            <a:r>
              <a:rPr lang="en-US" sz="2800" dirty="0">
                <a:solidFill>
                  <a:srgbClr val="0000FF"/>
                </a:solidFill>
              </a:rPr>
              <a:t>(name: name)   if condition2?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    </a:t>
            </a:r>
            <a:r>
              <a:rPr lang="en-US" sz="2800" i="1" dirty="0">
                <a:solidFill>
                  <a:srgbClr val="0000FF"/>
                </a:solidFill>
              </a:rPr>
              <a:t># ... </a:t>
            </a:r>
            <a:r>
              <a:rPr lang="en-US" sz="2800" i="1" dirty="0" err="1">
                <a:solidFill>
                  <a:srgbClr val="0000FF"/>
                </a:solidFill>
              </a:rPr>
              <a:t>etc</a:t>
            </a:r>
            <a:endParaRPr lang="en-US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end</a:t>
            </a:r>
          </a:p>
          <a:p>
            <a:pPr marL="0" indent="0">
              <a:buNone/>
            </a:pPr>
            <a:r>
              <a:rPr lang="fr-FR" sz="2600" dirty="0" smtClean="0">
                <a:solidFill>
                  <a:srgbClr val="0000FF"/>
                </a:solidFill>
              </a:rPr>
              <a:t>end</a:t>
            </a:r>
            <a:endParaRPr lang="en-US" sz="2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2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Unsafe</a:t>
            </a: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</a:rPr>
              <a:t>def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unsafe_query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</a:rPr>
              <a:t>  </a:t>
            </a:r>
            <a:r>
              <a:rPr lang="fr-FR" sz="2000" dirty="0" err="1">
                <a:solidFill>
                  <a:srgbClr val="0000FF"/>
                </a:solidFill>
              </a:rPr>
              <a:t>sql</a:t>
            </a:r>
            <a:r>
              <a:rPr lang="fr-FR" sz="2000" dirty="0">
                <a:solidFill>
                  <a:srgbClr val="0000FF"/>
                </a:solidFill>
              </a:rPr>
              <a:t> </a:t>
            </a:r>
            <a:r>
              <a:rPr lang="fr-FR" sz="2000" b="1" dirty="0">
                <a:solidFill>
                  <a:srgbClr val="0000FF"/>
                </a:solidFill>
              </a:rPr>
              <a:t>=</a:t>
            </a:r>
            <a:r>
              <a:rPr lang="fr-FR" sz="2000" dirty="0">
                <a:solidFill>
                  <a:srgbClr val="0000FF"/>
                </a:solidFill>
              </a:rPr>
              <a:t> </a:t>
            </a:r>
            <a:r>
              <a:rPr lang="fr-FR" sz="2000" b="1" dirty="0">
                <a:solidFill>
                  <a:srgbClr val="0000FF"/>
                </a:solidFill>
              </a:rPr>
              <a:t>[]</a:t>
            </a:r>
            <a:endParaRPr lang="fr-FR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</a:rPr>
              <a:t>  </a:t>
            </a:r>
            <a:r>
              <a:rPr lang="fr-FR" sz="2000" dirty="0" err="1">
                <a:solidFill>
                  <a:srgbClr val="0000FF"/>
                </a:solidFill>
              </a:rPr>
              <a:t>sql</a:t>
            </a:r>
            <a:r>
              <a:rPr lang="fr-FR" sz="2000" dirty="0">
                <a:solidFill>
                  <a:srgbClr val="0000FF"/>
                </a:solidFill>
              </a:rPr>
              <a:t> </a:t>
            </a:r>
            <a:r>
              <a:rPr lang="fr-FR" sz="2000" b="1" dirty="0">
                <a:solidFill>
                  <a:srgbClr val="0000FF"/>
                </a:solidFill>
              </a:rPr>
              <a:t>&lt;&lt;</a:t>
            </a:r>
            <a:r>
              <a:rPr lang="fr-FR" sz="2000" dirty="0">
                <a:solidFill>
                  <a:srgbClr val="0000FF"/>
                </a:solidFill>
              </a:rPr>
              <a:t> "email = #{email}" if condition1?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</a:rPr>
              <a:t>  </a:t>
            </a:r>
            <a:r>
              <a:rPr lang="fr-FR" sz="2000" dirty="0" err="1">
                <a:solidFill>
                  <a:srgbClr val="0000FF"/>
                </a:solidFill>
              </a:rPr>
              <a:t>sql</a:t>
            </a:r>
            <a:r>
              <a:rPr lang="fr-FR" sz="2000" dirty="0">
                <a:solidFill>
                  <a:srgbClr val="0000FF"/>
                </a:solidFill>
              </a:rPr>
              <a:t> </a:t>
            </a:r>
            <a:r>
              <a:rPr lang="fr-FR" sz="2000" b="1" dirty="0">
                <a:solidFill>
                  <a:srgbClr val="0000FF"/>
                </a:solidFill>
              </a:rPr>
              <a:t>&lt;&lt;</a:t>
            </a:r>
            <a:r>
              <a:rPr lang="fr-FR" sz="2000" dirty="0">
                <a:solidFill>
                  <a:srgbClr val="0000FF"/>
                </a:solidFill>
              </a:rPr>
              <a:t> "</a:t>
            </a:r>
            <a:r>
              <a:rPr lang="fr-FR" sz="2000" dirty="0" err="1">
                <a:solidFill>
                  <a:srgbClr val="0000FF"/>
                </a:solidFill>
              </a:rPr>
              <a:t>name</a:t>
            </a:r>
            <a:r>
              <a:rPr lang="fr-FR" sz="2000" dirty="0">
                <a:solidFill>
                  <a:srgbClr val="0000FF"/>
                </a:solidFill>
              </a:rPr>
              <a:t> = #{</a:t>
            </a:r>
            <a:r>
              <a:rPr lang="fr-FR" sz="2000" dirty="0" err="1">
                <a:solidFill>
                  <a:srgbClr val="0000FF"/>
                </a:solidFill>
              </a:rPr>
              <a:t>name</a:t>
            </a:r>
            <a:r>
              <a:rPr lang="fr-FR" sz="2000" dirty="0">
                <a:solidFill>
                  <a:srgbClr val="0000FF"/>
                </a:solidFill>
              </a:rPr>
              <a:t>}"   if condition2?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</a:rPr>
              <a:t>  </a:t>
            </a:r>
            <a:r>
              <a:rPr lang="fr-FR" sz="2000" i="1" dirty="0">
                <a:solidFill>
                  <a:srgbClr val="0000FF"/>
                </a:solidFill>
              </a:rPr>
              <a:t># ... </a:t>
            </a:r>
            <a:r>
              <a:rPr lang="fr-FR" sz="2000" i="1" dirty="0" err="1">
                <a:solidFill>
                  <a:srgbClr val="0000FF"/>
                </a:solidFill>
              </a:rPr>
              <a:t>etc</a:t>
            </a:r>
            <a:endParaRPr lang="fr-FR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</a:rPr>
              <a:t>  </a:t>
            </a:r>
            <a:r>
              <a:rPr lang="fr-FR" sz="2000" dirty="0" err="1">
                <a:solidFill>
                  <a:srgbClr val="0000FF"/>
                </a:solidFill>
              </a:rPr>
              <a:t>User</a:t>
            </a:r>
            <a:r>
              <a:rPr lang="fr-FR" sz="2000" b="1" dirty="0" err="1">
                <a:solidFill>
                  <a:srgbClr val="0000FF"/>
                </a:solidFill>
              </a:rPr>
              <a:t>.</a:t>
            </a:r>
            <a:r>
              <a:rPr lang="fr-FR" sz="2000" dirty="0" err="1">
                <a:solidFill>
                  <a:srgbClr val="0000FF"/>
                </a:solidFill>
              </a:rPr>
              <a:t>where</a:t>
            </a:r>
            <a:r>
              <a:rPr lang="fr-FR" sz="2000" dirty="0">
                <a:solidFill>
                  <a:srgbClr val="0000FF"/>
                </a:solidFill>
              </a:rPr>
              <a:t>(</a:t>
            </a:r>
            <a:r>
              <a:rPr lang="fr-FR" sz="2000" dirty="0" err="1">
                <a:solidFill>
                  <a:srgbClr val="0000FF"/>
                </a:solidFill>
              </a:rPr>
              <a:t>sql</a:t>
            </a:r>
            <a:r>
              <a:rPr lang="fr-FR" sz="2000" b="1" dirty="0" err="1">
                <a:solidFill>
                  <a:srgbClr val="0000FF"/>
                </a:solidFill>
              </a:rPr>
              <a:t>.</a:t>
            </a:r>
            <a:r>
              <a:rPr lang="fr-FR" sz="2000" dirty="0" err="1">
                <a:solidFill>
                  <a:srgbClr val="0000FF"/>
                </a:solidFill>
              </a:rPr>
              <a:t>join</a:t>
            </a:r>
            <a:r>
              <a:rPr lang="fr-FR" sz="2000" dirty="0">
                <a:solidFill>
                  <a:srgbClr val="0000FF"/>
                </a:solidFill>
              </a:rPr>
              <a:t>(' OR '))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</a:rPr>
              <a:t>end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16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Safe</a:t>
            </a:r>
            <a:endParaRPr lang="en-US" dirty="0"/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</a:rPr>
              <a:t>def</a:t>
            </a:r>
            <a:r>
              <a:rPr lang="en-US" sz="3300" dirty="0">
                <a:solidFill>
                  <a:srgbClr val="0000FF"/>
                </a:solidFill>
              </a:rPr>
              <a:t> </a:t>
            </a:r>
            <a:r>
              <a:rPr lang="en-US" sz="3300" b="1" dirty="0" err="1">
                <a:solidFill>
                  <a:srgbClr val="0000FF"/>
                </a:solidFill>
              </a:rPr>
              <a:t>safe_query</a:t>
            </a:r>
            <a:endParaRPr lang="en-US" sz="33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fr-FR" sz="3300" dirty="0">
                <a:solidFill>
                  <a:srgbClr val="0000FF"/>
                </a:solidFill>
              </a:rPr>
              <a:t>  </a:t>
            </a:r>
            <a:r>
              <a:rPr lang="fr-FR" sz="3300" dirty="0" err="1">
                <a:solidFill>
                  <a:srgbClr val="0000FF"/>
                </a:solidFill>
              </a:rPr>
              <a:t>sql</a:t>
            </a:r>
            <a:r>
              <a:rPr lang="fr-FR" sz="3300" dirty="0">
                <a:solidFill>
                  <a:srgbClr val="0000FF"/>
                </a:solidFill>
              </a:rPr>
              <a:t>   </a:t>
            </a:r>
            <a:r>
              <a:rPr lang="fr-FR" sz="3300" b="1" dirty="0">
                <a:solidFill>
                  <a:srgbClr val="0000FF"/>
                </a:solidFill>
              </a:rPr>
              <a:t>=</a:t>
            </a:r>
            <a:r>
              <a:rPr lang="fr-FR" sz="3300" dirty="0">
                <a:solidFill>
                  <a:srgbClr val="0000FF"/>
                </a:solidFill>
              </a:rPr>
              <a:t> </a:t>
            </a:r>
            <a:r>
              <a:rPr lang="fr-FR" sz="3300" b="1" dirty="0">
                <a:solidFill>
                  <a:srgbClr val="0000FF"/>
                </a:solidFill>
              </a:rPr>
              <a:t>[]</a:t>
            </a:r>
            <a:endParaRPr lang="fr-FR" sz="33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sz="3300" dirty="0">
                <a:solidFill>
                  <a:srgbClr val="0000FF"/>
                </a:solidFill>
              </a:rPr>
              <a:t>  param </a:t>
            </a:r>
            <a:r>
              <a:rPr lang="pt-BR" sz="3300" b="1" dirty="0">
                <a:solidFill>
                  <a:srgbClr val="0000FF"/>
                </a:solidFill>
              </a:rPr>
              <a:t>=</a:t>
            </a:r>
            <a:r>
              <a:rPr lang="pt-BR" sz="3300" dirty="0">
                <a:solidFill>
                  <a:srgbClr val="0000FF"/>
                </a:solidFill>
              </a:rPr>
              <a:t> </a:t>
            </a:r>
            <a:r>
              <a:rPr lang="pt-BR" sz="3300" b="1" dirty="0">
                <a:solidFill>
                  <a:srgbClr val="0000FF"/>
                </a:solidFill>
              </a:rPr>
              <a:t>[]</a:t>
            </a:r>
            <a:endParaRPr lang="pt-BR" sz="33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sz="33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sz="3300" dirty="0">
                <a:solidFill>
                  <a:srgbClr val="0000FF"/>
                </a:solidFill>
              </a:rPr>
              <a:t>  </a:t>
            </a:r>
            <a:r>
              <a:rPr lang="pt-BR" sz="3300" dirty="0" err="1">
                <a:solidFill>
                  <a:srgbClr val="0000FF"/>
                </a:solidFill>
              </a:rPr>
              <a:t>if</a:t>
            </a:r>
            <a:r>
              <a:rPr lang="pt-BR" sz="3300" dirty="0">
                <a:solidFill>
                  <a:srgbClr val="0000FF"/>
                </a:solidFill>
              </a:rPr>
              <a:t> condition1?</a:t>
            </a:r>
          </a:p>
          <a:p>
            <a:pPr marL="0" indent="0">
              <a:buNone/>
            </a:pPr>
            <a:r>
              <a:rPr lang="fr-FR" sz="3300" dirty="0">
                <a:solidFill>
                  <a:srgbClr val="0000FF"/>
                </a:solidFill>
              </a:rPr>
              <a:t>    </a:t>
            </a:r>
            <a:r>
              <a:rPr lang="fr-FR" sz="3300" dirty="0" err="1">
                <a:solidFill>
                  <a:srgbClr val="0000FF"/>
                </a:solidFill>
              </a:rPr>
              <a:t>sql</a:t>
            </a:r>
            <a:r>
              <a:rPr lang="fr-FR" sz="3300" dirty="0">
                <a:solidFill>
                  <a:srgbClr val="0000FF"/>
                </a:solidFill>
              </a:rPr>
              <a:t> </a:t>
            </a:r>
            <a:r>
              <a:rPr lang="fr-FR" sz="3300" b="1" dirty="0">
                <a:solidFill>
                  <a:srgbClr val="0000FF"/>
                </a:solidFill>
              </a:rPr>
              <a:t>&lt;&lt;</a:t>
            </a:r>
            <a:r>
              <a:rPr lang="fr-FR" sz="3300" dirty="0">
                <a:solidFill>
                  <a:srgbClr val="0000FF"/>
                </a:solidFill>
              </a:rPr>
              <a:t> "email = ?"</a:t>
            </a:r>
          </a:p>
          <a:p>
            <a:pPr marL="0" indent="0">
              <a:buNone/>
            </a:pPr>
            <a:r>
              <a:rPr lang="fr-FR" sz="3300" dirty="0">
                <a:solidFill>
                  <a:srgbClr val="0000FF"/>
                </a:solidFill>
              </a:rPr>
              <a:t>    </a:t>
            </a:r>
            <a:r>
              <a:rPr lang="fr-FR" sz="3300" dirty="0" err="1">
                <a:solidFill>
                  <a:srgbClr val="0000FF"/>
                </a:solidFill>
              </a:rPr>
              <a:t>param</a:t>
            </a:r>
            <a:r>
              <a:rPr lang="fr-FR" sz="3300" dirty="0">
                <a:solidFill>
                  <a:srgbClr val="0000FF"/>
                </a:solidFill>
              </a:rPr>
              <a:t> </a:t>
            </a:r>
            <a:r>
              <a:rPr lang="fr-FR" sz="3300" b="1" dirty="0">
                <a:solidFill>
                  <a:srgbClr val="0000FF"/>
                </a:solidFill>
              </a:rPr>
              <a:t>&lt;&lt;</a:t>
            </a:r>
            <a:r>
              <a:rPr lang="fr-FR" sz="3300" dirty="0">
                <a:solidFill>
                  <a:srgbClr val="0000FF"/>
                </a:solidFill>
              </a:rPr>
              <a:t> email</a:t>
            </a:r>
          </a:p>
          <a:p>
            <a:pPr marL="0" indent="0">
              <a:buNone/>
            </a:pPr>
            <a:r>
              <a:rPr lang="fr-FR" sz="3300" dirty="0">
                <a:solidFill>
                  <a:srgbClr val="0000FF"/>
                </a:solidFill>
              </a:rPr>
              <a:t>  end</a:t>
            </a:r>
          </a:p>
          <a:p>
            <a:pPr marL="0" indent="0">
              <a:buNone/>
            </a:pPr>
            <a:endParaRPr lang="fr-FR" sz="33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fr-FR" sz="3300" dirty="0">
                <a:solidFill>
                  <a:srgbClr val="0000FF"/>
                </a:solidFill>
              </a:rPr>
              <a:t>  if condition2?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</a:rPr>
              <a:t>    </a:t>
            </a:r>
            <a:r>
              <a:rPr lang="en-US" sz="3300" dirty="0" err="1">
                <a:solidFill>
                  <a:srgbClr val="0000FF"/>
                </a:solidFill>
              </a:rPr>
              <a:t>sql</a:t>
            </a:r>
            <a:r>
              <a:rPr lang="en-US" sz="3300" dirty="0">
                <a:solidFill>
                  <a:srgbClr val="0000FF"/>
                </a:solidFill>
              </a:rPr>
              <a:t> </a:t>
            </a:r>
            <a:r>
              <a:rPr lang="en-US" sz="3300" b="1" dirty="0">
                <a:solidFill>
                  <a:srgbClr val="0000FF"/>
                </a:solidFill>
              </a:rPr>
              <a:t>&lt;&lt;</a:t>
            </a:r>
            <a:r>
              <a:rPr lang="en-US" sz="3300" dirty="0">
                <a:solidFill>
                  <a:srgbClr val="0000FF"/>
                </a:solidFill>
              </a:rPr>
              <a:t> "name = ?"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0000FF"/>
                </a:solidFill>
              </a:rPr>
              <a:t>    param </a:t>
            </a:r>
            <a:r>
              <a:rPr lang="pt-BR" sz="3300" b="1" dirty="0">
                <a:solidFill>
                  <a:srgbClr val="0000FF"/>
                </a:solidFill>
              </a:rPr>
              <a:t>&lt;&lt;</a:t>
            </a:r>
            <a:r>
              <a:rPr lang="pt-BR" sz="3300" dirty="0">
                <a:solidFill>
                  <a:srgbClr val="0000FF"/>
                </a:solidFill>
              </a:rPr>
              <a:t> </a:t>
            </a:r>
            <a:r>
              <a:rPr lang="pt-BR" sz="3300" dirty="0" err="1">
                <a:solidFill>
                  <a:srgbClr val="0000FF"/>
                </a:solidFill>
              </a:rPr>
              <a:t>name</a:t>
            </a:r>
            <a:endParaRPr lang="pt-BR" sz="33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sz="3300" dirty="0">
                <a:solidFill>
                  <a:srgbClr val="0000FF"/>
                </a:solidFill>
              </a:rPr>
              <a:t>  </a:t>
            </a:r>
            <a:r>
              <a:rPr lang="pt-BR" sz="3300" dirty="0" err="1">
                <a:solidFill>
                  <a:srgbClr val="0000FF"/>
                </a:solidFill>
              </a:rPr>
              <a:t>end</a:t>
            </a:r>
            <a:endParaRPr lang="pt-BR" sz="33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sz="33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sz="3300" dirty="0">
                <a:solidFill>
                  <a:srgbClr val="0000FF"/>
                </a:solidFill>
              </a:rPr>
              <a:t>  </a:t>
            </a:r>
            <a:r>
              <a:rPr lang="pt-BR" sz="3300" dirty="0" err="1">
                <a:solidFill>
                  <a:srgbClr val="0000FF"/>
                </a:solidFill>
              </a:rPr>
              <a:t>User</a:t>
            </a:r>
            <a:r>
              <a:rPr lang="pt-BR" sz="3300" b="1" dirty="0" err="1">
                <a:solidFill>
                  <a:srgbClr val="0000FF"/>
                </a:solidFill>
              </a:rPr>
              <a:t>.</a:t>
            </a:r>
            <a:r>
              <a:rPr lang="pt-BR" sz="3300" dirty="0" err="1">
                <a:solidFill>
                  <a:srgbClr val="0000FF"/>
                </a:solidFill>
              </a:rPr>
              <a:t>where</a:t>
            </a:r>
            <a:r>
              <a:rPr lang="pt-BR" sz="3300" dirty="0">
                <a:solidFill>
                  <a:srgbClr val="0000FF"/>
                </a:solidFill>
              </a:rPr>
              <a:t>(</a:t>
            </a:r>
            <a:r>
              <a:rPr lang="pt-BR" sz="3300" dirty="0" err="1">
                <a:solidFill>
                  <a:srgbClr val="0000FF"/>
                </a:solidFill>
              </a:rPr>
              <a:t>sql</a:t>
            </a:r>
            <a:r>
              <a:rPr lang="pt-BR" sz="3300" b="1" dirty="0" err="1">
                <a:solidFill>
                  <a:srgbClr val="0000FF"/>
                </a:solidFill>
              </a:rPr>
              <a:t>.</a:t>
            </a:r>
            <a:r>
              <a:rPr lang="pt-BR" sz="3300" dirty="0" err="1">
                <a:solidFill>
                  <a:srgbClr val="0000FF"/>
                </a:solidFill>
              </a:rPr>
              <a:t>join</a:t>
            </a:r>
            <a:r>
              <a:rPr lang="pt-BR" sz="3300" dirty="0">
                <a:solidFill>
                  <a:srgbClr val="0000FF"/>
                </a:solidFill>
              </a:rPr>
              <a:t>(' OR '), </a:t>
            </a:r>
            <a:r>
              <a:rPr lang="pt-BR" sz="3300" b="1" dirty="0">
                <a:solidFill>
                  <a:srgbClr val="0000FF"/>
                </a:solidFill>
              </a:rPr>
              <a:t>*</a:t>
            </a:r>
            <a:r>
              <a:rPr lang="pt-BR" sz="3300" dirty="0">
                <a:solidFill>
                  <a:srgbClr val="0000FF"/>
                </a:solidFill>
              </a:rPr>
              <a:t>param)</a:t>
            </a:r>
          </a:p>
          <a:p>
            <a:pPr marL="0" indent="0">
              <a:buNone/>
            </a:pPr>
            <a:r>
              <a:rPr lang="pt-BR" sz="3300" dirty="0" err="1">
                <a:solidFill>
                  <a:srgbClr val="0000FF"/>
                </a:solidFill>
              </a:rPr>
              <a:t>end</a:t>
            </a:r>
            <a:endParaRPr lang="en-US" sz="33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14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Unsafe</a:t>
            </a:r>
            <a:endParaRPr lang="en-US" dirty="0"/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</a:rPr>
              <a:t>User</a:t>
            </a:r>
            <a:r>
              <a:rPr lang="en-US" sz="2800" b="1" dirty="0" err="1">
                <a:solidFill>
                  <a:srgbClr val="0000FF"/>
                </a:solidFill>
              </a:rPr>
              <a:t>.</a:t>
            </a:r>
            <a:r>
              <a:rPr lang="en-US" sz="2800" dirty="0" err="1">
                <a:solidFill>
                  <a:srgbClr val="0000FF"/>
                </a:solidFill>
              </a:rPr>
              <a:t>where</a:t>
            </a:r>
            <a:r>
              <a:rPr lang="en-US" sz="2800" dirty="0">
                <a:solidFill>
                  <a:srgbClr val="0000FF"/>
                </a:solidFill>
              </a:rPr>
              <a:t>("email LIKE '%#{</a:t>
            </a:r>
            <a:r>
              <a:rPr lang="en-US" sz="2800" dirty="0" err="1">
                <a:solidFill>
                  <a:srgbClr val="0000FF"/>
                </a:solidFill>
              </a:rPr>
              <a:t>partial_email</a:t>
            </a:r>
            <a:r>
              <a:rPr lang="en-US" sz="2800" dirty="0">
                <a:solidFill>
                  <a:srgbClr val="0000FF"/>
                </a:solidFill>
              </a:rPr>
              <a:t>}%'")</a:t>
            </a:r>
          </a:p>
        </p:txBody>
      </p:sp>
    </p:spTree>
    <p:extLst>
      <p:ext uri="{BB962C8B-B14F-4D97-AF65-F5344CB8AC3E}">
        <p14:creationId xmlns:p14="http://schemas.microsoft.com/office/powerpoint/2010/main" val="2534264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</a:t>
            </a:r>
            <a:endParaRPr lang="en-US" dirty="0"/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</a:rPr>
              <a:t>User</a:t>
            </a:r>
            <a:r>
              <a:rPr lang="en-US" sz="2800" b="1" dirty="0" err="1">
                <a:solidFill>
                  <a:srgbClr val="0000FF"/>
                </a:solidFill>
              </a:rPr>
              <a:t>.</a:t>
            </a:r>
            <a:r>
              <a:rPr lang="en-US" sz="2800" dirty="0" err="1">
                <a:solidFill>
                  <a:srgbClr val="0000FF"/>
                </a:solidFill>
              </a:rPr>
              <a:t>where</a:t>
            </a:r>
            <a:r>
              <a:rPr lang="en-US" sz="2800" dirty="0">
                <a:solidFill>
                  <a:srgbClr val="0000FF"/>
                </a:solidFill>
              </a:rPr>
              <a:t>("email LIKE ?", "%#{</a:t>
            </a:r>
            <a:r>
              <a:rPr lang="en-US" sz="2800" dirty="0" err="1">
                <a:solidFill>
                  <a:srgbClr val="0000FF"/>
                </a:solidFill>
              </a:rPr>
              <a:t>partial_email</a:t>
            </a:r>
            <a:r>
              <a:rPr lang="en-US" sz="2800" dirty="0">
                <a:solidFill>
                  <a:srgbClr val="0000FF"/>
                </a:solidFill>
              </a:rPr>
              <a:t>}%")</a:t>
            </a:r>
          </a:p>
        </p:txBody>
      </p:sp>
    </p:spTree>
    <p:extLst>
      <p:ext uri="{BB962C8B-B14F-4D97-AF65-F5344CB8AC3E}">
        <p14:creationId xmlns:p14="http://schemas.microsoft.com/office/powerpoint/2010/main" val="2336249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Unsafe</a:t>
            </a:r>
            <a:endParaRPr lang="en-US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st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=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ActiveRecord</a:t>
            </a:r>
            <a:r>
              <a:rPr lang="en-US" sz="2400" dirty="0">
                <a:solidFill>
                  <a:srgbClr val="0000FF"/>
                </a:solidFill>
              </a:rPr>
              <a:t>::</a:t>
            </a:r>
            <a:r>
              <a:rPr lang="en-US" sz="2400" dirty="0" err="1">
                <a:solidFill>
                  <a:srgbClr val="0000FF"/>
                </a:solidFill>
              </a:rPr>
              <a:t>Base</a:t>
            </a:r>
            <a:r>
              <a:rPr lang="en-US" sz="2400" b="1" dirty="0" err="1">
                <a:solidFill>
                  <a:srgbClr val="0000FF"/>
                </a:solidFill>
              </a:rPr>
              <a:t>.</a:t>
            </a:r>
            <a:r>
              <a:rPr lang="en-US" sz="2400" dirty="0" err="1">
                <a:solidFill>
                  <a:srgbClr val="0000FF"/>
                </a:solidFill>
              </a:rPr>
              <a:t>connection</a:t>
            </a:r>
            <a:r>
              <a:rPr lang="en-US" sz="2400" b="1" dirty="0" err="1">
                <a:solidFill>
                  <a:srgbClr val="0000FF"/>
                </a:solidFill>
              </a:rPr>
              <a:t>.</a:t>
            </a:r>
            <a:r>
              <a:rPr lang="en-US" sz="2400" dirty="0" err="1">
                <a:solidFill>
                  <a:srgbClr val="0000FF"/>
                </a:solidFill>
              </a:rPr>
              <a:t>raw_connection</a:t>
            </a:r>
            <a:r>
              <a:rPr lang="en-US" sz="2400" b="1" dirty="0" err="1">
                <a:solidFill>
                  <a:srgbClr val="0000FF"/>
                </a:solidFill>
              </a:rPr>
              <a:t>.</a:t>
            </a:r>
            <a:r>
              <a:rPr lang="en-US" sz="2400" dirty="0" err="1">
                <a:solidFill>
                  <a:srgbClr val="0000FF"/>
                </a:solidFill>
              </a:rPr>
              <a:t>prepare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"select * from users where email = '#{email}'")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results </a:t>
            </a:r>
            <a:r>
              <a:rPr lang="en-US" sz="2400" b="1" dirty="0">
                <a:solidFill>
                  <a:srgbClr val="0000FF"/>
                </a:solidFill>
              </a:rPr>
              <a:t>=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st</a:t>
            </a:r>
            <a:r>
              <a:rPr lang="en-US" sz="2400" b="1" dirty="0" err="1">
                <a:solidFill>
                  <a:srgbClr val="0000FF"/>
                </a:solidFill>
              </a:rPr>
              <a:t>.</a:t>
            </a:r>
            <a:r>
              <a:rPr lang="en-US" sz="2400" dirty="0" err="1">
                <a:solidFill>
                  <a:srgbClr val="0000FF"/>
                </a:solidFill>
              </a:rPr>
              <a:t>execute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st</a:t>
            </a:r>
            <a:r>
              <a:rPr lang="en-US" sz="2400" b="1" dirty="0" err="1">
                <a:solidFill>
                  <a:srgbClr val="0000FF"/>
                </a:solidFill>
              </a:rPr>
              <a:t>.</a:t>
            </a:r>
            <a:r>
              <a:rPr lang="en-US" sz="2400" dirty="0" err="1">
                <a:solidFill>
                  <a:srgbClr val="0000FF"/>
                </a:solidFill>
              </a:rPr>
              <a:t>close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72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Safe</a:t>
            </a:r>
            <a:endParaRPr lang="en-US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st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=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ActiveRecord</a:t>
            </a:r>
            <a:r>
              <a:rPr lang="en-US" sz="2400" dirty="0">
                <a:solidFill>
                  <a:srgbClr val="0000FF"/>
                </a:solidFill>
              </a:rPr>
              <a:t>::</a:t>
            </a:r>
            <a:r>
              <a:rPr lang="en-US" sz="2400" dirty="0" err="1">
                <a:solidFill>
                  <a:srgbClr val="0000FF"/>
                </a:solidFill>
              </a:rPr>
              <a:t>Base</a:t>
            </a:r>
            <a:r>
              <a:rPr lang="en-US" sz="2400" b="1" dirty="0" err="1">
                <a:solidFill>
                  <a:srgbClr val="0000FF"/>
                </a:solidFill>
              </a:rPr>
              <a:t>.</a:t>
            </a:r>
            <a:r>
              <a:rPr lang="en-US" sz="2400" dirty="0" err="1">
                <a:solidFill>
                  <a:srgbClr val="0000FF"/>
                </a:solidFill>
              </a:rPr>
              <a:t>connection</a:t>
            </a:r>
            <a:r>
              <a:rPr lang="en-US" sz="2400" b="1" dirty="0" err="1">
                <a:solidFill>
                  <a:srgbClr val="0000FF"/>
                </a:solidFill>
              </a:rPr>
              <a:t>.</a:t>
            </a:r>
            <a:r>
              <a:rPr lang="en-US" sz="2400" dirty="0" err="1">
                <a:solidFill>
                  <a:srgbClr val="0000FF"/>
                </a:solidFill>
              </a:rPr>
              <a:t>raw_connection</a:t>
            </a:r>
            <a:r>
              <a:rPr lang="en-US" sz="2400" b="1" dirty="0" err="1">
                <a:solidFill>
                  <a:srgbClr val="0000FF"/>
                </a:solidFill>
              </a:rPr>
              <a:t>.</a:t>
            </a:r>
            <a:r>
              <a:rPr lang="en-US" sz="2400" dirty="0" err="1">
                <a:solidFill>
                  <a:srgbClr val="0000FF"/>
                </a:solidFill>
              </a:rPr>
              <a:t>prepare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"select * from users where email = </a:t>
            </a:r>
            <a:r>
              <a:rPr lang="en-US" sz="2400" dirty="0" smtClean="0">
                <a:solidFill>
                  <a:srgbClr val="0000FF"/>
                </a:solidFill>
              </a:rPr>
              <a:t>?”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results </a:t>
            </a:r>
            <a:r>
              <a:rPr lang="en-US" sz="2400" b="1" dirty="0">
                <a:solidFill>
                  <a:srgbClr val="0000FF"/>
                </a:solidFill>
              </a:rPr>
              <a:t>=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st</a:t>
            </a:r>
            <a:r>
              <a:rPr lang="en-US" sz="2400" b="1" dirty="0" err="1" smtClean="0">
                <a:solidFill>
                  <a:srgbClr val="0000FF"/>
                </a:solidFill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</a:rPr>
              <a:t>execute</a:t>
            </a:r>
            <a:r>
              <a:rPr lang="en-US" sz="2400" dirty="0" smtClean="0">
                <a:solidFill>
                  <a:srgbClr val="0000FF"/>
                </a:solidFill>
              </a:rPr>
              <a:t>(email)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st</a:t>
            </a:r>
            <a:r>
              <a:rPr lang="en-US" sz="2400" b="1" dirty="0" err="1">
                <a:solidFill>
                  <a:srgbClr val="0000FF"/>
                </a:solidFill>
              </a:rPr>
              <a:t>.</a:t>
            </a:r>
            <a:r>
              <a:rPr lang="en-US" sz="2400" dirty="0" err="1">
                <a:solidFill>
                  <a:srgbClr val="0000FF"/>
                </a:solidFill>
              </a:rPr>
              <a:t>close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68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Insecure </a:t>
            </a:r>
            <a:r>
              <a:rPr lang="en-US" dirty="0">
                <a:hlinkClick r:id="rId2"/>
              </a:rPr>
              <a:t>Defaults in Rails</a:t>
            </a:r>
          </a:p>
          <a:p>
            <a:r>
              <a:rPr lang="en-US" dirty="0">
                <a:hlinkClick r:id="rId3"/>
              </a:rPr>
              <a:t>Official Rails Security Guide</a:t>
            </a:r>
          </a:p>
          <a:p>
            <a:r>
              <a:rPr lang="en-US" dirty="0">
                <a:hlinkClick r:id="rId4"/>
              </a:rPr>
              <a:t>OWASP Rails </a:t>
            </a:r>
            <a:r>
              <a:rPr lang="en-US" dirty="0" smtClean="0">
                <a:hlinkClick r:id="rId4"/>
              </a:rPr>
              <a:t>Cheatsheet</a:t>
            </a:r>
          </a:p>
          <a:p>
            <a:r>
              <a:rPr lang="en-US" dirty="0" smtClean="0">
                <a:hlinkClick r:id="rId5"/>
              </a:rPr>
              <a:t>SQL Injection Prevention Cheat Sheet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6"/>
              </a:rPr>
              <a:t>Rails Security Mailing List</a:t>
            </a:r>
          </a:p>
          <a:p>
            <a:r>
              <a:rPr lang="en-US" dirty="0">
                <a:hlinkClick r:id="rId7"/>
              </a:rPr>
              <a:t>Brakeman - Static Analysis Security Tool for Rails</a:t>
            </a:r>
          </a:p>
          <a:p>
            <a:r>
              <a:rPr lang="en-US" dirty="0">
                <a:hlinkClick r:id="rId8"/>
              </a:rPr>
              <a:t>Secure Headers Gem</a:t>
            </a:r>
          </a:p>
          <a:p>
            <a:r>
              <a:rPr lang="en-US" dirty="0">
                <a:hlinkClick r:id="rId9"/>
              </a:rPr>
              <a:t>Code Climate Security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4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SQL Injection Based on 1=1 is Always True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34506" y="3698727"/>
            <a:ext cx="830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Server Result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Select * from Users where </a:t>
            </a:r>
            <a:r>
              <a:rPr lang="en-US" sz="2400" dirty="0" err="1" smtClean="0">
                <a:solidFill>
                  <a:srgbClr val="0000FF"/>
                </a:solidFill>
              </a:rPr>
              <a:t>UserID</a:t>
            </a:r>
            <a:r>
              <a:rPr lang="en-US" sz="2400" dirty="0" smtClean="0">
                <a:solidFill>
                  <a:srgbClr val="0000FF"/>
                </a:solidFill>
              </a:rPr>
              <a:t> = 105 or 1=1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4506" y="2540305"/>
            <a:ext cx="11817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User ID:</a:t>
            </a:r>
          </a:p>
          <a:p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012298" y="2556800"/>
            <a:ext cx="4453447" cy="46187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105 or 1=1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7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Inject Some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sample Rails applications for demonstrating many ways SQL can be injected in Rails.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https://github.com/presidentbeef/inject-some-sql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9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SQL Injection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9341"/>
            <a:ext cx="8229600" cy="18868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Server code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uName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getRequestString</a:t>
            </a:r>
            <a:r>
              <a:rPr lang="en-US" dirty="0" smtClean="0">
                <a:solidFill>
                  <a:srgbClr val="0000FF"/>
                </a:solidFill>
              </a:rPr>
              <a:t>(“Username”)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uPass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getRequestString</a:t>
            </a:r>
            <a:r>
              <a:rPr lang="en-US" dirty="0" smtClean="0">
                <a:solidFill>
                  <a:srgbClr val="0000FF"/>
                </a:solidFill>
              </a:rPr>
              <a:t>(“</a:t>
            </a:r>
            <a:r>
              <a:rPr lang="en-US" dirty="0" err="1" smtClean="0">
                <a:solidFill>
                  <a:srgbClr val="0000FF"/>
                </a:solidFill>
              </a:rPr>
              <a:t>UserPass</a:t>
            </a:r>
            <a:r>
              <a:rPr lang="en-US" dirty="0" smtClean="0">
                <a:solidFill>
                  <a:srgbClr val="0000FF"/>
                </a:solidFill>
              </a:rPr>
              <a:t>”)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Sql</a:t>
            </a:r>
            <a:r>
              <a:rPr lang="en-US" dirty="0" smtClean="0">
                <a:solidFill>
                  <a:srgbClr val="0000FF"/>
                </a:solidFill>
              </a:rPr>
              <a:t> = ‘select * from Users where Name = “’ + </a:t>
            </a:r>
            <a:r>
              <a:rPr lang="en-US" dirty="0" err="1" smtClean="0">
                <a:solidFill>
                  <a:srgbClr val="0000FF"/>
                </a:solidFill>
              </a:rPr>
              <a:t>uName</a:t>
            </a:r>
            <a:r>
              <a:rPr lang="en-US" dirty="0" smtClean="0">
                <a:solidFill>
                  <a:srgbClr val="0000FF"/>
                </a:solidFill>
              </a:rPr>
              <a:t> + ‘” AND Pass = “’ + </a:t>
            </a:r>
            <a:r>
              <a:rPr lang="en-US" dirty="0" err="1" smtClean="0">
                <a:solidFill>
                  <a:srgbClr val="0000FF"/>
                </a:solidFill>
              </a:rPr>
              <a:t>uPass</a:t>
            </a:r>
            <a:r>
              <a:rPr lang="en-US" dirty="0" smtClean="0">
                <a:solidFill>
                  <a:srgbClr val="0000FF"/>
                </a:solidFill>
              </a:rPr>
              <a:t> + ‘”’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creen Shot 2016-11-02 at 13.4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9" y="1417638"/>
            <a:ext cx="3649529" cy="21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7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SQL Injection Based on “=“ is Always True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9341"/>
            <a:ext cx="8229600" cy="18868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Server code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uName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getRequestString</a:t>
            </a:r>
            <a:r>
              <a:rPr lang="en-US" dirty="0" smtClean="0">
                <a:solidFill>
                  <a:srgbClr val="0000FF"/>
                </a:solidFill>
              </a:rPr>
              <a:t>(“Username”)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uPass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getRequestString</a:t>
            </a:r>
            <a:r>
              <a:rPr lang="en-US" dirty="0" smtClean="0">
                <a:solidFill>
                  <a:srgbClr val="0000FF"/>
                </a:solidFill>
              </a:rPr>
              <a:t>(“</a:t>
            </a:r>
            <a:r>
              <a:rPr lang="en-US" dirty="0" err="1" smtClean="0">
                <a:solidFill>
                  <a:srgbClr val="0000FF"/>
                </a:solidFill>
              </a:rPr>
              <a:t>UserPass</a:t>
            </a:r>
            <a:r>
              <a:rPr lang="en-US" dirty="0" smtClean="0">
                <a:solidFill>
                  <a:srgbClr val="0000FF"/>
                </a:solidFill>
              </a:rPr>
              <a:t>”)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Sql</a:t>
            </a:r>
            <a:r>
              <a:rPr lang="en-US" dirty="0" smtClean="0">
                <a:solidFill>
                  <a:srgbClr val="0000FF"/>
                </a:solidFill>
              </a:rPr>
              <a:t> = ‘select * from Users where Name = “” or “”=“” AND Pass = “” or “”=“”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creen Shot 2016-11-02 at 13.4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9" y="1417638"/>
            <a:ext cx="3649529" cy="2128892"/>
          </a:xfrm>
          <a:prstGeom prst="rect">
            <a:avLst/>
          </a:prstGeom>
        </p:spPr>
      </p:pic>
      <p:pic>
        <p:nvPicPr>
          <p:cNvPr id="5" name="Picture 4" descr="Screen Shot 2016-11-02 at 13.44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8" y="1417637"/>
            <a:ext cx="3335275" cy="215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1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Injection Based on Batched 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Most databases support batched SQL statement, separated by semicolon.</a:t>
            </a:r>
          </a:p>
          <a:p>
            <a:r>
              <a:rPr lang="en-US" sz="2800" dirty="0" smtClean="0"/>
              <a:t>E.g., </a:t>
            </a:r>
            <a:r>
              <a:rPr lang="en-US" sz="2800" dirty="0" smtClean="0">
                <a:solidFill>
                  <a:srgbClr val="0000FF"/>
                </a:solidFill>
              </a:rPr>
              <a:t>Select * from Users; Drop table Suppliers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Results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Select * from Users where </a:t>
            </a:r>
            <a:r>
              <a:rPr lang="en-US" sz="2400" dirty="0" err="1" smtClean="0">
                <a:solidFill>
                  <a:srgbClr val="0000FF"/>
                </a:solidFill>
              </a:rPr>
              <a:t>UserId</a:t>
            </a:r>
            <a:r>
              <a:rPr lang="en-US" sz="2400" dirty="0" smtClean="0">
                <a:solidFill>
                  <a:srgbClr val="0000FF"/>
                </a:solidFill>
              </a:rPr>
              <a:t> = 105</a:t>
            </a:r>
            <a:endParaRPr lang="en-US" sz="2400" dirty="0">
              <a:solidFill>
                <a:srgbClr val="0000FF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34506" y="3712800"/>
            <a:ext cx="134797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User ID:</a:t>
            </a:r>
          </a:p>
          <a:p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82476" y="3745790"/>
            <a:ext cx="4453447" cy="46187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105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1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Injection Based on Batched 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databases support batched SQL statement, separated by semicolon.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solidFill>
                  <a:srgbClr val="0000FF"/>
                </a:solidFill>
              </a:rPr>
              <a:t>Select * from Users; Drop table Suppliers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Select * from Users where </a:t>
            </a:r>
            <a:r>
              <a:rPr lang="en-US" dirty="0" err="1" smtClean="0">
                <a:solidFill>
                  <a:srgbClr val="0000FF"/>
                </a:solidFill>
              </a:rPr>
              <a:t>UserId</a:t>
            </a:r>
            <a:r>
              <a:rPr lang="en-US" dirty="0" smtClean="0">
                <a:solidFill>
                  <a:srgbClr val="0000FF"/>
                </a:solidFill>
              </a:rPr>
              <a:t> = 105; Drop Table Suppliers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4506" y="3712800"/>
            <a:ext cx="134797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User ID:</a:t>
            </a:r>
          </a:p>
          <a:p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82476" y="3745790"/>
            <a:ext cx="4453447" cy="46187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105; Drop Table Suppliers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Imperva Web Application Attack </a:t>
            </a:r>
            <a:r>
              <a:rPr lang="en-US" dirty="0" smtClean="0">
                <a:hlinkClick r:id="rId2"/>
              </a:rPr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Retailers suffer 2x as many SQL injection attacks as other industries. </a:t>
            </a:r>
          </a:p>
          <a:p>
            <a:r>
              <a:rPr lang="en-US" dirty="0" smtClean="0"/>
              <a:t>While </a:t>
            </a:r>
            <a:r>
              <a:rPr lang="en-US" dirty="0"/>
              <a:t>most web applications receive 4 or more web attack campaigns per month, some websites are constantly under attack. </a:t>
            </a:r>
          </a:p>
          <a:p>
            <a:r>
              <a:rPr lang="en-US" dirty="0" smtClean="0"/>
              <a:t>One </a:t>
            </a:r>
            <a:r>
              <a:rPr lang="en-US" dirty="0"/>
              <a:t>observed website was under attack 176 out of 180 days, or 98% of the time</a:t>
            </a:r>
            <a:r>
              <a:rPr lang="en-US" dirty="0" smtClean="0"/>
              <a:t>.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Page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6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1583</Words>
  <Application>Microsoft Macintosh PowerPoint</Application>
  <PresentationFormat>On-screen Show (4:3)</PresentationFormat>
  <Paragraphs>226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Advanced Web Application Development </vt:lpstr>
      <vt:lpstr>PowerPoint Presentation</vt:lpstr>
      <vt:lpstr>SQL Injection</vt:lpstr>
      <vt:lpstr>SQL Injection Based on 1=1 is Always True</vt:lpstr>
      <vt:lpstr>SQL Injection</vt:lpstr>
      <vt:lpstr>SQL Injection Based on “=“ is Always True</vt:lpstr>
      <vt:lpstr>SQL Injection Based on Batched SQL Statements</vt:lpstr>
      <vt:lpstr>SQL Injection Based on Batched SQL Statements</vt:lpstr>
      <vt:lpstr>Imperva Web Application Attack Report</vt:lpstr>
      <vt:lpstr>Sony Pictures</vt:lpstr>
      <vt:lpstr>TalkTalk</vt:lpstr>
      <vt:lpstr>PowerPoint Presentation</vt:lpstr>
      <vt:lpstr>Vtech </vt:lpstr>
      <vt:lpstr>PowerPoint Presentation</vt:lpstr>
      <vt:lpstr>There’s More …</vt:lpstr>
      <vt:lpstr>Calculation methods</vt:lpstr>
      <vt:lpstr>PowerPoint Presentation</vt:lpstr>
      <vt:lpstr>PowerPoint Presentation</vt:lpstr>
      <vt:lpstr>Delete All Method</vt:lpstr>
      <vt:lpstr>Delete All Method</vt:lpstr>
      <vt:lpstr>Destroy All Method</vt:lpstr>
      <vt:lpstr>From Method</vt:lpstr>
      <vt:lpstr>Group Method</vt:lpstr>
      <vt:lpstr>Having Method</vt:lpstr>
      <vt:lpstr>Joins Method</vt:lpstr>
      <vt:lpstr>Where Method</vt:lpstr>
      <vt:lpstr>Update All Method</vt:lpstr>
      <vt:lpstr>Parameterized Queries</vt:lpstr>
      <vt:lpstr>Single Parameter Queries</vt:lpstr>
      <vt:lpstr>Single Parameter Queries</vt:lpstr>
      <vt:lpstr>Compounding Queries</vt:lpstr>
      <vt:lpstr>Compounding Queries</vt:lpstr>
      <vt:lpstr>OR statement</vt:lpstr>
      <vt:lpstr>OR statement</vt:lpstr>
      <vt:lpstr>LIKE Query</vt:lpstr>
      <vt:lpstr>LIKE Query</vt:lpstr>
      <vt:lpstr>Raw Queries</vt:lpstr>
      <vt:lpstr>Raw Queries</vt:lpstr>
      <vt:lpstr>More Resources</vt:lpstr>
      <vt:lpstr>Inject Some SQL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S C Lam</dc:creator>
  <cp:lastModifiedBy>Joey S C Lam</cp:lastModifiedBy>
  <cp:revision>213</cp:revision>
  <dcterms:created xsi:type="dcterms:W3CDTF">2016-11-01T10:45:43Z</dcterms:created>
  <dcterms:modified xsi:type="dcterms:W3CDTF">2016-11-04T12:22:29Z</dcterms:modified>
</cp:coreProperties>
</file>