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3" r:id="rId16"/>
    <p:sldId id="271" r:id="rId17"/>
    <p:sldId id="272" r:id="rId18"/>
    <p:sldId id="274" r:id="rId19"/>
    <p:sldId id="277" r:id="rId20"/>
    <p:sldId id="278" r:id="rId21"/>
    <p:sldId id="275" r:id="rId22"/>
    <p:sldId id="276" r:id="rId23"/>
    <p:sldId id="291" r:id="rId24"/>
    <p:sldId id="279" r:id="rId25"/>
    <p:sldId id="288" r:id="rId26"/>
    <p:sldId id="289" r:id="rId27"/>
    <p:sldId id="287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1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009B-7020-FC4E-B154-4222A27D2132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1A80-A863-B744-AA45-F7D27A19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009B-7020-FC4E-B154-4222A27D2132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1A80-A863-B744-AA45-F7D27A19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6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009B-7020-FC4E-B154-4222A27D2132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1A80-A863-B744-AA45-F7D27A19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0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009B-7020-FC4E-B154-4222A27D2132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1A80-A863-B744-AA45-F7D27A19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1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009B-7020-FC4E-B154-4222A27D2132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1A80-A863-B744-AA45-F7D27A19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3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009B-7020-FC4E-B154-4222A27D2132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1A80-A863-B744-AA45-F7D27A19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6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009B-7020-FC4E-B154-4222A27D2132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1A80-A863-B744-AA45-F7D27A19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1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009B-7020-FC4E-B154-4222A27D2132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1A80-A863-B744-AA45-F7D27A19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2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009B-7020-FC4E-B154-4222A27D2132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1A80-A863-B744-AA45-F7D27A19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009B-7020-FC4E-B154-4222A27D2132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1A80-A863-B744-AA45-F7D27A19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0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009B-7020-FC4E-B154-4222A27D2132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71A80-A863-B744-AA45-F7D27A19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7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5009B-7020-FC4E-B154-4222A27D2132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71A80-A863-B744-AA45-F7D27A19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9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mbethia/recaptcha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chneier.com/blog/archives/2006/12/realworld_passw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lataformatec/devise%23getting-started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mbethia/recaptcha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mbethia/recaptcha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lataformatec/devise/blob/master/app/views/devise/sessions/new.html.erb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xample.com/site/redirect?to=" TargetMode="External"/><Relationship Id="rId3" Type="http://schemas.openxmlformats.org/officeDocument/2006/relationships/hyperlink" Target="http://www.attacker.com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xample.com/site/legac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echnoweenie/attachment_fu/tree/maste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ubygems.org/gems/devise" TargetMode="External"/><Relationship Id="rId3" Type="http://schemas.openxmlformats.org/officeDocument/2006/relationships/hyperlink" Target="https://github.com/binarylogic/authlogi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Web Application Development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Security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564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9938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Activate user’s account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http://localhost:3006/user/activate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http://localhost:3006/user/</a:t>
            </a:r>
            <a:r>
              <a:rPr lang="en-US" dirty="0" err="1">
                <a:solidFill>
                  <a:srgbClr val="0000FF"/>
                </a:solidFill>
              </a:rPr>
              <a:t>activate?id</a:t>
            </a:r>
            <a:r>
              <a:rPr lang="en-US" dirty="0">
                <a:solidFill>
                  <a:srgbClr val="0000FF"/>
                </a:solidFill>
              </a:rPr>
              <a:t>=	</a:t>
            </a:r>
          </a:p>
          <a:p>
            <a:endParaRPr lang="en-US" dirty="0" smtClean="0"/>
          </a:p>
          <a:p>
            <a:r>
              <a:rPr lang="en-US" dirty="0" smtClean="0"/>
              <a:t>Finder </a:t>
            </a:r>
            <a:r>
              <a:rPr lang="en-US" dirty="0"/>
              <a:t>from the activation action</a:t>
            </a:r>
            <a:r>
              <a:rPr lang="en-US" dirty="0" smtClean="0"/>
              <a:t>: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000FF"/>
                </a:solidFill>
              </a:rPr>
              <a:t>User.find_by_activation_code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params</a:t>
            </a:r>
            <a:r>
              <a:rPr lang="en-US" dirty="0">
                <a:solidFill>
                  <a:srgbClr val="0000FF"/>
                </a:solidFill>
              </a:rPr>
              <a:t>[</a:t>
            </a:r>
            <a:r>
              <a:rPr lang="en-US" b="1" dirty="0">
                <a:solidFill>
                  <a:srgbClr val="0000FF"/>
                </a:solidFill>
              </a:rPr>
              <a:t>:id</a:t>
            </a:r>
            <a:r>
              <a:rPr lang="en-US" dirty="0">
                <a:solidFill>
                  <a:srgbClr val="0000FF"/>
                </a:solidFill>
              </a:rPr>
              <a:t>]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736835"/>
            <a:ext cx="8229600" cy="16458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the parameter was nil, the resulting SQL query will be</a:t>
            </a:r>
          </a:p>
          <a:p>
            <a:pPr marL="400050" lvl="1" indent="0">
              <a:buFont typeface="Arial"/>
              <a:buNone/>
            </a:pPr>
            <a:r>
              <a:rPr lang="en-US" dirty="0" smtClean="0">
                <a:solidFill>
                  <a:srgbClr val="0000FF"/>
                </a:solidFill>
              </a:rPr>
              <a:t>SELECT * FROM users WHERE (</a:t>
            </a:r>
            <a:r>
              <a:rPr lang="en-US" dirty="0" err="1" smtClean="0">
                <a:solidFill>
                  <a:srgbClr val="0000FF"/>
                </a:solidFill>
              </a:rPr>
              <a:t>users.activation_code</a:t>
            </a:r>
            <a:r>
              <a:rPr lang="en-US" dirty="0" smtClean="0">
                <a:solidFill>
                  <a:srgbClr val="0000FF"/>
                </a:solidFill>
              </a:rPr>
              <a:t> IS NULL) LIMIT 1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349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Brute-Forcing Accounts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Brute-force attacks on accounts are </a:t>
            </a:r>
            <a:r>
              <a:rPr lang="en-US" i="1" dirty="0" smtClean="0"/>
              <a:t>trial and error attacks</a:t>
            </a:r>
            <a:r>
              <a:rPr lang="en-US" dirty="0" smtClean="0"/>
              <a:t> on the login credentials</a:t>
            </a:r>
          </a:p>
          <a:p>
            <a:endParaRPr lang="en-US" dirty="0" smtClean="0"/>
          </a:p>
          <a:p>
            <a:r>
              <a:rPr lang="en-US" dirty="0" smtClean="0"/>
              <a:t>Forgot</a:t>
            </a:r>
            <a:r>
              <a:rPr lang="en-US" dirty="0"/>
              <a:t>-password </a:t>
            </a:r>
            <a:r>
              <a:rPr lang="en-US" dirty="0" smtClean="0"/>
              <a:t>pages: </a:t>
            </a:r>
            <a:r>
              <a:rPr lang="en-US" dirty="0"/>
              <a:t>compile a list of user names and brute-force the </a:t>
            </a:r>
            <a:r>
              <a:rPr lang="en-US" dirty="0" smtClean="0"/>
              <a:t>accounts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Require </a:t>
            </a:r>
            <a:r>
              <a:rPr lang="en-US" dirty="0"/>
              <a:t>to enter a CAPTCHA after a number of failed logins from a certain IP </a:t>
            </a:r>
            <a:r>
              <a:rPr lang="en-US" dirty="0" smtClean="0"/>
              <a:t>address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87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CAPTCHAs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CAPTCHA is a challenge-response test to determine that the response is not generated by a computer. </a:t>
            </a:r>
          </a:p>
          <a:p>
            <a:endParaRPr lang="en-US" sz="2800" dirty="0" smtClean="0"/>
          </a:p>
          <a:p>
            <a:r>
              <a:rPr lang="en-US" sz="2800" dirty="0" smtClean="0"/>
              <a:t>It is often used to protect registration forms from attackers and comment forms from automatic spam bots by asking the user to type the letters of a distorted image.</a:t>
            </a:r>
          </a:p>
          <a:p>
            <a:endParaRPr lang="en-US" sz="2800" dirty="0" smtClean="0">
              <a:hlinkClick r:id="rId2"/>
            </a:endParaRPr>
          </a:p>
          <a:p>
            <a:r>
              <a:rPr lang="en-US" sz="2800" dirty="0" smtClean="0">
                <a:hlinkClick r:id="rId2"/>
              </a:rPr>
              <a:t>ReCAPTCHA </a:t>
            </a:r>
            <a:r>
              <a:rPr lang="en-US" sz="2800" dirty="0" smtClean="0"/>
              <a:t>is a Rails plug-in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2498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Not to put passwords in the log files.</a:t>
            </a:r>
          </a:p>
          <a:p>
            <a:endParaRPr lang="en-US" dirty="0" smtClean="0"/>
          </a:p>
          <a:p>
            <a:r>
              <a:rPr lang="en-US" dirty="0" smtClean="0"/>
              <a:t>Filter certain request parameters from your log files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000FF"/>
                </a:solidFill>
              </a:rPr>
              <a:t>config.filter_parameters</a:t>
            </a:r>
            <a:r>
              <a:rPr lang="en-US" dirty="0">
                <a:solidFill>
                  <a:srgbClr val="0000FF"/>
                </a:solidFill>
              </a:rPr>
              <a:t> &lt;&lt; </a:t>
            </a:r>
            <a:r>
              <a:rPr lang="en-US" b="1" dirty="0">
                <a:solidFill>
                  <a:srgbClr val="0000FF"/>
                </a:solidFill>
              </a:rPr>
              <a:t>:</a:t>
            </a:r>
            <a:r>
              <a:rPr lang="en-US" b="1" dirty="0" smtClean="0">
                <a:solidFill>
                  <a:srgbClr val="0000FF"/>
                </a:solidFill>
              </a:rPr>
              <a:t>password</a:t>
            </a:r>
          </a:p>
          <a:p>
            <a:endParaRPr lang="en-US" dirty="0" smtClean="0"/>
          </a:p>
          <a:p>
            <a:r>
              <a:rPr lang="en-US" dirty="0" smtClean="0"/>
              <a:t>Rails </a:t>
            </a:r>
            <a:r>
              <a:rPr lang="en-US" dirty="0"/>
              <a:t>adds default </a:t>
            </a:r>
            <a:r>
              <a:rPr lang="en-US" dirty="0">
                <a:solidFill>
                  <a:srgbClr val="0000FF"/>
                </a:solidFill>
              </a:rPr>
              <a:t>:password </a:t>
            </a:r>
            <a:r>
              <a:rPr lang="en-US" dirty="0"/>
              <a:t>in the appropriate initializer (</a:t>
            </a:r>
            <a:r>
              <a:rPr lang="en-US" dirty="0">
                <a:solidFill>
                  <a:srgbClr val="0000FF"/>
                </a:solidFill>
              </a:rPr>
              <a:t>initializers/</a:t>
            </a:r>
            <a:r>
              <a:rPr lang="en-US" dirty="0" err="1">
                <a:solidFill>
                  <a:srgbClr val="0000FF"/>
                </a:solidFill>
              </a:rPr>
              <a:t>filter_parameter_logging.rb</a:t>
            </a:r>
            <a:r>
              <a:rPr lang="en-US" dirty="0"/>
              <a:t>) and cares about typical application parameters </a:t>
            </a:r>
            <a:r>
              <a:rPr lang="en-US" dirty="0">
                <a:solidFill>
                  <a:srgbClr val="0000FF"/>
                </a:solidFill>
              </a:rPr>
              <a:t>password</a:t>
            </a:r>
            <a:r>
              <a:rPr lang="en-US" dirty="0"/>
              <a:t> and </a:t>
            </a:r>
            <a:r>
              <a:rPr lang="en-US" dirty="0" err="1">
                <a:solidFill>
                  <a:srgbClr val="0000FF"/>
                </a:solidFill>
              </a:rPr>
              <a:t>password_confirmation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0994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Bruce </a:t>
            </a:r>
            <a:r>
              <a:rPr lang="en-US" dirty="0" err="1">
                <a:hlinkClick r:id="rId2"/>
              </a:rPr>
              <a:t>Schneier</a:t>
            </a:r>
            <a:r>
              <a:rPr lang="en-US" dirty="0"/>
              <a:t>, a security technologist, </a:t>
            </a:r>
            <a:r>
              <a:rPr lang="en-US" dirty="0" smtClean="0"/>
              <a:t>has </a:t>
            </a:r>
            <a:r>
              <a:rPr lang="en-US" dirty="0" err="1" smtClean="0"/>
              <a:t>analysed</a:t>
            </a:r>
            <a:r>
              <a:rPr lang="en-US" dirty="0" smtClean="0"/>
              <a:t> 34,000 real-world user names and passwords from the MySpace</a:t>
            </a:r>
            <a:r>
              <a:rPr lang="en-US" u="sng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20 most common passwords are: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smtClean="0"/>
              <a:t>password1</a:t>
            </a:r>
            <a:r>
              <a:rPr lang="en-US" sz="2400" dirty="0"/>
              <a:t>, abc123, myspace1, password, blink182, qwerty1, ****you, 123abc, baseball1, football1, 123456, soccer, monkey1, liverpool1, princess1, jordan23, slipknot1, superman1, iloveyou1, and monkey</a:t>
            </a:r>
            <a:r>
              <a:rPr lang="en-US" sz="2400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416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common pitfall in Ruby's regular expressions is to match the string's beginning and end by ^ and $, instead of \A and \z.</a:t>
            </a:r>
          </a:p>
          <a:p>
            <a:r>
              <a:rPr lang="en-US" dirty="0"/>
              <a:t>\A and \z to match the start and end of the </a:t>
            </a:r>
            <a:r>
              <a:rPr lang="en-US" dirty="0" smtClean="0"/>
              <a:t>string</a:t>
            </a:r>
          </a:p>
          <a:p>
            <a:r>
              <a:rPr lang="en-US" dirty="0" smtClean="0"/>
              <a:t>^ </a:t>
            </a:r>
            <a:r>
              <a:rPr lang="en-US" dirty="0"/>
              <a:t>and $ match the </a:t>
            </a:r>
            <a:r>
              <a:rPr lang="en-US" dirty="0" smtClean="0"/>
              <a:t>start and the end </a:t>
            </a:r>
            <a:r>
              <a:rPr lang="en-US" dirty="0"/>
              <a:t>of a </a:t>
            </a:r>
            <a:r>
              <a:rPr lang="en-US" dirty="0" smtClean="0"/>
              <a:t>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562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9039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Validate </a:t>
            </a:r>
            <a:r>
              <a:rPr lang="en-US" dirty="0"/>
              <a:t>the string as a username for our app. </a:t>
            </a:r>
            <a:r>
              <a:rPr lang="en-US" dirty="0" smtClean="0"/>
              <a:t>It is </a:t>
            </a:r>
            <a:r>
              <a:rPr lang="en-US" dirty="0"/>
              <a:t>5 characters long and consists only of lowercase letters</a:t>
            </a:r>
            <a:r>
              <a:rPr lang="en-US" dirty="0" smtClean="0"/>
              <a:t>.</a:t>
            </a:r>
          </a:p>
          <a:p>
            <a:pPr marL="400050" lvl="1" indent="0">
              <a:buNone/>
            </a:pPr>
            <a:r>
              <a:rPr lang="fr-FR" sz="2400" dirty="0" err="1">
                <a:solidFill>
                  <a:srgbClr val="0000FF"/>
                </a:solidFill>
              </a:rPr>
              <a:t>regex</a:t>
            </a:r>
            <a:r>
              <a:rPr lang="fr-FR" sz="2400" dirty="0">
                <a:solidFill>
                  <a:srgbClr val="0000FF"/>
                </a:solidFill>
              </a:rPr>
              <a:t> </a:t>
            </a:r>
            <a:r>
              <a:rPr lang="fr-FR" sz="2400" dirty="0">
                <a:solidFill>
                  <a:srgbClr val="008000"/>
                </a:solidFill>
              </a:rPr>
              <a:t>= /^[a-z]{5}$</a:t>
            </a:r>
            <a:r>
              <a:rPr lang="fr-FR" sz="2400" dirty="0" smtClean="0">
                <a:solidFill>
                  <a:srgbClr val="008000"/>
                </a:solidFill>
              </a:rPr>
              <a:t>/</a:t>
            </a:r>
          </a:p>
          <a:p>
            <a:pPr marL="400050" lvl="1" indent="0">
              <a:buNone/>
            </a:pPr>
            <a:endParaRPr lang="fr-FR" sz="2400" dirty="0" smtClean="0">
              <a:solidFill>
                <a:srgbClr val="0000FF"/>
              </a:solidFill>
            </a:endParaRPr>
          </a:p>
          <a:p>
            <a:pPr marL="400050" lvl="1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“</a:t>
            </a:r>
            <a:r>
              <a:rPr lang="en-US" sz="2400" dirty="0" err="1" smtClean="0">
                <a:solidFill>
                  <a:srgbClr val="0000FF"/>
                </a:solidFill>
              </a:rPr>
              <a:t>dummy"</a:t>
            </a:r>
            <a:r>
              <a:rPr lang="en-US" sz="2400" dirty="0" err="1">
                <a:solidFill>
                  <a:srgbClr val="0000FF"/>
                </a:solidFill>
              </a:rPr>
              <a:t>.validate</a:t>
            </a:r>
            <a:r>
              <a:rPr lang="en-US" sz="2400" dirty="0">
                <a:solidFill>
                  <a:srgbClr val="0000FF"/>
                </a:solidFill>
              </a:rPr>
              <a:t>(regex)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# =&gt;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true</a:t>
            </a:r>
          </a:p>
          <a:p>
            <a:pPr marL="400050" lvl="1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“</a:t>
            </a:r>
            <a:r>
              <a:rPr lang="en-US" sz="2400" dirty="0" err="1" smtClean="0">
                <a:solidFill>
                  <a:srgbClr val="0000FF"/>
                </a:solidFill>
              </a:rPr>
              <a:t>dum</a:t>
            </a:r>
            <a:r>
              <a:rPr lang="en-US" sz="2400" dirty="0" smtClean="0">
                <a:solidFill>
                  <a:srgbClr val="0000FF"/>
                </a:solidFill>
              </a:rPr>
              <a:t>"</a:t>
            </a:r>
            <a:r>
              <a:rPr lang="en-US" sz="2400" dirty="0">
                <a:solidFill>
                  <a:srgbClr val="0000FF"/>
                </a:solidFill>
              </a:rPr>
              <a:t>.validate(regex)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# =&gt; false</a:t>
            </a:r>
          </a:p>
          <a:p>
            <a:pPr marL="400050" lvl="1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“dummy\</a:t>
            </a:r>
            <a:r>
              <a:rPr lang="en-US" sz="2400" dirty="0" err="1">
                <a:solidFill>
                  <a:srgbClr val="0000FF"/>
                </a:solidFill>
              </a:rPr>
              <a:t>nfoo</a:t>
            </a:r>
            <a:r>
              <a:rPr lang="en-US" sz="2400" dirty="0">
                <a:solidFill>
                  <a:srgbClr val="0000FF"/>
                </a:solidFill>
              </a:rPr>
              <a:t>".validate(regex)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# =&gt; true</a:t>
            </a:r>
          </a:p>
          <a:p>
            <a:pPr marL="400050" lvl="1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“dummy\</a:t>
            </a:r>
            <a:r>
              <a:rPr lang="en-US" sz="2400" dirty="0">
                <a:solidFill>
                  <a:srgbClr val="0000FF"/>
                </a:solidFill>
              </a:rPr>
              <a:t>n&lt;script&gt;alert('hello')&lt;/script&gt;".validate(regex)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# =&gt; true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66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Solution -- </a:t>
            </a:r>
            <a:r>
              <a:rPr lang="en-US" dirty="0"/>
              <a:t>swap out ^$ for \A\</a:t>
            </a:r>
            <a:r>
              <a:rPr lang="en-US" dirty="0" smtClean="0"/>
              <a:t>z</a:t>
            </a:r>
          </a:p>
          <a:p>
            <a:pPr marL="400050" lvl="1" indent="0">
              <a:buNone/>
            </a:pPr>
            <a:r>
              <a:rPr lang="fr-FR" dirty="0" err="1" smtClean="0">
                <a:solidFill>
                  <a:srgbClr val="0000FF"/>
                </a:solidFill>
              </a:rPr>
              <a:t>regex</a:t>
            </a:r>
            <a:r>
              <a:rPr lang="fr-FR" dirty="0" smtClean="0">
                <a:solidFill>
                  <a:srgbClr val="0000FF"/>
                </a:solidFill>
              </a:rPr>
              <a:t> = </a:t>
            </a:r>
            <a:r>
              <a:rPr lang="en-US" dirty="0">
                <a:solidFill>
                  <a:srgbClr val="008000"/>
                </a:solidFill>
              </a:rPr>
              <a:t>/\A[a-z]{5}\z/</a:t>
            </a:r>
            <a:endParaRPr lang="fr-FR" dirty="0" smtClean="0">
              <a:solidFill>
                <a:srgbClr val="008000"/>
              </a:solidFill>
            </a:endParaRPr>
          </a:p>
          <a:p>
            <a:pPr marL="400050" lvl="1" indent="0">
              <a:buNone/>
            </a:pPr>
            <a:endParaRPr lang="fr-FR" dirty="0" smtClean="0">
              <a:solidFill>
                <a:srgbClr val="0000FF"/>
              </a:solidFill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“</a:t>
            </a:r>
            <a:r>
              <a:rPr lang="en-US" dirty="0" err="1" smtClean="0">
                <a:solidFill>
                  <a:srgbClr val="0000FF"/>
                </a:solidFill>
              </a:rPr>
              <a:t>dummy".validate</a:t>
            </a:r>
            <a:r>
              <a:rPr lang="en-US" dirty="0" smtClean="0">
                <a:solidFill>
                  <a:srgbClr val="0000FF"/>
                </a:solidFill>
              </a:rPr>
              <a:t>(regex)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# =&gt; true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“</a:t>
            </a:r>
            <a:r>
              <a:rPr lang="en-US" dirty="0" err="1" smtClean="0">
                <a:solidFill>
                  <a:srgbClr val="0000FF"/>
                </a:solidFill>
              </a:rPr>
              <a:t>dum</a:t>
            </a:r>
            <a:r>
              <a:rPr lang="en-US" dirty="0" smtClean="0">
                <a:solidFill>
                  <a:srgbClr val="0000FF"/>
                </a:solidFill>
              </a:rPr>
              <a:t>".validate(regex)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# =&gt; false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“dummy\</a:t>
            </a:r>
            <a:r>
              <a:rPr lang="en-US" dirty="0" err="1" smtClean="0">
                <a:solidFill>
                  <a:srgbClr val="0000FF"/>
                </a:solidFill>
              </a:rPr>
              <a:t>nfoo</a:t>
            </a:r>
            <a:r>
              <a:rPr lang="en-US" dirty="0" smtClean="0">
                <a:solidFill>
                  <a:srgbClr val="0000FF"/>
                </a:solidFill>
              </a:rPr>
              <a:t>".validate(regex)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# =&gt; false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“dummy\n&lt;script&gt;alert('hello')&lt;/script&gt;".validate(regex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 # =&gt; false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dirty="0" err="1">
                <a:solidFill>
                  <a:srgbClr val="0000FF"/>
                </a:solidFill>
              </a:rPr>
              <a:t>def</a:t>
            </a:r>
            <a:r>
              <a:rPr lang="en-US" dirty="0">
                <a:solidFill>
                  <a:srgbClr val="0000FF"/>
                </a:solidFill>
              </a:rPr>
              <a:t> validate regex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    !self[regex].nil?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end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839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to lock users’ account after N unsuccessful login attempts?</a:t>
            </a:r>
          </a:p>
          <a:p>
            <a:r>
              <a:rPr lang="en-US" dirty="0" smtClean="0"/>
              <a:t>What if it wasn’t the user making unsuccessful login attempts?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61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Screen Shot 2016-11-08 at 13.39.2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77" b="-1377"/>
          <a:stretch>
            <a:fillRect/>
          </a:stretch>
        </p:blipFill>
        <p:spPr>
          <a:xfrm>
            <a:off x="457200" y="274638"/>
            <a:ext cx="8229600" cy="5665214"/>
          </a:xfrm>
        </p:spPr>
      </p:pic>
    </p:spTree>
    <p:extLst>
      <p:ext uri="{BB962C8B-B14F-4D97-AF65-F5344CB8AC3E}">
        <p14:creationId xmlns:p14="http://schemas.microsoft.com/office/powerpoint/2010/main" val="3169038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Redirection and Files</a:t>
            </a:r>
          </a:p>
          <a:p>
            <a:r>
              <a:rPr lang="en-US" dirty="0" smtClean="0"/>
              <a:t>User Management</a:t>
            </a:r>
          </a:p>
          <a:p>
            <a:r>
              <a:rPr lang="en-US" dirty="0" smtClean="0"/>
              <a:t>Example of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32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a CAPTCHA-protected lockable login form with Rails and </a:t>
            </a:r>
            <a:r>
              <a:rPr lang="en-US" dirty="0" smtClean="0">
                <a:hlinkClick r:id="rId2"/>
              </a:rPr>
              <a:t>Devise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01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55858"/>
          </a:xfrm>
        </p:spPr>
        <p:txBody>
          <a:bodyPr/>
          <a:lstStyle/>
          <a:p>
            <a:r>
              <a:rPr lang="en-US" dirty="0" smtClean="0"/>
              <a:t>Add </a:t>
            </a:r>
            <a:r>
              <a:rPr lang="en-US" dirty="0" smtClean="0">
                <a:solidFill>
                  <a:srgbClr val="0000FF"/>
                </a:solidFill>
              </a:rPr>
              <a:t>:lockable</a:t>
            </a:r>
            <a:r>
              <a:rPr lang="en-US" dirty="0" smtClean="0"/>
              <a:t> to the user model like this: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2413" y="2524894"/>
            <a:ext cx="6733727" cy="181588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class User &lt; </a:t>
            </a:r>
            <a:r>
              <a:rPr lang="en-US" sz="2800" dirty="0" err="1">
                <a:solidFill>
                  <a:srgbClr val="0000FF"/>
                </a:solidFill>
              </a:rPr>
              <a:t>ActiveRecord</a:t>
            </a:r>
            <a:r>
              <a:rPr lang="en-US" sz="2800" dirty="0">
                <a:solidFill>
                  <a:srgbClr val="0000FF"/>
                </a:solidFill>
              </a:rPr>
              <a:t>::Base</a:t>
            </a:r>
          </a:p>
          <a:p>
            <a:r>
              <a:rPr lang="en-US" sz="2800" dirty="0">
                <a:solidFill>
                  <a:srgbClr val="0000FF"/>
                </a:solidFill>
              </a:rPr>
              <a:t>  devise </a:t>
            </a:r>
            <a:r>
              <a:rPr lang="en-US" sz="2800" dirty="0">
                <a:solidFill>
                  <a:srgbClr val="008000"/>
                </a:solidFill>
              </a:rPr>
              <a:t>:lockable</a:t>
            </a:r>
            <a:r>
              <a:rPr lang="en-US" sz="2800" dirty="0">
                <a:solidFill>
                  <a:srgbClr val="0000FF"/>
                </a:solidFill>
              </a:rPr>
              <a:t>, ...</a:t>
            </a:r>
          </a:p>
          <a:p>
            <a:r>
              <a:rPr lang="en-US" sz="2800" dirty="0">
                <a:solidFill>
                  <a:srgbClr val="0000FF"/>
                </a:solidFill>
              </a:rPr>
              <a:t>  ...</a:t>
            </a:r>
          </a:p>
          <a:p>
            <a:r>
              <a:rPr lang="en-US" sz="2800" dirty="0">
                <a:solidFill>
                  <a:srgbClr val="0000FF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638295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75801"/>
          </a:xfrm>
        </p:spPr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o </a:t>
            </a:r>
            <a:r>
              <a:rPr lang="en-US" dirty="0"/>
              <a:t>to the Devise initializer under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config</a:t>
            </a:r>
            <a:r>
              <a:rPr lang="en-US" dirty="0">
                <a:solidFill>
                  <a:srgbClr val="008000"/>
                </a:solidFill>
              </a:rPr>
              <a:t>/initializers/</a:t>
            </a:r>
            <a:r>
              <a:rPr lang="en-US" dirty="0" err="1">
                <a:solidFill>
                  <a:srgbClr val="008000"/>
                </a:solidFill>
              </a:rPr>
              <a:t>devise.rb</a:t>
            </a:r>
            <a:r>
              <a:rPr lang="en-US" dirty="0"/>
              <a:t> and uncomment the configuration for </a:t>
            </a:r>
            <a:r>
              <a:rPr lang="en-US" dirty="0">
                <a:solidFill>
                  <a:srgbClr val="008000"/>
                </a:solidFill>
              </a:rPr>
              <a:t>:lockable</a:t>
            </a:r>
            <a:r>
              <a:rPr lang="en-US" dirty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8995" y="3476001"/>
            <a:ext cx="5862678" cy="224676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</a:rPr>
              <a:t>config.lock_strategy</a:t>
            </a:r>
            <a:r>
              <a:rPr lang="en-US" sz="2800" dirty="0">
                <a:solidFill>
                  <a:srgbClr val="0000FF"/>
                </a:solidFill>
              </a:rPr>
              <a:t> = </a:t>
            </a:r>
            <a:r>
              <a:rPr lang="en-US" sz="2800" dirty="0">
                <a:solidFill>
                  <a:srgbClr val="008000"/>
                </a:solidFill>
              </a:rPr>
              <a:t>:</a:t>
            </a:r>
            <a:r>
              <a:rPr lang="en-US" sz="2800" dirty="0" err="1">
                <a:solidFill>
                  <a:srgbClr val="008000"/>
                </a:solidFill>
              </a:rPr>
              <a:t>failed_attempts</a:t>
            </a:r>
            <a:endParaRPr lang="en-US" sz="2800" dirty="0">
              <a:solidFill>
                <a:srgbClr val="008000"/>
              </a:solidFill>
            </a:endParaRPr>
          </a:p>
          <a:p>
            <a:r>
              <a:rPr lang="en-US" sz="2800" dirty="0" err="1">
                <a:solidFill>
                  <a:srgbClr val="0000FF"/>
                </a:solidFill>
              </a:rPr>
              <a:t>config.maximum_attempts</a:t>
            </a:r>
            <a:r>
              <a:rPr lang="en-US" sz="2800" dirty="0">
                <a:solidFill>
                  <a:srgbClr val="0000FF"/>
                </a:solidFill>
              </a:rPr>
              <a:t> = </a:t>
            </a:r>
            <a:r>
              <a:rPr lang="en-US" sz="2800" dirty="0">
                <a:solidFill>
                  <a:srgbClr val="008000"/>
                </a:solidFill>
              </a:rPr>
              <a:t>10</a:t>
            </a:r>
          </a:p>
          <a:p>
            <a:r>
              <a:rPr lang="en-US" sz="2800" dirty="0" err="1">
                <a:solidFill>
                  <a:srgbClr val="0000FF"/>
                </a:solidFill>
              </a:rPr>
              <a:t>config.unlock_keys</a:t>
            </a:r>
            <a:r>
              <a:rPr lang="en-US" sz="2800" dirty="0">
                <a:solidFill>
                  <a:srgbClr val="0000FF"/>
                </a:solidFill>
              </a:rPr>
              <a:t> = [ </a:t>
            </a:r>
            <a:r>
              <a:rPr lang="en-US" sz="2800" dirty="0">
                <a:solidFill>
                  <a:srgbClr val="008000"/>
                </a:solidFill>
              </a:rPr>
              <a:t>:email </a:t>
            </a:r>
            <a:r>
              <a:rPr lang="en-US" sz="2800" dirty="0">
                <a:solidFill>
                  <a:srgbClr val="0000FF"/>
                </a:solidFill>
              </a:rPr>
              <a:t>]</a:t>
            </a:r>
          </a:p>
          <a:p>
            <a:r>
              <a:rPr lang="en-US" sz="2800" dirty="0" err="1">
                <a:solidFill>
                  <a:srgbClr val="0000FF"/>
                </a:solidFill>
              </a:rPr>
              <a:t>config.unlock_strategy</a:t>
            </a:r>
            <a:r>
              <a:rPr lang="en-US" sz="2800" dirty="0">
                <a:solidFill>
                  <a:srgbClr val="0000FF"/>
                </a:solidFill>
              </a:rPr>
              <a:t> = </a:t>
            </a:r>
            <a:r>
              <a:rPr lang="en-US" sz="2800" dirty="0">
                <a:solidFill>
                  <a:srgbClr val="008000"/>
                </a:solidFill>
              </a:rPr>
              <a:t>:both</a:t>
            </a:r>
          </a:p>
          <a:p>
            <a:r>
              <a:rPr lang="en-US" sz="2800" dirty="0" err="1">
                <a:solidFill>
                  <a:srgbClr val="0000FF"/>
                </a:solidFill>
              </a:rPr>
              <a:t>config.unlock_in</a:t>
            </a:r>
            <a:r>
              <a:rPr lang="en-US" sz="2800" dirty="0">
                <a:solidFill>
                  <a:srgbClr val="0000FF"/>
                </a:solidFill>
              </a:rPr>
              <a:t> = </a:t>
            </a:r>
            <a:r>
              <a:rPr lang="en-US" sz="2800" dirty="0">
                <a:solidFill>
                  <a:srgbClr val="008000"/>
                </a:solidFill>
              </a:rPr>
              <a:t>1</a:t>
            </a:r>
            <a:r>
              <a:rPr lang="en-US" sz="2800" dirty="0">
                <a:solidFill>
                  <a:srgbClr val="0000FF"/>
                </a:solidFill>
              </a:rPr>
              <a:t>.hours</a:t>
            </a:r>
          </a:p>
        </p:txBody>
      </p:sp>
    </p:spTree>
    <p:extLst>
      <p:ext uri="{BB962C8B-B14F-4D97-AF65-F5344CB8AC3E}">
        <p14:creationId xmlns:p14="http://schemas.microsoft.com/office/powerpoint/2010/main" val="4204265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062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Uncomment </a:t>
            </a:r>
            <a:r>
              <a:rPr lang="en-US" sz="2800" dirty="0"/>
              <a:t>the appropriate fields in your original Devise migration before running it or add the following standalone migration</a:t>
            </a:r>
            <a:r>
              <a:rPr lang="en-US" sz="2800" dirty="0" smtClean="0"/>
              <a:t>:</a:t>
            </a:r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84861" y="3081546"/>
            <a:ext cx="6288350" cy="317009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class </a:t>
            </a:r>
            <a:r>
              <a:rPr lang="en-US" sz="2000" dirty="0" err="1">
                <a:solidFill>
                  <a:srgbClr val="0000FF"/>
                </a:solidFill>
              </a:rPr>
              <a:t>AddLockableToUsers</a:t>
            </a:r>
            <a:r>
              <a:rPr lang="en-US" sz="2000" dirty="0">
                <a:solidFill>
                  <a:srgbClr val="0000FF"/>
                </a:solidFill>
              </a:rPr>
              <a:t> &lt; </a:t>
            </a:r>
            <a:r>
              <a:rPr lang="en-US" sz="2000" dirty="0" err="1">
                <a:solidFill>
                  <a:srgbClr val="0000FF"/>
                </a:solidFill>
              </a:rPr>
              <a:t>ActiveRecord</a:t>
            </a:r>
            <a:r>
              <a:rPr lang="en-US" sz="2000" dirty="0">
                <a:solidFill>
                  <a:srgbClr val="0000FF"/>
                </a:solidFill>
              </a:rPr>
              <a:t>::Migration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</a:t>
            </a:r>
            <a:r>
              <a:rPr lang="en-US" sz="2000" dirty="0" err="1">
                <a:solidFill>
                  <a:srgbClr val="0000FF"/>
                </a:solidFill>
              </a:rPr>
              <a:t>def</a:t>
            </a:r>
            <a:r>
              <a:rPr lang="en-US" sz="2000" dirty="0">
                <a:solidFill>
                  <a:srgbClr val="0000FF"/>
                </a:solidFill>
              </a:rPr>
              <a:t> change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  </a:t>
            </a:r>
            <a:r>
              <a:rPr lang="en-US" sz="2000" dirty="0" err="1">
                <a:solidFill>
                  <a:srgbClr val="0000FF"/>
                </a:solidFill>
              </a:rPr>
              <a:t>add_column</a:t>
            </a:r>
            <a:r>
              <a:rPr lang="en-US" sz="2000" dirty="0">
                <a:solidFill>
                  <a:srgbClr val="0000FF"/>
                </a:solidFill>
              </a:rPr>
              <a:t> :users, :</a:t>
            </a:r>
            <a:r>
              <a:rPr lang="en-US" sz="2000" dirty="0" err="1">
                <a:solidFill>
                  <a:srgbClr val="0000FF"/>
                </a:solidFill>
              </a:rPr>
              <a:t>failed_attempts</a:t>
            </a:r>
            <a:r>
              <a:rPr lang="en-US" sz="2000" dirty="0">
                <a:solidFill>
                  <a:srgbClr val="0000FF"/>
                </a:solidFill>
              </a:rPr>
              <a:t>, :integer, default: 0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  </a:t>
            </a:r>
            <a:r>
              <a:rPr lang="en-US" sz="2000" dirty="0" err="1">
                <a:solidFill>
                  <a:srgbClr val="0000FF"/>
                </a:solidFill>
              </a:rPr>
              <a:t>add_column</a:t>
            </a:r>
            <a:r>
              <a:rPr lang="en-US" sz="2000" dirty="0">
                <a:solidFill>
                  <a:srgbClr val="0000FF"/>
                </a:solidFill>
              </a:rPr>
              <a:t> :users, :</a:t>
            </a:r>
            <a:r>
              <a:rPr lang="en-US" sz="2000" dirty="0" err="1">
                <a:solidFill>
                  <a:srgbClr val="0000FF"/>
                </a:solidFill>
              </a:rPr>
              <a:t>unlock_token</a:t>
            </a:r>
            <a:r>
              <a:rPr lang="en-US" sz="2000" dirty="0">
                <a:solidFill>
                  <a:srgbClr val="0000FF"/>
                </a:solidFill>
              </a:rPr>
              <a:t>, :string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  </a:t>
            </a:r>
            <a:r>
              <a:rPr lang="en-US" sz="2000" dirty="0" err="1">
                <a:solidFill>
                  <a:srgbClr val="0000FF"/>
                </a:solidFill>
              </a:rPr>
              <a:t>add_column</a:t>
            </a:r>
            <a:r>
              <a:rPr lang="en-US" sz="2000" dirty="0">
                <a:solidFill>
                  <a:srgbClr val="0000FF"/>
                </a:solidFill>
              </a:rPr>
              <a:t> :users, :</a:t>
            </a:r>
            <a:r>
              <a:rPr lang="en-US" sz="2000" dirty="0" err="1">
                <a:solidFill>
                  <a:srgbClr val="0000FF"/>
                </a:solidFill>
              </a:rPr>
              <a:t>locked_at</a:t>
            </a:r>
            <a:r>
              <a:rPr lang="en-US" sz="2000" dirty="0">
                <a:solidFill>
                  <a:srgbClr val="0000FF"/>
                </a:solidFill>
              </a:rPr>
              <a:t>, :</a:t>
            </a:r>
            <a:r>
              <a:rPr lang="en-US" sz="2000" dirty="0" err="1">
                <a:solidFill>
                  <a:srgbClr val="0000FF"/>
                </a:solidFill>
              </a:rPr>
              <a:t>datetime</a:t>
            </a:r>
            <a:endParaRPr lang="en-US" sz="2000" dirty="0">
              <a:solidFill>
                <a:srgbClr val="0000FF"/>
              </a:solidFill>
            </a:endParaRPr>
          </a:p>
          <a:p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    </a:t>
            </a:r>
            <a:r>
              <a:rPr lang="en-US" sz="2000" dirty="0" err="1">
                <a:solidFill>
                  <a:srgbClr val="0000FF"/>
                </a:solidFill>
              </a:rPr>
              <a:t>add_index</a:t>
            </a:r>
            <a:r>
              <a:rPr lang="en-US" sz="2000" dirty="0">
                <a:solidFill>
                  <a:srgbClr val="0000FF"/>
                </a:solidFill>
              </a:rPr>
              <a:t> :users, :</a:t>
            </a:r>
            <a:r>
              <a:rPr lang="en-US" sz="2000" dirty="0" err="1">
                <a:solidFill>
                  <a:srgbClr val="0000FF"/>
                </a:solidFill>
              </a:rPr>
              <a:t>unlock_token</a:t>
            </a:r>
            <a:r>
              <a:rPr lang="en-US" sz="2000" dirty="0">
                <a:solidFill>
                  <a:srgbClr val="0000FF"/>
                </a:solidFill>
              </a:rPr>
              <a:t>, unique: true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end</a:t>
            </a:r>
          </a:p>
          <a:p>
            <a:r>
              <a:rPr lang="en-US" sz="2000" dirty="0">
                <a:solidFill>
                  <a:srgbClr val="0000FF"/>
                </a:solidFill>
              </a:rPr>
              <a:t>end</a:t>
            </a:r>
          </a:p>
          <a:p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968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CAPTCHA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686"/>
            <a:ext cx="8229600" cy="52573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err="1" smtClean="0">
                <a:hlinkClick r:id="rId2"/>
              </a:rPr>
              <a:t>Recaptcha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000FF"/>
                </a:solidFill>
              </a:rPr>
              <a:t>gem </a:t>
            </a:r>
            <a:r>
              <a:rPr lang="en-US" sz="2400" dirty="0" smtClean="0">
                <a:solidFill>
                  <a:srgbClr val="0000FF"/>
                </a:solidFill>
              </a:rPr>
              <a:t>‘</a:t>
            </a:r>
            <a:r>
              <a:rPr lang="en-US" sz="2400" dirty="0" err="1" smtClean="0">
                <a:solidFill>
                  <a:srgbClr val="0000FF"/>
                </a:solidFill>
              </a:rPr>
              <a:t>recaptcha</a:t>
            </a:r>
            <a:r>
              <a:rPr lang="en-US" sz="2400" dirty="0" smtClean="0">
                <a:solidFill>
                  <a:srgbClr val="0000FF"/>
                </a:solidFill>
              </a:rPr>
              <a:t>’, require: ‘</a:t>
            </a:r>
            <a:r>
              <a:rPr lang="en-US" sz="2400" dirty="0" err="1" smtClean="0">
                <a:solidFill>
                  <a:srgbClr val="0000FF"/>
                </a:solidFill>
              </a:rPr>
              <a:t>recaptcha</a:t>
            </a:r>
            <a:r>
              <a:rPr lang="en-US" sz="2400" dirty="0" smtClean="0">
                <a:solidFill>
                  <a:srgbClr val="0000FF"/>
                </a:solidFill>
              </a:rPr>
              <a:t>/rails’</a:t>
            </a:r>
          </a:p>
          <a:p>
            <a:r>
              <a:rPr lang="en-US" sz="2400" dirty="0" smtClean="0"/>
              <a:t>Run </a:t>
            </a:r>
            <a:r>
              <a:rPr lang="en-US" sz="2400" dirty="0" smtClean="0">
                <a:solidFill>
                  <a:srgbClr val="0000FF"/>
                </a:solidFill>
              </a:rPr>
              <a:t>bundle install</a:t>
            </a:r>
          </a:p>
          <a:p>
            <a:r>
              <a:rPr lang="en-US" sz="2400" dirty="0" smtClean="0"/>
              <a:t>Setup </a:t>
            </a:r>
            <a:r>
              <a:rPr lang="en-US" sz="2400" dirty="0" smtClean="0"/>
              <a:t>private and public keys </a:t>
            </a:r>
            <a:r>
              <a:rPr lang="en-US" sz="2400" dirty="0" smtClean="0"/>
              <a:t>for the </a:t>
            </a:r>
            <a:r>
              <a:rPr lang="en-US" sz="2400" dirty="0" err="1" smtClean="0"/>
              <a:t>Recaptcha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Setup </a:t>
            </a:r>
            <a:r>
              <a:rPr lang="en-US" sz="2400" dirty="0" smtClean="0"/>
              <a:t>an </a:t>
            </a:r>
            <a:r>
              <a:rPr lang="en-US" sz="2400" dirty="0" smtClean="0"/>
              <a:t>initializer </a:t>
            </a:r>
            <a:r>
              <a:rPr lang="en-US" sz="2400" dirty="0" smtClean="0"/>
              <a:t>in ‘</a:t>
            </a:r>
            <a:r>
              <a:rPr lang="en-US" sz="2400" dirty="0" err="1" smtClean="0">
                <a:solidFill>
                  <a:srgbClr val="0000FF"/>
                </a:solidFill>
              </a:rPr>
              <a:t>config</a:t>
            </a:r>
            <a:r>
              <a:rPr lang="en-US" sz="2400" dirty="0" smtClean="0">
                <a:solidFill>
                  <a:srgbClr val="0000FF"/>
                </a:solidFill>
              </a:rPr>
              <a:t>/initializers/</a:t>
            </a:r>
            <a:r>
              <a:rPr lang="en-US" sz="2400" dirty="0" err="1" smtClean="0">
                <a:solidFill>
                  <a:srgbClr val="0000FF"/>
                </a:solidFill>
              </a:rPr>
              <a:t>recaptcha.rb</a:t>
            </a:r>
            <a:r>
              <a:rPr lang="en-US" sz="2400" dirty="0" smtClean="0"/>
              <a:t>’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26502" y="4815408"/>
            <a:ext cx="5131558" cy="147732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Recaptcha.configure</a:t>
            </a:r>
            <a:r>
              <a:rPr lang="en-US" dirty="0">
                <a:solidFill>
                  <a:srgbClr val="0000FF"/>
                </a:solidFill>
              </a:rPr>
              <a:t> do |</a:t>
            </a:r>
            <a:r>
              <a:rPr lang="en-US" dirty="0" err="1">
                <a:solidFill>
                  <a:srgbClr val="0000FF"/>
                </a:solidFill>
              </a:rPr>
              <a:t>config</a:t>
            </a:r>
            <a:r>
              <a:rPr lang="en-US" dirty="0">
                <a:solidFill>
                  <a:srgbClr val="0000FF"/>
                </a:solidFill>
              </a:rPr>
              <a:t>|</a:t>
            </a:r>
          </a:p>
          <a:p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 err="1">
                <a:solidFill>
                  <a:srgbClr val="0000FF"/>
                </a:solidFill>
              </a:rPr>
              <a:t>config.public_key</a:t>
            </a:r>
            <a:r>
              <a:rPr lang="en-US" dirty="0">
                <a:solidFill>
                  <a:srgbClr val="0000FF"/>
                </a:solidFill>
              </a:rPr>
              <a:t>  = ENV['CAPTCHA_PUBLIC_KEY']</a:t>
            </a:r>
          </a:p>
          <a:p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 err="1">
                <a:solidFill>
                  <a:srgbClr val="0000FF"/>
                </a:solidFill>
              </a:rPr>
              <a:t>config.private_key</a:t>
            </a:r>
            <a:r>
              <a:rPr lang="en-US" dirty="0">
                <a:solidFill>
                  <a:srgbClr val="0000FF"/>
                </a:solidFill>
              </a:rPr>
              <a:t> = ENV['CAPTCHA_PRIVATE_KEY']</a:t>
            </a:r>
          </a:p>
          <a:p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 err="1">
                <a:solidFill>
                  <a:srgbClr val="0000FF"/>
                </a:solidFill>
              </a:rPr>
              <a:t>config.use_ssl_by_default</a:t>
            </a:r>
            <a:r>
              <a:rPr lang="en-US" dirty="0">
                <a:solidFill>
                  <a:srgbClr val="0000FF"/>
                </a:solidFill>
              </a:rPr>
              <a:t> = true</a:t>
            </a:r>
          </a:p>
          <a:p>
            <a:r>
              <a:rPr lang="en-US" dirty="0">
                <a:solidFill>
                  <a:srgbClr val="0000FF"/>
                </a:solidFill>
              </a:rPr>
              <a:t>end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091084"/>
            <a:ext cx="8324552" cy="646331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export RECAPTCHA_PUBLIC_KEY  = '6Lc6BAAAAAAAAChqRbQZcn_yyyyyyyyyyyyyyyyy'</a:t>
            </a:r>
          </a:p>
          <a:p>
            <a:r>
              <a:rPr lang="en-US" dirty="0">
                <a:solidFill>
                  <a:srgbClr val="0000FF"/>
                </a:solidFill>
              </a:rPr>
              <a:t>export RECAPTCHA_PRIVATE_KEY = '6Lc6BAAAAAAAAKN3DRm6VA_xxxxxxxxxxxxxxxxx'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588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4920"/>
          </a:xfrm>
        </p:spPr>
        <p:txBody>
          <a:bodyPr>
            <a:normAutofit/>
          </a:bodyPr>
          <a:lstStyle/>
          <a:p>
            <a:r>
              <a:rPr lang="en-US" sz="2800" dirty="0"/>
              <a:t>Add </a:t>
            </a:r>
            <a:r>
              <a:rPr lang="en-US" sz="2800" dirty="0" err="1">
                <a:solidFill>
                  <a:srgbClr val="0000FF"/>
                </a:solidFill>
              </a:rPr>
              <a:t>recaptcha_tags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to the forms you want to protect.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051423" y="2935797"/>
            <a:ext cx="3326552" cy="1631216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0000FF"/>
                </a:solidFill>
              </a:rPr>
              <a:t>&lt;%= </a:t>
            </a:r>
            <a:r>
              <a:rPr lang="pt-BR" sz="2000" dirty="0" err="1">
                <a:solidFill>
                  <a:srgbClr val="0000FF"/>
                </a:solidFill>
              </a:rPr>
              <a:t>form_for</a:t>
            </a:r>
            <a:r>
              <a:rPr lang="pt-BR" sz="2000" dirty="0">
                <a:solidFill>
                  <a:srgbClr val="0000FF"/>
                </a:solidFill>
              </a:rPr>
              <a:t> @</a:t>
            </a:r>
            <a:r>
              <a:rPr lang="pt-BR" sz="2000" dirty="0" err="1">
                <a:solidFill>
                  <a:srgbClr val="0000FF"/>
                </a:solidFill>
              </a:rPr>
              <a:t>foo</a:t>
            </a:r>
            <a:r>
              <a:rPr lang="pt-BR" sz="2000" dirty="0">
                <a:solidFill>
                  <a:srgbClr val="0000FF"/>
                </a:solidFill>
              </a:rPr>
              <a:t> do |</a:t>
            </a:r>
            <a:r>
              <a:rPr lang="pt-BR" sz="2000" dirty="0" err="1">
                <a:solidFill>
                  <a:srgbClr val="0000FF"/>
                </a:solidFill>
              </a:rPr>
              <a:t>f</a:t>
            </a:r>
            <a:r>
              <a:rPr lang="pt-BR" sz="2000" dirty="0">
                <a:solidFill>
                  <a:srgbClr val="0000FF"/>
                </a:solidFill>
              </a:rPr>
              <a:t>| %&gt;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# ... other tags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&lt;%= </a:t>
            </a:r>
            <a:r>
              <a:rPr lang="en-US" sz="2000" dirty="0" err="1">
                <a:solidFill>
                  <a:srgbClr val="0000FF"/>
                </a:solidFill>
              </a:rPr>
              <a:t>recaptcha_tags</a:t>
            </a:r>
            <a:r>
              <a:rPr lang="en-US" sz="2000" dirty="0">
                <a:solidFill>
                  <a:srgbClr val="0000FF"/>
                </a:solidFill>
              </a:rPr>
              <a:t> %&gt;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# ... other tags</a:t>
            </a:r>
          </a:p>
          <a:p>
            <a:r>
              <a:rPr lang="da-DK" sz="2000" dirty="0">
                <a:solidFill>
                  <a:srgbClr val="0000FF"/>
                </a:solidFill>
              </a:rPr>
              <a:t>&lt;% end %&gt;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8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75331"/>
          </a:xfrm>
        </p:spPr>
        <p:txBody>
          <a:bodyPr>
            <a:normAutofit/>
          </a:bodyPr>
          <a:lstStyle/>
          <a:p>
            <a:r>
              <a:rPr lang="en-US" sz="2800" dirty="0"/>
              <a:t>add </a:t>
            </a:r>
            <a:r>
              <a:rPr lang="en-US" sz="2800" dirty="0" err="1">
                <a:solidFill>
                  <a:srgbClr val="0000FF"/>
                </a:solidFill>
              </a:rPr>
              <a:t>verify_recaptcha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logic to each form action that you've protected</a:t>
            </a:r>
            <a:r>
              <a:rPr lang="en-US" sz="2800" dirty="0" smtClean="0"/>
              <a:t>.</a:t>
            </a:r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84862" y="2675531"/>
            <a:ext cx="5432246" cy="224676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# app/controllers/</a:t>
            </a:r>
            <a:r>
              <a:rPr lang="en-US" sz="2000" dirty="0" err="1">
                <a:solidFill>
                  <a:srgbClr val="0000FF"/>
                </a:solidFill>
              </a:rPr>
              <a:t>users_controller.rb</a:t>
            </a:r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@user = </a:t>
            </a:r>
            <a:r>
              <a:rPr lang="en-US" sz="2000" dirty="0" err="1">
                <a:solidFill>
                  <a:srgbClr val="0000FF"/>
                </a:solidFill>
              </a:rPr>
              <a:t>User.new</a:t>
            </a:r>
            <a:r>
              <a:rPr lang="en-US" sz="2000" dirty="0">
                <a:solidFill>
                  <a:srgbClr val="0000FF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params</a:t>
            </a:r>
            <a:r>
              <a:rPr lang="en-US" sz="2000" dirty="0">
                <a:solidFill>
                  <a:srgbClr val="0000FF"/>
                </a:solidFill>
              </a:rPr>
              <a:t>[:user].permit(:name))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if </a:t>
            </a:r>
            <a:r>
              <a:rPr lang="en-US" sz="2000" dirty="0" err="1">
                <a:solidFill>
                  <a:srgbClr val="0000FF"/>
                </a:solidFill>
              </a:rPr>
              <a:t>verify_recaptcha</a:t>
            </a:r>
            <a:r>
              <a:rPr lang="en-US" sz="2000" dirty="0">
                <a:solidFill>
                  <a:srgbClr val="0000FF"/>
                </a:solidFill>
              </a:rPr>
              <a:t>(model: @user) &amp;&amp; @</a:t>
            </a:r>
            <a:r>
              <a:rPr lang="en-US" sz="2000" dirty="0" err="1">
                <a:solidFill>
                  <a:srgbClr val="0000FF"/>
                </a:solidFill>
              </a:rPr>
              <a:t>user.save</a:t>
            </a:r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  </a:t>
            </a:r>
            <a:r>
              <a:rPr lang="en-US" sz="2000" dirty="0" err="1">
                <a:solidFill>
                  <a:srgbClr val="0000FF"/>
                </a:solidFill>
              </a:rPr>
              <a:t>redirect_to</a:t>
            </a:r>
            <a:r>
              <a:rPr lang="en-US" sz="2000" dirty="0">
                <a:solidFill>
                  <a:srgbClr val="0000FF"/>
                </a:solidFill>
              </a:rPr>
              <a:t> @user</a:t>
            </a:r>
          </a:p>
          <a:p>
            <a:r>
              <a:rPr lang="en-US" sz="2000" dirty="0">
                <a:solidFill>
                  <a:srgbClr val="0000FF"/>
                </a:solidFill>
              </a:rPr>
              <a:t>else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render 'new'</a:t>
            </a:r>
          </a:p>
          <a:p>
            <a:r>
              <a:rPr lang="en-US" sz="2000" dirty="0">
                <a:solidFill>
                  <a:srgbClr val="0000FF"/>
                </a:solidFill>
              </a:rPr>
              <a:t>end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42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CAPTCHA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685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Use </a:t>
            </a:r>
            <a:r>
              <a:rPr lang="en-US" sz="2800" dirty="0" err="1" smtClean="0">
                <a:hlinkClick r:id="rId2"/>
              </a:rPr>
              <a:t>Recaptcha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00FF"/>
                </a:solidFill>
              </a:rPr>
              <a:t>gem </a:t>
            </a:r>
            <a:r>
              <a:rPr lang="en-US" sz="2800" dirty="0" smtClean="0">
                <a:solidFill>
                  <a:srgbClr val="0000FF"/>
                </a:solidFill>
              </a:rPr>
              <a:t>‘</a:t>
            </a:r>
            <a:r>
              <a:rPr lang="en-US" sz="2800" dirty="0" err="1" smtClean="0">
                <a:solidFill>
                  <a:srgbClr val="0000FF"/>
                </a:solidFill>
              </a:rPr>
              <a:t>recaptcha</a:t>
            </a:r>
            <a:r>
              <a:rPr lang="en-US" sz="2800" dirty="0" smtClean="0">
                <a:solidFill>
                  <a:srgbClr val="0000FF"/>
                </a:solidFill>
              </a:rPr>
              <a:t>’, require: ‘</a:t>
            </a:r>
            <a:r>
              <a:rPr lang="en-US" sz="2800" dirty="0" err="1" smtClean="0">
                <a:solidFill>
                  <a:srgbClr val="0000FF"/>
                </a:solidFill>
              </a:rPr>
              <a:t>recaptcha</a:t>
            </a:r>
            <a:r>
              <a:rPr lang="en-US" sz="2800" dirty="0" smtClean="0">
                <a:solidFill>
                  <a:srgbClr val="0000FF"/>
                </a:solidFill>
              </a:rPr>
              <a:t>/rails’</a:t>
            </a:r>
          </a:p>
          <a:p>
            <a:r>
              <a:rPr lang="en-US" sz="2800" dirty="0" smtClean="0"/>
              <a:t>Run </a:t>
            </a:r>
            <a:r>
              <a:rPr lang="en-US" sz="2800" dirty="0" smtClean="0">
                <a:solidFill>
                  <a:srgbClr val="0000FF"/>
                </a:solidFill>
              </a:rPr>
              <a:t>bundle install</a:t>
            </a:r>
          </a:p>
          <a:p>
            <a:r>
              <a:rPr lang="en-US" sz="2800" dirty="0" smtClean="0"/>
              <a:t>Get private and public keys from the </a:t>
            </a:r>
            <a:r>
              <a:rPr lang="en-US" sz="2800" dirty="0" err="1" smtClean="0"/>
              <a:t>Recaptcha</a:t>
            </a:r>
            <a:r>
              <a:rPr lang="en-US" sz="2800" dirty="0" smtClean="0"/>
              <a:t> control panel and setup an </a:t>
            </a:r>
            <a:r>
              <a:rPr lang="en-US" sz="2800" dirty="0" smtClean="0"/>
              <a:t>initializer </a:t>
            </a:r>
            <a:r>
              <a:rPr lang="en-US" sz="2800" dirty="0" smtClean="0"/>
              <a:t>in ‘</a:t>
            </a:r>
            <a:r>
              <a:rPr lang="en-US" sz="2800" dirty="0" err="1" smtClean="0">
                <a:solidFill>
                  <a:srgbClr val="0000FF"/>
                </a:solidFill>
              </a:rPr>
              <a:t>config</a:t>
            </a:r>
            <a:r>
              <a:rPr lang="en-US" sz="2800" dirty="0" smtClean="0">
                <a:solidFill>
                  <a:srgbClr val="0000FF"/>
                </a:solidFill>
              </a:rPr>
              <a:t>/initializers/</a:t>
            </a:r>
            <a:r>
              <a:rPr lang="en-US" sz="2800" dirty="0" err="1" smtClean="0">
                <a:solidFill>
                  <a:srgbClr val="0000FF"/>
                </a:solidFill>
              </a:rPr>
              <a:t>recaptcha.rb</a:t>
            </a:r>
            <a:r>
              <a:rPr lang="en-US" sz="2800" dirty="0" smtClean="0"/>
              <a:t>’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400" dirty="0" smtClean="0"/>
              <a:t>Use </a:t>
            </a:r>
            <a:r>
              <a:rPr lang="en-US" sz="2400" dirty="0" err="1"/>
              <a:t>Recaptcha</a:t>
            </a:r>
            <a:r>
              <a:rPr lang="en-US" sz="2400" dirty="0"/>
              <a:t> gem built-in </a:t>
            </a:r>
            <a:r>
              <a:rPr lang="en-US" sz="2400" dirty="0" err="1">
                <a:solidFill>
                  <a:srgbClr val="0000FF"/>
                </a:solidFill>
              </a:rPr>
              <a:t>recaptcha_tags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0000FF"/>
                </a:solidFill>
              </a:rPr>
              <a:t>verify_recaptcha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methods.</a:t>
            </a:r>
            <a:endParaRPr lang="en-US" sz="24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26502" y="4138717"/>
            <a:ext cx="5131558" cy="147732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Recaptcha.configure</a:t>
            </a:r>
            <a:r>
              <a:rPr lang="en-US" dirty="0">
                <a:solidFill>
                  <a:srgbClr val="0000FF"/>
                </a:solidFill>
              </a:rPr>
              <a:t> do |</a:t>
            </a:r>
            <a:r>
              <a:rPr lang="en-US" dirty="0" err="1">
                <a:solidFill>
                  <a:srgbClr val="0000FF"/>
                </a:solidFill>
              </a:rPr>
              <a:t>config</a:t>
            </a:r>
            <a:r>
              <a:rPr lang="en-US" dirty="0">
                <a:solidFill>
                  <a:srgbClr val="0000FF"/>
                </a:solidFill>
              </a:rPr>
              <a:t>|</a:t>
            </a:r>
          </a:p>
          <a:p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 err="1">
                <a:solidFill>
                  <a:srgbClr val="0000FF"/>
                </a:solidFill>
              </a:rPr>
              <a:t>config.public_key</a:t>
            </a:r>
            <a:r>
              <a:rPr lang="en-US" dirty="0">
                <a:solidFill>
                  <a:srgbClr val="0000FF"/>
                </a:solidFill>
              </a:rPr>
              <a:t>  = ENV['CAPTCHA_PUBLIC_KEY']</a:t>
            </a:r>
          </a:p>
          <a:p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 err="1">
                <a:solidFill>
                  <a:srgbClr val="0000FF"/>
                </a:solidFill>
              </a:rPr>
              <a:t>config.private_key</a:t>
            </a:r>
            <a:r>
              <a:rPr lang="en-US" dirty="0">
                <a:solidFill>
                  <a:srgbClr val="0000FF"/>
                </a:solidFill>
              </a:rPr>
              <a:t> = ENV['CAPTCHA_PRIVATE_KEY']</a:t>
            </a:r>
          </a:p>
          <a:p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 err="1">
                <a:solidFill>
                  <a:srgbClr val="0000FF"/>
                </a:solidFill>
              </a:rPr>
              <a:t>config.use_ssl_by_default</a:t>
            </a:r>
            <a:r>
              <a:rPr lang="en-US" dirty="0">
                <a:solidFill>
                  <a:srgbClr val="0000FF"/>
                </a:solidFill>
              </a:rPr>
              <a:t> = true</a:t>
            </a:r>
          </a:p>
          <a:p>
            <a:r>
              <a:rPr lang="en-US" dirty="0">
                <a:solidFill>
                  <a:srgbClr val="0000FF"/>
                </a:solidFill>
              </a:rPr>
              <a:t>end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220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 Devise with </a:t>
            </a:r>
            <a:r>
              <a:rPr lang="en-US" dirty="0" err="1" smtClean="0"/>
              <a:t>Recaptcha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Combine Devise </a:t>
            </a:r>
            <a:r>
              <a:rPr lang="en-US" sz="2800" dirty="0"/>
              <a:t>with </a:t>
            </a:r>
            <a:r>
              <a:rPr lang="en-US" sz="2800" dirty="0" err="1"/>
              <a:t>Recaptcha</a:t>
            </a:r>
            <a:r>
              <a:rPr lang="en-US" sz="2800" dirty="0"/>
              <a:t> and setup a secure login </a:t>
            </a:r>
            <a:r>
              <a:rPr lang="en-US" sz="2800" dirty="0" smtClean="0"/>
              <a:t>form</a:t>
            </a:r>
          </a:p>
          <a:p>
            <a:r>
              <a:rPr lang="en-US" sz="2800" dirty="0" smtClean="0"/>
              <a:t>Write a custom </a:t>
            </a:r>
            <a:r>
              <a:rPr lang="en-US" sz="2800" dirty="0" err="1" smtClean="0">
                <a:solidFill>
                  <a:srgbClr val="0000FF"/>
                </a:solidFill>
              </a:rPr>
              <a:t>SessionsController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class and add a custom view to </a:t>
            </a:r>
            <a:r>
              <a:rPr lang="en-US" sz="2800" dirty="0" smtClean="0">
                <a:solidFill>
                  <a:srgbClr val="0000FF"/>
                </a:solidFill>
              </a:rPr>
              <a:t>views/sessions/</a:t>
            </a:r>
            <a:r>
              <a:rPr lang="en-US" sz="2800" dirty="0" err="1" smtClean="0">
                <a:solidFill>
                  <a:srgbClr val="0000FF"/>
                </a:solidFill>
              </a:rPr>
              <a:t>new.html</a:t>
            </a:r>
            <a:r>
              <a:rPr lang="en-US" sz="2800" dirty="0" smtClean="0">
                <a:solidFill>
                  <a:srgbClr val="0000FF"/>
                </a:solidFill>
              </a:rPr>
              <a:t>.*</a:t>
            </a:r>
          </a:p>
          <a:p>
            <a:r>
              <a:rPr lang="en-US" sz="2800" dirty="0" smtClean="0"/>
              <a:t>You can copy-paste the whole view from </a:t>
            </a:r>
            <a:r>
              <a:rPr lang="en-US" sz="2800" dirty="0" err="1" smtClean="0">
                <a:hlinkClick r:id="rId2"/>
              </a:rPr>
              <a:t>GitHub</a:t>
            </a:r>
            <a:r>
              <a:rPr lang="en-US" sz="2800" dirty="0" smtClean="0">
                <a:hlinkClick r:id="rId2"/>
              </a:rPr>
              <a:t> </a:t>
            </a:r>
            <a:r>
              <a:rPr lang="en-US" sz="2800" dirty="0" smtClean="0"/>
              <a:t>and modify 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8221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Add the </a:t>
            </a:r>
            <a:r>
              <a:rPr lang="en-US" sz="2400" dirty="0" err="1"/>
              <a:t>Recaptcha</a:t>
            </a:r>
            <a:r>
              <a:rPr lang="en-US" sz="2400" dirty="0"/>
              <a:t> helper that will render a CAPTCHA if the number of login attempts exceeds some threshold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 smtClean="0">
                <a:solidFill>
                  <a:srgbClr val="0000FF"/>
                </a:solidFill>
              </a:rPr>
              <a:t>User.logins_before_captcha</a:t>
            </a:r>
            <a:r>
              <a:rPr lang="en-US" sz="2400" dirty="0" smtClean="0"/>
              <a:t> is a </a:t>
            </a:r>
            <a:r>
              <a:rPr lang="en-US" sz="2400" dirty="0"/>
              <a:t>reusable value that defines how many logins can be attempted before </a:t>
            </a:r>
            <a:r>
              <a:rPr lang="en-US" sz="2400" dirty="0" err="1"/>
              <a:t>Recaptcha</a:t>
            </a:r>
            <a:r>
              <a:rPr lang="en-US" sz="2400" dirty="0"/>
              <a:t> kicks in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45116" y="2529783"/>
            <a:ext cx="8341684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- if </a:t>
            </a:r>
            <a:r>
              <a:rPr lang="en-US" dirty="0" err="1">
                <a:solidFill>
                  <a:srgbClr val="0000FF"/>
                </a:solidFill>
              </a:rPr>
              <a:t>User.find_by_email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resource.email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</a:rPr>
              <a:t>  - if </a:t>
            </a:r>
            <a:r>
              <a:rPr lang="en-US" dirty="0" err="1">
                <a:solidFill>
                  <a:srgbClr val="0000FF"/>
                </a:solidFill>
              </a:rPr>
              <a:t>User.find_by_email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resource.email</a:t>
            </a:r>
            <a:r>
              <a:rPr lang="en-US" dirty="0">
                <a:solidFill>
                  <a:srgbClr val="0000FF"/>
                </a:solidFill>
              </a:rPr>
              <a:t>).</a:t>
            </a:r>
            <a:r>
              <a:rPr lang="en-US" dirty="0" err="1">
                <a:solidFill>
                  <a:srgbClr val="0000FF"/>
                </a:solidFill>
              </a:rPr>
              <a:t>failed_attempts</a:t>
            </a:r>
            <a:r>
              <a:rPr lang="en-US" dirty="0">
                <a:solidFill>
                  <a:srgbClr val="0000FF"/>
                </a:solidFill>
              </a:rPr>
              <a:t> &gt; </a:t>
            </a:r>
            <a:r>
              <a:rPr lang="en-US" dirty="0" err="1">
                <a:solidFill>
                  <a:srgbClr val="0000FF"/>
                </a:solidFill>
              </a:rPr>
              <a:t>User.logins_before_captcha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    = </a:t>
            </a:r>
            <a:r>
              <a:rPr lang="en-US" dirty="0" err="1">
                <a:solidFill>
                  <a:srgbClr val="0000FF"/>
                </a:solidFill>
              </a:rPr>
              <a:t>recaptcha_tags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30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attacker forward the user to a trap web site</a:t>
            </a:r>
          </a:p>
          <a:p>
            <a:r>
              <a:rPr lang="en-US" dirty="0" smtClean="0"/>
              <a:t>Send </a:t>
            </a:r>
            <a:r>
              <a:rPr lang="en-US" dirty="0"/>
              <a:t>an unsuspicious link in an email to the users, injecting the link by XSS in the web application or putting the link into an external </a:t>
            </a:r>
            <a:r>
              <a:rPr lang="en-US" dirty="0" smtClean="0"/>
              <a:t>site</a:t>
            </a:r>
          </a:p>
          <a:p>
            <a:pPr marL="400050" lvl="1" indent="0">
              <a:buNone/>
            </a:pPr>
            <a:r>
              <a:rPr lang="en-US" sz="2200" u="sng" dirty="0" smtClean="0">
                <a:hlinkClick r:id="rId2"/>
              </a:rPr>
              <a:t>e.g, http</a:t>
            </a:r>
            <a:r>
              <a:rPr lang="en-US" sz="2200" u="sng" dirty="0">
                <a:hlinkClick r:id="rId2"/>
              </a:rPr>
              <a:t>://www.example.com/site/redirect?to= </a:t>
            </a:r>
            <a:r>
              <a:rPr lang="en-US" sz="2200" u="sng" dirty="0" smtClean="0">
                <a:hlinkClick r:id="rId3"/>
              </a:rPr>
              <a:t>www.attacker.com</a:t>
            </a:r>
            <a:endParaRPr lang="en-US" sz="2200" u="sng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7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068"/>
            <a:ext cx="8229600" cy="1106564"/>
          </a:xfrm>
        </p:spPr>
        <p:txBody>
          <a:bodyPr>
            <a:normAutofit/>
          </a:bodyPr>
          <a:lstStyle/>
          <a:p>
            <a:r>
              <a:rPr lang="en-US" sz="2000" dirty="0"/>
              <a:t>add a custom </a:t>
            </a:r>
            <a:r>
              <a:rPr lang="en-US" sz="2000" dirty="0" err="1">
                <a:solidFill>
                  <a:srgbClr val="0000FF"/>
                </a:solidFill>
              </a:rPr>
              <a:t>SessionsController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0000FF"/>
                </a:solidFill>
              </a:rPr>
              <a:t>controllers/users/</a:t>
            </a:r>
            <a:r>
              <a:rPr lang="en-US" sz="2000" dirty="0" err="1">
                <a:solidFill>
                  <a:srgbClr val="0000FF"/>
                </a:solidFill>
              </a:rPr>
              <a:t>sessions_controller.rb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5428" y="978598"/>
            <a:ext cx="6367047" cy="5509201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class Users::</a:t>
            </a:r>
            <a:r>
              <a:rPr lang="en-US" sz="1600" dirty="0" err="1">
                <a:solidFill>
                  <a:srgbClr val="0000FF"/>
                </a:solidFill>
              </a:rPr>
              <a:t>SessionsController</a:t>
            </a:r>
            <a:r>
              <a:rPr lang="en-US" sz="1600" dirty="0">
                <a:solidFill>
                  <a:srgbClr val="0000FF"/>
                </a:solidFill>
              </a:rPr>
              <a:t> &lt; Devise::</a:t>
            </a:r>
            <a:r>
              <a:rPr lang="en-US" sz="1600" dirty="0" err="1">
                <a:solidFill>
                  <a:srgbClr val="0000FF"/>
                </a:solidFill>
              </a:rPr>
              <a:t>SessionsController</a:t>
            </a:r>
            <a:endParaRPr lang="en-US" sz="1600" dirty="0">
              <a:solidFill>
                <a:srgbClr val="0000FF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  </a:t>
            </a:r>
            <a:r>
              <a:rPr lang="en-US" sz="1600" dirty="0" err="1">
                <a:solidFill>
                  <a:srgbClr val="0000FF"/>
                </a:solidFill>
              </a:rPr>
              <a:t>def</a:t>
            </a:r>
            <a:r>
              <a:rPr lang="en-US" sz="1600" dirty="0">
                <a:solidFill>
                  <a:srgbClr val="0000FF"/>
                </a:solidFill>
              </a:rPr>
              <a:t> create</a:t>
            </a:r>
          </a:p>
          <a:p>
            <a:r>
              <a:rPr lang="en-US" sz="1600" dirty="0">
                <a:solidFill>
                  <a:srgbClr val="0000FF"/>
                </a:solidFill>
              </a:rPr>
              <a:t>    </a:t>
            </a:r>
            <a:r>
              <a:rPr lang="en-US" sz="1600" dirty="0" err="1">
                <a:solidFill>
                  <a:srgbClr val="0000FF"/>
                </a:solidFill>
              </a:rPr>
              <a:t>flash.clear</a:t>
            </a:r>
            <a:endParaRPr lang="en-US" sz="1600" dirty="0">
              <a:solidFill>
                <a:srgbClr val="0000FF"/>
              </a:solidFill>
            </a:endParaRPr>
          </a:p>
          <a:p>
            <a:endParaRPr lang="en-US" sz="1600" dirty="0">
              <a:solidFill>
                <a:srgbClr val="0000FF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    user = </a:t>
            </a:r>
            <a:r>
              <a:rPr lang="en-US" sz="1600" dirty="0" err="1">
                <a:solidFill>
                  <a:srgbClr val="0000FF"/>
                </a:solidFill>
              </a:rPr>
              <a:t>User.find_by_email</a:t>
            </a:r>
            <a:r>
              <a:rPr lang="en-US" sz="1600" dirty="0">
                <a:solidFill>
                  <a:srgbClr val="0000FF"/>
                </a:solidFill>
              </a:rPr>
              <a:t>(</a:t>
            </a:r>
            <a:r>
              <a:rPr lang="en-US" sz="1600" dirty="0" err="1">
                <a:solidFill>
                  <a:srgbClr val="0000FF"/>
                </a:solidFill>
              </a:rPr>
              <a:t>sign_in_params</a:t>
            </a:r>
            <a:r>
              <a:rPr lang="en-US" sz="1600" dirty="0">
                <a:solidFill>
                  <a:srgbClr val="0000FF"/>
                </a:solidFill>
              </a:rPr>
              <a:t>['email'])</a:t>
            </a:r>
          </a:p>
          <a:p>
            <a:r>
              <a:rPr lang="en-US" sz="1600" dirty="0">
                <a:solidFill>
                  <a:srgbClr val="0000FF"/>
                </a:solidFill>
              </a:rPr>
              <a:t>    super and return unless user</a:t>
            </a:r>
          </a:p>
          <a:p>
            <a:endParaRPr lang="en-US" sz="1600" dirty="0">
              <a:solidFill>
                <a:srgbClr val="0000FF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    </a:t>
            </a:r>
            <a:r>
              <a:rPr lang="en-US" sz="1600" dirty="0" err="1">
                <a:solidFill>
                  <a:srgbClr val="0000FF"/>
                </a:solidFill>
              </a:rPr>
              <a:t>adjust_failed_attempts</a:t>
            </a:r>
            <a:r>
              <a:rPr lang="en-US" sz="1600" dirty="0">
                <a:solidFill>
                  <a:srgbClr val="0000FF"/>
                </a:solidFill>
              </a:rPr>
              <a:t> user</a:t>
            </a:r>
          </a:p>
          <a:p>
            <a:endParaRPr lang="en-US" sz="1600" dirty="0">
              <a:solidFill>
                <a:srgbClr val="0000FF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    super and return if (</a:t>
            </a:r>
            <a:r>
              <a:rPr lang="en-US" sz="1600" dirty="0" err="1">
                <a:solidFill>
                  <a:srgbClr val="0000FF"/>
                </a:solidFill>
              </a:rPr>
              <a:t>user.failed_attempts</a:t>
            </a:r>
            <a:r>
              <a:rPr lang="en-US" sz="1600" dirty="0">
                <a:solidFill>
                  <a:srgbClr val="0000FF"/>
                </a:solidFill>
              </a:rPr>
              <a:t> &lt; </a:t>
            </a:r>
            <a:r>
              <a:rPr lang="en-US" sz="1600" dirty="0" err="1">
                <a:solidFill>
                  <a:srgbClr val="0000FF"/>
                </a:solidFill>
              </a:rPr>
              <a:t>User.logins_before_captcha</a:t>
            </a:r>
            <a:r>
              <a:rPr lang="en-US" sz="1600" dirty="0">
                <a:solidFill>
                  <a:srgbClr val="0000FF"/>
                </a:solidFill>
              </a:rPr>
              <a:t>)</a:t>
            </a:r>
          </a:p>
          <a:p>
            <a:r>
              <a:rPr lang="en-US" sz="1600" dirty="0">
                <a:solidFill>
                  <a:srgbClr val="0000FF"/>
                </a:solidFill>
              </a:rPr>
              <a:t>    super and return if </a:t>
            </a:r>
            <a:r>
              <a:rPr lang="en-US" sz="1600" dirty="0" err="1">
                <a:solidFill>
                  <a:srgbClr val="0000FF"/>
                </a:solidFill>
              </a:rPr>
              <a:t>user.access_locked</a:t>
            </a:r>
            <a:r>
              <a:rPr lang="en-US" sz="1600" dirty="0">
                <a:solidFill>
                  <a:srgbClr val="0000FF"/>
                </a:solidFill>
              </a:rPr>
              <a:t>? or </a:t>
            </a:r>
            <a:r>
              <a:rPr lang="en-US" sz="1600" dirty="0" err="1">
                <a:solidFill>
                  <a:srgbClr val="0000FF"/>
                </a:solidFill>
              </a:rPr>
              <a:t>verify_recaptcha</a:t>
            </a:r>
            <a:endParaRPr lang="en-US" sz="1600" dirty="0">
              <a:solidFill>
                <a:srgbClr val="0000FF"/>
              </a:solidFill>
            </a:endParaRPr>
          </a:p>
          <a:p>
            <a:endParaRPr lang="en-US" sz="1600" dirty="0">
              <a:solidFill>
                <a:srgbClr val="0000FF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    # Don't increase failed attempts if </a:t>
            </a:r>
            <a:r>
              <a:rPr lang="en-US" sz="1600" dirty="0" err="1">
                <a:solidFill>
                  <a:srgbClr val="0000FF"/>
                </a:solidFill>
              </a:rPr>
              <a:t>Recaptcha</a:t>
            </a:r>
            <a:r>
              <a:rPr lang="en-US" sz="1600" dirty="0">
                <a:solidFill>
                  <a:srgbClr val="0000FF"/>
                </a:solidFill>
              </a:rPr>
              <a:t> was not passed</a:t>
            </a:r>
          </a:p>
          <a:p>
            <a:r>
              <a:rPr lang="en-US" sz="1600" dirty="0">
                <a:solidFill>
                  <a:srgbClr val="0000FF"/>
                </a:solidFill>
              </a:rPr>
              <a:t>    </a:t>
            </a:r>
            <a:r>
              <a:rPr lang="en-US" sz="1600" dirty="0" err="1">
                <a:solidFill>
                  <a:srgbClr val="0000FF"/>
                </a:solidFill>
              </a:rPr>
              <a:t>decrement_failed_attempts</a:t>
            </a:r>
            <a:r>
              <a:rPr lang="en-US" sz="1600" dirty="0">
                <a:solidFill>
                  <a:srgbClr val="0000FF"/>
                </a:solidFill>
              </a:rPr>
              <a:t>(user) if </a:t>
            </a:r>
            <a:r>
              <a:rPr lang="en-US" sz="1600" dirty="0" err="1">
                <a:solidFill>
                  <a:srgbClr val="0000FF"/>
                </a:solidFill>
              </a:rPr>
              <a:t>recaptcha_present</a:t>
            </a:r>
            <a:r>
              <a:rPr lang="en-US" sz="1600" dirty="0">
                <a:solidFill>
                  <a:srgbClr val="0000FF"/>
                </a:solidFill>
              </a:rPr>
              <a:t>?(</a:t>
            </a:r>
            <a:r>
              <a:rPr lang="en-US" sz="1600" dirty="0" err="1">
                <a:solidFill>
                  <a:srgbClr val="0000FF"/>
                </a:solidFill>
              </a:rPr>
              <a:t>params</a:t>
            </a:r>
            <a:r>
              <a:rPr lang="en-US" sz="1600" dirty="0">
                <a:solidFill>
                  <a:srgbClr val="0000FF"/>
                </a:solidFill>
              </a:rPr>
              <a:t>) and</a:t>
            </a:r>
          </a:p>
          <a:p>
            <a:r>
              <a:rPr lang="en-US" sz="1600" dirty="0">
                <a:solidFill>
                  <a:srgbClr val="0000FF"/>
                </a:solidFill>
              </a:rPr>
              <a:t>       !</a:t>
            </a:r>
            <a:r>
              <a:rPr lang="en-US" sz="1600" dirty="0" err="1">
                <a:solidFill>
                  <a:srgbClr val="0000FF"/>
                </a:solidFill>
              </a:rPr>
              <a:t>verify_recaptcha</a:t>
            </a:r>
            <a:endParaRPr lang="en-US" sz="1600" dirty="0">
              <a:solidFill>
                <a:srgbClr val="0000FF"/>
              </a:solidFill>
            </a:endParaRPr>
          </a:p>
          <a:p>
            <a:endParaRPr lang="en-US" sz="1600" dirty="0">
              <a:solidFill>
                <a:srgbClr val="0000FF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    # </a:t>
            </a:r>
            <a:r>
              <a:rPr lang="en-US" sz="1600" dirty="0" err="1">
                <a:solidFill>
                  <a:srgbClr val="0000FF"/>
                </a:solidFill>
              </a:rPr>
              <a:t>Recaptcha</a:t>
            </a:r>
            <a:r>
              <a:rPr lang="en-US" sz="1600" dirty="0">
                <a:solidFill>
                  <a:srgbClr val="0000FF"/>
                </a:solidFill>
              </a:rPr>
              <a:t> was wrong</a:t>
            </a:r>
          </a:p>
          <a:p>
            <a:r>
              <a:rPr lang="en-US" sz="1600" dirty="0">
                <a:solidFill>
                  <a:srgbClr val="0000FF"/>
                </a:solidFill>
              </a:rPr>
              <a:t>    </a:t>
            </a:r>
            <a:r>
              <a:rPr lang="en-US" sz="1600" dirty="0" err="1">
                <a:solidFill>
                  <a:srgbClr val="0000FF"/>
                </a:solidFill>
              </a:rPr>
              <a:t>self.resource</a:t>
            </a:r>
            <a:r>
              <a:rPr lang="en-US" sz="1600" dirty="0">
                <a:solidFill>
                  <a:srgbClr val="0000FF"/>
                </a:solidFill>
              </a:rPr>
              <a:t> = </a:t>
            </a:r>
            <a:r>
              <a:rPr lang="en-US" sz="1600" dirty="0" err="1">
                <a:solidFill>
                  <a:srgbClr val="0000FF"/>
                </a:solidFill>
              </a:rPr>
              <a:t>resource_class.new</a:t>
            </a:r>
            <a:r>
              <a:rPr lang="en-US" sz="1600" dirty="0">
                <a:solidFill>
                  <a:srgbClr val="0000FF"/>
                </a:solidFill>
              </a:rPr>
              <a:t>(</a:t>
            </a:r>
            <a:r>
              <a:rPr lang="en-US" sz="1600" dirty="0" err="1">
                <a:solidFill>
                  <a:srgbClr val="0000FF"/>
                </a:solidFill>
              </a:rPr>
              <a:t>sign_in_params</a:t>
            </a:r>
            <a:r>
              <a:rPr lang="en-US" sz="1600" dirty="0">
                <a:solidFill>
                  <a:srgbClr val="0000FF"/>
                </a:solidFill>
              </a:rPr>
              <a:t>)</a:t>
            </a:r>
          </a:p>
          <a:p>
            <a:r>
              <a:rPr lang="en-US" sz="1600" dirty="0">
                <a:solidFill>
                  <a:srgbClr val="0000FF"/>
                </a:solidFill>
              </a:rPr>
              <a:t>    </a:t>
            </a:r>
            <a:r>
              <a:rPr lang="en-US" sz="1600" dirty="0" err="1">
                <a:solidFill>
                  <a:srgbClr val="0000FF"/>
                </a:solidFill>
              </a:rPr>
              <a:t>sign_out</a:t>
            </a:r>
            <a:endParaRPr lang="en-US" sz="1600" dirty="0">
              <a:solidFill>
                <a:srgbClr val="0000FF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    flash[:error] = '</a:t>
            </a:r>
            <a:r>
              <a:rPr lang="en-US" sz="1600" dirty="0" err="1">
                <a:solidFill>
                  <a:srgbClr val="0000FF"/>
                </a:solidFill>
              </a:rPr>
              <a:t>Captcha</a:t>
            </a:r>
            <a:r>
              <a:rPr lang="en-US" sz="1600" dirty="0">
                <a:solidFill>
                  <a:srgbClr val="0000FF"/>
                </a:solidFill>
              </a:rPr>
              <a:t> was wrong, please try again.'</a:t>
            </a:r>
          </a:p>
          <a:p>
            <a:r>
              <a:rPr lang="en-US" sz="1600" dirty="0">
                <a:solidFill>
                  <a:srgbClr val="0000FF"/>
                </a:solidFill>
              </a:rPr>
              <a:t>    </a:t>
            </a:r>
            <a:r>
              <a:rPr lang="en-US" sz="1600" dirty="0" err="1">
                <a:solidFill>
                  <a:srgbClr val="0000FF"/>
                </a:solidFill>
              </a:rPr>
              <a:t>respond_with_navigational</a:t>
            </a:r>
            <a:r>
              <a:rPr lang="en-US" sz="1600" dirty="0">
                <a:solidFill>
                  <a:srgbClr val="0000FF"/>
                </a:solidFill>
              </a:rPr>
              <a:t>(resource) { render :new }</a:t>
            </a:r>
          </a:p>
          <a:p>
            <a:r>
              <a:rPr lang="en-US" sz="1600" dirty="0">
                <a:solidFill>
                  <a:srgbClr val="0000FF"/>
                </a:solidFill>
              </a:rPr>
              <a:t>  end</a:t>
            </a:r>
            <a:endParaRPr 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09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068"/>
            <a:ext cx="8229600" cy="1106564"/>
          </a:xfrm>
        </p:spPr>
        <p:txBody>
          <a:bodyPr>
            <a:normAutofit/>
          </a:bodyPr>
          <a:lstStyle/>
          <a:p>
            <a:r>
              <a:rPr lang="en-US" sz="2000" dirty="0"/>
              <a:t>add a custom </a:t>
            </a:r>
            <a:r>
              <a:rPr lang="en-US" sz="2000" dirty="0" err="1">
                <a:solidFill>
                  <a:srgbClr val="0000FF"/>
                </a:solidFill>
              </a:rPr>
              <a:t>SessionsController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0000FF"/>
                </a:solidFill>
              </a:rPr>
              <a:t>controllers/users/</a:t>
            </a:r>
            <a:r>
              <a:rPr lang="en-US" sz="2000" dirty="0" err="1" smtClean="0">
                <a:solidFill>
                  <a:srgbClr val="0000FF"/>
                </a:solidFill>
              </a:rPr>
              <a:t>sessions_controller.rb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smtClean="0"/>
              <a:t>(continued.)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45428" y="978598"/>
            <a:ext cx="5358558" cy="569386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private </a:t>
            </a:r>
            <a:r>
              <a:rPr lang="en-US" sz="1600" dirty="0" err="1">
                <a:solidFill>
                  <a:srgbClr val="0000FF"/>
                </a:solidFill>
              </a:rPr>
              <a:t>def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adjust_failed_attempts</a:t>
            </a:r>
            <a:r>
              <a:rPr lang="en-US" sz="1600" dirty="0">
                <a:solidFill>
                  <a:srgbClr val="0000FF"/>
                </a:solidFill>
              </a:rPr>
              <a:t>(user)</a:t>
            </a:r>
          </a:p>
          <a:p>
            <a:r>
              <a:rPr lang="en-US" sz="1600" dirty="0">
                <a:solidFill>
                  <a:srgbClr val="0000FF"/>
                </a:solidFill>
              </a:rPr>
              <a:t>    if </a:t>
            </a:r>
            <a:r>
              <a:rPr lang="en-US" sz="1600" dirty="0" err="1">
                <a:solidFill>
                  <a:srgbClr val="0000FF"/>
                </a:solidFill>
              </a:rPr>
              <a:t>user.failed_attempts</a:t>
            </a:r>
            <a:r>
              <a:rPr lang="en-US" sz="1600" dirty="0">
                <a:solidFill>
                  <a:srgbClr val="0000FF"/>
                </a:solidFill>
              </a:rPr>
              <a:t> &gt; </a:t>
            </a:r>
            <a:r>
              <a:rPr lang="en-US" sz="1600" dirty="0" err="1">
                <a:solidFill>
                  <a:srgbClr val="0000FF"/>
                </a:solidFill>
              </a:rPr>
              <a:t>user.</a:t>
            </a:r>
            <a:r>
              <a:rPr lang="en-US" sz="1600" dirty="0" err="1">
                <a:solidFill>
                  <a:srgbClr val="800000"/>
                </a:solidFill>
              </a:rPr>
              <a:t>cached_failed_attempts</a:t>
            </a:r>
            <a:endParaRPr lang="en-US" sz="1600" dirty="0">
              <a:solidFill>
                <a:srgbClr val="800000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      </a:t>
            </a:r>
            <a:r>
              <a:rPr lang="en-US" sz="1600" dirty="0" err="1">
                <a:solidFill>
                  <a:srgbClr val="0000FF"/>
                </a:solidFill>
              </a:rPr>
              <a:t>user.update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800000"/>
                </a:solidFill>
              </a:rPr>
              <a:t>cached_failed_attempts</a:t>
            </a:r>
            <a:r>
              <a:rPr lang="en-US" sz="1600" dirty="0">
                <a:solidFill>
                  <a:srgbClr val="0000FF"/>
                </a:solidFill>
              </a:rPr>
              <a:t>: </a:t>
            </a:r>
            <a:r>
              <a:rPr lang="en-US" sz="1600" dirty="0" err="1">
                <a:solidFill>
                  <a:srgbClr val="0000FF"/>
                </a:solidFill>
              </a:rPr>
              <a:t>user.failed_attempts</a:t>
            </a:r>
            <a:endParaRPr lang="en-US" sz="1600" dirty="0">
              <a:solidFill>
                <a:srgbClr val="0000FF"/>
              </a:solidFill>
            </a:endParaRPr>
          </a:p>
          <a:p>
            <a:r>
              <a:rPr lang="hu-HU" sz="1600" dirty="0">
                <a:solidFill>
                  <a:srgbClr val="0000FF"/>
                </a:solidFill>
              </a:rPr>
              <a:t>    else</a:t>
            </a:r>
          </a:p>
          <a:p>
            <a:r>
              <a:rPr lang="en-US" sz="1600" dirty="0">
                <a:solidFill>
                  <a:srgbClr val="0000FF"/>
                </a:solidFill>
              </a:rPr>
              <a:t>      </a:t>
            </a:r>
            <a:r>
              <a:rPr lang="en-US" sz="1600" dirty="0" err="1">
                <a:solidFill>
                  <a:srgbClr val="0000FF"/>
                </a:solidFill>
              </a:rPr>
              <a:t>increment_failed_attempts</a:t>
            </a:r>
            <a:r>
              <a:rPr lang="en-US" sz="1600" dirty="0">
                <a:solidFill>
                  <a:srgbClr val="0000FF"/>
                </a:solidFill>
              </a:rPr>
              <a:t>(user)</a:t>
            </a:r>
          </a:p>
          <a:p>
            <a:r>
              <a:rPr lang="en-US" sz="1600" dirty="0">
                <a:solidFill>
                  <a:srgbClr val="0000FF"/>
                </a:solidFill>
              </a:rPr>
              <a:t>    end</a:t>
            </a:r>
          </a:p>
          <a:p>
            <a:r>
              <a:rPr lang="en-US" sz="1600" dirty="0">
                <a:solidFill>
                  <a:srgbClr val="0000FF"/>
                </a:solidFill>
              </a:rPr>
              <a:t>  end</a:t>
            </a:r>
          </a:p>
          <a:p>
            <a:endParaRPr lang="en-US" sz="1600" dirty="0">
              <a:solidFill>
                <a:srgbClr val="0000FF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  private </a:t>
            </a:r>
            <a:r>
              <a:rPr lang="en-US" sz="1600" dirty="0" err="1">
                <a:solidFill>
                  <a:srgbClr val="0000FF"/>
                </a:solidFill>
              </a:rPr>
              <a:t>def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increment_failed_attempts</a:t>
            </a:r>
            <a:r>
              <a:rPr lang="en-US" sz="1600" dirty="0">
                <a:solidFill>
                  <a:srgbClr val="0000FF"/>
                </a:solidFill>
              </a:rPr>
              <a:t>(user)</a:t>
            </a:r>
          </a:p>
          <a:p>
            <a:r>
              <a:rPr lang="en-US" sz="1600" dirty="0">
                <a:solidFill>
                  <a:srgbClr val="0000FF"/>
                </a:solidFill>
              </a:rPr>
              <a:t>    </a:t>
            </a:r>
            <a:r>
              <a:rPr lang="en-US" sz="1600" dirty="0" err="1">
                <a:solidFill>
                  <a:srgbClr val="0000FF"/>
                </a:solidFill>
              </a:rPr>
              <a:t>user.increment</a:t>
            </a:r>
            <a:r>
              <a:rPr lang="en-US" sz="1600" dirty="0">
                <a:solidFill>
                  <a:srgbClr val="0000FF"/>
                </a:solidFill>
              </a:rPr>
              <a:t> :</a:t>
            </a:r>
            <a:r>
              <a:rPr lang="en-US" sz="1600" dirty="0" err="1">
                <a:solidFill>
                  <a:srgbClr val="800000"/>
                </a:solidFill>
              </a:rPr>
              <a:t>cached_failed_attempts</a:t>
            </a:r>
            <a:endParaRPr lang="en-US" sz="1600" dirty="0">
              <a:solidFill>
                <a:srgbClr val="800000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    </a:t>
            </a:r>
            <a:r>
              <a:rPr lang="en-US" sz="1600" dirty="0" err="1">
                <a:solidFill>
                  <a:srgbClr val="0000FF"/>
                </a:solidFill>
              </a:rPr>
              <a:t>user.update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failed_attempts</a:t>
            </a:r>
            <a:r>
              <a:rPr lang="en-US" sz="1600" dirty="0">
                <a:solidFill>
                  <a:srgbClr val="0000FF"/>
                </a:solidFill>
              </a:rPr>
              <a:t>: </a:t>
            </a:r>
            <a:r>
              <a:rPr lang="en-US" sz="1600" dirty="0" err="1">
                <a:solidFill>
                  <a:srgbClr val="0000FF"/>
                </a:solidFill>
              </a:rPr>
              <a:t>user.</a:t>
            </a:r>
            <a:r>
              <a:rPr lang="en-US" sz="1600" dirty="0" err="1">
                <a:solidFill>
                  <a:srgbClr val="800000"/>
                </a:solidFill>
              </a:rPr>
              <a:t>cached_failed_attempts</a:t>
            </a:r>
            <a:endParaRPr lang="en-US" sz="1600" dirty="0">
              <a:solidFill>
                <a:srgbClr val="800000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  end</a:t>
            </a:r>
          </a:p>
          <a:p>
            <a:endParaRPr lang="en-US" sz="1600" dirty="0">
              <a:solidFill>
                <a:srgbClr val="0000FF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  private </a:t>
            </a:r>
            <a:r>
              <a:rPr lang="en-US" sz="1600" dirty="0" err="1">
                <a:solidFill>
                  <a:srgbClr val="0000FF"/>
                </a:solidFill>
              </a:rPr>
              <a:t>def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decrement_failed_attempts</a:t>
            </a:r>
            <a:r>
              <a:rPr lang="en-US" sz="1600" dirty="0">
                <a:solidFill>
                  <a:srgbClr val="0000FF"/>
                </a:solidFill>
              </a:rPr>
              <a:t>(user)</a:t>
            </a:r>
          </a:p>
          <a:p>
            <a:r>
              <a:rPr lang="en-US" sz="1600" dirty="0">
                <a:solidFill>
                  <a:srgbClr val="0000FF"/>
                </a:solidFill>
              </a:rPr>
              <a:t>    </a:t>
            </a:r>
            <a:r>
              <a:rPr lang="en-US" sz="1600" dirty="0" err="1">
                <a:solidFill>
                  <a:srgbClr val="0000FF"/>
                </a:solidFill>
              </a:rPr>
              <a:t>user.decrement</a:t>
            </a:r>
            <a:r>
              <a:rPr lang="en-US" sz="1600" dirty="0">
                <a:solidFill>
                  <a:srgbClr val="0000FF"/>
                </a:solidFill>
              </a:rPr>
              <a:t> :</a:t>
            </a:r>
            <a:r>
              <a:rPr lang="en-US" sz="1600" dirty="0" err="1">
                <a:solidFill>
                  <a:srgbClr val="0000FF"/>
                </a:solidFill>
              </a:rPr>
              <a:t>cached_failed_attempts</a:t>
            </a:r>
            <a:endParaRPr lang="en-US" sz="1600" dirty="0">
              <a:solidFill>
                <a:srgbClr val="0000FF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    </a:t>
            </a:r>
            <a:r>
              <a:rPr lang="en-US" sz="1600" dirty="0" err="1">
                <a:solidFill>
                  <a:srgbClr val="0000FF"/>
                </a:solidFill>
              </a:rPr>
              <a:t>user.update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failed_attempts</a:t>
            </a:r>
            <a:r>
              <a:rPr lang="en-US" sz="1600" dirty="0">
                <a:solidFill>
                  <a:srgbClr val="0000FF"/>
                </a:solidFill>
              </a:rPr>
              <a:t>: </a:t>
            </a:r>
            <a:r>
              <a:rPr lang="en-US" sz="1600" dirty="0" err="1">
                <a:solidFill>
                  <a:srgbClr val="0000FF"/>
                </a:solidFill>
              </a:rPr>
              <a:t>user.</a:t>
            </a:r>
            <a:r>
              <a:rPr lang="en-US" sz="1600" dirty="0" err="1">
                <a:solidFill>
                  <a:srgbClr val="800000"/>
                </a:solidFill>
              </a:rPr>
              <a:t>cached_failed_attempts</a:t>
            </a:r>
            <a:endParaRPr lang="en-US" sz="1600" dirty="0">
              <a:solidFill>
                <a:srgbClr val="800000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          end</a:t>
            </a:r>
          </a:p>
          <a:p>
            <a:endParaRPr lang="en-US" sz="1600" dirty="0">
              <a:solidFill>
                <a:srgbClr val="0000FF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  private </a:t>
            </a:r>
            <a:r>
              <a:rPr lang="en-US" sz="1600" dirty="0" err="1">
                <a:solidFill>
                  <a:srgbClr val="0000FF"/>
                </a:solidFill>
              </a:rPr>
              <a:t>def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recaptcha_present</a:t>
            </a:r>
            <a:r>
              <a:rPr lang="en-US" sz="1600" dirty="0">
                <a:solidFill>
                  <a:srgbClr val="0000FF"/>
                </a:solidFill>
              </a:rPr>
              <a:t>?(</a:t>
            </a:r>
            <a:r>
              <a:rPr lang="en-US" sz="1600" dirty="0" err="1">
                <a:solidFill>
                  <a:srgbClr val="0000FF"/>
                </a:solidFill>
              </a:rPr>
              <a:t>params</a:t>
            </a:r>
            <a:r>
              <a:rPr lang="en-US" sz="1600" dirty="0">
                <a:solidFill>
                  <a:srgbClr val="0000FF"/>
                </a:solidFill>
              </a:rPr>
              <a:t>)</a:t>
            </a:r>
          </a:p>
          <a:p>
            <a:r>
              <a:rPr lang="en-US" sz="1600" dirty="0">
                <a:solidFill>
                  <a:srgbClr val="0000FF"/>
                </a:solidFill>
              </a:rPr>
              <a:t>    </a:t>
            </a:r>
            <a:r>
              <a:rPr lang="en-US" sz="1600" dirty="0" err="1">
                <a:solidFill>
                  <a:srgbClr val="0000FF"/>
                </a:solidFill>
              </a:rPr>
              <a:t>params</a:t>
            </a:r>
            <a:r>
              <a:rPr lang="en-US" sz="1600" dirty="0">
                <a:solidFill>
                  <a:srgbClr val="0000FF"/>
                </a:solidFill>
              </a:rPr>
              <a:t>[:</a:t>
            </a:r>
            <a:r>
              <a:rPr lang="en-US" sz="1600" dirty="0" err="1">
                <a:solidFill>
                  <a:srgbClr val="0000FF"/>
                </a:solidFill>
              </a:rPr>
              <a:t>recaptcha_challenge_field</a:t>
            </a:r>
            <a:r>
              <a:rPr lang="en-US" sz="1600" dirty="0">
                <a:solidFill>
                  <a:srgbClr val="0000FF"/>
                </a:solidFill>
              </a:rPr>
              <a:t>]</a:t>
            </a:r>
          </a:p>
          <a:p>
            <a:r>
              <a:rPr lang="en-US" sz="1600" dirty="0">
                <a:solidFill>
                  <a:srgbClr val="0000FF"/>
                </a:solidFill>
              </a:rPr>
              <a:t>  end</a:t>
            </a:r>
          </a:p>
          <a:p>
            <a:r>
              <a:rPr lang="en-US" sz="1600" dirty="0">
                <a:solidFill>
                  <a:srgbClr val="0000FF"/>
                </a:solidFill>
              </a:rPr>
              <a:t>end</a:t>
            </a:r>
            <a:endParaRPr 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266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activate </a:t>
            </a:r>
            <a:r>
              <a:rPr lang="en-US" sz="2800" dirty="0" err="1" smtClean="0">
                <a:solidFill>
                  <a:srgbClr val="0000FF"/>
                </a:solidFill>
              </a:rPr>
              <a:t>SessionsController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/>
              <a:t>modify </a:t>
            </a:r>
            <a:r>
              <a:rPr lang="en-US" sz="2800" dirty="0" smtClean="0"/>
              <a:t>the </a:t>
            </a:r>
            <a:r>
              <a:rPr lang="en-US" sz="2800" dirty="0" err="1" smtClean="0">
                <a:solidFill>
                  <a:srgbClr val="0000FF"/>
                </a:solidFill>
              </a:rPr>
              <a:t>routes.rb</a:t>
            </a:r>
            <a:r>
              <a:rPr lang="en-US" sz="2800" dirty="0" smtClean="0"/>
              <a:t>:</a:t>
            </a:r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041013" y="2300748"/>
            <a:ext cx="6001914" cy="120032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AppName</a:t>
            </a:r>
            <a:r>
              <a:rPr lang="en-US" dirty="0">
                <a:solidFill>
                  <a:srgbClr val="0000FF"/>
                </a:solidFill>
              </a:rPr>
              <a:t>::</a:t>
            </a:r>
            <a:r>
              <a:rPr lang="en-US" dirty="0" err="1">
                <a:solidFill>
                  <a:srgbClr val="0000FF"/>
                </a:solidFill>
              </a:rPr>
              <a:t>Application.routes.draw</a:t>
            </a:r>
            <a:r>
              <a:rPr lang="en-US" dirty="0">
                <a:solidFill>
                  <a:srgbClr val="0000FF"/>
                </a:solidFill>
              </a:rPr>
              <a:t> do</a:t>
            </a:r>
          </a:p>
          <a:p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 err="1">
                <a:solidFill>
                  <a:srgbClr val="0000FF"/>
                </a:solidFill>
              </a:rPr>
              <a:t>devise_for</a:t>
            </a:r>
            <a:r>
              <a:rPr lang="en-US" dirty="0">
                <a:solidFill>
                  <a:srgbClr val="0000FF"/>
                </a:solidFill>
              </a:rPr>
              <a:t> :users, controllers: { sessions: 'users/sessions' }, ...</a:t>
            </a:r>
          </a:p>
          <a:p>
            <a:r>
              <a:rPr lang="en-US" dirty="0">
                <a:solidFill>
                  <a:srgbClr val="0000FF"/>
                </a:solidFill>
              </a:rPr>
              <a:t>  ...</a:t>
            </a:r>
          </a:p>
          <a:p>
            <a:r>
              <a:rPr lang="en-US" dirty="0">
                <a:solidFill>
                  <a:srgbClr val="0000FF"/>
                </a:solidFill>
              </a:rPr>
              <a:t>end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623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Create a migration that adds </a:t>
            </a:r>
            <a:r>
              <a:rPr lang="en-US" sz="2800" dirty="0" err="1" smtClean="0">
                <a:solidFill>
                  <a:srgbClr val="800000"/>
                </a:solidFill>
              </a:rPr>
              <a:t>cached_failed_attempts</a:t>
            </a:r>
            <a:r>
              <a:rPr lang="en-US" sz="2800" dirty="0" smtClean="0"/>
              <a:t> to </a:t>
            </a:r>
            <a:r>
              <a:rPr lang="en-US" sz="2800" dirty="0"/>
              <a:t>the users table</a:t>
            </a:r>
            <a:r>
              <a:rPr lang="en-US" sz="2800" dirty="0" smtClean="0"/>
              <a:t>: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/>
              <a:t>And add this attribute to the user model:</a:t>
            </a:r>
            <a:endParaRPr lang="en-US" sz="2800" dirty="0" smtClean="0"/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95271" y="2639339"/>
            <a:ext cx="6247398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add_column</a:t>
            </a:r>
            <a:r>
              <a:rPr lang="en-US" dirty="0">
                <a:solidFill>
                  <a:srgbClr val="0000FF"/>
                </a:solidFill>
              </a:rPr>
              <a:t> :users, </a:t>
            </a:r>
            <a:r>
              <a:rPr lang="en-US" dirty="0">
                <a:solidFill>
                  <a:srgbClr val="800000"/>
                </a:solidFill>
              </a:rPr>
              <a:t>:</a:t>
            </a:r>
            <a:r>
              <a:rPr lang="en-US" dirty="0" err="1">
                <a:solidFill>
                  <a:srgbClr val="800000"/>
                </a:solidFill>
              </a:rPr>
              <a:t>cached_failed_attempts</a:t>
            </a:r>
            <a:r>
              <a:rPr lang="en-US" dirty="0">
                <a:solidFill>
                  <a:srgbClr val="0000FF"/>
                </a:solidFill>
              </a:rPr>
              <a:t>, :integer, default: 0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5271" y="4268356"/>
            <a:ext cx="4344609" cy="120032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class User &lt; </a:t>
            </a:r>
            <a:r>
              <a:rPr lang="en-US" dirty="0" err="1">
                <a:solidFill>
                  <a:srgbClr val="0000FF"/>
                </a:solidFill>
              </a:rPr>
              <a:t>ActiveRecord</a:t>
            </a:r>
            <a:r>
              <a:rPr lang="en-US" dirty="0">
                <a:solidFill>
                  <a:srgbClr val="0000FF"/>
                </a:solidFill>
              </a:rPr>
              <a:t>::Base</a:t>
            </a:r>
          </a:p>
          <a:p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 err="1">
                <a:solidFill>
                  <a:srgbClr val="0000FF"/>
                </a:solidFill>
              </a:rPr>
              <a:t>attr_accessible</a:t>
            </a:r>
            <a:r>
              <a:rPr lang="en-US" dirty="0">
                <a:solidFill>
                  <a:srgbClr val="0000FF"/>
                </a:solidFill>
              </a:rPr>
              <a:t> :</a:t>
            </a:r>
            <a:r>
              <a:rPr lang="en-US" dirty="0" err="1">
                <a:solidFill>
                  <a:srgbClr val="0000FF"/>
                </a:solidFill>
              </a:rPr>
              <a:t>cached_failed_attempts</a:t>
            </a:r>
            <a:r>
              <a:rPr lang="en-US" dirty="0">
                <a:solidFill>
                  <a:srgbClr val="0000FF"/>
                </a:solidFill>
              </a:rPr>
              <a:t>, ...</a:t>
            </a:r>
          </a:p>
          <a:p>
            <a:r>
              <a:rPr lang="en-US" dirty="0">
                <a:solidFill>
                  <a:srgbClr val="0000FF"/>
                </a:solidFill>
              </a:rPr>
              <a:t>  ...</a:t>
            </a:r>
          </a:p>
          <a:p>
            <a:r>
              <a:rPr lang="en-US" dirty="0">
                <a:solidFill>
                  <a:srgbClr val="0000FF"/>
                </a:solidFill>
              </a:rPr>
              <a:t>end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837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Reset </a:t>
            </a:r>
            <a:r>
              <a:rPr lang="en-US" sz="2800" dirty="0"/>
              <a:t>failed attempt counters in </a:t>
            </a:r>
            <a:r>
              <a:rPr lang="en-US" sz="2800" dirty="0" err="1">
                <a:solidFill>
                  <a:srgbClr val="0000FF"/>
                </a:solidFill>
              </a:rPr>
              <a:t>SessionsController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once the user logs in</a:t>
            </a:r>
            <a:r>
              <a:rPr lang="en-US" sz="2800" dirty="0" smtClean="0"/>
              <a:t>:</a:t>
            </a:r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47321" y="2831690"/>
            <a:ext cx="6203779" cy="120032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def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after_sign_in_path_for</a:t>
            </a:r>
            <a:r>
              <a:rPr lang="en-US" dirty="0">
                <a:solidFill>
                  <a:srgbClr val="0000FF"/>
                </a:solidFill>
              </a:rPr>
              <a:t>(resource)</a:t>
            </a:r>
          </a:p>
          <a:p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 err="1">
                <a:solidFill>
                  <a:srgbClr val="0000FF"/>
                </a:solidFill>
              </a:rPr>
              <a:t>resource.update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cached_failed_attempts</a:t>
            </a:r>
            <a:r>
              <a:rPr lang="en-US" dirty="0">
                <a:solidFill>
                  <a:srgbClr val="0000FF"/>
                </a:solidFill>
              </a:rPr>
              <a:t>: 0, </a:t>
            </a:r>
            <a:r>
              <a:rPr lang="en-US" dirty="0" err="1">
                <a:solidFill>
                  <a:srgbClr val="0000FF"/>
                </a:solidFill>
              </a:rPr>
              <a:t>failed_attempts</a:t>
            </a:r>
            <a:r>
              <a:rPr lang="en-US" dirty="0">
                <a:solidFill>
                  <a:srgbClr val="0000FF"/>
                </a:solidFill>
              </a:rPr>
              <a:t>: 0</a:t>
            </a:r>
          </a:p>
          <a:p>
            <a:r>
              <a:rPr lang="en-US" dirty="0">
                <a:solidFill>
                  <a:srgbClr val="0000FF"/>
                </a:solidFill>
              </a:rPr>
              <a:t>  </a:t>
            </a:r>
            <a:r>
              <a:rPr lang="en-US" dirty="0" err="1">
                <a:solidFill>
                  <a:srgbClr val="0000FF"/>
                </a:solidFill>
              </a:rPr>
              <a:t>root_path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end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436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41901"/>
          </a:xfrm>
        </p:spPr>
        <p:txBody>
          <a:bodyPr>
            <a:normAutofit/>
          </a:bodyPr>
          <a:lstStyle/>
          <a:p>
            <a:r>
              <a:rPr lang="en-US" sz="2800" dirty="0"/>
              <a:t>By default, </a:t>
            </a:r>
            <a:r>
              <a:rPr lang="en-US" sz="2800" dirty="0" err="1"/>
              <a:t>reCAPTCHA</a:t>
            </a:r>
            <a:r>
              <a:rPr lang="en-US" sz="2800" dirty="0"/>
              <a:t> is skipped in "test" and "cucumber" </a:t>
            </a:r>
            <a:r>
              <a:rPr lang="en-US" sz="2800" dirty="0" err="1"/>
              <a:t>env</a:t>
            </a:r>
            <a:r>
              <a:rPr lang="en-US" sz="2800" dirty="0"/>
              <a:t>. To enable it during test: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64040" y="2842101"/>
            <a:ext cx="5912271" cy="40011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</a:rPr>
              <a:t>Recaptcha.configuration.skip_verify_env.delete</a:t>
            </a:r>
            <a:r>
              <a:rPr lang="en-US" sz="2000" dirty="0">
                <a:solidFill>
                  <a:srgbClr val="0000FF"/>
                </a:solidFill>
              </a:rPr>
              <a:t>("test")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784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following </a:t>
            </a:r>
            <a:r>
              <a:rPr lang="en-US" dirty="0"/>
              <a:t>will redirect the user to the main action if they tried to access a legacy action</a:t>
            </a:r>
            <a:r>
              <a:rPr lang="en-US" dirty="0" smtClean="0"/>
              <a:t>.</a:t>
            </a:r>
          </a:p>
          <a:p>
            <a:pPr marL="400050" lvl="1" indent="0">
              <a:buNone/>
            </a:pPr>
            <a:r>
              <a:rPr lang="en-US" sz="2400" dirty="0" err="1" smtClean="0">
                <a:solidFill>
                  <a:srgbClr val="0000FF"/>
                </a:solidFill>
              </a:rPr>
              <a:t>def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legacy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  </a:t>
            </a:r>
            <a:r>
              <a:rPr lang="en-US" sz="2400" dirty="0" err="1">
                <a:solidFill>
                  <a:srgbClr val="0000FF"/>
                </a:solidFill>
              </a:rPr>
              <a:t>redirect_to</a:t>
            </a:r>
            <a:r>
              <a:rPr lang="en-US" sz="2400" dirty="0">
                <a:solidFill>
                  <a:srgbClr val="0000FF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params.update</a:t>
            </a:r>
            <a:r>
              <a:rPr lang="en-US" sz="2400" dirty="0">
                <a:solidFill>
                  <a:srgbClr val="0000FF"/>
                </a:solidFill>
              </a:rPr>
              <a:t>(</a:t>
            </a:r>
            <a:r>
              <a:rPr lang="en-US" sz="2400" dirty="0" err="1">
                <a:solidFill>
                  <a:srgbClr val="0000FF"/>
                </a:solidFill>
              </a:rPr>
              <a:t>action:</a:t>
            </a:r>
            <a:r>
              <a:rPr lang="en-US" sz="2400" i="1" dirty="0" err="1">
                <a:solidFill>
                  <a:srgbClr val="0000FF"/>
                </a:solidFill>
              </a:rPr>
              <a:t>'main</a:t>
            </a:r>
            <a:r>
              <a:rPr lang="en-US" sz="2400" i="1" dirty="0">
                <a:solidFill>
                  <a:srgbClr val="0000FF"/>
                </a:solidFill>
              </a:rPr>
              <a:t>'</a:t>
            </a:r>
            <a:r>
              <a:rPr lang="en-US" sz="2400" dirty="0">
                <a:solidFill>
                  <a:srgbClr val="0000FF"/>
                </a:solidFill>
              </a:rPr>
              <a:t>))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end</a:t>
            </a:r>
            <a:r>
              <a:rPr lang="en-US" dirty="0"/>
              <a:t>	</a:t>
            </a:r>
          </a:p>
          <a:p>
            <a:r>
              <a:rPr lang="en-US" dirty="0" smtClean="0"/>
              <a:t>Exploited by attacker 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0000FF"/>
                </a:solidFill>
                <a:hlinkClick r:id="rId2"/>
              </a:rPr>
              <a:t>http://www.example.com/site/legacy</a:t>
            </a:r>
            <a:r>
              <a:rPr lang="en-US" sz="2200" dirty="0" smtClean="0">
                <a:solidFill>
                  <a:srgbClr val="0000FF"/>
                </a:solidFill>
              </a:rPr>
              <a:t>?			param1</a:t>
            </a:r>
            <a:r>
              <a:rPr lang="en-US" sz="2200" dirty="0">
                <a:solidFill>
                  <a:srgbClr val="0000FF"/>
                </a:solidFill>
              </a:rPr>
              <a:t>=xy&amp;param2=23&amp;host=</a:t>
            </a:r>
            <a:r>
              <a:rPr lang="en-US" sz="2200" dirty="0" err="1" smtClean="0">
                <a:solidFill>
                  <a:srgbClr val="0000FF"/>
                </a:solidFill>
              </a:rPr>
              <a:t>www.attacker.com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</a:rPr>
              <a:t>	</a:t>
            </a:r>
          </a:p>
          <a:p>
            <a:r>
              <a:rPr lang="en-US" dirty="0" smtClean="0"/>
              <a:t>Countermeasure: </a:t>
            </a:r>
            <a:r>
              <a:rPr lang="en-US" dirty="0"/>
              <a:t>include only the expected parameters in a </a:t>
            </a:r>
            <a:r>
              <a:rPr lang="en-US" dirty="0">
                <a:solidFill>
                  <a:srgbClr val="0000FF"/>
                </a:solidFill>
              </a:rPr>
              <a:t>legacy</a:t>
            </a:r>
            <a:r>
              <a:rPr lang="en-US" dirty="0"/>
              <a:t> action</a:t>
            </a:r>
          </a:p>
        </p:txBody>
      </p:sp>
    </p:spTree>
    <p:extLst>
      <p:ext uri="{BB962C8B-B14F-4D97-AF65-F5344CB8AC3E}">
        <p14:creationId xmlns:p14="http://schemas.microsoft.com/office/powerpoint/2010/main" val="692089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Uploads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Make sure file uploads don't overwrite important files, and process media files asynchronously</a:t>
            </a:r>
          </a:p>
          <a:p>
            <a:r>
              <a:rPr lang="en-US" sz="2800" dirty="0" err="1" smtClean="0"/>
              <a:t>E.g</a:t>
            </a:r>
            <a:r>
              <a:rPr lang="en-US" sz="2800" dirty="0" smtClean="0"/>
              <a:t>, you store file uploads at </a:t>
            </a:r>
            <a:r>
              <a:rPr lang="en-US" sz="2800" dirty="0" smtClean="0">
                <a:solidFill>
                  <a:srgbClr val="0000FF"/>
                </a:solidFill>
              </a:rPr>
              <a:t>/</a:t>
            </a:r>
            <a:r>
              <a:rPr lang="en-US" sz="2800" dirty="0" err="1" smtClean="0">
                <a:solidFill>
                  <a:srgbClr val="0000FF"/>
                </a:solidFill>
              </a:rPr>
              <a:t>var</a:t>
            </a:r>
            <a:r>
              <a:rPr lang="en-US" sz="2800" dirty="0" smtClean="0">
                <a:solidFill>
                  <a:srgbClr val="0000FF"/>
                </a:solidFill>
              </a:rPr>
              <a:t>/www/uploads</a:t>
            </a:r>
            <a:r>
              <a:rPr lang="en-US" sz="2800" dirty="0" smtClean="0"/>
              <a:t>, but the user enters a file name like “</a:t>
            </a:r>
            <a:r>
              <a:rPr lang="en-US" sz="2800" dirty="0" smtClean="0">
                <a:solidFill>
                  <a:srgbClr val="0000FF"/>
                </a:solidFill>
              </a:rPr>
              <a:t>../../../</a:t>
            </a:r>
            <a:r>
              <a:rPr lang="en-US" sz="2800" dirty="0" err="1" smtClean="0">
                <a:solidFill>
                  <a:srgbClr val="0000FF"/>
                </a:solidFill>
              </a:rPr>
              <a:t>etc</a:t>
            </a:r>
            <a:r>
              <a:rPr lang="en-US" sz="2800" dirty="0" smtClean="0">
                <a:solidFill>
                  <a:srgbClr val="0000FF"/>
                </a:solidFill>
              </a:rPr>
              <a:t>/</a:t>
            </a:r>
            <a:r>
              <a:rPr lang="en-US" sz="2800" dirty="0" err="1" smtClean="0">
                <a:solidFill>
                  <a:srgbClr val="0000FF"/>
                </a:solidFill>
              </a:rPr>
              <a:t>passwd</a:t>
            </a:r>
            <a:r>
              <a:rPr lang="en-US" sz="2800" dirty="0" smtClean="0"/>
              <a:t>”</a:t>
            </a:r>
          </a:p>
          <a:p>
            <a:r>
              <a:rPr lang="en-US" sz="2800" dirty="0" smtClean="0"/>
              <a:t>Synchronous </a:t>
            </a:r>
            <a:r>
              <a:rPr lang="en-US" sz="2800" dirty="0"/>
              <a:t>processing of file </a:t>
            </a:r>
            <a:r>
              <a:rPr lang="en-US" sz="2800" dirty="0" smtClean="0"/>
              <a:t>uploads might results in </a:t>
            </a:r>
            <a:r>
              <a:rPr lang="en-US" sz="2800" i="1" dirty="0"/>
              <a:t>denial-of-service attacks</a:t>
            </a:r>
            <a:r>
              <a:rPr lang="en-US" sz="2800" dirty="0" smtClean="0"/>
              <a:t>.</a:t>
            </a:r>
          </a:p>
          <a:p>
            <a:r>
              <a:rPr lang="en-US" sz="2800" i="1" dirty="0" smtClean="0"/>
              <a:t>Process </a:t>
            </a:r>
            <a:r>
              <a:rPr lang="en-US" sz="2800" i="1" dirty="0"/>
              <a:t>media files </a:t>
            </a:r>
            <a:r>
              <a:rPr lang="en-US" sz="2800" i="1" dirty="0" smtClean="0"/>
              <a:t>asynchronously</a:t>
            </a:r>
          </a:p>
          <a:p>
            <a:r>
              <a:rPr lang="en-US" sz="2800" dirty="0" smtClean="0"/>
              <a:t>File name sanitizer from </a:t>
            </a:r>
            <a:r>
              <a:rPr lang="en-US" sz="2800" dirty="0" err="1" smtClean="0">
                <a:hlinkClick r:id="rId2"/>
              </a:rPr>
              <a:t>attachment_fu_plugin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2755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Executable Code in File Uploads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Source code in uploaded files may be executed when placed in specific directories. Do not place file uploads in Rails' /public directory if it is Apache's home directory.</a:t>
            </a:r>
          </a:p>
          <a:p>
            <a:endParaRPr lang="en-US" sz="2800" dirty="0" smtClean="0"/>
          </a:p>
          <a:p>
            <a:r>
              <a:rPr lang="en-US" sz="2800" dirty="0" smtClean="0"/>
              <a:t>If your Apache </a:t>
            </a:r>
            <a:r>
              <a:rPr lang="en-US" sz="2800" dirty="0" err="1" smtClean="0"/>
              <a:t>DocumentRoot</a:t>
            </a:r>
            <a:r>
              <a:rPr lang="en-US" sz="2800" dirty="0" smtClean="0"/>
              <a:t> points to Rails' /public directory, do not put file uploads in it, store files at least one level downwards.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161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Downloads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Make sure users cannot download arbitrary files.</a:t>
            </a:r>
          </a:p>
          <a:p>
            <a:endParaRPr lang="en-US" sz="2800" dirty="0" smtClean="0"/>
          </a:p>
          <a:p>
            <a:r>
              <a:rPr lang="en-US" sz="2800" dirty="0"/>
              <a:t>If you use a file name, that the user entered, without filtering, any file can be downloaded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</a:rPr>
              <a:t>send_file</a:t>
            </a:r>
            <a:r>
              <a:rPr lang="en-US" sz="2400" dirty="0">
                <a:solidFill>
                  <a:srgbClr val="0000FF"/>
                </a:solidFill>
              </a:rPr>
              <a:t>(</a:t>
            </a:r>
            <a:r>
              <a:rPr lang="en-US" sz="2400" i="1" dirty="0">
                <a:solidFill>
                  <a:srgbClr val="0000FF"/>
                </a:solidFill>
              </a:rPr>
              <a:t>'/</a:t>
            </a:r>
            <a:r>
              <a:rPr lang="en-US" sz="2400" i="1" dirty="0" err="1">
                <a:solidFill>
                  <a:srgbClr val="0000FF"/>
                </a:solidFill>
              </a:rPr>
              <a:t>var</a:t>
            </a:r>
            <a:r>
              <a:rPr lang="en-US" sz="2400" i="1" dirty="0">
                <a:solidFill>
                  <a:srgbClr val="0000FF"/>
                </a:solidFill>
              </a:rPr>
              <a:t>/www/uploads/'</a:t>
            </a:r>
            <a:r>
              <a:rPr lang="en-US" sz="2400" dirty="0">
                <a:solidFill>
                  <a:srgbClr val="0000FF"/>
                </a:solidFill>
              </a:rPr>
              <a:t> + </a:t>
            </a:r>
            <a:r>
              <a:rPr lang="en-US" sz="2400" dirty="0" err="1">
                <a:solidFill>
                  <a:srgbClr val="0000FF"/>
                </a:solidFill>
              </a:rPr>
              <a:t>params</a:t>
            </a:r>
            <a:r>
              <a:rPr lang="en-US" sz="2400" dirty="0">
                <a:solidFill>
                  <a:srgbClr val="0000FF"/>
                </a:solidFill>
              </a:rPr>
              <a:t>[</a:t>
            </a:r>
            <a:r>
              <a:rPr lang="en-US" sz="2400" b="1" dirty="0">
                <a:solidFill>
                  <a:srgbClr val="0000FF"/>
                </a:solidFill>
              </a:rPr>
              <a:t>:filename</a:t>
            </a:r>
            <a:r>
              <a:rPr lang="en-US" sz="2400" dirty="0">
                <a:solidFill>
                  <a:srgbClr val="0000FF"/>
                </a:solidFill>
              </a:rPr>
              <a:t>])	</a:t>
            </a:r>
            <a:endParaRPr lang="en-US" sz="2800" dirty="0" smtClean="0"/>
          </a:p>
          <a:p>
            <a:r>
              <a:rPr lang="en-US" sz="2800" dirty="0" smtClean="0"/>
              <a:t>pass </a:t>
            </a:r>
            <a:r>
              <a:rPr lang="en-US" sz="2800" dirty="0"/>
              <a:t>a file name like "</a:t>
            </a:r>
            <a:r>
              <a:rPr lang="en-US" sz="2800" dirty="0">
                <a:solidFill>
                  <a:srgbClr val="0000FF"/>
                </a:solidFill>
              </a:rPr>
              <a:t>../../../</a:t>
            </a:r>
            <a:r>
              <a:rPr lang="en-US" sz="2800" dirty="0" err="1">
                <a:solidFill>
                  <a:srgbClr val="0000FF"/>
                </a:solidFill>
              </a:rPr>
              <a:t>etc</a:t>
            </a:r>
            <a:r>
              <a:rPr lang="en-US" sz="2800" dirty="0">
                <a:solidFill>
                  <a:srgbClr val="0000FF"/>
                </a:solidFill>
              </a:rPr>
              <a:t>/</a:t>
            </a:r>
            <a:r>
              <a:rPr lang="en-US" sz="2800" dirty="0" err="1">
                <a:solidFill>
                  <a:srgbClr val="0000FF"/>
                </a:solidFill>
              </a:rPr>
              <a:t>passwd</a:t>
            </a:r>
            <a:r>
              <a:rPr lang="en-US" sz="2800" dirty="0"/>
              <a:t>" to download the server's login </a:t>
            </a:r>
            <a:r>
              <a:rPr lang="en-US" sz="2800" dirty="0" smtClean="0"/>
              <a:t>information</a:t>
            </a:r>
          </a:p>
          <a:p>
            <a:endParaRPr lang="en-US" sz="2800" dirty="0"/>
          </a:p>
          <a:p>
            <a:r>
              <a:rPr lang="en-US" sz="2800" dirty="0" smtClean="0"/>
              <a:t>Check the requested file is in the expected directly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042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Downloads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Check </a:t>
            </a:r>
            <a:r>
              <a:rPr lang="en-US" dirty="0"/>
              <a:t>that the requested file is in the expected directory:</a:t>
            </a:r>
            <a:endParaRPr lang="en-US" dirty="0" smtClean="0"/>
          </a:p>
          <a:p>
            <a:pPr marL="0" indent="0">
              <a:buNone/>
            </a:pPr>
            <a:r>
              <a:rPr lang="en-US" sz="2600" dirty="0" err="1" smtClean="0">
                <a:solidFill>
                  <a:srgbClr val="0000FF"/>
                </a:solidFill>
              </a:rPr>
              <a:t>basename</a:t>
            </a:r>
            <a:r>
              <a:rPr lang="en-US" sz="2600" dirty="0" smtClean="0">
                <a:solidFill>
                  <a:srgbClr val="0000FF"/>
                </a:solidFill>
              </a:rPr>
              <a:t> </a:t>
            </a:r>
            <a:r>
              <a:rPr lang="en-US" sz="2600" dirty="0">
                <a:solidFill>
                  <a:srgbClr val="0000FF"/>
                </a:solidFill>
              </a:rPr>
              <a:t>= 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</a:rPr>
              <a:t>File</a:t>
            </a:r>
            <a:r>
              <a:rPr lang="en-US" sz="2600" dirty="0" err="1">
                <a:solidFill>
                  <a:srgbClr val="0000FF"/>
                </a:solidFill>
              </a:rPr>
              <a:t>.expand_path</a:t>
            </a:r>
            <a:r>
              <a:rPr lang="en-US" sz="2600" dirty="0">
                <a:solidFill>
                  <a:srgbClr val="0000FF"/>
                </a:solidFill>
              </a:rPr>
              <a:t>(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</a:rPr>
              <a:t>File</a:t>
            </a:r>
            <a:r>
              <a:rPr lang="en-US" sz="2600" dirty="0" err="1">
                <a:solidFill>
                  <a:srgbClr val="0000FF"/>
                </a:solidFill>
              </a:rPr>
              <a:t>.join</a:t>
            </a:r>
            <a:r>
              <a:rPr lang="en-US" sz="2600" dirty="0">
                <a:solidFill>
                  <a:srgbClr val="0000FF"/>
                </a:solidFill>
              </a:rPr>
              <a:t>(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</a:rPr>
              <a:t>File</a:t>
            </a:r>
            <a:r>
              <a:rPr lang="en-US" sz="2600" dirty="0" err="1">
                <a:solidFill>
                  <a:srgbClr val="0000FF"/>
                </a:solidFill>
              </a:rPr>
              <a:t>.dirname</a:t>
            </a:r>
            <a:r>
              <a:rPr lang="en-US" sz="2600" dirty="0">
                <a:solidFill>
                  <a:srgbClr val="0000FF"/>
                </a:solidFill>
              </a:rPr>
              <a:t>(__FILE__), </a:t>
            </a:r>
            <a:r>
              <a:rPr lang="en-US" sz="2600" i="1" dirty="0">
                <a:solidFill>
                  <a:srgbClr val="0000FF"/>
                </a:solidFill>
              </a:rPr>
              <a:t>'../../files'</a:t>
            </a:r>
            <a:r>
              <a:rPr lang="en-US" sz="2600" dirty="0">
                <a:solidFill>
                  <a:srgbClr val="0000FF"/>
                </a:solidFill>
              </a:rPr>
              <a:t>))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</a:rPr>
              <a:t>filename = 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</a:rPr>
              <a:t>File</a:t>
            </a:r>
            <a:r>
              <a:rPr lang="en-US" sz="2600" dirty="0" err="1">
                <a:solidFill>
                  <a:srgbClr val="0000FF"/>
                </a:solidFill>
              </a:rPr>
              <a:t>.expand_path</a:t>
            </a:r>
            <a:r>
              <a:rPr lang="en-US" sz="2600" dirty="0">
                <a:solidFill>
                  <a:srgbClr val="0000FF"/>
                </a:solidFill>
              </a:rPr>
              <a:t>(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</a:rPr>
              <a:t>File</a:t>
            </a:r>
            <a:r>
              <a:rPr lang="en-US" sz="2600" dirty="0" err="1">
                <a:solidFill>
                  <a:srgbClr val="0000FF"/>
                </a:solidFill>
              </a:rPr>
              <a:t>.join</a:t>
            </a:r>
            <a:r>
              <a:rPr lang="en-US" sz="2600" dirty="0">
                <a:solidFill>
                  <a:srgbClr val="0000FF"/>
                </a:solidFill>
              </a:rPr>
              <a:t>(</a:t>
            </a:r>
            <a:r>
              <a:rPr lang="en-US" sz="2600" dirty="0" err="1">
                <a:solidFill>
                  <a:srgbClr val="0000FF"/>
                </a:solidFill>
              </a:rPr>
              <a:t>basename</a:t>
            </a:r>
            <a:r>
              <a:rPr lang="en-US" sz="2600" dirty="0">
                <a:solidFill>
                  <a:srgbClr val="0000FF"/>
                </a:solidFill>
              </a:rPr>
              <a:t>, </a:t>
            </a:r>
            <a:r>
              <a:rPr lang="en-US" sz="2600" b="1" dirty="0">
                <a:solidFill>
                  <a:srgbClr val="0000FF"/>
                </a:solidFill>
              </a:rPr>
              <a:t>@</a:t>
            </a:r>
            <a:r>
              <a:rPr lang="en-US" sz="2600" b="1" dirty="0" err="1">
                <a:solidFill>
                  <a:srgbClr val="0000FF"/>
                </a:solidFill>
              </a:rPr>
              <a:t>file</a:t>
            </a:r>
            <a:r>
              <a:rPr lang="en-US" sz="2600" dirty="0" err="1">
                <a:solidFill>
                  <a:srgbClr val="0000FF"/>
                </a:solidFill>
              </a:rPr>
              <a:t>.public_filename</a:t>
            </a:r>
            <a:r>
              <a:rPr lang="en-US" sz="2600" dirty="0">
                <a:solidFill>
                  <a:srgbClr val="0000FF"/>
                </a:solidFill>
              </a:rPr>
              <a:t>))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</a:rPr>
              <a:t>raise if </a:t>
            </a:r>
            <a:r>
              <a:rPr lang="en-US" sz="2600" dirty="0" err="1">
                <a:solidFill>
                  <a:srgbClr val="0000FF"/>
                </a:solidFill>
              </a:rPr>
              <a:t>basename</a:t>
            </a:r>
            <a:r>
              <a:rPr lang="en-US" sz="2600" dirty="0">
                <a:solidFill>
                  <a:srgbClr val="0000FF"/>
                </a:solidFill>
              </a:rPr>
              <a:t> !=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</a:rPr>
              <a:t>     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</a:rPr>
              <a:t>File</a:t>
            </a:r>
            <a:r>
              <a:rPr lang="en-US" sz="2600" dirty="0" err="1">
                <a:solidFill>
                  <a:srgbClr val="0000FF"/>
                </a:solidFill>
              </a:rPr>
              <a:t>.expand_path</a:t>
            </a:r>
            <a:r>
              <a:rPr lang="en-US" sz="2600" dirty="0">
                <a:solidFill>
                  <a:srgbClr val="0000FF"/>
                </a:solidFill>
              </a:rPr>
              <a:t>(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</a:rPr>
              <a:t>File</a:t>
            </a:r>
            <a:r>
              <a:rPr lang="en-US" sz="2600" dirty="0" err="1">
                <a:solidFill>
                  <a:srgbClr val="0000FF"/>
                </a:solidFill>
              </a:rPr>
              <a:t>.join</a:t>
            </a:r>
            <a:r>
              <a:rPr lang="en-US" sz="2600" dirty="0">
                <a:solidFill>
                  <a:srgbClr val="0000FF"/>
                </a:solidFill>
              </a:rPr>
              <a:t>(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</a:rPr>
              <a:t>File</a:t>
            </a:r>
            <a:r>
              <a:rPr lang="en-US" sz="2600" dirty="0" err="1">
                <a:solidFill>
                  <a:srgbClr val="0000FF"/>
                </a:solidFill>
              </a:rPr>
              <a:t>.dirname</a:t>
            </a:r>
            <a:r>
              <a:rPr lang="en-US" sz="2600" dirty="0">
                <a:solidFill>
                  <a:srgbClr val="0000FF"/>
                </a:solidFill>
              </a:rPr>
              <a:t>(filename), </a:t>
            </a:r>
            <a:r>
              <a:rPr lang="en-US" sz="2600" i="1" dirty="0">
                <a:solidFill>
                  <a:srgbClr val="0000FF"/>
                </a:solidFill>
              </a:rPr>
              <a:t>'../../../'</a:t>
            </a:r>
            <a:r>
              <a:rPr lang="en-US" sz="2600" dirty="0">
                <a:solidFill>
                  <a:srgbClr val="0000FF"/>
                </a:solidFill>
              </a:rPr>
              <a:t>))</a:t>
            </a:r>
          </a:p>
          <a:p>
            <a:pPr marL="0" indent="0">
              <a:buNone/>
            </a:pPr>
            <a:r>
              <a:rPr lang="en-US" sz="2600" dirty="0" err="1">
                <a:solidFill>
                  <a:srgbClr val="0000FF"/>
                </a:solidFill>
              </a:rPr>
              <a:t>send_file</a:t>
            </a:r>
            <a:r>
              <a:rPr lang="en-US" sz="2600" dirty="0">
                <a:solidFill>
                  <a:srgbClr val="0000FF"/>
                </a:solidFill>
              </a:rPr>
              <a:t> filename, disposition: </a:t>
            </a:r>
            <a:r>
              <a:rPr lang="en-US" sz="2600" i="1" dirty="0">
                <a:solidFill>
                  <a:srgbClr val="0000FF"/>
                </a:solidFill>
              </a:rPr>
              <a:t>'inline'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45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Almost every web application has to deal with authorization and authentication. Instead of rolling your own, it is advisable to use common plug-ins. </a:t>
            </a:r>
          </a:p>
          <a:p>
            <a:r>
              <a:rPr lang="en-US" dirty="0" smtClean="0"/>
              <a:t>Popular </a:t>
            </a:r>
            <a:r>
              <a:rPr lang="en-US" dirty="0" smtClean="0">
                <a:hlinkClick r:id="rId2"/>
              </a:rPr>
              <a:t>Devise </a:t>
            </a:r>
            <a:r>
              <a:rPr lang="en-US" dirty="0" smtClean="0"/>
              <a:t>or </a:t>
            </a:r>
            <a:r>
              <a:rPr lang="en-US" dirty="0" err="1" smtClean="0">
                <a:hlinkClick r:id="rId3"/>
              </a:rPr>
              <a:t>authlogic</a:t>
            </a:r>
            <a:r>
              <a:rPr lang="en-US" dirty="0" smtClean="0"/>
              <a:t> gems for user management, it will automatically expire sessions on sign in and sign out for you.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14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4489</TotalTime>
  <Words>1728</Words>
  <Application>Microsoft Macintosh PowerPoint</Application>
  <PresentationFormat>On-screen Show (4:3)</PresentationFormat>
  <Paragraphs>261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Advanced Web Application Development </vt:lpstr>
      <vt:lpstr>Lecture Outline</vt:lpstr>
      <vt:lpstr>Redirection</vt:lpstr>
      <vt:lpstr>Redirection</vt:lpstr>
      <vt:lpstr>File Uploads</vt:lpstr>
      <vt:lpstr>Executable Code in File Uploads</vt:lpstr>
      <vt:lpstr>File Downloads</vt:lpstr>
      <vt:lpstr>File Downloads</vt:lpstr>
      <vt:lpstr>User Management</vt:lpstr>
      <vt:lpstr>User Management</vt:lpstr>
      <vt:lpstr>Brute-Forcing Accounts</vt:lpstr>
      <vt:lpstr>CAPTCHAs</vt:lpstr>
      <vt:lpstr>Logging</vt:lpstr>
      <vt:lpstr>Good Passwords</vt:lpstr>
      <vt:lpstr>Regular Expressions</vt:lpstr>
      <vt:lpstr>Regular Expressions</vt:lpstr>
      <vt:lpstr>Regular Expressions</vt:lpstr>
      <vt:lpstr>Example of Authentication</vt:lpstr>
      <vt:lpstr>PowerPoint Presentation</vt:lpstr>
      <vt:lpstr>Example of Authentication</vt:lpstr>
      <vt:lpstr>Account Locking</vt:lpstr>
      <vt:lpstr>PowerPoint Presentation</vt:lpstr>
      <vt:lpstr>Users Table</vt:lpstr>
      <vt:lpstr>CAPTCHA</vt:lpstr>
      <vt:lpstr>PowerPoint Presentation</vt:lpstr>
      <vt:lpstr>PowerPoint Presentation</vt:lpstr>
      <vt:lpstr>CAPTCHA</vt:lpstr>
      <vt:lpstr>Combine Devise with Recaptcha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</vt:lpstr>
    </vt:vector>
  </TitlesOfParts>
  <Company>University of Aberdeen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Web Application Development </dc:title>
  <dc:creator>Joey S C Lam</dc:creator>
  <cp:lastModifiedBy>Joey S C Lam</cp:lastModifiedBy>
  <cp:revision>93</cp:revision>
  <dcterms:created xsi:type="dcterms:W3CDTF">2016-11-08T10:47:44Z</dcterms:created>
  <dcterms:modified xsi:type="dcterms:W3CDTF">2016-11-11T13:38:54Z</dcterms:modified>
</cp:coreProperties>
</file>