
<file path=[Content_Types].xml><?xml version="1.0" encoding="utf-8"?>
<Types xmlns="http://schemas.openxmlformats.org/package/2006/content-types">
  <Default Extension="xml" ContentType="application/xml"/>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2.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audio1.bin" ContentType="audio/unknown"/>
  <Override PartName="/ppt/media/audio2.bin" ContentType="audio/unknown"/>
  <Override PartName="/ppt/media/audio3.bin" ContentType="audio/unknown"/>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audio4.bin" ContentType="audio/unknown"/>
  <Override PartName="/ppt/media/audio5.bin" ContentType="audio/unknown"/>
  <Override PartName="/ppt/embeddings/oleObject3.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4.bin" ContentType="application/vnd.openxmlformats-officedocument.oleObject"/>
  <Override PartName="/ppt/notesSlides/notesSlide35.xml" ContentType="application/vnd.openxmlformats-officedocument.presentationml.notesSlide+xml"/>
  <Override PartName="/ppt/embeddings/oleObject5.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6.bin" ContentType="application/vnd.openxmlformats-officedocument.oleObject"/>
  <Override PartName="/ppt/notesSlides/notesSlide38.xml" ContentType="application/vnd.openxmlformats-officedocument.presentationml.notesSlide+xml"/>
  <Override PartName="/ppt/embeddings/oleObject7.bin" ContentType="application/vnd.openxmlformats-officedocument.oleObject"/>
  <Override PartName="/ppt/notesSlides/notesSlide39.xml" ContentType="application/vnd.openxmlformats-officedocument.presentationml.notesSlide+xml"/>
  <Override PartName="/ppt/embeddings/oleObject8.bin" ContentType="application/vnd.openxmlformats-officedocument.oleObject"/>
  <Override PartName="/ppt/notesSlides/notesSlide40.xml" ContentType="application/vnd.openxmlformats-officedocument.presentationml.notesSlide+xml"/>
  <Override PartName="/ppt/embeddings/oleObject9.bin" ContentType="application/vnd.openxmlformats-officedocument.oleObject"/>
  <Override PartName="/ppt/notesSlides/notesSlide41.xml" ContentType="application/vnd.openxmlformats-officedocument.presentationml.notesSlide+xml"/>
  <Override PartName="/ppt/embeddings/oleObject10.bin" ContentType="application/vnd.openxmlformats-officedocument.oleObject"/>
  <Override PartName="/ppt/notesSlides/notesSlide42.xml" ContentType="application/vnd.openxmlformats-officedocument.presentationml.notesSlide+xml"/>
  <Override PartName="/ppt/media/audio6.bin" ContentType="audio/unknown"/>
  <Override PartName="/ppt/media/audio7.bin" ContentType="audio/unknown"/>
  <Override PartName="/ppt/media/audio8.bin" ContentType="audio/unknown"/>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11.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12.bin" ContentType="application/vnd.openxmlformats-officedocument.oleObject"/>
  <Override PartName="/ppt/notesSlides/notesSlide48.xml" ContentType="application/vnd.openxmlformats-officedocument.presentationml.notesSlide+xml"/>
  <Override PartName="/ppt/embeddings/oleObject13.bin" ContentType="application/vnd.openxmlformats-officedocument.oleObject"/>
  <Override PartName="/ppt/notesSlides/notesSlide49.xml" ContentType="application/vnd.openxmlformats-officedocument.presentationml.notesSlide+xml"/>
  <Override PartName="/ppt/embeddings/oleObject14.bin" ContentType="application/vnd.openxmlformats-officedocument.oleObject"/>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media/audio9.bin" ContentType="audio/unknown"/>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92"/>
  </p:notesMasterIdLst>
  <p:handoutMasterIdLst>
    <p:handoutMasterId r:id="rId93"/>
  </p:handoutMasterIdLst>
  <p:sldIdLst>
    <p:sldId id="957" r:id="rId2"/>
    <p:sldId id="941" r:id="rId3"/>
    <p:sldId id="264" r:id="rId4"/>
    <p:sldId id="265" r:id="rId5"/>
    <p:sldId id="266" r:id="rId6"/>
    <p:sldId id="267" r:id="rId7"/>
    <p:sldId id="268" r:id="rId8"/>
    <p:sldId id="958" r:id="rId9"/>
    <p:sldId id="959" r:id="rId10"/>
    <p:sldId id="269" r:id="rId11"/>
    <p:sldId id="944" r:id="rId12"/>
    <p:sldId id="270" r:id="rId13"/>
    <p:sldId id="962" r:id="rId14"/>
    <p:sldId id="1131" r:id="rId15"/>
    <p:sldId id="1132" r:id="rId16"/>
    <p:sldId id="271" r:id="rId17"/>
    <p:sldId id="272" r:id="rId18"/>
    <p:sldId id="293" r:id="rId19"/>
    <p:sldId id="294" r:id="rId20"/>
    <p:sldId id="295" r:id="rId21"/>
    <p:sldId id="296" r:id="rId22"/>
    <p:sldId id="1000" r:id="rId23"/>
    <p:sldId id="990" r:id="rId24"/>
    <p:sldId id="996" r:id="rId25"/>
    <p:sldId id="994" r:id="rId26"/>
    <p:sldId id="997" r:id="rId27"/>
    <p:sldId id="995" r:id="rId28"/>
    <p:sldId id="999" r:id="rId29"/>
    <p:sldId id="991" r:id="rId30"/>
    <p:sldId id="992" r:id="rId31"/>
    <p:sldId id="968" r:id="rId32"/>
    <p:sldId id="965" r:id="rId33"/>
    <p:sldId id="970" r:id="rId34"/>
    <p:sldId id="971" r:id="rId35"/>
    <p:sldId id="972" r:id="rId36"/>
    <p:sldId id="979" r:id="rId37"/>
    <p:sldId id="980" r:id="rId38"/>
    <p:sldId id="1130" r:id="rId39"/>
    <p:sldId id="982" r:id="rId40"/>
    <p:sldId id="984" r:id="rId41"/>
    <p:sldId id="986" r:id="rId42"/>
    <p:sldId id="1133" r:id="rId43"/>
    <p:sldId id="1001" r:id="rId44"/>
    <p:sldId id="977" r:id="rId45"/>
    <p:sldId id="969" r:id="rId46"/>
    <p:sldId id="297" r:id="rId47"/>
    <p:sldId id="298" r:id="rId48"/>
    <p:sldId id="943" r:id="rId49"/>
    <p:sldId id="1106" r:id="rId50"/>
    <p:sldId id="1107" r:id="rId51"/>
    <p:sldId id="300" r:id="rId52"/>
    <p:sldId id="942" r:id="rId53"/>
    <p:sldId id="1112" r:id="rId54"/>
    <p:sldId id="1115" r:id="rId55"/>
    <p:sldId id="1113" r:id="rId56"/>
    <p:sldId id="1134" r:id="rId57"/>
    <p:sldId id="314" r:id="rId58"/>
    <p:sldId id="949" r:id="rId59"/>
    <p:sldId id="315" r:id="rId60"/>
    <p:sldId id="1013" r:id="rId61"/>
    <p:sldId id="1111" r:id="rId62"/>
    <p:sldId id="1116" r:id="rId63"/>
    <p:sldId id="1117" r:id="rId64"/>
    <p:sldId id="1121" r:id="rId65"/>
    <p:sldId id="1118" r:id="rId66"/>
    <p:sldId id="1119" r:id="rId67"/>
    <p:sldId id="987" r:id="rId68"/>
    <p:sldId id="1122" r:id="rId69"/>
    <p:sldId id="1123" r:id="rId70"/>
    <p:sldId id="988" r:id="rId71"/>
    <p:sldId id="1125" r:id="rId72"/>
    <p:sldId id="316" r:id="rId73"/>
    <p:sldId id="317" r:id="rId74"/>
    <p:sldId id="320" r:id="rId75"/>
    <p:sldId id="998" r:id="rId76"/>
    <p:sldId id="1007" r:id="rId77"/>
    <p:sldId id="1009" r:id="rId78"/>
    <p:sldId id="321" r:id="rId79"/>
    <p:sldId id="341" r:id="rId80"/>
    <p:sldId id="1014" r:id="rId81"/>
    <p:sldId id="346" r:id="rId82"/>
    <p:sldId id="347" r:id="rId83"/>
    <p:sldId id="348" r:id="rId84"/>
    <p:sldId id="349" r:id="rId85"/>
    <p:sldId id="1126" r:id="rId86"/>
    <p:sldId id="1127" r:id="rId87"/>
    <p:sldId id="1128" r:id="rId88"/>
    <p:sldId id="351" r:id="rId89"/>
    <p:sldId id="352" r:id="rId90"/>
    <p:sldId id="1129" r:id="rId91"/>
  </p:sldIdLst>
  <p:sldSz cx="9144000" cy="6858000" type="screen4x3"/>
  <p:notesSz cx="7034213" cy="92837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336633"/>
    <a:srgbClr val="339933"/>
    <a:srgbClr val="669900"/>
    <a:srgbClr val="669933"/>
    <a:srgbClr val="2FAA4F"/>
    <a:srgbClr val="54AA71"/>
    <a:srgbClr val="4BAA48"/>
    <a:srgbClr val="439641"/>
    <a:srgbClr val="367A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243" autoAdjust="0"/>
  </p:normalViewPr>
  <p:slideViewPr>
    <p:cSldViewPr>
      <p:cViewPr varScale="1">
        <p:scale>
          <a:sx n="102" d="100"/>
          <a:sy n="102" d="100"/>
        </p:scale>
        <p:origin x="-185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5" d="100"/>
          <a:sy n="105" d="100"/>
        </p:scale>
        <p:origin x="-3704" y="-96"/>
      </p:cViewPr>
      <p:guideLst>
        <p:guide orient="horz" pos="2923"/>
        <p:guide pos="2215"/>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notesMaster" Target="notesMasters/notesMaster1.xml"/><Relationship Id="rId93" Type="http://schemas.openxmlformats.org/officeDocument/2006/relationships/handoutMaster" Target="handoutMasters/handoutMaster1.xml"/><Relationship Id="rId94" Type="http://schemas.openxmlformats.org/officeDocument/2006/relationships/printerSettings" Target="printerSettings/printerSettings1.bin"/><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480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529" tIns="47265" rIns="94529" bIns="47265" numCol="1" anchor="t" anchorCtr="0" compatLnSpc="1">
            <a:prstTxWarp prst="textNoShape">
              <a:avLst/>
            </a:prstTxWarp>
          </a:bodyPr>
          <a:lstStyle>
            <a:lvl1pPr defTabSz="946150">
              <a:defRPr sz="1200"/>
            </a:lvl1pPr>
          </a:lstStyle>
          <a:p>
            <a:r>
              <a:rPr lang="en-US" dirty="0" smtClean="0"/>
              <a:t>Mathematics for Computing</a:t>
            </a:r>
            <a:endParaRPr lang="en-US" dirty="0"/>
          </a:p>
        </p:txBody>
      </p:sp>
      <p:sp>
        <p:nvSpPr>
          <p:cNvPr id="23555" name="Rectangle 3"/>
          <p:cNvSpPr>
            <a:spLocks noGrp="1" noChangeArrowheads="1"/>
          </p:cNvSpPr>
          <p:nvPr>
            <p:ph type="dt" sz="quarter" idx="1"/>
          </p:nvPr>
        </p:nvSpPr>
        <p:spPr bwMode="auto">
          <a:xfrm>
            <a:off x="3986213" y="0"/>
            <a:ext cx="30480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529" tIns="47265" rIns="94529" bIns="47265" numCol="1" anchor="t" anchorCtr="0" compatLnSpc="1">
            <a:prstTxWarp prst="textNoShape">
              <a:avLst/>
            </a:prstTxWarp>
          </a:bodyPr>
          <a:lstStyle>
            <a:lvl1pPr algn="r" defTabSz="946150">
              <a:defRPr sz="1200"/>
            </a:lvl1pPr>
          </a:lstStyle>
          <a:p>
            <a:r>
              <a:rPr lang="en-GB" smtClean="0"/>
              <a:t>Fall 2013</a:t>
            </a:r>
            <a:endParaRPr lang="en-US"/>
          </a:p>
        </p:txBody>
      </p:sp>
      <p:sp>
        <p:nvSpPr>
          <p:cNvPr id="23556" name="Rectangle 4"/>
          <p:cNvSpPr>
            <a:spLocks noGrp="1" noChangeArrowheads="1"/>
          </p:cNvSpPr>
          <p:nvPr>
            <p:ph type="ftr" sz="quarter" idx="2"/>
          </p:nvPr>
        </p:nvSpPr>
        <p:spPr bwMode="auto">
          <a:xfrm>
            <a:off x="0" y="8797925"/>
            <a:ext cx="3048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529" tIns="47265" rIns="94529" bIns="47265" numCol="1" anchor="b" anchorCtr="0" compatLnSpc="1">
            <a:prstTxWarp prst="textNoShape">
              <a:avLst/>
            </a:prstTxWarp>
          </a:bodyPr>
          <a:lstStyle>
            <a:lvl1pPr defTabSz="946150">
              <a:defRPr sz="1200"/>
            </a:lvl1pPr>
          </a:lstStyle>
          <a:p>
            <a:r>
              <a:rPr lang="en-US" dirty="0" smtClean="0"/>
              <a:t>(c)2001-2002, Frank, modified by van </a:t>
            </a:r>
            <a:r>
              <a:rPr lang="en-US" dirty="0" err="1" smtClean="0"/>
              <a:t>Deemter</a:t>
            </a:r>
            <a:r>
              <a:rPr lang="en-US" dirty="0" smtClean="0"/>
              <a:t> and Wyner</a:t>
            </a:r>
            <a:endParaRPr lang="en-US" dirty="0"/>
          </a:p>
        </p:txBody>
      </p:sp>
      <p:sp>
        <p:nvSpPr>
          <p:cNvPr id="23557" name="Rectangle 5"/>
          <p:cNvSpPr>
            <a:spLocks noGrp="1" noChangeArrowheads="1"/>
          </p:cNvSpPr>
          <p:nvPr>
            <p:ph type="sldNum" sz="quarter" idx="3"/>
          </p:nvPr>
        </p:nvSpPr>
        <p:spPr bwMode="auto">
          <a:xfrm>
            <a:off x="3986213" y="8797925"/>
            <a:ext cx="3048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529" tIns="47265" rIns="94529" bIns="47265" numCol="1" anchor="b" anchorCtr="0" compatLnSpc="1">
            <a:prstTxWarp prst="textNoShape">
              <a:avLst/>
            </a:prstTxWarp>
          </a:bodyPr>
          <a:lstStyle>
            <a:lvl1pPr algn="r" defTabSz="946150">
              <a:defRPr sz="1200"/>
            </a:lvl1pPr>
          </a:lstStyle>
          <a:p>
            <a:fld id="{74DC1A88-79D0-7F41-817A-73982015414C}" type="slidenum">
              <a:rPr lang="en-US"/>
              <a:pPr/>
              <a:t>‹#›</a:t>
            </a:fld>
            <a:endParaRPr lang="en-US"/>
          </a:p>
        </p:txBody>
      </p:sp>
    </p:spTree>
    <p:extLst>
      <p:ext uri="{BB962C8B-B14F-4D97-AF65-F5344CB8AC3E}">
        <p14:creationId xmlns:p14="http://schemas.microsoft.com/office/powerpoint/2010/main" val="42726510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480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529" tIns="47265" rIns="94529" bIns="47265" numCol="1" anchor="t" anchorCtr="0" compatLnSpc="1">
            <a:prstTxWarp prst="textNoShape">
              <a:avLst/>
            </a:prstTxWarp>
          </a:bodyPr>
          <a:lstStyle>
            <a:lvl1pPr defTabSz="946150">
              <a:defRPr sz="1200"/>
            </a:lvl1pPr>
          </a:lstStyle>
          <a:p>
            <a:r>
              <a:rPr lang="en-US" dirty="0" smtClean="0"/>
              <a:t>Mathematics for Computing</a:t>
            </a:r>
            <a:endParaRPr lang="en-US" dirty="0"/>
          </a:p>
        </p:txBody>
      </p:sp>
      <p:sp>
        <p:nvSpPr>
          <p:cNvPr id="19459" name="Rectangle 3"/>
          <p:cNvSpPr>
            <a:spLocks noGrp="1" noChangeArrowheads="1"/>
          </p:cNvSpPr>
          <p:nvPr>
            <p:ph type="dt" idx="1"/>
          </p:nvPr>
        </p:nvSpPr>
        <p:spPr bwMode="auto">
          <a:xfrm>
            <a:off x="3986213" y="0"/>
            <a:ext cx="30480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529" tIns="47265" rIns="94529" bIns="47265" numCol="1" anchor="t" anchorCtr="0" compatLnSpc="1">
            <a:prstTxWarp prst="textNoShape">
              <a:avLst/>
            </a:prstTxWarp>
          </a:bodyPr>
          <a:lstStyle>
            <a:lvl1pPr algn="r" defTabSz="946150">
              <a:defRPr sz="1200"/>
            </a:lvl1pPr>
          </a:lstStyle>
          <a:p>
            <a:r>
              <a:rPr lang="en-GB" smtClean="0"/>
              <a:t>Fall 2013</a:t>
            </a:r>
            <a:endParaRPr lang="en-US"/>
          </a:p>
        </p:txBody>
      </p:sp>
      <p:sp>
        <p:nvSpPr>
          <p:cNvPr id="19460" name="Rectangle 4"/>
          <p:cNvSpPr>
            <a:spLocks noGrp="1" noRot="1" noChangeAspect="1" noChangeArrowheads="1" noTextEdit="1"/>
          </p:cNvSpPr>
          <p:nvPr>
            <p:ph type="sldImg" idx="2"/>
          </p:nvPr>
        </p:nvSpPr>
        <p:spPr bwMode="auto">
          <a:xfrm>
            <a:off x="1193800" y="712788"/>
            <a:ext cx="4649788"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9461" name="Rectangle 5"/>
          <p:cNvSpPr>
            <a:spLocks noGrp="1" noChangeArrowheads="1"/>
          </p:cNvSpPr>
          <p:nvPr>
            <p:ph type="body" sz="quarter" idx="3"/>
          </p:nvPr>
        </p:nvSpPr>
        <p:spPr bwMode="auto">
          <a:xfrm>
            <a:off x="936625" y="4438650"/>
            <a:ext cx="5160963"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529" tIns="47265" rIns="94529" bIns="472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62" name="Rectangle 6"/>
          <p:cNvSpPr>
            <a:spLocks noGrp="1" noChangeArrowheads="1"/>
          </p:cNvSpPr>
          <p:nvPr>
            <p:ph type="ftr" sz="quarter" idx="4"/>
          </p:nvPr>
        </p:nvSpPr>
        <p:spPr bwMode="auto">
          <a:xfrm>
            <a:off x="0" y="8797925"/>
            <a:ext cx="3048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529" tIns="47265" rIns="94529" bIns="47265" numCol="1" anchor="b" anchorCtr="0" compatLnSpc="1">
            <a:prstTxWarp prst="textNoShape">
              <a:avLst/>
            </a:prstTxWarp>
          </a:bodyPr>
          <a:lstStyle>
            <a:lvl1pPr defTabSz="946150">
              <a:defRPr sz="1200"/>
            </a:lvl1pPr>
          </a:lstStyle>
          <a:p>
            <a:r>
              <a:rPr lang="en-US" dirty="0" smtClean="0"/>
              <a:t>(c)2001-2002, M. P. Frank, modified by van </a:t>
            </a:r>
            <a:r>
              <a:rPr lang="en-US" dirty="0" err="1" smtClean="0"/>
              <a:t>Deemter</a:t>
            </a:r>
            <a:r>
              <a:rPr lang="en-US" dirty="0" smtClean="0"/>
              <a:t> and Wyner</a:t>
            </a:r>
            <a:endParaRPr lang="en-US" dirty="0"/>
          </a:p>
        </p:txBody>
      </p:sp>
      <p:sp>
        <p:nvSpPr>
          <p:cNvPr id="19463" name="Rectangle 7"/>
          <p:cNvSpPr>
            <a:spLocks noGrp="1" noChangeArrowheads="1"/>
          </p:cNvSpPr>
          <p:nvPr>
            <p:ph type="sldNum" sz="quarter" idx="5"/>
          </p:nvPr>
        </p:nvSpPr>
        <p:spPr bwMode="auto">
          <a:xfrm>
            <a:off x="3986213" y="8797925"/>
            <a:ext cx="3048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529" tIns="47265" rIns="94529" bIns="47265" numCol="1" anchor="b" anchorCtr="0" compatLnSpc="1">
            <a:prstTxWarp prst="textNoShape">
              <a:avLst/>
            </a:prstTxWarp>
          </a:bodyPr>
          <a:lstStyle>
            <a:lvl1pPr algn="r" defTabSz="946150">
              <a:defRPr sz="1200"/>
            </a:lvl1pPr>
          </a:lstStyle>
          <a:p>
            <a:fld id="{1E58CD74-C9BF-ED4F-A62C-0F2334363D78}" type="slidenum">
              <a:rPr lang="en-US"/>
              <a:pPr/>
              <a:t>‹#›</a:t>
            </a:fld>
            <a:endParaRPr lang="en-US"/>
          </a:p>
        </p:txBody>
      </p:sp>
    </p:spTree>
    <p:extLst>
      <p:ext uri="{BB962C8B-B14F-4D97-AF65-F5344CB8AC3E}">
        <p14:creationId xmlns:p14="http://schemas.microsoft.com/office/powerpoint/2010/main" val="1318198490"/>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11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11363" name="Rectangle 3"/>
          <p:cNvSpPr>
            <a:spLocks noGrp="1" noChangeArrowheads="1"/>
          </p:cNvSpPr>
          <p:nvPr>
            <p:ph type="body" idx="1"/>
          </p:nvPr>
        </p:nvSpPr>
        <p:spPr/>
        <p:txBody>
          <a:bodyPr/>
          <a:lstStyle/>
          <a:p>
            <a:r>
              <a:rPr lang="en-US"/>
              <a:t>A word about organization: Since different courses have different lengths of lecture periods, and different instructors go at different paces, rather than dividing the material up into fixed-length lectures, we will divide it up into </a:t>
            </a:r>
            <a:r>
              <a:rPr lang="ja-JP" altLang="en-US">
                <a:latin typeface="Arial"/>
              </a:rPr>
              <a:t>“</a:t>
            </a:r>
            <a:r>
              <a:rPr lang="en-US"/>
              <a:t>modules</a:t>
            </a:r>
            <a:r>
              <a:rPr lang="ja-JP" altLang="en-US">
                <a:latin typeface="Arial"/>
              </a:rPr>
              <a:t>”</a:t>
            </a:r>
            <a:r>
              <a:rPr lang="en-US"/>
              <a:t> which correspond to major topic areas and will generally take 1-3 lectures to cover.  Within modules, we have smaller </a:t>
            </a:r>
            <a:r>
              <a:rPr lang="ja-JP" altLang="en-US">
                <a:latin typeface="Arial"/>
              </a:rPr>
              <a:t>“</a:t>
            </a:r>
            <a:r>
              <a:rPr lang="en-US"/>
              <a:t>topics</a:t>
            </a:r>
            <a:r>
              <a:rPr lang="ja-JP" altLang="en-US">
                <a:latin typeface="Arial"/>
              </a:rPr>
              <a:t>”</a:t>
            </a:r>
            <a:r>
              <a:rPr lang="en-US"/>
              <a:t>.  Within topics are individual slides.  The instructor can bring several modules to each lecture with him, to make sure he has enough material to fill the lecture, or in case he wants to preview or review slides from upcoming or recent past lectures.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58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5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59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5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02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02819" name="Rectangle 3"/>
          <p:cNvSpPr>
            <a:spLocks noGrp="1" noChangeArrowheads="1"/>
          </p:cNvSpPr>
          <p:nvPr>
            <p:ph type="body" idx="1"/>
          </p:nvPr>
        </p:nvSpPr>
        <p:spPr/>
        <p:txBody>
          <a:bodyPr/>
          <a:lstStyle/>
          <a:p>
            <a:pPr>
              <a:lnSpc>
                <a:spcPct val="80000"/>
              </a:lnSpc>
            </a:pPr>
            <a:r>
              <a:rPr lang="en-US" sz="1000"/>
              <a:t>Note that AND is commutative and associative, which means that we can write a long conjunction (like in the first bullet on the left) without parenthesizing it.  It also doesn</a:t>
            </a:r>
            <a:r>
              <a:rPr lang="ja-JP" altLang="en-US" sz="1000">
                <a:latin typeface="Arial"/>
              </a:rPr>
              <a:t>’</a:t>
            </a:r>
            <a:r>
              <a:rPr lang="en-US" sz="1000"/>
              <a:t>t matter what order the </a:t>
            </a:r>
            <a:r>
              <a:rPr lang="en-US" sz="1000" i="1"/>
              <a:t>n</a:t>
            </a:r>
            <a:r>
              <a:rPr lang="en-US" sz="1000"/>
              <a:t> propositions are in.</a:t>
            </a:r>
          </a:p>
          <a:p>
            <a:pPr>
              <a:lnSpc>
                <a:spcPct val="80000"/>
              </a:lnSpc>
            </a:pPr>
            <a:r>
              <a:rPr lang="en-US" sz="1000"/>
              <a:t>	The fact that an </a:t>
            </a:r>
            <a:r>
              <a:rPr lang="en-US" sz="1000" i="1"/>
              <a:t>n</a:t>
            </a:r>
            <a:r>
              <a:rPr lang="en-US" sz="1000"/>
              <a:t>-operand operator has 2^</a:t>
            </a:r>
            <a:r>
              <a:rPr lang="en-US" sz="1000" i="1"/>
              <a:t>n</a:t>
            </a:r>
            <a:r>
              <a:rPr lang="en-US" sz="1000"/>
              <a:t> rows in its truth table is an easy consequence of the product rule of combinatorics.  Here is a proof.  Note that for the table to be complete, we must have 1 row for every possible assignment of truth values to the </a:t>
            </a:r>
            <a:r>
              <a:rPr lang="en-US" sz="1000" i="1"/>
              <a:t>n</a:t>
            </a:r>
            <a:r>
              <a:rPr lang="en-US" sz="1000"/>
              <a:t> operands.  Thus, there is 1 row for every function </a:t>
            </a:r>
            <a:r>
              <a:rPr lang="en-US" sz="1000" i="1"/>
              <a:t>f</a:t>
            </a:r>
            <a:r>
              <a:rPr lang="en-US" sz="1000"/>
              <a:t>:</a:t>
            </a:r>
            <a:r>
              <a:rPr lang="en-US" sz="1000" i="1"/>
              <a:t>V</a:t>
            </a:r>
            <a:r>
              <a:rPr lang="en-US" sz="1000"/>
              <a:t>-&gt;</a:t>
            </a:r>
            <a:r>
              <a:rPr lang="en-US" sz="1000" i="1"/>
              <a:t>B</a:t>
            </a:r>
            <a:r>
              <a:rPr lang="en-US" sz="1000"/>
              <a:t>, where </a:t>
            </a:r>
            <a:r>
              <a:rPr lang="en-US" sz="1000" i="1"/>
              <a:t>V</a:t>
            </a:r>
            <a:r>
              <a:rPr lang="en-US" sz="1000"/>
              <a:t> is the set of operand columns {</a:t>
            </a:r>
            <a:r>
              <a:rPr lang="en-US" sz="1000" i="1"/>
              <a:t>p</a:t>
            </a:r>
            <a:r>
              <a:rPr lang="en-US" sz="1000"/>
              <a:t>,</a:t>
            </a:r>
            <a:r>
              <a:rPr lang="en-US" sz="1000" i="1"/>
              <a:t>q</a:t>
            </a:r>
            <a:r>
              <a:rPr lang="en-US" sz="1000"/>
              <a:t>,…} and </a:t>
            </a:r>
            <a:r>
              <a:rPr lang="en-US" sz="1000" i="1"/>
              <a:t>B</a:t>
            </a:r>
            <a:r>
              <a:rPr lang="en-US" sz="1000"/>
              <a:t>={T,F}.  Here, |</a:t>
            </a:r>
            <a:r>
              <a:rPr lang="en-US" sz="1000" i="1"/>
              <a:t>V</a:t>
            </a:r>
            <a:r>
              <a:rPr lang="en-US" sz="1000"/>
              <a:t>|=</a:t>
            </a:r>
            <a:r>
              <a:rPr lang="en-US" sz="1000" i="1"/>
              <a:t>n</a:t>
            </a:r>
            <a:r>
              <a:rPr lang="en-US" sz="1000"/>
              <a:t> and |</a:t>
            </a:r>
            <a:r>
              <a:rPr lang="en-US" sz="1000" i="1"/>
              <a:t>B</a:t>
            </a:r>
            <a:r>
              <a:rPr lang="en-US" sz="1000"/>
              <a:t>|=2.  The number of functions from a set of size </a:t>
            </a:r>
            <a:r>
              <a:rPr lang="en-US" sz="1000" i="1"/>
              <a:t>n</a:t>
            </a:r>
            <a:r>
              <a:rPr lang="en-US" sz="1000"/>
              <a:t> to a set of size </a:t>
            </a:r>
            <a:r>
              <a:rPr lang="en-US" sz="1000" i="1"/>
              <a:t>m</a:t>
            </a:r>
            <a:r>
              <a:rPr lang="en-US" sz="1000"/>
              <a:t> is </a:t>
            </a:r>
            <a:r>
              <a:rPr lang="en-US" sz="1000" i="1"/>
              <a:t>m</a:t>
            </a:r>
            <a:r>
              <a:rPr lang="en-US" sz="1000"/>
              <a:t>^</a:t>
            </a:r>
            <a:r>
              <a:rPr lang="en-US" sz="1000" i="1"/>
              <a:t>n</a:t>
            </a:r>
            <a:r>
              <a:rPr lang="en-US" sz="1000"/>
              <a:t>.  This is because of the product rule, as we will see in a moment. In this case, </a:t>
            </a:r>
            <a:r>
              <a:rPr lang="en-US" sz="1000" i="1"/>
              <a:t>m</a:t>
            </a:r>
            <a:r>
              <a:rPr lang="en-US" sz="1000"/>
              <a:t>=2 so we get 2^</a:t>
            </a:r>
            <a:r>
              <a:rPr lang="en-US" sz="1000" i="1"/>
              <a:t>n</a:t>
            </a:r>
            <a:r>
              <a:rPr lang="en-US" sz="1000"/>
              <a:t> such functions.  In terms of the product rule:  There are 2 possible values for </a:t>
            </a:r>
            <a:r>
              <a:rPr lang="en-US" sz="1000" i="1"/>
              <a:t>p</a:t>
            </a:r>
            <a:r>
              <a:rPr lang="en-US" sz="1000"/>
              <a:t>.  For each of these, there are 2 possible values for q, since the choice of q is independent of the choice of p.  And so on.  So there are 2x2x…(n repetitions)…x2 possible rows, thus 2^</a:t>
            </a:r>
            <a:r>
              <a:rPr lang="en-US" sz="1000" i="1"/>
              <a:t>n</a:t>
            </a:r>
            <a:r>
              <a:rPr lang="en-US" sz="1000"/>
              <a:t>.  Of course, we haven</a:t>
            </a:r>
            <a:r>
              <a:rPr lang="ja-JP" altLang="en-US" sz="1000">
                <a:latin typeface="Arial"/>
              </a:rPr>
              <a:t>’</a:t>
            </a:r>
            <a:r>
              <a:rPr lang="en-US" sz="1000"/>
              <a:t>t defined the product rule, set cardinality, or functions yet, so don</a:t>
            </a:r>
            <a:r>
              <a:rPr lang="ja-JP" altLang="en-US" sz="1000">
                <a:latin typeface="Arial"/>
              </a:rPr>
              <a:t>’</a:t>
            </a:r>
            <a:r>
              <a:rPr lang="en-US" sz="1000"/>
              <a:t>t worry if the above argument doesn</a:t>
            </a:r>
            <a:r>
              <a:rPr lang="ja-JP" altLang="en-US" sz="1000">
                <a:latin typeface="Arial"/>
              </a:rPr>
              <a:t>’</a:t>
            </a:r>
            <a:r>
              <a:rPr lang="en-US" sz="1000"/>
              <a:t>t quite make sense to you yet.</a:t>
            </a:r>
            <a:endParaRPr lang="en-US" sz="1000" i="1"/>
          </a:p>
          <a:p>
            <a:pPr>
              <a:lnSpc>
                <a:spcPct val="80000"/>
              </a:lnSpc>
            </a:pPr>
            <a:r>
              <a:rPr lang="en-US" sz="1000"/>
              <a:t>	In the second bullet, we would say, {NOT,AND} is a </a:t>
            </a:r>
            <a:r>
              <a:rPr lang="en-US" sz="1000" i="1"/>
              <a:t>universal</a:t>
            </a:r>
            <a:r>
              <a:rPr lang="en-US" sz="1000"/>
              <a:t> set of Boolean operators, but we haven</a:t>
            </a:r>
            <a:r>
              <a:rPr lang="ja-JP" altLang="en-US" sz="1000">
                <a:latin typeface="Arial"/>
              </a:rPr>
              <a:t>’</a:t>
            </a:r>
            <a:r>
              <a:rPr lang="en-US" sz="1000"/>
              <a:t>t even defined sets yet.  If you already know what a set is, a universal set of operators over a given domain is a set of operators such that nested expressions involving those operators are sufficient to express </a:t>
            </a:r>
            <a:r>
              <a:rPr lang="en-US" sz="1000" i="1"/>
              <a:t>any</a:t>
            </a:r>
            <a:r>
              <a:rPr lang="en-US" sz="1000"/>
              <a:t> possible operator over that domain.  In this case, the domain is B={T,F}.  The proof that {NOT,AND} is universal is as follows: OR can be defined by </a:t>
            </a:r>
            <a:r>
              <a:rPr lang="en-US" sz="1000" i="1"/>
              <a:t>p</a:t>
            </a:r>
            <a:r>
              <a:rPr lang="en-US" sz="1000"/>
              <a:t> OR </a:t>
            </a:r>
            <a:r>
              <a:rPr lang="en-US" sz="1000" i="1"/>
              <a:t>q</a:t>
            </a:r>
            <a:r>
              <a:rPr lang="en-US" sz="1000"/>
              <a:t> = NOT(NOT(p) AND NOT(q)) (easily verified; this is one of DeMorgan</a:t>
            </a:r>
            <a:r>
              <a:rPr lang="ja-JP" altLang="en-US" sz="1000">
                <a:latin typeface="Arial"/>
              </a:rPr>
              <a:t>’</a:t>
            </a:r>
            <a:r>
              <a:rPr lang="en-US" sz="1000"/>
              <a:t>s Laws, which we will get to later).  Now, armed with OR, AND, and NOT, we can show how to express </a:t>
            </a:r>
            <a:r>
              <a:rPr lang="en-US" sz="1000" i="1" u="sng"/>
              <a:t>any</a:t>
            </a:r>
            <a:r>
              <a:rPr lang="en-US"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sz="1000" i="1"/>
              <a:t>p</a:t>
            </a:r>
            <a:r>
              <a:rPr lang="en-US" sz="1000"/>
              <a:t> if the entry in that position is </a:t>
            </a:r>
            <a:r>
              <a:rPr lang="ja-JP" altLang="en-US" sz="1000">
                <a:latin typeface="Arial"/>
              </a:rPr>
              <a:t>“</a:t>
            </a:r>
            <a:r>
              <a:rPr lang="en-US" sz="1000"/>
              <a:t>T</a:t>
            </a:r>
            <a:r>
              <a:rPr lang="ja-JP" altLang="en-US" sz="1000">
                <a:latin typeface="Arial"/>
              </a:rPr>
              <a:t>”</a:t>
            </a:r>
            <a:r>
              <a:rPr lang="en-US" sz="1000"/>
              <a:t>, and NOT(</a:t>
            </a:r>
            <a:r>
              <a:rPr lang="en-US" sz="1000" i="1"/>
              <a:t>p</a:t>
            </a:r>
            <a:r>
              <a:rPr lang="en-US" sz="1000"/>
              <a:t>) if the entry in that position is </a:t>
            </a:r>
            <a:r>
              <a:rPr lang="ja-JP" altLang="en-US" sz="1000">
                <a:latin typeface="Arial"/>
              </a:rPr>
              <a:t>“</a:t>
            </a:r>
            <a:r>
              <a:rPr lang="en-US" sz="1000"/>
              <a:t>F</a:t>
            </a:r>
            <a:r>
              <a:rPr lang="ja-JP" altLang="en-US" sz="1000">
                <a:latin typeface="Arial"/>
              </a:rPr>
              <a:t>”</a:t>
            </a:r>
            <a:r>
              <a:rPr lang="en-US" sz="1000"/>
              <a:t>.  So, the entire expression basically says, </a:t>
            </a:r>
            <a:r>
              <a:rPr lang="ja-JP" altLang="en-US" sz="1000">
                <a:latin typeface="Arial"/>
              </a:rPr>
              <a:t>“</a:t>
            </a:r>
            <a:r>
              <a:rPr lang="en-US" sz="1000"/>
              <a:t>the value of the operator is T if and only if the pattern of truth values of the input operands exactly matches one of the rows in the truth table that ends in a </a:t>
            </a:r>
            <a:r>
              <a:rPr lang="ja-JP" altLang="en-US" sz="1000">
                <a:latin typeface="Arial"/>
              </a:rPr>
              <a:t>‘</a:t>
            </a:r>
            <a:r>
              <a:rPr lang="en-US" sz="1000"/>
              <a:t>T</a:t>
            </a:r>
            <a:r>
              <a:rPr lang="ja-JP" altLang="en-US" sz="1000">
                <a:latin typeface="Arial"/>
              </a:rPr>
              <a:t>’</a:t>
            </a:r>
            <a:r>
              <a:rPr lang="en-US" sz="1000"/>
              <a:t> result.</a:t>
            </a:r>
            <a:r>
              <a:rPr lang="ja-JP" altLang="en-US" sz="1000">
                <a:latin typeface="Arial"/>
              </a:rPr>
              <a:t>”</a:t>
            </a:r>
            <a:r>
              <a:rPr lang="en-US" sz="1000"/>
              <a:t>  Thus, the expression directly encodes the content of the truth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13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3059" name="Rectangle 3"/>
          <p:cNvSpPr>
            <a:spLocks noGrp="1" noChangeArrowheads="1"/>
          </p:cNvSpPr>
          <p:nvPr>
            <p:ph type="body" idx="1"/>
          </p:nvPr>
        </p:nvSpPr>
        <p:spPr/>
        <p:txBody>
          <a:bodyPr/>
          <a:lstStyle/>
          <a:p>
            <a:r>
              <a:rPr lang="en-US"/>
              <a:t>OR is also commutative and associative.</a:t>
            </a:r>
          </a:p>
          <a:p>
            <a:r>
              <a:rPr lang="en-US"/>
              <a:t>	The animated picture on the right is just a memory device to help you remember that the disjunction operator is symbolized with a downward-pointing wedge, like the blade of an axe, because it </a:t>
            </a:r>
            <a:r>
              <a:rPr lang="ja-JP" altLang="en-US">
                <a:latin typeface="Arial"/>
              </a:rPr>
              <a:t>“</a:t>
            </a:r>
            <a:r>
              <a:rPr lang="en-US"/>
              <a:t>splits</a:t>
            </a:r>
            <a:r>
              <a:rPr lang="ja-JP" altLang="en-US">
                <a:latin typeface="Arial"/>
              </a:rPr>
              <a:t>”</a:t>
            </a:r>
            <a:r>
              <a:rPr lang="en-US"/>
              <a:t> a proposition into two parts, such that you can take either part (or both), if you are trying to decide how to make the whole proposition true.</a:t>
            </a:r>
          </a:p>
          <a:p>
            <a:r>
              <a:rPr lang="en-US"/>
              <a:t>	Note that the meaning of disjunction is like the phrase </a:t>
            </a:r>
            <a:r>
              <a:rPr lang="ja-JP" altLang="en-US">
                <a:latin typeface="Arial"/>
              </a:rPr>
              <a:t>“</a:t>
            </a:r>
            <a:r>
              <a:rPr lang="en-US"/>
              <a:t>and/or</a:t>
            </a:r>
            <a:r>
              <a:rPr lang="ja-JP" altLang="en-US">
                <a:latin typeface="Arial"/>
              </a:rPr>
              <a:t>”</a:t>
            </a:r>
            <a:r>
              <a:rPr lang="en-US"/>
              <a:t> which is sometimes used in informal English.  </a:t>
            </a:r>
            <a:r>
              <a:rPr lang="ja-JP" altLang="en-US">
                <a:latin typeface="Arial"/>
              </a:rPr>
              <a:t>“</a:t>
            </a:r>
            <a:r>
              <a:rPr lang="en-US"/>
              <a:t>The car has a bad engine and/or a bad carburetor.</a:t>
            </a:r>
            <a:r>
              <a:rPr lang="ja-JP" altLang="en-US">
                <a:latin typeface="Arial"/>
              </a:rPr>
              <a:t>”</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60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6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03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03843" name="Rectangle 3"/>
          <p:cNvSpPr>
            <a:spLocks noGrp="1" noChangeArrowheads="1"/>
          </p:cNvSpPr>
          <p:nvPr>
            <p:ph type="body" idx="1"/>
          </p:nvPr>
        </p:nvSpPr>
        <p:spPr/>
        <p:txBody>
          <a:bodyPr/>
          <a:lstStyle/>
          <a:p>
            <a:r>
              <a:rPr lang="en-US"/>
              <a:t>As an exercise, drop the truth tables for </a:t>
            </a:r>
            <a:r>
              <a:rPr lang="en-US" i="1"/>
              <a:t>f</a:t>
            </a:r>
            <a:r>
              <a:rPr lang="en-US"/>
              <a:t> /\ (</a:t>
            </a:r>
            <a:r>
              <a:rPr lang="en-US" i="1"/>
              <a:t>g</a:t>
            </a:r>
            <a:r>
              <a:rPr lang="en-US"/>
              <a:t> \/ </a:t>
            </a:r>
            <a:r>
              <a:rPr lang="en-US" i="1"/>
              <a:t>s</a:t>
            </a:r>
            <a:r>
              <a:rPr lang="en-US"/>
              <a:t>) and (</a:t>
            </a:r>
            <a:r>
              <a:rPr lang="en-US" i="1"/>
              <a:t>f</a:t>
            </a:r>
            <a:r>
              <a:rPr lang="en-US"/>
              <a:t> /\ </a:t>
            </a:r>
            <a:r>
              <a:rPr lang="en-US" i="1"/>
              <a:t>g</a:t>
            </a:r>
            <a:r>
              <a:rPr lang="en-US"/>
              <a:t>) \/ </a:t>
            </a:r>
            <a:r>
              <a:rPr lang="en-US" i="1"/>
              <a:t>s</a:t>
            </a:r>
            <a:r>
              <a:rPr lang="en-US"/>
              <a:t> to see that they</a:t>
            </a:r>
            <a:r>
              <a:rPr lang="ja-JP" altLang="en-US">
                <a:latin typeface="Arial"/>
              </a:rPr>
              <a:t>’</a:t>
            </a:r>
            <a:r>
              <a:rPr lang="en-US"/>
              <a:t>re different, and thus the parentheses are necessary.</a:t>
            </a:r>
          </a:p>
          <a:p>
            <a:r>
              <a:rPr lang="en-US"/>
              <a:t>	Precedence conventions such as the one in the second bullet help to reduce the number of parentheses needed in expressions.  Note that negation, with its tight binding (high precedence), and with its position to the left of its operand, behaves similarly to a negative sign in arithmetic.</a:t>
            </a:r>
          </a:p>
          <a:p>
            <a:r>
              <a:rPr lang="en-US"/>
              <a:t>	There is also a precedence convention that you see sometimes (for example, in the C programming language) that AND takes precedence over OR.  However, this convention is not quite universally accepted, not all systems adopt it.  Therefore, to be safe, you should always include parentheses whenever you are mixing ANDs and ORs in a single sequence of binary operators.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11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1011" name="Rectangle 3"/>
          <p:cNvSpPr>
            <a:spLocks noGrp="1" noChangeArrowheads="1"/>
          </p:cNvSpPr>
          <p:nvPr>
            <p:ph type="body" idx="1"/>
          </p:nvPr>
        </p:nvSpPr>
        <p:spPr/>
        <p:txBody>
          <a:bodyPr/>
          <a:lstStyle/>
          <a:p>
            <a:r>
              <a:rPr lang="en-US"/>
              <a:t>For slides that have interactive exercises, it may be a good idea to stop the class for a minute to allow the students to discuss the problem with their neighbors, then call on someone to answer.  This will help keep the students engaged in the lecture activity.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71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7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79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7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82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8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4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4787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87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8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73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7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75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7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29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29795" name="Rectangle 3"/>
          <p:cNvSpPr>
            <a:spLocks noGrp="1" noChangeArrowheads="1"/>
          </p:cNvSpPr>
          <p:nvPr>
            <p:ph type="body" idx="1"/>
          </p:nvPr>
        </p:nvSpPr>
        <p:spPr/>
        <p:txBody>
          <a:bodyPr/>
          <a:lstStyle/>
          <a:p>
            <a:pPr>
              <a:lnSpc>
                <a:spcPct val="80000"/>
              </a:lnSpc>
            </a:pPr>
            <a:r>
              <a:rPr lang="en-US" sz="1000"/>
              <a:t>Note that AND is commutative and associative, which means that we can write a long conjunction (like in the first bullet on the left) without parenthesizing it.  It also doesn</a:t>
            </a:r>
            <a:r>
              <a:rPr lang="ja-JP" altLang="en-US" sz="1000">
                <a:latin typeface="Arial"/>
              </a:rPr>
              <a:t>’</a:t>
            </a:r>
            <a:r>
              <a:rPr lang="en-US" sz="1000"/>
              <a:t>t matter what order the </a:t>
            </a:r>
            <a:r>
              <a:rPr lang="en-US" sz="1000" i="1"/>
              <a:t>n</a:t>
            </a:r>
            <a:r>
              <a:rPr lang="en-US" sz="1000"/>
              <a:t> propositions are in.</a:t>
            </a:r>
          </a:p>
          <a:p>
            <a:pPr>
              <a:lnSpc>
                <a:spcPct val="80000"/>
              </a:lnSpc>
            </a:pPr>
            <a:r>
              <a:rPr lang="en-US" sz="1000"/>
              <a:t>	The fact that an </a:t>
            </a:r>
            <a:r>
              <a:rPr lang="en-US" sz="1000" i="1"/>
              <a:t>n</a:t>
            </a:r>
            <a:r>
              <a:rPr lang="en-US" sz="1000"/>
              <a:t>-operand operator has 2^</a:t>
            </a:r>
            <a:r>
              <a:rPr lang="en-US" sz="1000" i="1"/>
              <a:t>n</a:t>
            </a:r>
            <a:r>
              <a:rPr lang="en-US" sz="1000"/>
              <a:t> rows in its truth table is an easy consequence of the product rule of combinatorics.  Here is a proof.  Note that for the table to be complete, we must have 1 row for every possible assignment of truth values to the </a:t>
            </a:r>
            <a:r>
              <a:rPr lang="en-US" sz="1000" i="1"/>
              <a:t>n</a:t>
            </a:r>
            <a:r>
              <a:rPr lang="en-US" sz="1000"/>
              <a:t> operands.  Thus, there is 1 row for every function </a:t>
            </a:r>
            <a:r>
              <a:rPr lang="en-US" sz="1000" i="1"/>
              <a:t>f</a:t>
            </a:r>
            <a:r>
              <a:rPr lang="en-US" sz="1000"/>
              <a:t>:</a:t>
            </a:r>
            <a:r>
              <a:rPr lang="en-US" sz="1000" i="1"/>
              <a:t>V</a:t>
            </a:r>
            <a:r>
              <a:rPr lang="en-US" sz="1000"/>
              <a:t>-&gt;</a:t>
            </a:r>
            <a:r>
              <a:rPr lang="en-US" sz="1000" i="1"/>
              <a:t>B</a:t>
            </a:r>
            <a:r>
              <a:rPr lang="en-US" sz="1000"/>
              <a:t>, where </a:t>
            </a:r>
            <a:r>
              <a:rPr lang="en-US" sz="1000" i="1"/>
              <a:t>V</a:t>
            </a:r>
            <a:r>
              <a:rPr lang="en-US" sz="1000"/>
              <a:t> is the set of operand columns {</a:t>
            </a:r>
            <a:r>
              <a:rPr lang="en-US" sz="1000" i="1"/>
              <a:t>p</a:t>
            </a:r>
            <a:r>
              <a:rPr lang="en-US" sz="1000"/>
              <a:t>,</a:t>
            </a:r>
            <a:r>
              <a:rPr lang="en-US" sz="1000" i="1"/>
              <a:t>q</a:t>
            </a:r>
            <a:r>
              <a:rPr lang="en-US" sz="1000"/>
              <a:t>,…} and </a:t>
            </a:r>
            <a:r>
              <a:rPr lang="en-US" sz="1000" i="1"/>
              <a:t>B</a:t>
            </a:r>
            <a:r>
              <a:rPr lang="en-US" sz="1000"/>
              <a:t>={T,F}.  Here, |</a:t>
            </a:r>
            <a:r>
              <a:rPr lang="en-US" sz="1000" i="1"/>
              <a:t>V</a:t>
            </a:r>
            <a:r>
              <a:rPr lang="en-US" sz="1000"/>
              <a:t>|=</a:t>
            </a:r>
            <a:r>
              <a:rPr lang="en-US" sz="1000" i="1"/>
              <a:t>n</a:t>
            </a:r>
            <a:r>
              <a:rPr lang="en-US" sz="1000"/>
              <a:t> and |</a:t>
            </a:r>
            <a:r>
              <a:rPr lang="en-US" sz="1000" i="1"/>
              <a:t>B</a:t>
            </a:r>
            <a:r>
              <a:rPr lang="en-US" sz="1000"/>
              <a:t>|=2.  The number of functions from a set of size </a:t>
            </a:r>
            <a:r>
              <a:rPr lang="en-US" sz="1000" i="1"/>
              <a:t>n</a:t>
            </a:r>
            <a:r>
              <a:rPr lang="en-US" sz="1000"/>
              <a:t> to a set of size </a:t>
            </a:r>
            <a:r>
              <a:rPr lang="en-US" sz="1000" i="1"/>
              <a:t>m</a:t>
            </a:r>
            <a:r>
              <a:rPr lang="en-US" sz="1000"/>
              <a:t> is </a:t>
            </a:r>
            <a:r>
              <a:rPr lang="en-US" sz="1000" i="1"/>
              <a:t>m</a:t>
            </a:r>
            <a:r>
              <a:rPr lang="en-US" sz="1000"/>
              <a:t>^</a:t>
            </a:r>
            <a:r>
              <a:rPr lang="en-US" sz="1000" i="1"/>
              <a:t>n</a:t>
            </a:r>
            <a:r>
              <a:rPr lang="en-US" sz="1000"/>
              <a:t>.  This is because of the product rule, as we will see in a moment. In this case, </a:t>
            </a:r>
            <a:r>
              <a:rPr lang="en-US" sz="1000" i="1"/>
              <a:t>m</a:t>
            </a:r>
            <a:r>
              <a:rPr lang="en-US" sz="1000"/>
              <a:t>=2 so we get 2^</a:t>
            </a:r>
            <a:r>
              <a:rPr lang="en-US" sz="1000" i="1"/>
              <a:t>n</a:t>
            </a:r>
            <a:r>
              <a:rPr lang="en-US" sz="1000"/>
              <a:t> such functions.  In terms of the product rule:  There are 2 possible values for </a:t>
            </a:r>
            <a:r>
              <a:rPr lang="en-US" sz="1000" i="1"/>
              <a:t>p</a:t>
            </a:r>
            <a:r>
              <a:rPr lang="en-US" sz="1000"/>
              <a:t>.  For each of these, there are 2 possible values for q, since the choice of q is independent of the choice of p.  And so on.  So there are 2x2x…(n repetitions)…x2 possible rows, thus 2^</a:t>
            </a:r>
            <a:r>
              <a:rPr lang="en-US" sz="1000" i="1"/>
              <a:t>n</a:t>
            </a:r>
            <a:r>
              <a:rPr lang="en-US" sz="1000"/>
              <a:t>.  Of course, we haven</a:t>
            </a:r>
            <a:r>
              <a:rPr lang="ja-JP" altLang="en-US" sz="1000">
                <a:latin typeface="Arial"/>
              </a:rPr>
              <a:t>’</a:t>
            </a:r>
            <a:r>
              <a:rPr lang="en-US" sz="1000"/>
              <a:t>t defined the product rule, set cardinality, or functions yet, so don</a:t>
            </a:r>
            <a:r>
              <a:rPr lang="ja-JP" altLang="en-US" sz="1000">
                <a:latin typeface="Arial"/>
              </a:rPr>
              <a:t>’</a:t>
            </a:r>
            <a:r>
              <a:rPr lang="en-US" sz="1000"/>
              <a:t>t worry if the above argument doesn</a:t>
            </a:r>
            <a:r>
              <a:rPr lang="ja-JP" altLang="en-US" sz="1000">
                <a:latin typeface="Arial"/>
              </a:rPr>
              <a:t>’</a:t>
            </a:r>
            <a:r>
              <a:rPr lang="en-US" sz="1000"/>
              <a:t>t quite make sense to you yet.</a:t>
            </a:r>
            <a:endParaRPr lang="en-US" sz="1000" i="1"/>
          </a:p>
          <a:p>
            <a:pPr>
              <a:lnSpc>
                <a:spcPct val="80000"/>
              </a:lnSpc>
            </a:pPr>
            <a:r>
              <a:rPr lang="en-US" sz="1000"/>
              <a:t>	In the second bullet, we would say, {NOT,AND} is a </a:t>
            </a:r>
            <a:r>
              <a:rPr lang="en-US" sz="1000" i="1"/>
              <a:t>universal</a:t>
            </a:r>
            <a:r>
              <a:rPr lang="en-US" sz="1000"/>
              <a:t> set of Boolean operators, but we haven</a:t>
            </a:r>
            <a:r>
              <a:rPr lang="ja-JP" altLang="en-US" sz="1000">
                <a:latin typeface="Arial"/>
              </a:rPr>
              <a:t>’</a:t>
            </a:r>
            <a:r>
              <a:rPr lang="en-US" sz="1000"/>
              <a:t>t even defined sets yet.  If you already know what a set is, a universal set of operators over a given domain is a set of operators such that nested expressions involving those operators are sufficient to express </a:t>
            </a:r>
            <a:r>
              <a:rPr lang="en-US" sz="1000" i="1"/>
              <a:t>any</a:t>
            </a:r>
            <a:r>
              <a:rPr lang="en-US" sz="1000"/>
              <a:t> possible operator over that domain.  In this case, the domain is B={T,F}.  The proof that {NOT,AND} is universal is as follows: OR can be defined by </a:t>
            </a:r>
            <a:r>
              <a:rPr lang="en-US" sz="1000" i="1"/>
              <a:t>p</a:t>
            </a:r>
            <a:r>
              <a:rPr lang="en-US" sz="1000"/>
              <a:t> OR </a:t>
            </a:r>
            <a:r>
              <a:rPr lang="en-US" sz="1000" i="1"/>
              <a:t>q</a:t>
            </a:r>
            <a:r>
              <a:rPr lang="en-US" sz="1000"/>
              <a:t> = NOT(NOT(p) AND NOT(q)) (easily verified; this is one of DeMorgan</a:t>
            </a:r>
            <a:r>
              <a:rPr lang="ja-JP" altLang="en-US" sz="1000">
                <a:latin typeface="Arial"/>
              </a:rPr>
              <a:t>’</a:t>
            </a:r>
            <a:r>
              <a:rPr lang="en-US" sz="1000"/>
              <a:t>s Laws, which we will get to later).  Now, armed with OR, AND, and NOT, we can show how to express </a:t>
            </a:r>
            <a:r>
              <a:rPr lang="en-US" sz="1000" i="1" u="sng"/>
              <a:t>any</a:t>
            </a:r>
            <a:r>
              <a:rPr lang="en-US"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sz="1000" i="1"/>
              <a:t>p</a:t>
            </a:r>
            <a:r>
              <a:rPr lang="en-US" sz="1000"/>
              <a:t> if the entry in that position is </a:t>
            </a:r>
            <a:r>
              <a:rPr lang="ja-JP" altLang="en-US" sz="1000">
                <a:latin typeface="Arial"/>
              </a:rPr>
              <a:t>“</a:t>
            </a:r>
            <a:r>
              <a:rPr lang="en-US" sz="1000"/>
              <a:t>T</a:t>
            </a:r>
            <a:r>
              <a:rPr lang="ja-JP" altLang="en-US" sz="1000">
                <a:latin typeface="Arial"/>
              </a:rPr>
              <a:t>”</a:t>
            </a:r>
            <a:r>
              <a:rPr lang="en-US" sz="1000"/>
              <a:t>, and NOT(</a:t>
            </a:r>
            <a:r>
              <a:rPr lang="en-US" sz="1000" i="1"/>
              <a:t>p</a:t>
            </a:r>
            <a:r>
              <a:rPr lang="en-US" sz="1000"/>
              <a:t>) if the entry in that position is </a:t>
            </a:r>
            <a:r>
              <a:rPr lang="ja-JP" altLang="en-US" sz="1000">
                <a:latin typeface="Arial"/>
              </a:rPr>
              <a:t>“</a:t>
            </a:r>
            <a:r>
              <a:rPr lang="en-US" sz="1000"/>
              <a:t>F</a:t>
            </a:r>
            <a:r>
              <a:rPr lang="ja-JP" altLang="en-US" sz="1000">
                <a:latin typeface="Arial"/>
              </a:rPr>
              <a:t>”</a:t>
            </a:r>
            <a:r>
              <a:rPr lang="en-US" sz="1000"/>
              <a:t>.  So, the entire expression basically says, </a:t>
            </a:r>
            <a:r>
              <a:rPr lang="ja-JP" altLang="en-US" sz="1000">
                <a:latin typeface="Arial"/>
              </a:rPr>
              <a:t>“</a:t>
            </a:r>
            <a:r>
              <a:rPr lang="en-US" sz="1000"/>
              <a:t>the value of the operator is T if and only if the pattern of truth values of the input operands exactly matches one of the rows in the truth table that ends in a </a:t>
            </a:r>
            <a:r>
              <a:rPr lang="ja-JP" altLang="en-US" sz="1000">
                <a:latin typeface="Arial"/>
              </a:rPr>
              <a:t>‘</a:t>
            </a:r>
            <a:r>
              <a:rPr lang="en-US" sz="1000"/>
              <a:t>T</a:t>
            </a:r>
            <a:r>
              <a:rPr lang="ja-JP" altLang="en-US" sz="1000">
                <a:latin typeface="Arial"/>
              </a:rPr>
              <a:t>’</a:t>
            </a:r>
            <a:r>
              <a:rPr lang="en-US" sz="1000"/>
              <a:t> result.</a:t>
            </a:r>
            <a:r>
              <a:rPr lang="ja-JP" altLang="en-US" sz="1000">
                <a:latin typeface="Arial"/>
              </a:rPr>
              <a:t>”</a:t>
            </a:r>
            <a:r>
              <a:rPr lang="en-US" sz="1000"/>
              <a:t>  Thus, the expression directly encodes the content of the truth table.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35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35939" name="Rectangle 3"/>
          <p:cNvSpPr>
            <a:spLocks noGrp="1" noChangeArrowheads="1"/>
          </p:cNvSpPr>
          <p:nvPr>
            <p:ph type="body" idx="1"/>
          </p:nvPr>
        </p:nvSpPr>
        <p:spPr/>
        <p:txBody>
          <a:bodyPr/>
          <a:lstStyle/>
          <a:p>
            <a:pPr>
              <a:lnSpc>
                <a:spcPct val="80000"/>
              </a:lnSpc>
            </a:pPr>
            <a:endParaRPr lang="en-US" sz="10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37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37987" name="Rectangle 3"/>
          <p:cNvSpPr>
            <a:spLocks noGrp="1" noChangeArrowheads="1"/>
          </p:cNvSpPr>
          <p:nvPr>
            <p:ph type="body" idx="1"/>
          </p:nvPr>
        </p:nvSpPr>
        <p:spPr/>
        <p:txBody>
          <a:bodyPr/>
          <a:lstStyle/>
          <a:p>
            <a:pPr>
              <a:lnSpc>
                <a:spcPct val="80000"/>
              </a:lnSpc>
            </a:pPr>
            <a:endParaRPr lang="en-US" sz="10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40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40035" name="Rectangle 3"/>
          <p:cNvSpPr>
            <a:spLocks noGrp="1" noChangeArrowheads="1"/>
          </p:cNvSpPr>
          <p:nvPr>
            <p:ph type="body" idx="1"/>
          </p:nvPr>
        </p:nvSpPr>
        <p:spPr/>
        <p:txBody>
          <a:bodyPr/>
          <a:lstStyle/>
          <a:p>
            <a:pPr>
              <a:lnSpc>
                <a:spcPct val="80000"/>
              </a:lnSpc>
            </a:pPr>
            <a:endParaRPr lang="en-US" sz="10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51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51299" name="Rectangle 3"/>
          <p:cNvSpPr>
            <a:spLocks noGrp="1" noChangeArrowheads="1"/>
          </p:cNvSpPr>
          <p:nvPr>
            <p:ph type="body" idx="1"/>
          </p:nvPr>
        </p:nvSpPr>
        <p:spPr/>
        <p:txBody>
          <a:bodyPr/>
          <a:lstStyle/>
          <a:p>
            <a:pPr>
              <a:lnSpc>
                <a:spcPct val="80000"/>
              </a:lnSpc>
            </a:pPr>
            <a:endParaRPr lang="en-US" sz="10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53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53347" name="Rectangle 3"/>
          <p:cNvSpPr>
            <a:spLocks noGrp="1" noChangeArrowheads="1"/>
          </p:cNvSpPr>
          <p:nvPr>
            <p:ph type="body" idx="1"/>
          </p:nvPr>
        </p:nvSpPr>
        <p:spPr/>
        <p:txBody>
          <a:bodyPr/>
          <a:lstStyle/>
          <a:p>
            <a:pPr>
              <a:lnSpc>
                <a:spcPct val="80000"/>
              </a:lnSpc>
            </a:pPr>
            <a:endParaRPr lang="en-US" sz="10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57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57443" name="Rectangle 3"/>
          <p:cNvSpPr>
            <a:spLocks noGrp="1" noChangeArrowheads="1"/>
          </p:cNvSpPr>
          <p:nvPr>
            <p:ph type="body" idx="1"/>
          </p:nvPr>
        </p:nvSpPr>
        <p:spPr/>
        <p:txBody>
          <a:bodyPr/>
          <a:lstStyle/>
          <a:p>
            <a:pPr>
              <a:lnSpc>
                <a:spcPct val="80000"/>
              </a:lnSpc>
            </a:pPr>
            <a:endParaRPr lang="en-US"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00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0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61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61539" name="Rectangle 3"/>
          <p:cNvSpPr>
            <a:spLocks noGrp="1" noChangeArrowheads="1"/>
          </p:cNvSpPr>
          <p:nvPr>
            <p:ph type="body" idx="1"/>
          </p:nvPr>
        </p:nvSpPr>
        <p:spPr/>
        <p:txBody>
          <a:bodyPr/>
          <a:lstStyle/>
          <a:p>
            <a:pPr>
              <a:lnSpc>
                <a:spcPct val="80000"/>
              </a:lnSpc>
            </a:pPr>
            <a:endParaRPr lang="en-US" sz="10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65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65635" name="Rectangle 3"/>
          <p:cNvSpPr>
            <a:spLocks noGrp="1" noChangeArrowheads="1"/>
          </p:cNvSpPr>
          <p:nvPr>
            <p:ph type="body" idx="1"/>
          </p:nvPr>
        </p:nvSpPr>
        <p:spPr/>
        <p:txBody>
          <a:bodyPr/>
          <a:lstStyle/>
          <a:p>
            <a:pPr>
              <a:lnSpc>
                <a:spcPct val="80000"/>
              </a:lnSpc>
            </a:pPr>
            <a:endParaRPr lang="en-US" sz="10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965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65635" name="Rectangle 3"/>
          <p:cNvSpPr>
            <a:spLocks noGrp="1" noChangeArrowheads="1"/>
          </p:cNvSpPr>
          <p:nvPr>
            <p:ph type="body" idx="1"/>
          </p:nvPr>
        </p:nvSpPr>
        <p:spPr/>
        <p:txBody>
          <a:bodyPr/>
          <a:lstStyle/>
          <a:p>
            <a:pPr>
              <a:lnSpc>
                <a:spcPct val="80000"/>
              </a:lnSpc>
            </a:pPr>
            <a:endParaRPr lang="en-US" sz="10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611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6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04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04867" name="Rectangle 3"/>
          <p:cNvSpPr>
            <a:spLocks noGrp="1" noChangeArrowheads="1"/>
          </p:cNvSpPr>
          <p:nvPr>
            <p:ph type="body" idx="1"/>
          </p:nvPr>
        </p:nvSpPr>
        <p:spPr/>
        <p:txBody>
          <a:bodyPr/>
          <a:lstStyle/>
          <a:p>
            <a:r>
              <a:rPr lang="en-US"/>
              <a:t>A good way to remember the symbol for XOR, a plus sign inside an O, is to think of XOR as adding the bit-values of its inputs (mod 2).  E.g., 0+0=0, 1+0=0, 1+1=0 (mod 2).  Thus XOR is basically an addition, and we put it inside an </a:t>
            </a:r>
            <a:r>
              <a:rPr lang="ja-JP" altLang="en-US">
                <a:latin typeface="Arial"/>
              </a:rPr>
              <a:t>“</a:t>
            </a:r>
            <a:r>
              <a:rPr lang="en-US"/>
              <a:t>O</a:t>
            </a:r>
            <a:r>
              <a:rPr lang="ja-JP" altLang="en-US">
                <a:latin typeface="Arial"/>
              </a:rPr>
              <a:t>”</a:t>
            </a:r>
            <a:r>
              <a:rPr lang="en-US"/>
              <a:t> to remind ourselves that it is a type of </a:t>
            </a:r>
            <a:r>
              <a:rPr lang="ja-JP" altLang="en-US">
                <a:latin typeface="Arial"/>
              </a:rPr>
              <a:t>“</a:t>
            </a:r>
            <a:r>
              <a:rPr lang="en-US"/>
              <a:t>Or</a:t>
            </a:r>
            <a:r>
              <a:rPr lang="ja-JP" altLang="en-US">
                <a:latin typeface="Arial"/>
              </a:rPr>
              <a:t>”</a:t>
            </a:r>
            <a:r>
              <a:rPr lang="en-US"/>
              <a:t>.</a:t>
            </a:r>
          </a:p>
          <a:p>
            <a:r>
              <a:rPr lang="en-US"/>
              <a:t>	XOR together with unary operators do not form a universal set of operators over the Booleans.  However, it turns out that they </a:t>
            </a:r>
            <a:r>
              <a:rPr lang="en-US" i="1"/>
              <a:t>are</a:t>
            </a:r>
            <a:r>
              <a:rPr lang="en-US"/>
              <a:t> a universal set for quantum logic!  However we do not have time to cover quantum computing in this class, interesting though it 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622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6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06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06915" name="Rectangle 3"/>
          <p:cNvSpPr>
            <a:spLocks noGrp="1" noChangeArrowheads="1"/>
          </p:cNvSpPr>
          <p:nvPr>
            <p:ph type="body" idx="1"/>
          </p:nvPr>
        </p:nvSpPr>
        <p:spPr/>
        <p:txBody>
          <a:bodyPr/>
          <a:lstStyle/>
          <a:p>
            <a:r>
              <a:rPr lang="en-US"/>
              <a:t>Note that the definition of </a:t>
            </a:r>
            <a:r>
              <a:rPr lang="ja-JP" altLang="en-US">
                <a:latin typeface="Arial"/>
              </a:rPr>
              <a:t>“</a:t>
            </a:r>
            <a:r>
              <a:rPr lang="en-US"/>
              <a:t>p implies q</a:t>
            </a:r>
            <a:r>
              <a:rPr lang="ja-JP" altLang="en-US">
                <a:latin typeface="Arial"/>
              </a:rPr>
              <a:t>”</a:t>
            </a:r>
            <a:r>
              <a:rPr lang="en-US"/>
              <a:t> says:  </a:t>
            </a:r>
            <a:r>
              <a:rPr lang="ja-JP" altLang="en-US">
                <a:latin typeface="Arial"/>
              </a:rPr>
              <a:t>“</a:t>
            </a:r>
            <a:r>
              <a:rPr lang="en-US"/>
              <a:t>If p is true, then </a:t>
            </a:r>
            <a:r>
              <a:rPr lang="en-US" i="1"/>
              <a:t>q</a:t>
            </a:r>
            <a:r>
              <a:rPr lang="en-US"/>
              <a:t> is true, and if </a:t>
            </a:r>
            <a:r>
              <a:rPr lang="en-US" i="1"/>
              <a:t>p</a:t>
            </a:r>
            <a:r>
              <a:rPr lang="en-US"/>
              <a:t> is not true, then </a:t>
            </a:r>
            <a:r>
              <a:rPr lang="en-US" i="1"/>
              <a:t>q</a:t>
            </a:r>
            <a:r>
              <a:rPr lang="en-US"/>
              <a:t> is either true or false.</a:t>
            </a:r>
            <a:r>
              <a:rPr lang="ja-JP" altLang="en-US">
                <a:latin typeface="Arial"/>
              </a:rPr>
              <a:t>”</a:t>
            </a:r>
            <a:r>
              <a:rPr lang="en-US"/>
              <a:t>  Well, saying that </a:t>
            </a:r>
            <a:r>
              <a:rPr lang="en-US" i="1"/>
              <a:t>q</a:t>
            </a:r>
            <a:r>
              <a:rPr lang="en-US"/>
              <a:t> is either true or false is not saying anything, since </a:t>
            </a:r>
            <a:r>
              <a:rPr lang="en-US" i="1"/>
              <a:t>any</a:t>
            </a:r>
            <a:r>
              <a:rPr lang="en-US"/>
              <a:t> proposition is, by the very definition of a proposition, either true or false.  So, the last part of that sentence (covering the case where </a:t>
            </a:r>
            <a:r>
              <a:rPr lang="en-US" i="1"/>
              <a:t>p</a:t>
            </a:r>
            <a:r>
              <a:rPr lang="en-US"/>
              <a:t> is not true) is not really saying anything.  So we may as well say the definition is, </a:t>
            </a:r>
            <a:r>
              <a:rPr lang="ja-JP" altLang="en-US">
                <a:latin typeface="Arial"/>
              </a:rPr>
              <a:t>“</a:t>
            </a:r>
            <a:r>
              <a:rPr lang="en-US"/>
              <a:t>If </a:t>
            </a:r>
            <a:r>
              <a:rPr lang="en-US" i="1"/>
              <a:t>p</a:t>
            </a:r>
            <a:r>
              <a:rPr lang="en-US"/>
              <a:t> is true, then </a:t>
            </a:r>
            <a:r>
              <a:rPr lang="en-US" i="1"/>
              <a:t>q</a:t>
            </a:r>
            <a:r>
              <a:rPr lang="en-US"/>
              <a:t> is true.</a:t>
            </a:r>
            <a:r>
              <a:rPr lang="ja-JP" altLang="en-US">
                <a:latin typeface="Arial"/>
              </a:rPr>
              <a:t>”</a:t>
            </a:r>
            <a:endParaRPr lang="en-US"/>
          </a:p>
          <a:p>
            <a:r>
              <a:rPr lang="en-US"/>
              <a:t>	Sometimes the antecedent is called the </a:t>
            </a:r>
            <a:r>
              <a:rPr lang="en-US" i="1"/>
              <a:t>hypothesis</a:t>
            </a:r>
            <a:r>
              <a:rPr lang="en-US"/>
              <a:t> and the consequent is called the </a:t>
            </a:r>
            <a:r>
              <a:rPr lang="en-US" i="1"/>
              <a:t>conclusion</a:t>
            </a:r>
            <a:r>
              <a:rPr lang="en-US"/>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0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05891" name="Rectangle 3"/>
          <p:cNvSpPr>
            <a:spLocks noGrp="1" noChangeArrowheads="1"/>
          </p:cNvSpPr>
          <p:nvPr>
            <p:ph type="body" idx="1"/>
          </p:nvPr>
        </p:nvSpPr>
        <p:spPr/>
        <p:txBody>
          <a:bodyPr/>
          <a:lstStyle/>
          <a:p>
            <a:r>
              <a:rPr lang="en-US" sz="1000"/>
              <a:t>Let</a:t>
            </a:r>
            <a:r>
              <a:rPr lang="ja-JP" altLang="en-US" sz="1000">
                <a:latin typeface="Arial"/>
              </a:rPr>
              <a:t>’</a:t>
            </a:r>
            <a:r>
              <a:rPr lang="en-US" sz="1000"/>
              <a:t>s consider the rows of the truth table, one at a time.  In the first row, </a:t>
            </a:r>
            <a:r>
              <a:rPr lang="en-US" sz="1000" i="1"/>
              <a:t>p</a:t>
            </a:r>
            <a:r>
              <a:rPr lang="en-US" sz="1000"/>
              <a:t> is false and </a:t>
            </a:r>
            <a:r>
              <a:rPr lang="en-US" sz="1000" i="1"/>
              <a:t>q</a:t>
            </a:r>
            <a:r>
              <a:rPr lang="en-US" sz="1000"/>
              <a:t> is false.  Now, let</a:t>
            </a:r>
            <a:r>
              <a:rPr lang="ja-JP" altLang="en-US" sz="1000">
                <a:latin typeface="Arial"/>
              </a:rPr>
              <a:t>’</a:t>
            </a:r>
            <a:r>
              <a:rPr lang="en-US" sz="1000"/>
              <a:t>s consider the definition of </a:t>
            </a:r>
            <a:r>
              <a:rPr lang="en-US" sz="1000" i="1"/>
              <a:t>p</a:t>
            </a:r>
            <a:r>
              <a:rPr lang="en-US" sz="1000"/>
              <a:t>-&gt;</a:t>
            </a:r>
            <a:r>
              <a:rPr lang="en-US" sz="1000" i="1"/>
              <a:t>q</a:t>
            </a:r>
            <a:r>
              <a:rPr lang="en-US" sz="1000"/>
              <a:t>.  It says </a:t>
            </a:r>
            <a:r>
              <a:rPr lang="ja-JP" altLang="en-US" sz="1000">
                <a:latin typeface="Arial"/>
              </a:rPr>
              <a:t>“</a:t>
            </a:r>
            <a:r>
              <a:rPr lang="en-US" sz="1000"/>
              <a:t>If </a:t>
            </a:r>
            <a:r>
              <a:rPr lang="en-US" sz="1000" i="1"/>
              <a:t>p</a:t>
            </a:r>
            <a:r>
              <a:rPr lang="en-US" sz="1000"/>
              <a:t> is true, then </a:t>
            </a:r>
            <a:r>
              <a:rPr lang="en-US" sz="1000" i="1"/>
              <a:t>q</a:t>
            </a:r>
            <a:r>
              <a:rPr lang="en-US" sz="1000"/>
              <a:t> is true, but if </a:t>
            </a:r>
            <a:r>
              <a:rPr lang="en-US" sz="1000" i="1"/>
              <a:t>p</a:t>
            </a:r>
            <a:r>
              <a:rPr lang="en-US" sz="1000"/>
              <a:t> is false, then </a:t>
            </a:r>
            <a:r>
              <a:rPr lang="en-US" sz="1000" i="1"/>
              <a:t>q</a:t>
            </a:r>
            <a:r>
              <a:rPr lang="en-US" sz="1000"/>
              <a:t> is either true or false.</a:t>
            </a:r>
            <a:r>
              <a:rPr lang="ja-JP" altLang="en-US" sz="1000">
                <a:latin typeface="Arial"/>
              </a:rPr>
              <a:t>”</a:t>
            </a:r>
            <a:r>
              <a:rPr lang="en-US" sz="1000"/>
              <a:t>  Well, in this case, </a:t>
            </a:r>
            <a:r>
              <a:rPr lang="en-US" sz="1000" i="1"/>
              <a:t>p</a:t>
            </a:r>
            <a:r>
              <a:rPr lang="en-US" sz="1000"/>
              <a:t> is false, and </a:t>
            </a:r>
            <a:r>
              <a:rPr lang="en-US" sz="1000" i="1"/>
              <a:t>q</a:t>
            </a:r>
            <a:r>
              <a:rPr lang="en-US" sz="1000"/>
              <a:t> is either true or false (namely false), so the second part of the statement is true.  But, of course that part is true, since it is just a tautology that </a:t>
            </a:r>
            <a:r>
              <a:rPr lang="en-US" sz="1000" i="1"/>
              <a:t>q</a:t>
            </a:r>
            <a:r>
              <a:rPr lang="en-US" sz="1000"/>
              <a:t> is either true or false.  In other words, and </a:t>
            </a:r>
            <a:r>
              <a:rPr lang="en-US" sz="1000" i="1"/>
              <a:t>if</a:t>
            </a:r>
            <a:r>
              <a:rPr lang="en-US" sz="1000"/>
              <a:t> is always true when its antecedent is false.</a:t>
            </a:r>
          </a:p>
          <a:p>
            <a:r>
              <a:rPr lang="en-US" sz="1000"/>
              <a:t>         Similarly, the second row is True.</a:t>
            </a:r>
          </a:p>
          <a:p>
            <a:r>
              <a:rPr lang="en-US" sz="1000"/>
              <a:t>         The third row is false, since </a:t>
            </a:r>
            <a:r>
              <a:rPr lang="en-US" sz="1000" i="1"/>
              <a:t>p</a:t>
            </a:r>
            <a:r>
              <a:rPr lang="en-US" sz="1000"/>
              <a:t> is true but </a:t>
            </a:r>
            <a:r>
              <a:rPr lang="en-US" sz="1000" i="1"/>
              <a:t>q</a:t>
            </a:r>
            <a:r>
              <a:rPr lang="en-US" sz="1000"/>
              <a:t> is false, so it is not the case that if </a:t>
            </a:r>
            <a:r>
              <a:rPr lang="en-US" sz="1000" i="1"/>
              <a:t>p</a:t>
            </a:r>
            <a:r>
              <a:rPr lang="en-US" sz="1000"/>
              <a:t> is true then </a:t>
            </a:r>
            <a:r>
              <a:rPr lang="en-US" sz="1000" i="1"/>
              <a:t>q</a:t>
            </a:r>
            <a:r>
              <a:rPr lang="en-US" sz="1000"/>
              <a:t> is true. </a:t>
            </a:r>
          </a:p>
          <a:p>
            <a:r>
              <a:rPr lang="en-US" sz="1000"/>
              <a:t>         Finally, in the fourth row, since </a:t>
            </a:r>
            <a:r>
              <a:rPr lang="en-US" sz="1000" i="1"/>
              <a:t>p</a:t>
            </a:r>
            <a:r>
              <a:rPr lang="en-US" sz="1000"/>
              <a:t> is true and </a:t>
            </a:r>
            <a:r>
              <a:rPr lang="en-US" sz="1000" i="1"/>
              <a:t>q</a:t>
            </a:r>
            <a:r>
              <a:rPr lang="en-US" sz="1000"/>
              <a:t> is true, it is the case that if </a:t>
            </a:r>
            <a:r>
              <a:rPr lang="en-US" sz="1000" i="1"/>
              <a:t>q</a:t>
            </a:r>
            <a:r>
              <a:rPr lang="en-US" sz="1000"/>
              <a:t> is true then </a:t>
            </a:r>
            <a:r>
              <a:rPr lang="en-US" sz="1000" i="1"/>
              <a:t>q</a:t>
            </a:r>
            <a:r>
              <a:rPr lang="en-US" sz="1000"/>
              <a:t> is true.</a:t>
            </a:r>
          </a:p>
          <a:p>
            <a:r>
              <a:rPr lang="en-US" sz="1000"/>
              <a:t>         Many students have trouble with the implication operator.  When we say, </a:t>
            </a:r>
            <a:r>
              <a:rPr lang="ja-JP" altLang="en-US" sz="1000">
                <a:latin typeface="Arial"/>
              </a:rPr>
              <a:t>“</a:t>
            </a:r>
            <a:r>
              <a:rPr lang="en-US" sz="1000"/>
              <a:t>A </a:t>
            </a:r>
            <a:r>
              <a:rPr lang="en-US" sz="1000" i="1"/>
              <a:t>implies</a:t>
            </a:r>
            <a:r>
              <a:rPr lang="en-US" sz="1000"/>
              <a:t> B</a:t>
            </a:r>
            <a:r>
              <a:rPr lang="ja-JP" altLang="en-US" sz="1000">
                <a:latin typeface="Arial"/>
              </a:rPr>
              <a:t>”</a:t>
            </a:r>
            <a:r>
              <a:rPr lang="en-US" sz="1000"/>
              <a:t>, it is just a shorthand for </a:t>
            </a:r>
            <a:r>
              <a:rPr lang="ja-JP" altLang="en-US" sz="1000">
                <a:latin typeface="Arial"/>
              </a:rPr>
              <a:t>“</a:t>
            </a:r>
            <a:r>
              <a:rPr lang="en-US" sz="1000"/>
              <a:t>either not A, or B</a:t>
            </a:r>
            <a:r>
              <a:rPr lang="ja-JP" altLang="en-US" sz="1000">
                <a:latin typeface="Arial"/>
              </a:rPr>
              <a:t>”</a:t>
            </a:r>
            <a:r>
              <a:rPr lang="en-US" sz="1000"/>
              <a:t>.  In other words, it is just the statement that it is NOT the case that A is true and B is false.  </a:t>
            </a:r>
          </a:p>
          <a:p>
            <a:r>
              <a:rPr lang="en-US" sz="1000"/>
              <a:t>         This often seems wrong to students, because when we say </a:t>
            </a:r>
            <a:r>
              <a:rPr lang="ja-JP" altLang="en-US" sz="1000">
                <a:latin typeface="Arial"/>
              </a:rPr>
              <a:t>“</a:t>
            </a:r>
            <a:r>
              <a:rPr lang="en-US" sz="1000"/>
              <a:t>A implies B</a:t>
            </a:r>
            <a:r>
              <a:rPr lang="ja-JP" altLang="en-US" sz="1000">
                <a:latin typeface="Arial"/>
              </a:rPr>
              <a:t>”</a:t>
            </a:r>
            <a:r>
              <a:rPr lang="en-US"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r>
              <a:rPr lang="en-US" sz="1000"/>
              <a:t>          In any case, perhaps a more accurate and satisfying English rendering of the true meaning of the </a:t>
            </a:r>
            <a:r>
              <a:rPr lang="en-US" sz="1000" i="1"/>
              <a:t>logical</a:t>
            </a:r>
            <a:r>
              <a:rPr lang="en-US" sz="1000"/>
              <a:t> claim </a:t>
            </a:r>
            <a:r>
              <a:rPr lang="ja-JP" altLang="en-US" sz="1000">
                <a:latin typeface="Arial"/>
              </a:rPr>
              <a:t>“</a:t>
            </a:r>
            <a:r>
              <a:rPr lang="en-US" sz="1000"/>
              <a:t>A implies B</a:t>
            </a:r>
            <a:r>
              <a:rPr lang="ja-JP" altLang="en-US" sz="1000">
                <a:latin typeface="Arial"/>
              </a:rPr>
              <a:t>”</a:t>
            </a:r>
            <a:r>
              <a:rPr lang="en-US" sz="1000"/>
              <a:t>, might be just, </a:t>
            </a:r>
            <a:r>
              <a:rPr lang="ja-JP" altLang="en-US" sz="1000">
                <a:latin typeface="Arial"/>
              </a:rPr>
              <a:t>“</a:t>
            </a:r>
            <a:r>
              <a:rPr lang="en-US" sz="1000"/>
              <a:t>the possibility that A implies B is not contradicted directly by the truth values of A and B</a:t>
            </a:r>
            <a:r>
              <a:rPr lang="ja-JP" altLang="en-US" sz="1000">
                <a:latin typeface="Arial"/>
              </a:rPr>
              <a:t>”</a:t>
            </a:r>
            <a:r>
              <a:rPr lang="en-US" sz="1000"/>
              <a:t>.  In other words, </a:t>
            </a:r>
            <a:r>
              <a:rPr lang="ja-JP" altLang="en-US" sz="1000">
                <a:latin typeface="Arial"/>
              </a:rPr>
              <a:t>“</a:t>
            </a:r>
            <a:r>
              <a:rPr lang="en-US" sz="1000"/>
              <a:t>it is not the case that A is true and B is false.</a:t>
            </a:r>
            <a:r>
              <a:rPr lang="ja-JP" altLang="en-US" sz="1000">
                <a:latin typeface="Arial"/>
              </a:rPr>
              <a:t>”</a:t>
            </a:r>
            <a:r>
              <a:rPr lang="en-US" sz="1000"/>
              <a:t>  (Since that combination of truth values would directly contradict the hypothesis that A implies B.)</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1165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65315" name="Rectangle 3"/>
          <p:cNvSpPr>
            <a:spLocks noGrp="1" noChangeArrowheads="1"/>
          </p:cNvSpPr>
          <p:nvPr>
            <p:ph type="body" idx="1"/>
          </p:nvPr>
        </p:nvSpPr>
        <p:spPr/>
        <p:txBody>
          <a:bodyPr/>
          <a:lstStyle/>
          <a:p>
            <a:r>
              <a:rPr lang="en-US" sz="1000"/>
              <a:t>Let</a:t>
            </a:r>
            <a:r>
              <a:rPr lang="ja-JP" altLang="en-US" sz="1000">
                <a:latin typeface="Arial"/>
              </a:rPr>
              <a:t>’</a:t>
            </a:r>
            <a:r>
              <a:rPr lang="en-US" sz="1000"/>
              <a:t>s consider the rows of the truth table, one at a time.  In the first row, </a:t>
            </a:r>
            <a:r>
              <a:rPr lang="en-US" sz="1000" i="1"/>
              <a:t>p</a:t>
            </a:r>
            <a:r>
              <a:rPr lang="en-US" sz="1000"/>
              <a:t> is false and </a:t>
            </a:r>
            <a:r>
              <a:rPr lang="en-US" sz="1000" i="1"/>
              <a:t>q</a:t>
            </a:r>
            <a:r>
              <a:rPr lang="en-US" sz="1000"/>
              <a:t> is false.  Now, let</a:t>
            </a:r>
            <a:r>
              <a:rPr lang="ja-JP" altLang="en-US" sz="1000">
                <a:latin typeface="Arial"/>
              </a:rPr>
              <a:t>’</a:t>
            </a:r>
            <a:r>
              <a:rPr lang="en-US" sz="1000"/>
              <a:t>s consider the definition of </a:t>
            </a:r>
            <a:r>
              <a:rPr lang="en-US" sz="1000" i="1"/>
              <a:t>p</a:t>
            </a:r>
            <a:r>
              <a:rPr lang="en-US" sz="1000"/>
              <a:t>-&gt;</a:t>
            </a:r>
            <a:r>
              <a:rPr lang="en-US" sz="1000" i="1"/>
              <a:t>q</a:t>
            </a:r>
            <a:r>
              <a:rPr lang="en-US" sz="1000"/>
              <a:t>.  It says </a:t>
            </a:r>
            <a:r>
              <a:rPr lang="ja-JP" altLang="en-US" sz="1000">
                <a:latin typeface="Arial"/>
              </a:rPr>
              <a:t>“</a:t>
            </a:r>
            <a:r>
              <a:rPr lang="en-US" sz="1000"/>
              <a:t>If </a:t>
            </a:r>
            <a:r>
              <a:rPr lang="en-US" sz="1000" i="1"/>
              <a:t>p</a:t>
            </a:r>
            <a:r>
              <a:rPr lang="en-US" sz="1000"/>
              <a:t> is true, then </a:t>
            </a:r>
            <a:r>
              <a:rPr lang="en-US" sz="1000" i="1"/>
              <a:t>q</a:t>
            </a:r>
            <a:r>
              <a:rPr lang="en-US" sz="1000"/>
              <a:t> is true, but if </a:t>
            </a:r>
            <a:r>
              <a:rPr lang="en-US" sz="1000" i="1"/>
              <a:t>p</a:t>
            </a:r>
            <a:r>
              <a:rPr lang="en-US" sz="1000"/>
              <a:t> is false, then </a:t>
            </a:r>
            <a:r>
              <a:rPr lang="en-US" sz="1000" i="1"/>
              <a:t>q</a:t>
            </a:r>
            <a:r>
              <a:rPr lang="en-US" sz="1000"/>
              <a:t> is either true or false.</a:t>
            </a:r>
            <a:r>
              <a:rPr lang="ja-JP" altLang="en-US" sz="1000">
                <a:latin typeface="Arial"/>
              </a:rPr>
              <a:t>”</a:t>
            </a:r>
            <a:r>
              <a:rPr lang="en-US" sz="1000"/>
              <a:t>  Well, in this case, </a:t>
            </a:r>
            <a:r>
              <a:rPr lang="en-US" sz="1000" i="1"/>
              <a:t>p</a:t>
            </a:r>
            <a:r>
              <a:rPr lang="en-US" sz="1000"/>
              <a:t> is false, and </a:t>
            </a:r>
            <a:r>
              <a:rPr lang="en-US" sz="1000" i="1"/>
              <a:t>q</a:t>
            </a:r>
            <a:r>
              <a:rPr lang="en-US" sz="1000"/>
              <a:t> is either true or false (namely false), so the second part of the statement is true.  But, of course that part is true, since it is just a tautology that </a:t>
            </a:r>
            <a:r>
              <a:rPr lang="en-US" sz="1000" i="1"/>
              <a:t>q</a:t>
            </a:r>
            <a:r>
              <a:rPr lang="en-US" sz="1000"/>
              <a:t> is either true or false.  In other words, and </a:t>
            </a:r>
            <a:r>
              <a:rPr lang="en-US" sz="1000" i="1"/>
              <a:t>if</a:t>
            </a:r>
            <a:r>
              <a:rPr lang="en-US" sz="1000"/>
              <a:t> is always true when its antecedent is false.</a:t>
            </a:r>
          </a:p>
          <a:p>
            <a:r>
              <a:rPr lang="en-US" sz="1000"/>
              <a:t>         Similarly, the second row is True.</a:t>
            </a:r>
          </a:p>
          <a:p>
            <a:r>
              <a:rPr lang="en-US" sz="1000"/>
              <a:t>         The third row is false, since </a:t>
            </a:r>
            <a:r>
              <a:rPr lang="en-US" sz="1000" i="1"/>
              <a:t>p</a:t>
            </a:r>
            <a:r>
              <a:rPr lang="en-US" sz="1000"/>
              <a:t> is true but </a:t>
            </a:r>
            <a:r>
              <a:rPr lang="en-US" sz="1000" i="1"/>
              <a:t>q</a:t>
            </a:r>
            <a:r>
              <a:rPr lang="en-US" sz="1000"/>
              <a:t> is false, so it is not the case that if </a:t>
            </a:r>
            <a:r>
              <a:rPr lang="en-US" sz="1000" i="1"/>
              <a:t>p</a:t>
            </a:r>
            <a:r>
              <a:rPr lang="en-US" sz="1000"/>
              <a:t> is true then </a:t>
            </a:r>
            <a:r>
              <a:rPr lang="en-US" sz="1000" i="1"/>
              <a:t>q</a:t>
            </a:r>
            <a:r>
              <a:rPr lang="en-US" sz="1000"/>
              <a:t> is true. </a:t>
            </a:r>
          </a:p>
          <a:p>
            <a:r>
              <a:rPr lang="en-US" sz="1000"/>
              <a:t>         Finally, in the fourth row, since </a:t>
            </a:r>
            <a:r>
              <a:rPr lang="en-US" sz="1000" i="1"/>
              <a:t>p</a:t>
            </a:r>
            <a:r>
              <a:rPr lang="en-US" sz="1000"/>
              <a:t> is true and </a:t>
            </a:r>
            <a:r>
              <a:rPr lang="en-US" sz="1000" i="1"/>
              <a:t>q</a:t>
            </a:r>
            <a:r>
              <a:rPr lang="en-US" sz="1000"/>
              <a:t> is true, it is the case that if </a:t>
            </a:r>
            <a:r>
              <a:rPr lang="en-US" sz="1000" i="1"/>
              <a:t>q</a:t>
            </a:r>
            <a:r>
              <a:rPr lang="en-US" sz="1000"/>
              <a:t> is true then </a:t>
            </a:r>
            <a:r>
              <a:rPr lang="en-US" sz="1000" i="1"/>
              <a:t>q</a:t>
            </a:r>
            <a:r>
              <a:rPr lang="en-US" sz="1000"/>
              <a:t> is true.</a:t>
            </a:r>
          </a:p>
          <a:p>
            <a:r>
              <a:rPr lang="en-US" sz="1000"/>
              <a:t>         Many students have trouble with the implication operator.  When we say, </a:t>
            </a:r>
            <a:r>
              <a:rPr lang="ja-JP" altLang="en-US" sz="1000">
                <a:latin typeface="Arial"/>
              </a:rPr>
              <a:t>“</a:t>
            </a:r>
            <a:r>
              <a:rPr lang="en-US" sz="1000"/>
              <a:t>A </a:t>
            </a:r>
            <a:r>
              <a:rPr lang="en-US" sz="1000" i="1"/>
              <a:t>implies</a:t>
            </a:r>
            <a:r>
              <a:rPr lang="en-US" sz="1000"/>
              <a:t> B</a:t>
            </a:r>
            <a:r>
              <a:rPr lang="ja-JP" altLang="en-US" sz="1000">
                <a:latin typeface="Arial"/>
              </a:rPr>
              <a:t>”</a:t>
            </a:r>
            <a:r>
              <a:rPr lang="en-US" sz="1000"/>
              <a:t>, it is just a shorthand for </a:t>
            </a:r>
            <a:r>
              <a:rPr lang="ja-JP" altLang="en-US" sz="1000">
                <a:latin typeface="Arial"/>
              </a:rPr>
              <a:t>“</a:t>
            </a:r>
            <a:r>
              <a:rPr lang="en-US" sz="1000"/>
              <a:t>either not A, or B</a:t>
            </a:r>
            <a:r>
              <a:rPr lang="ja-JP" altLang="en-US" sz="1000">
                <a:latin typeface="Arial"/>
              </a:rPr>
              <a:t>”</a:t>
            </a:r>
            <a:r>
              <a:rPr lang="en-US" sz="1000"/>
              <a:t>.  In other words, it is just the statement that it is NOT the case that A is true and B is false.  </a:t>
            </a:r>
          </a:p>
          <a:p>
            <a:r>
              <a:rPr lang="en-US" sz="1000"/>
              <a:t>         This often seems wrong to students, because when we say </a:t>
            </a:r>
            <a:r>
              <a:rPr lang="ja-JP" altLang="en-US" sz="1000">
                <a:latin typeface="Arial"/>
              </a:rPr>
              <a:t>“</a:t>
            </a:r>
            <a:r>
              <a:rPr lang="en-US" sz="1000"/>
              <a:t>A implies B</a:t>
            </a:r>
            <a:r>
              <a:rPr lang="ja-JP" altLang="en-US" sz="1000">
                <a:latin typeface="Arial"/>
              </a:rPr>
              <a:t>”</a:t>
            </a:r>
            <a:r>
              <a:rPr lang="en-US"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r>
              <a:rPr lang="en-US" sz="1000"/>
              <a:t>          In any case, perhaps a more accurate and satisfying English rendering of the true meaning of the </a:t>
            </a:r>
            <a:r>
              <a:rPr lang="en-US" sz="1000" i="1"/>
              <a:t>logical</a:t>
            </a:r>
            <a:r>
              <a:rPr lang="en-US" sz="1000"/>
              <a:t> claim </a:t>
            </a:r>
            <a:r>
              <a:rPr lang="ja-JP" altLang="en-US" sz="1000">
                <a:latin typeface="Arial"/>
              </a:rPr>
              <a:t>“</a:t>
            </a:r>
            <a:r>
              <a:rPr lang="en-US" sz="1000"/>
              <a:t>A implies B</a:t>
            </a:r>
            <a:r>
              <a:rPr lang="ja-JP" altLang="en-US" sz="1000">
                <a:latin typeface="Arial"/>
              </a:rPr>
              <a:t>”</a:t>
            </a:r>
            <a:r>
              <a:rPr lang="en-US" sz="1000"/>
              <a:t>, might be just, </a:t>
            </a:r>
            <a:r>
              <a:rPr lang="ja-JP" altLang="en-US" sz="1000">
                <a:latin typeface="Arial"/>
              </a:rPr>
              <a:t>“</a:t>
            </a:r>
            <a:r>
              <a:rPr lang="en-US" sz="1000"/>
              <a:t>the possibility that A implies B is not contradicted directly by the truth values of A and B</a:t>
            </a:r>
            <a:r>
              <a:rPr lang="ja-JP" altLang="en-US" sz="1000">
                <a:latin typeface="Arial"/>
              </a:rPr>
              <a:t>”</a:t>
            </a:r>
            <a:r>
              <a:rPr lang="en-US" sz="1000"/>
              <a:t>.  In other words, </a:t>
            </a:r>
            <a:r>
              <a:rPr lang="ja-JP" altLang="en-US" sz="1000">
                <a:latin typeface="Arial"/>
              </a:rPr>
              <a:t>“</a:t>
            </a:r>
            <a:r>
              <a:rPr lang="en-US" sz="1000"/>
              <a:t>it is not the case that A is true and B is false.</a:t>
            </a:r>
            <a:r>
              <a:rPr lang="ja-JP" altLang="en-US" sz="1000">
                <a:latin typeface="Arial"/>
              </a:rPr>
              <a:t>”</a:t>
            </a:r>
            <a:r>
              <a:rPr lang="en-US" sz="1000"/>
              <a:t>  (Since that combination of truth values would directly contradict the hypothesis that A implies B.)</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1171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71459" name="Rectangle 3"/>
          <p:cNvSpPr>
            <a:spLocks noGrp="1" noChangeArrowheads="1"/>
          </p:cNvSpPr>
          <p:nvPr>
            <p:ph type="body" idx="1"/>
          </p:nvPr>
        </p:nvSpPr>
        <p:spPr/>
        <p:txBody>
          <a:bodyPr/>
          <a:lstStyle/>
          <a:p>
            <a:r>
              <a:rPr lang="en-US" sz="1000"/>
              <a:t>Let</a:t>
            </a:r>
            <a:r>
              <a:rPr lang="ja-JP" altLang="en-US" sz="1000">
                <a:latin typeface="Arial"/>
              </a:rPr>
              <a:t>’</a:t>
            </a:r>
            <a:r>
              <a:rPr lang="en-US" sz="1000"/>
              <a:t>s consider the rows of the truth table, one at a time.  In the first row, </a:t>
            </a:r>
            <a:r>
              <a:rPr lang="en-US" sz="1000" i="1"/>
              <a:t>p</a:t>
            </a:r>
            <a:r>
              <a:rPr lang="en-US" sz="1000"/>
              <a:t> is false and </a:t>
            </a:r>
            <a:r>
              <a:rPr lang="en-US" sz="1000" i="1"/>
              <a:t>q</a:t>
            </a:r>
            <a:r>
              <a:rPr lang="en-US" sz="1000"/>
              <a:t> is false.  Now, let</a:t>
            </a:r>
            <a:r>
              <a:rPr lang="ja-JP" altLang="en-US" sz="1000">
                <a:latin typeface="Arial"/>
              </a:rPr>
              <a:t>’</a:t>
            </a:r>
            <a:r>
              <a:rPr lang="en-US" sz="1000"/>
              <a:t>s consider the definition of </a:t>
            </a:r>
            <a:r>
              <a:rPr lang="en-US" sz="1000" i="1"/>
              <a:t>p</a:t>
            </a:r>
            <a:r>
              <a:rPr lang="en-US" sz="1000"/>
              <a:t>-&gt;</a:t>
            </a:r>
            <a:r>
              <a:rPr lang="en-US" sz="1000" i="1"/>
              <a:t>q</a:t>
            </a:r>
            <a:r>
              <a:rPr lang="en-US" sz="1000"/>
              <a:t>.  It says </a:t>
            </a:r>
            <a:r>
              <a:rPr lang="ja-JP" altLang="en-US" sz="1000">
                <a:latin typeface="Arial"/>
              </a:rPr>
              <a:t>“</a:t>
            </a:r>
            <a:r>
              <a:rPr lang="en-US" sz="1000"/>
              <a:t>If </a:t>
            </a:r>
            <a:r>
              <a:rPr lang="en-US" sz="1000" i="1"/>
              <a:t>p</a:t>
            </a:r>
            <a:r>
              <a:rPr lang="en-US" sz="1000"/>
              <a:t> is true, then </a:t>
            </a:r>
            <a:r>
              <a:rPr lang="en-US" sz="1000" i="1"/>
              <a:t>q</a:t>
            </a:r>
            <a:r>
              <a:rPr lang="en-US" sz="1000"/>
              <a:t> is true, but if </a:t>
            </a:r>
            <a:r>
              <a:rPr lang="en-US" sz="1000" i="1"/>
              <a:t>p</a:t>
            </a:r>
            <a:r>
              <a:rPr lang="en-US" sz="1000"/>
              <a:t> is false, then </a:t>
            </a:r>
            <a:r>
              <a:rPr lang="en-US" sz="1000" i="1"/>
              <a:t>q</a:t>
            </a:r>
            <a:r>
              <a:rPr lang="en-US" sz="1000"/>
              <a:t> is either true or false.</a:t>
            </a:r>
            <a:r>
              <a:rPr lang="ja-JP" altLang="en-US" sz="1000">
                <a:latin typeface="Arial"/>
              </a:rPr>
              <a:t>”</a:t>
            </a:r>
            <a:r>
              <a:rPr lang="en-US" sz="1000"/>
              <a:t>  Well, in this case, </a:t>
            </a:r>
            <a:r>
              <a:rPr lang="en-US" sz="1000" i="1"/>
              <a:t>p</a:t>
            </a:r>
            <a:r>
              <a:rPr lang="en-US" sz="1000"/>
              <a:t> is false, and </a:t>
            </a:r>
            <a:r>
              <a:rPr lang="en-US" sz="1000" i="1"/>
              <a:t>q</a:t>
            </a:r>
            <a:r>
              <a:rPr lang="en-US" sz="1000"/>
              <a:t> is either true or false (namely false), so the second part of the statement is true.  But, of course that part is true, since it is just a tautology that </a:t>
            </a:r>
            <a:r>
              <a:rPr lang="en-US" sz="1000" i="1"/>
              <a:t>q</a:t>
            </a:r>
            <a:r>
              <a:rPr lang="en-US" sz="1000"/>
              <a:t> is either true or false.  In other words, and </a:t>
            </a:r>
            <a:r>
              <a:rPr lang="en-US" sz="1000" i="1"/>
              <a:t>if</a:t>
            </a:r>
            <a:r>
              <a:rPr lang="en-US" sz="1000"/>
              <a:t> is always true when its antecedent is false.</a:t>
            </a:r>
          </a:p>
          <a:p>
            <a:r>
              <a:rPr lang="en-US" sz="1000"/>
              <a:t>         Similarly, the second row is True.</a:t>
            </a:r>
          </a:p>
          <a:p>
            <a:r>
              <a:rPr lang="en-US" sz="1000"/>
              <a:t>         The third row is false, since </a:t>
            </a:r>
            <a:r>
              <a:rPr lang="en-US" sz="1000" i="1"/>
              <a:t>p</a:t>
            </a:r>
            <a:r>
              <a:rPr lang="en-US" sz="1000"/>
              <a:t> is true but </a:t>
            </a:r>
            <a:r>
              <a:rPr lang="en-US" sz="1000" i="1"/>
              <a:t>q</a:t>
            </a:r>
            <a:r>
              <a:rPr lang="en-US" sz="1000"/>
              <a:t> is false, so it is not the case that if </a:t>
            </a:r>
            <a:r>
              <a:rPr lang="en-US" sz="1000" i="1"/>
              <a:t>p</a:t>
            </a:r>
            <a:r>
              <a:rPr lang="en-US" sz="1000"/>
              <a:t> is true then </a:t>
            </a:r>
            <a:r>
              <a:rPr lang="en-US" sz="1000" i="1"/>
              <a:t>q</a:t>
            </a:r>
            <a:r>
              <a:rPr lang="en-US" sz="1000"/>
              <a:t> is true. </a:t>
            </a:r>
          </a:p>
          <a:p>
            <a:r>
              <a:rPr lang="en-US" sz="1000"/>
              <a:t>         Finally, in the fourth row, since </a:t>
            </a:r>
            <a:r>
              <a:rPr lang="en-US" sz="1000" i="1"/>
              <a:t>p</a:t>
            </a:r>
            <a:r>
              <a:rPr lang="en-US" sz="1000"/>
              <a:t> is true and </a:t>
            </a:r>
            <a:r>
              <a:rPr lang="en-US" sz="1000" i="1"/>
              <a:t>q</a:t>
            </a:r>
            <a:r>
              <a:rPr lang="en-US" sz="1000"/>
              <a:t> is true, it is the case that if </a:t>
            </a:r>
            <a:r>
              <a:rPr lang="en-US" sz="1000" i="1"/>
              <a:t>q</a:t>
            </a:r>
            <a:r>
              <a:rPr lang="en-US" sz="1000"/>
              <a:t> is true then </a:t>
            </a:r>
            <a:r>
              <a:rPr lang="en-US" sz="1000" i="1"/>
              <a:t>q</a:t>
            </a:r>
            <a:r>
              <a:rPr lang="en-US" sz="1000"/>
              <a:t> is true.</a:t>
            </a:r>
          </a:p>
          <a:p>
            <a:r>
              <a:rPr lang="en-US" sz="1000"/>
              <a:t>         Many students have trouble with the implication operator.  When we say, </a:t>
            </a:r>
            <a:r>
              <a:rPr lang="ja-JP" altLang="en-US" sz="1000">
                <a:latin typeface="Arial"/>
              </a:rPr>
              <a:t>“</a:t>
            </a:r>
            <a:r>
              <a:rPr lang="en-US" sz="1000"/>
              <a:t>A </a:t>
            </a:r>
            <a:r>
              <a:rPr lang="en-US" sz="1000" i="1"/>
              <a:t>implies</a:t>
            </a:r>
            <a:r>
              <a:rPr lang="en-US" sz="1000"/>
              <a:t> B</a:t>
            </a:r>
            <a:r>
              <a:rPr lang="ja-JP" altLang="en-US" sz="1000">
                <a:latin typeface="Arial"/>
              </a:rPr>
              <a:t>”</a:t>
            </a:r>
            <a:r>
              <a:rPr lang="en-US" sz="1000"/>
              <a:t>, it is just a shorthand for </a:t>
            </a:r>
            <a:r>
              <a:rPr lang="ja-JP" altLang="en-US" sz="1000">
                <a:latin typeface="Arial"/>
              </a:rPr>
              <a:t>“</a:t>
            </a:r>
            <a:r>
              <a:rPr lang="en-US" sz="1000"/>
              <a:t>either not A, or B</a:t>
            </a:r>
            <a:r>
              <a:rPr lang="ja-JP" altLang="en-US" sz="1000">
                <a:latin typeface="Arial"/>
              </a:rPr>
              <a:t>”</a:t>
            </a:r>
            <a:r>
              <a:rPr lang="en-US" sz="1000"/>
              <a:t>.  In other words, it is just the statement that it is NOT the case that A is true and B is false.  </a:t>
            </a:r>
          </a:p>
          <a:p>
            <a:r>
              <a:rPr lang="en-US" sz="1000"/>
              <a:t>         This often seems wrong to students, because when we say </a:t>
            </a:r>
            <a:r>
              <a:rPr lang="ja-JP" altLang="en-US" sz="1000">
                <a:latin typeface="Arial"/>
              </a:rPr>
              <a:t>“</a:t>
            </a:r>
            <a:r>
              <a:rPr lang="en-US" sz="1000"/>
              <a:t>A implies B</a:t>
            </a:r>
            <a:r>
              <a:rPr lang="ja-JP" altLang="en-US" sz="1000">
                <a:latin typeface="Arial"/>
              </a:rPr>
              <a:t>”</a:t>
            </a:r>
            <a:r>
              <a:rPr lang="en-US"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r>
              <a:rPr lang="en-US" sz="1000"/>
              <a:t>          In any case, perhaps a more accurate and satisfying English rendering of the true meaning of the </a:t>
            </a:r>
            <a:r>
              <a:rPr lang="en-US" sz="1000" i="1"/>
              <a:t>logical</a:t>
            </a:r>
            <a:r>
              <a:rPr lang="en-US" sz="1000"/>
              <a:t> claim </a:t>
            </a:r>
            <a:r>
              <a:rPr lang="ja-JP" altLang="en-US" sz="1000">
                <a:latin typeface="Arial"/>
              </a:rPr>
              <a:t>“</a:t>
            </a:r>
            <a:r>
              <a:rPr lang="en-US" sz="1000"/>
              <a:t>A implies B</a:t>
            </a:r>
            <a:r>
              <a:rPr lang="ja-JP" altLang="en-US" sz="1000">
                <a:latin typeface="Arial"/>
              </a:rPr>
              <a:t>”</a:t>
            </a:r>
            <a:r>
              <a:rPr lang="en-US" sz="1000"/>
              <a:t>, might be just, </a:t>
            </a:r>
            <a:r>
              <a:rPr lang="ja-JP" altLang="en-US" sz="1000">
                <a:latin typeface="Arial"/>
              </a:rPr>
              <a:t>“</a:t>
            </a:r>
            <a:r>
              <a:rPr lang="en-US" sz="1000"/>
              <a:t>the possibility that A implies B is not contradicted directly by the truth values of A and B</a:t>
            </a:r>
            <a:r>
              <a:rPr lang="ja-JP" altLang="en-US" sz="1000">
                <a:latin typeface="Arial"/>
              </a:rPr>
              <a:t>”</a:t>
            </a:r>
            <a:r>
              <a:rPr lang="en-US" sz="1000"/>
              <a:t>.  In other words, </a:t>
            </a:r>
            <a:r>
              <a:rPr lang="ja-JP" altLang="en-US" sz="1000">
                <a:latin typeface="Arial"/>
              </a:rPr>
              <a:t>“</a:t>
            </a:r>
            <a:r>
              <a:rPr lang="en-US" sz="1000"/>
              <a:t>it is not the case that A is true and B is false.</a:t>
            </a:r>
            <a:r>
              <a:rPr lang="ja-JP" altLang="en-US" sz="1000">
                <a:latin typeface="Arial"/>
              </a:rPr>
              <a:t>”</a:t>
            </a:r>
            <a:r>
              <a:rPr lang="en-US" sz="1000"/>
              <a:t>  (Since that combination of truth values would directly contradict the hypothesis that A implies 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54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5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1167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67363" name="Rectangle 3"/>
          <p:cNvSpPr>
            <a:spLocks noGrp="1" noChangeArrowheads="1"/>
          </p:cNvSpPr>
          <p:nvPr>
            <p:ph type="body" idx="1"/>
          </p:nvPr>
        </p:nvSpPr>
        <p:spPr/>
        <p:txBody>
          <a:bodyPr/>
          <a:lstStyle/>
          <a:p>
            <a:r>
              <a:rPr lang="en-US" sz="1000"/>
              <a:t>Let</a:t>
            </a:r>
            <a:r>
              <a:rPr lang="ja-JP" altLang="en-US" sz="1000">
                <a:latin typeface="Arial"/>
              </a:rPr>
              <a:t>’</a:t>
            </a:r>
            <a:r>
              <a:rPr lang="en-US" sz="1000"/>
              <a:t>s consider the rows of the truth table, one at a time.  In the first row, </a:t>
            </a:r>
            <a:r>
              <a:rPr lang="en-US" sz="1000" i="1"/>
              <a:t>p</a:t>
            </a:r>
            <a:r>
              <a:rPr lang="en-US" sz="1000"/>
              <a:t> is false and </a:t>
            </a:r>
            <a:r>
              <a:rPr lang="en-US" sz="1000" i="1"/>
              <a:t>q</a:t>
            </a:r>
            <a:r>
              <a:rPr lang="en-US" sz="1000"/>
              <a:t> is false.  Now, let</a:t>
            </a:r>
            <a:r>
              <a:rPr lang="ja-JP" altLang="en-US" sz="1000">
                <a:latin typeface="Arial"/>
              </a:rPr>
              <a:t>’</a:t>
            </a:r>
            <a:r>
              <a:rPr lang="en-US" sz="1000"/>
              <a:t>s consider the definition of </a:t>
            </a:r>
            <a:r>
              <a:rPr lang="en-US" sz="1000" i="1"/>
              <a:t>p</a:t>
            </a:r>
            <a:r>
              <a:rPr lang="en-US" sz="1000"/>
              <a:t>-&gt;</a:t>
            </a:r>
            <a:r>
              <a:rPr lang="en-US" sz="1000" i="1"/>
              <a:t>q</a:t>
            </a:r>
            <a:r>
              <a:rPr lang="en-US" sz="1000"/>
              <a:t>.  It says </a:t>
            </a:r>
            <a:r>
              <a:rPr lang="ja-JP" altLang="en-US" sz="1000">
                <a:latin typeface="Arial"/>
              </a:rPr>
              <a:t>“</a:t>
            </a:r>
            <a:r>
              <a:rPr lang="en-US" sz="1000"/>
              <a:t>If </a:t>
            </a:r>
            <a:r>
              <a:rPr lang="en-US" sz="1000" i="1"/>
              <a:t>p</a:t>
            </a:r>
            <a:r>
              <a:rPr lang="en-US" sz="1000"/>
              <a:t> is true, then </a:t>
            </a:r>
            <a:r>
              <a:rPr lang="en-US" sz="1000" i="1"/>
              <a:t>q</a:t>
            </a:r>
            <a:r>
              <a:rPr lang="en-US" sz="1000"/>
              <a:t> is true, but if </a:t>
            </a:r>
            <a:r>
              <a:rPr lang="en-US" sz="1000" i="1"/>
              <a:t>p</a:t>
            </a:r>
            <a:r>
              <a:rPr lang="en-US" sz="1000"/>
              <a:t> is false, then </a:t>
            </a:r>
            <a:r>
              <a:rPr lang="en-US" sz="1000" i="1"/>
              <a:t>q</a:t>
            </a:r>
            <a:r>
              <a:rPr lang="en-US" sz="1000"/>
              <a:t> is either true or false.</a:t>
            </a:r>
            <a:r>
              <a:rPr lang="ja-JP" altLang="en-US" sz="1000">
                <a:latin typeface="Arial"/>
              </a:rPr>
              <a:t>”</a:t>
            </a:r>
            <a:r>
              <a:rPr lang="en-US" sz="1000"/>
              <a:t>  Well, in this case, </a:t>
            </a:r>
            <a:r>
              <a:rPr lang="en-US" sz="1000" i="1"/>
              <a:t>p</a:t>
            </a:r>
            <a:r>
              <a:rPr lang="en-US" sz="1000"/>
              <a:t> is false, and </a:t>
            </a:r>
            <a:r>
              <a:rPr lang="en-US" sz="1000" i="1"/>
              <a:t>q</a:t>
            </a:r>
            <a:r>
              <a:rPr lang="en-US" sz="1000"/>
              <a:t> is either true or false (namely false), so the second part of the statement is true.  But, of course that part is true, since it is just a tautology that </a:t>
            </a:r>
            <a:r>
              <a:rPr lang="en-US" sz="1000" i="1"/>
              <a:t>q</a:t>
            </a:r>
            <a:r>
              <a:rPr lang="en-US" sz="1000"/>
              <a:t> is either true or false.  In other words, and </a:t>
            </a:r>
            <a:r>
              <a:rPr lang="en-US" sz="1000" i="1"/>
              <a:t>if</a:t>
            </a:r>
            <a:r>
              <a:rPr lang="en-US" sz="1000"/>
              <a:t> is always true when its antecedent is false.</a:t>
            </a:r>
          </a:p>
          <a:p>
            <a:r>
              <a:rPr lang="en-US" sz="1000"/>
              <a:t>         Similarly, the second row is True.</a:t>
            </a:r>
          </a:p>
          <a:p>
            <a:r>
              <a:rPr lang="en-US" sz="1000"/>
              <a:t>         The third row is false, since </a:t>
            </a:r>
            <a:r>
              <a:rPr lang="en-US" sz="1000" i="1"/>
              <a:t>p</a:t>
            </a:r>
            <a:r>
              <a:rPr lang="en-US" sz="1000"/>
              <a:t> is true but </a:t>
            </a:r>
            <a:r>
              <a:rPr lang="en-US" sz="1000" i="1"/>
              <a:t>q</a:t>
            </a:r>
            <a:r>
              <a:rPr lang="en-US" sz="1000"/>
              <a:t> is false, so it is not the case that if </a:t>
            </a:r>
            <a:r>
              <a:rPr lang="en-US" sz="1000" i="1"/>
              <a:t>p</a:t>
            </a:r>
            <a:r>
              <a:rPr lang="en-US" sz="1000"/>
              <a:t> is true then </a:t>
            </a:r>
            <a:r>
              <a:rPr lang="en-US" sz="1000" i="1"/>
              <a:t>q</a:t>
            </a:r>
            <a:r>
              <a:rPr lang="en-US" sz="1000"/>
              <a:t> is true. </a:t>
            </a:r>
          </a:p>
          <a:p>
            <a:r>
              <a:rPr lang="en-US" sz="1000"/>
              <a:t>         Finally, in the fourth row, since </a:t>
            </a:r>
            <a:r>
              <a:rPr lang="en-US" sz="1000" i="1"/>
              <a:t>p</a:t>
            </a:r>
            <a:r>
              <a:rPr lang="en-US" sz="1000"/>
              <a:t> is true and </a:t>
            </a:r>
            <a:r>
              <a:rPr lang="en-US" sz="1000" i="1"/>
              <a:t>q</a:t>
            </a:r>
            <a:r>
              <a:rPr lang="en-US" sz="1000"/>
              <a:t> is true, it is the case that if </a:t>
            </a:r>
            <a:r>
              <a:rPr lang="en-US" sz="1000" i="1"/>
              <a:t>q</a:t>
            </a:r>
            <a:r>
              <a:rPr lang="en-US" sz="1000"/>
              <a:t> is true then </a:t>
            </a:r>
            <a:r>
              <a:rPr lang="en-US" sz="1000" i="1"/>
              <a:t>q</a:t>
            </a:r>
            <a:r>
              <a:rPr lang="en-US" sz="1000"/>
              <a:t> is true.</a:t>
            </a:r>
          </a:p>
          <a:p>
            <a:r>
              <a:rPr lang="en-US" sz="1000"/>
              <a:t>         Many students have trouble with the implication operator.  When we say, </a:t>
            </a:r>
            <a:r>
              <a:rPr lang="ja-JP" altLang="en-US" sz="1000">
                <a:latin typeface="Arial"/>
              </a:rPr>
              <a:t>“</a:t>
            </a:r>
            <a:r>
              <a:rPr lang="en-US" sz="1000"/>
              <a:t>A </a:t>
            </a:r>
            <a:r>
              <a:rPr lang="en-US" sz="1000" i="1"/>
              <a:t>implies</a:t>
            </a:r>
            <a:r>
              <a:rPr lang="en-US" sz="1000"/>
              <a:t> B</a:t>
            </a:r>
            <a:r>
              <a:rPr lang="ja-JP" altLang="en-US" sz="1000">
                <a:latin typeface="Arial"/>
              </a:rPr>
              <a:t>”</a:t>
            </a:r>
            <a:r>
              <a:rPr lang="en-US" sz="1000"/>
              <a:t>, it is just a shorthand for </a:t>
            </a:r>
            <a:r>
              <a:rPr lang="ja-JP" altLang="en-US" sz="1000">
                <a:latin typeface="Arial"/>
              </a:rPr>
              <a:t>“</a:t>
            </a:r>
            <a:r>
              <a:rPr lang="en-US" sz="1000"/>
              <a:t>either not A, or B</a:t>
            </a:r>
            <a:r>
              <a:rPr lang="ja-JP" altLang="en-US" sz="1000">
                <a:latin typeface="Arial"/>
              </a:rPr>
              <a:t>”</a:t>
            </a:r>
            <a:r>
              <a:rPr lang="en-US" sz="1000"/>
              <a:t>.  In other words, it is just the statement that it is NOT the case that A is true and B is false.  </a:t>
            </a:r>
          </a:p>
          <a:p>
            <a:r>
              <a:rPr lang="en-US" sz="1000"/>
              <a:t>         This often seems wrong to students, because when we say </a:t>
            </a:r>
            <a:r>
              <a:rPr lang="ja-JP" altLang="en-US" sz="1000">
                <a:latin typeface="Arial"/>
              </a:rPr>
              <a:t>“</a:t>
            </a:r>
            <a:r>
              <a:rPr lang="en-US" sz="1000"/>
              <a:t>A implies B</a:t>
            </a:r>
            <a:r>
              <a:rPr lang="ja-JP" altLang="en-US" sz="1000">
                <a:latin typeface="Arial"/>
              </a:rPr>
              <a:t>”</a:t>
            </a:r>
            <a:r>
              <a:rPr lang="en-US"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r>
              <a:rPr lang="en-US" sz="1000"/>
              <a:t>          In any case, perhaps a more accurate and satisfying English rendering of the true meaning of the </a:t>
            </a:r>
            <a:r>
              <a:rPr lang="en-US" sz="1000" i="1"/>
              <a:t>logical</a:t>
            </a:r>
            <a:r>
              <a:rPr lang="en-US" sz="1000"/>
              <a:t> claim </a:t>
            </a:r>
            <a:r>
              <a:rPr lang="ja-JP" altLang="en-US" sz="1000">
                <a:latin typeface="Arial"/>
              </a:rPr>
              <a:t>“</a:t>
            </a:r>
            <a:r>
              <a:rPr lang="en-US" sz="1000"/>
              <a:t>A implies B</a:t>
            </a:r>
            <a:r>
              <a:rPr lang="ja-JP" altLang="en-US" sz="1000">
                <a:latin typeface="Arial"/>
              </a:rPr>
              <a:t>”</a:t>
            </a:r>
            <a:r>
              <a:rPr lang="en-US" sz="1000"/>
              <a:t>, might be just, </a:t>
            </a:r>
            <a:r>
              <a:rPr lang="ja-JP" altLang="en-US" sz="1000">
                <a:latin typeface="Arial"/>
              </a:rPr>
              <a:t>“</a:t>
            </a:r>
            <a:r>
              <a:rPr lang="en-US" sz="1000"/>
              <a:t>the possibility that A implies B is not contradicted directly by the truth values of A and B</a:t>
            </a:r>
            <a:r>
              <a:rPr lang="ja-JP" altLang="en-US" sz="1000">
                <a:latin typeface="Arial"/>
              </a:rPr>
              <a:t>”</a:t>
            </a:r>
            <a:r>
              <a:rPr lang="en-US" sz="1000"/>
              <a:t>.  In other words, </a:t>
            </a:r>
            <a:r>
              <a:rPr lang="ja-JP" altLang="en-US" sz="1000">
                <a:latin typeface="Arial"/>
              </a:rPr>
              <a:t>“</a:t>
            </a:r>
            <a:r>
              <a:rPr lang="en-US" sz="1000"/>
              <a:t>it is not the case that A is true and B is false.</a:t>
            </a:r>
            <a:r>
              <a:rPr lang="ja-JP" altLang="en-US" sz="1000">
                <a:latin typeface="Arial"/>
              </a:rPr>
              <a:t>”</a:t>
            </a:r>
            <a:r>
              <a:rPr lang="en-US" sz="1000"/>
              <a:t>  (Since that combination of truth values would directly contradict the hypothesis that A implies B.)</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1167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67363" name="Rectangle 3"/>
          <p:cNvSpPr>
            <a:spLocks noGrp="1" noChangeArrowheads="1"/>
          </p:cNvSpPr>
          <p:nvPr>
            <p:ph type="body" idx="1"/>
          </p:nvPr>
        </p:nvSpPr>
        <p:spPr/>
        <p:txBody>
          <a:bodyPr/>
          <a:lstStyle/>
          <a:p>
            <a:r>
              <a:rPr lang="en-US" sz="1000"/>
              <a:t>Let</a:t>
            </a:r>
            <a:r>
              <a:rPr lang="ja-JP" altLang="en-US" sz="1000">
                <a:latin typeface="Arial"/>
              </a:rPr>
              <a:t>’</a:t>
            </a:r>
            <a:r>
              <a:rPr lang="en-US" sz="1000"/>
              <a:t>s consider the rows of the truth table, one at a time.  In the first row, </a:t>
            </a:r>
            <a:r>
              <a:rPr lang="en-US" sz="1000" i="1"/>
              <a:t>p</a:t>
            </a:r>
            <a:r>
              <a:rPr lang="en-US" sz="1000"/>
              <a:t> is false and </a:t>
            </a:r>
            <a:r>
              <a:rPr lang="en-US" sz="1000" i="1"/>
              <a:t>q</a:t>
            </a:r>
            <a:r>
              <a:rPr lang="en-US" sz="1000"/>
              <a:t> is false.  Now, let</a:t>
            </a:r>
            <a:r>
              <a:rPr lang="ja-JP" altLang="en-US" sz="1000">
                <a:latin typeface="Arial"/>
              </a:rPr>
              <a:t>’</a:t>
            </a:r>
            <a:r>
              <a:rPr lang="en-US" sz="1000"/>
              <a:t>s consider the definition of </a:t>
            </a:r>
            <a:r>
              <a:rPr lang="en-US" sz="1000" i="1"/>
              <a:t>p</a:t>
            </a:r>
            <a:r>
              <a:rPr lang="en-US" sz="1000"/>
              <a:t>-&gt;</a:t>
            </a:r>
            <a:r>
              <a:rPr lang="en-US" sz="1000" i="1"/>
              <a:t>q</a:t>
            </a:r>
            <a:r>
              <a:rPr lang="en-US" sz="1000"/>
              <a:t>.  It says </a:t>
            </a:r>
            <a:r>
              <a:rPr lang="ja-JP" altLang="en-US" sz="1000">
                <a:latin typeface="Arial"/>
              </a:rPr>
              <a:t>“</a:t>
            </a:r>
            <a:r>
              <a:rPr lang="en-US" sz="1000"/>
              <a:t>If </a:t>
            </a:r>
            <a:r>
              <a:rPr lang="en-US" sz="1000" i="1"/>
              <a:t>p</a:t>
            </a:r>
            <a:r>
              <a:rPr lang="en-US" sz="1000"/>
              <a:t> is true, then </a:t>
            </a:r>
            <a:r>
              <a:rPr lang="en-US" sz="1000" i="1"/>
              <a:t>q</a:t>
            </a:r>
            <a:r>
              <a:rPr lang="en-US" sz="1000"/>
              <a:t> is true, but if </a:t>
            </a:r>
            <a:r>
              <a:rPr lang="en-US" sz="1000" i="1"/>
              <a:t>p</a:t>
            </a:r>
            <a:r>
              <a:rPr lang="en-US" sz="1000"/>
              <a:t> is false, then </a:t>
            </a:r>
            <a:r>
              <a:rPr lang="en-US" sz="1000" i="1"/>
              <a:t>q</a:t>
            </a:r>
            <a:r>
              <a:rPr lang="en-US" sz="1000"/>
              <a:t> is either true or false.</a:t>
            </a:r>
            <a:r>
              <a:rPr lang="ja-JP" altLang="en-US" sz="1000">
                <a:latin typeface="Arial"/>
              </a:rPr>
              <a:t>”</a:t>
            </a:r>
            <a:r>
              <a:rPr lang="en-US" sz="1000"/>
              <a:t>  Well, in this case, </a:t>
            </a:r>
            <a:r>
              <a:rPr lang="en-US" sz="1000" i="1"/>
              <a:t>p</a:t>
            </a:r>
            <a:r>
              <a:rPr lang="en-US" sz="1000"/>
              <a:t> is false, and </a:t>
            </a:r>
            <a:r>
              <a:rPr lang="en-US" sz="1000" i="1"/>
              <a:t>q</a:t>
            </a:r>
            <a:r>
              <a:rPr lang="en-US" sz="1000"/>
              <a:t> is either true or false (namely false), so the second part of the statement is true.  But, of course that part is true, since it is just a tautology that </a:t>
            </a:r>
            <a:r>
              <a:rPr lang="en-US" sz="1000" i="1"/>
              <a:t>q</a:t>
            </a:r>
            <a:r>
              <a:rPr lang="en-US" sz="1000"/>
              <a:t> is either true or false.  In other words, and </a:t>
            </a:r>
            <a:r>
              <a:rPr lang="en-US" sz="1000" i="1"/>
              <a:t>if</a:t>
            </a:r>
            <a:r>
              <a:rPr lang="en-US" sz="1000"/>
              <a:t> is always true when its antecedent is false.</a:t>
            </a:r>
          </a:p>
          <a:p>
            <a:r>
              <a:rPr lang="en-US" sz="1000"/>
              <a:t>         Similarly, the second row is True.</a:t>
            </a:r>
          </a:p>
          <a:p>
            <a:r>
              <a:rPr lang="en-US" sz="1000"/>
              <a:t>         The third row is false, since </a:t>
            </a:r>
            <a:r>
              <a:rPr lang="en-US" sz="1000" i="1"/>
              <a:t>p</a:t>
            </a:r>
            <a:r>
              <a:rPr lang="en-US" sz="1000"/>
              <a:t> is true but </a:t>
            </a:r>
            <a:r>
              <a:rPr lang="en-US" sz="1000" i="1"/>
              <a:t>q</a:t>
            </a:r>
            <a:r>
              <a:rPr lang="en-US" sz="1000"/>
              <a:t> is false, so it is not the case that if </a:t>
            </a:r>
            <a:r>
              <a:rPr lang="en-US" sz="1000" i="1"/>
              <a:t>p</a:t>
            </a:r>
            <a:r>
              <a:rPr lang="en-US" sz="1000"/>
              <a:t> is true then </a:t>
            </a:r>
            <a:r>
              <a:rPr lang="en-US" sz="1000" i="1"/>
              <a:t>q</a:t>
            </a:r>
            <a:r>
              <a:rPr lang="en-US" sz="1000"/>
              <a:t> is true. </a:t>
            </a:r>
          </a:p>
          <a:p>
            <a:r>
              <a:rPr lang="en-US" sz="1000"/>
              <a:t>         Finally, in the fourth row, since </a:t>
            </a:r>
            <a:r>
              <a:rPr lang="en-US" sz="1000" i="1"/>
              <a:t>p</a:t>
            </a:r>
            <a:r>
              <a:rPr lang="en-US" sz="1000"/>
              <a:t> is true and </a:t>
            </a:r>
            <a:r>
              <a:rPr lang="en-US" sz="1000" i="1"/>
              <a:t>q</a:t>
            </a:r>
            <a:r>
              <a:rPr lang="en-US" sz="1000"/>
              <a:t> is true, it is the case that if </a:t>
            </a:r>
            <a:r>
              <a:rPr lang="en-US" sz="1000" i="1"/>
              <a:t>q</a:t>
            </a:r>
            <a:r>
              <a:rPr lang="en-US" sz="1000"/>
              <a:t> is true then </a:t>
            </a:r>
            <a:r>
              <a:rPr lang="en-US" sz="1000" i="1"/>
              <a:t>q</a:t>
            </a:r>
            <a:r>
              <a:rPr lang="en-US" sz="1000"/>
              <a:t> is true.</a:t>
            </a:r>
          </a:p>
          <a:p>
            <a:r>
              <a:rPr lang="en-US" sz="1000"/>
              <a:t>         Many students have trouble with the implication operator.  When we say, </a:t>
            </a:r>
            <a:r>
              <a:rPr lang="ja-JP" altLang="en-US" sz="1000">
                <a:latin typeface="Arial"/>
              </a:rPr>
              <a:t>“</a:t>
            </a:r>
            <a:r>
              <a:rPr lang="en-US" sz="1000"/>
              <a:t>A </a:t>
            </a:r>
            <a:r>
              <a:rPr lang="en-US" sz="1000" i="1"/>
              <a:t>implies</a:t>
            </a:r>
            <a:r>
              <a:rPr lang="en-US" sz="1000"/>
              <a:t> B</a:t>
            </a:r>
            <a:r>
              <a:rPr lang="ja-JP" altLang="en-US" sz="1000">
                <a:latin typeface="Arial"/>
              </a:rPr>
              <a:t>”</a:t>
            </a:r>
            <a:r>
              <a:rPr lang="en-US" sz="1000"/>
              <a:t>, it is just a shorthand for </a:t>
            </a:r>
            <a:r>
              <a:rPr lang="ja-JP" altLang="en-US" sz="1000">
                <a:latin typeface="Arial"/>
              </a:rPr>
              <a:t>“</a:t>
            </a:r>
            <a:r>
              <a:rPr lang="en-US" sz="1000"/>
              <a:t>either not A, or B</a:t>
            </a:r>
            <a:r>
              <a:rPr lang="ja-JP" altLang="en-US" sz="1000">
                <a:latin typeface="Arial"/>
              </a:rPr>
              <a:t>”</a:t>
            </a:r>
            <a:r>
              <a:rPr lang="en-US" sz="1000"/>
              <a:t>.  In other words, it is just the statement that it is NOT the case that A is true and B is false.  </a:t>
            </a:r>
          </a:p>
          <a:p>
            <a:r>
              <a:rPr lang="en-US" sz="1000"/>
              <a:t>         This often seems wrong to students, because when we say </a:t>
            </a:r>
            <a:r>
              <a:rPr lang="ja-JP" altLang="en-US" sz="1000">
                <a:latin typeface="Arial"/>
              </a:rPr>
              <a:t>“</a:t>
            </a:r>
            <a:r>
              <a:rPr lang="en-US" sz="1000"/>
              <a:t>A implies B</a:t>
            </a:r>
            <a:r>
              <a:rPr lang="ja-JP" altLang="en-US" sz="1000">
                <a:latin typeface="Arial"/>
              </a:rPr>
              <a:t>”</a:t>
            </a:r>
            <a:r>
              <a:rPr lang="en-US"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r>
              <a:rPr lang="en-US" sz="1000"/>
              <a:t>          In any case, perhaps a more accurate and satisfying English rendering of the true meaning of the </a:t>
            </a:r>
            <a:r>
              <a:rPr lang="en-US" sz="1000" i="1"/>
              <a:t>logical</a:t>
            </a:r>
            <a:r>
              <a:rPr lang="en-US" sz="1000"/>
              <a:t> claim </a:t>
            </a:r>
            <a:r>
              <a:rPr lang="ja-JP" altLang="en-US" sz="1000">
                <a:latin typeface="Arial"/>
              </a:rPr>
              <a:t>“</a:t>
            </a:r>
            <a:r>
              <a:rPr lang="en-US" sz="1000"/>
              <a:t>A implies B</a:t>
            </a:r>
            <a:r>
              <a:rPr lang="ja-JP" altLang="en-US" sz="1000">
                <a:latin typeface="Arial"/>
              </a:rPr>
              <a:t>”</a:t>
            </a:r>
            <a:r>
              <a:rPr lang="en-US" sz="1000"/>
              <a:t>, might be just, </a:t>
            </a:r>
            <a:r>
              <a:rPr lang="ja-JP" altLang="en-US" sz="1000">
                <a:latin typeface="Arial"/>
              </a:rPr>
              <a:t>“</a:t>
            </a:r>
            <a:r>
              <a:rPr lang="en-US" sz="1000"/>
              <a:t>the possibility that A implies B is not contradicted directly by the truth values of A and B</a:t>
            </a:r>
            <a:r>
              <a:rPr lang="ja-JP" altLang="en-US" sz="1000">
                <a:latin typeface="Arial"/>
              </a:rPr>
              <a:t>”</a:t>
            </a:r>
            <a:r>
              <a:rPr lang="en-US" sz="1000"/>
              <a:t>.  In other words, </a:t>
            </a:r>
            <a:r>
              <a:rPr lang="ja-JP" altLang="en-US" sz="1000">
                <a:latin typeface="Arial"/>
              </a:rPr>
              <a:t>“</a:t>
            </a:r>
            <a:r>
              <a:rPr lang="en-US" sz="1000"/>
              <a:t>it is not the case that A is true and B is false.</a:t>
            </a:r>
            <a:r>
              <a:rPr lang="ja-JP" altLang="en-US" sz="1000">
                <a:latin typeface="Arial"/>
              </a:rPr>
              <a:t>”</a:t>
            </a:r>
            <a:r>
              <a:rPr lang="en-US" sz="1000"/>
              <a:t>  (Since that combination of truth values would directly contradict the hypothesis that A implies B.)</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17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7155" name="Rectangle 3"/>
          <p:cNvSpPr>
            <a:spLocks noGrp="1" noChangeArrowheads="1"/>
          </p:cNvSpPr>
          <p:nvPr>
            <p:ph type="body" idx="1"/>
          </p:nvPr>
        </p:nvSpPr>
        <p:spPr/>
        <p:txBody>
          <a:bodyPr/>
          <a:lstStyle/>
          <a:p>
            <a:r>
              <a:rPr lang="en-US"/>
              <a:t>The first one is true because T-&gt;T is True.  It doesn</a:t>
            </a:r>
            <a:r>
              <a:rPr lang="ja-JP" altLang="en-US">
                <a:latin typeface="Arial"/>
              </a:rPr>
              <a:t>’</a:t>
            </a:r>
            <a:r>
              <a:rPr lang="en-US"/>
              <a:t>t matter that my lecture ending is not the cause of the sun rising tomorrow.</a:t>
            </a:r>
          </a:p>
          <a:p>
            <a:r>
              <a:rPr lang="en-US"/>
              <a:t>          The second one is false for me, because although Tuesday is a day of the week, I am most certainly NOT a penguin.  (But, if a penguin were to say this statement, then it would be true for him.)</a:t>
            </a:r>
          </a:p>
          <a:p>
            <a:r>
              <a:rPr lang="en-US"/>
              <a:t>          The third one is true, because 1+1 is not equal to 6.  F-&gt;T is True.</a:t>
            </a:r>
          </a:p>
          <a:p>
            <a:r>
              <a:rPr lang="en-US"/>
              <a:t>          The last one is true, because the moon is not made of green cheese.  F-&gt;F is True.</a:t>
            </a:r>
          </a:p>
          <a:p>
            <a:r>
              <a:rPr lang="en-US"/>
              <a:t>          In other words, anything that</a:t>
            </a:r>
            <a:r>
              <a:rPr lang="ja-JP" altLang="en-US">
                <a:latin typeface="Arial"/>
              </a:rPr>
              <a:t>’</a:t>
            </a:r>
            <a:r>
              <a:rPr lang="en-US"/>
              <a:t>s false implies anything at all.  p-&gt;q if p is false.  Why?  If p is false, then if p is true, then p is both false and true at the same time, and so truth and falsity are the same thing.  So if q is false then q is true.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63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6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64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6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1163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63267" name="Rectangle 3"/>
          <p:cNvSpPr>
            <a:spLocks noGrp="1" noChangeArrowheads="1"/>
          </p:cNvSpPr>
          <p:nvPr>
            <p:ph type="body" idx="1"/>
          </p:nvPr>
        </p:nvSpPr>
        <p:spPr/>
        <p:txBody>
          <a:bodyPr/>
          <a:lstStyle/>
          <a:p>
            <a:r>
              <a:rPr lang="en-US"/>
              <a:t>Also, </a:t>
            </a:r>
            <a:r>
              <a:rPr lang="en-US" i="1"/>
              <a:t>p</a:t>
            </a:r>
            <a:r>
              <a:rPr lang="en-US"/>
              <a:t> IFF </a:t>
            </a:r>
            <a:r>
              <a:rPr lang="en-US" i="1"/>
              <a:t>q</a:t>
            </a:r>
            <a:r>
              <a:rPr lang="en-US"/>
              <a:t> is equivalent to (</a:t>
            </a:r>
            <a:r>
              <a:rPr lang="en-US" i="1"/>
              <a:t>p</a:t>
            </a:r>
            <a:r>
              <a:rPr lang="en-US"/>
              <a:t> -&gt; </a:t>
            </a:r>
            <a:r>
              <a:rPr lang="en-US" i="1"/>
              <a:t>q</a:t>
            </a:r>
            <a:r>
              <a:rPr lang="en-US"/>
              <a:t>) /\ (</a:t>
            </a:r>
            <a:r>
              <a:rPr lang="en-US" i="1"/>
              <a:t>q</a:t>
            </a:r>
            <a:r>
              <a:rPr lang="en-US"/>
              <a:t> -&gt; </a:t>
            </a:r>
            <a:r>
              <a:rPr lang="en-US" i="1"/>
              <a:t>p</a:t>
            </a:r>
            <a:r>
              <a:rPr lang="en-US"/>
              <a:t>).  (</a:t>
            </a:r>
            <a:r>
              <a:rPr lang="ja-JP" altLang="en-US">
                <a:latin typeface="Arial"/>
              </a:rPr>
              <a:t>“</a:t>
            </a:r>
            <a:r>
              <a:rPr lang="en-US"/>
              <a:t>/\</a:t>
            </a:r>
            <a:r>
              <a:rPr lang="ja-JP" altLang="en-US">
                <a:latin typeface="Arial"/>
              </a:rPr>
              <a:t>”</a:t>
            </a:r>
            <a:r>
              <a:rPr lang="en-US"/>
              <a:t> being the AND wedge)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19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203" name="Rectangle 3"/>
          <p:cNvSpPr>
            <a:spLocks noGrp="1" noChangeArrowheads="1"/>
          </p:cNvSpPr>
          <p:nvPr>
            <p:ph type="body" idx="1"/>
          </p:nvPr>
        </p:nvSpPr>
        <p:spPr/>
        <p:txBody>
          <a:bodyPr/>
          <a:lstStyle/>
          <a:p>
            <a:r>
              <a:rPr lang="en-US"/>
              <a:t>Also, note that the converse and inverse of p-&gt;q also have the same meaning as each other.</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65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6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1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2035" name="Rectangle 3"/>
          <p:cNvSpPr>
            <a:spLocks noGrp="1" noChangeArrowheads="1"/>
          </p:cNvSpPr>
          <p:nvPr>
            <p:ph type="body" idx="1"/>
          </p:nvPr>
        </p:nvSpPr>
        <p:spPr/>
        <p:txBody>
          <a:bodyPr/>
          <a:lstStyle/>
          <a:p>
            <a:r>
              <a:rPr lang="en-US"/>
              <a:t>For fun, try writing down the truth tables for each of the 4 possible unary operators, and each of the 16 possible binary operators.  For each one, try to come up with an English description of the operator that conveys its meaning.  Also, figure out a way to define it in terms of other operators we already introduced.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66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6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48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48899" name="Rectangle 3"/>
          <p:cNvSpPr>
            <a:spLocks noGrp="1" noChangeArrowheads="1"/>
          </p:cNvSpPr>
          <p:nvPr>
            <p:ph type="body" idx="1"/>
          </p:nvPr>
        </p:nvSpPr>
        <p:spPr/>
        <p:txBody>
          <a:bodyPr/>
          <a:lstStyle/>
          <a:p>
            <a:r>
              <a:rPr lang="en-US"/>
              <a:t>We normally attribute propositional logic to George Boole, who first formalized it.  Actually the particular formal notation we will present is not precisely Boole</a:t>
            </a:r>
            <a:r>
              <a:rPr lang="ja-JP" altLang="en-US">
                <a:latin typeface="Arial"/>
              </a:rPr>
              <a:t>’</a:t>
            </a:r>
            <a:r>
              <a:rPr lang="en-US"/>
              <a:t>s; he originally spoke of logic in terms of sets, not propositions, and he also used Boolean algebra notation such as AB, A+B, rather than the A /\ B, A \/ B notation we will use.  But, he was the first to mathematically formalize these kinds of concepts in preserved writings.  Boole</a:t>
            </a:r>
            <a:r>
              <a:rPr lang="ja-JP" altLang="en-US">
                <a:latin typeface="Arial"/>
              </a:rPr>
              <a:t>’</a:t>
            </a:r>
            <a:r>
              <a:rPr lang="en-US"/>
              <a:t>s formalization of logic was developed further by the philosopher Frege.  </a:t>
            </a:r>
          </a:p>
          <a:p>
            <a:r>
              <a:rPr lang="en-US"/>
              <a:t>	However, even though logic was not formalized as such until the 1800</a:t>
            </a:r>
            <a:r>
              <a:rPr lang="ja-JP" altLang="en-US">
                <a:latin typeface="Arial"/>
              </a:rPr>
              <a:t>’</a:t>
            </a:r>
            <a:r>
              <a:rPr lang="en-US"/>
              <a:t>s, the basic ideas of it go all the way back to the ancient Greeks.  Aristotle (ca. 384-322 B.C.) developed a detailed system of logic (though one that was not quite as convenient and powerful as the modern one), and Chrysippus of Soli (ca. 281-205 B.C.) introduced a logic centered around logic AND, inclusive and exclusive OR, NOT, and implication, similarly to Boole</a:t>
            </a:r>
            <a:r>
              <a:rPr lang="ja-JP" altLang="en-US">
                <a:latin typeface="Arial"/>
              </a:rPr>
              <a:t>’</a:t>
            </a:r>
            <a:r>
              <a:rPr lang="en-US"/>
              <a:t>s.  Chrysippus</a:t>
            </a:r>
            <a:r>
              <a:rPr lang="ja-JP" altLang="en-US">
                <a:latin typeface="Arial"/>
              </a:rPr>
              <a:t>’</a:t>
            </a:r>
            <a:r>
              <a:rPr lang="en-US"/>
              <a:t> logic apparently included all of the key rules that Boole</a:t>
            </a:r>
            <a:r>
              <a:rPr lang="ja-JP" altLang="en-US">
                <a:latin typeface="Arial"/>
              </a:rPr>
              <a:t>’</a:t>
            </a:r>
            <a:r>
              <a:rPr lang="en-US"/>
              <a:t>s logic had.  However, his original works were unfortunately lost; we only have fragments quoted by other authors.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67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6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724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7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7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7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744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7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7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7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1205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1207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07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1209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09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77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7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785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7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55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5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56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5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01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01795" name="Rectangle 3"/>
          <p:cNvSpPr>
            <a:spLocks noGrp="1" noChangeArrowheads="1"/>
          </p:cNvSpPr>
          <p:nvPr>
            <p:ph type="body" idx="1"/>
          </p:nvPr>
        </p:nvSpPr>
        <p:spPr/>
        <p:txBody>
          <a:bodyPr/>
          <a:lstStyle/>
          <a:p>
            <a:r>
              <a:rPr lang="en-US"/>
              <a:t>Later in the course, we will see that operators can themselves be defined in terms of functions.  This slide doesn</a:t>
            </a:r>
            <a:r>
              <a:rPr lang="ja-JP" altLang="en-US">
                <a:latin typeface="Arial"/>
              </a:rPr>
              <a:t>’</a:t>
            </a:r>
            <a:r>
              <a:rPr lang="en-US"/>
              <a:t>t define them that way because we haven</a:t>
            </a:r>
            <a:r>
              <a:rPr lang="ja-JP" altLang="en-US">
                <a:latin typeface="Arial"/>
              </a:rPr>
              <a:t>’</a:t>
            </a:r>
            <a:r>
              <a:rPr lang="en-US"/>
              <a:t>t defined functions yet.  But for your reference, when you come back to study this section after learning about functions, in general, an </a:t>
            </a:r>
            <a:r>
              <a:rPr lang="en-US" i="1"/>
              <a:t>n</a:t>
            </a:r>
            <a:r>
              <a:rPr lang="en-US"/>
              <a:t>-ary operator </a:t>
            </a:r>
            <a:r>
              <a:rPr lang="en-US" i="1"/>
              <a:t>O</a:t>
            </a:r>
            <a:r>
              <a:rPr lang="en-US"/>
              <a:t> on any set </a:t>
            </a:r>
            <a:r>
              <a:rPr lang="en-US" i="1"/>
              <a:t>S</a:t>
            </a:r>
            <a:r>
              <a:rPr lang="en-US"/>
              <a:t> (the </a:t>
            </a:r>
            <a:r>
              <a:rPr lang="en-US" i="1"/>
              <a:t>domain</a:t>
            </a:r>
            <a:r>
              <a:rPr lang="en-US"/>
              <a:t> of the operator) is a function </a:t>
            </a:r>
            <a:r>
              <a:rPr lang="en-US" i="1"/>
              <a:t>O</a:t>
            </a:r>
            <a:r>
              <a:rPr lang="en-US"/>
              <a:t>:</a:t>
            </a:r>
            <a:r>
              <a:rPr lang="en-US" i="1"/>
              <a:t>S</a:t>
            </a:r>
            <a:r>
              <a:rPr lang="en-US"/>
              <a:t>^</a:t>
            </a:r>
            <a:r>
              <a:rPr lang="en-US" i="1"/>
              <a:t>n</a:t>
            </a:r>
            <a:r>
              <a:rPr lang="en-US"/>
              <a:t>-&gt;</a:t>
            </a:r>
            <a:r>
              <a:rPr lang="en-US" i="1"/>
              <a:t>S</a:t>
            </a:r>
            <a:r>
              <a:rPr lang="en-US"/>
              <a:t> mapping </a:t>
            </a:r>
            <a:r>
              <a:rPr lang="en-US" i="1"/>
              <a:t>n</a:t>
            </a:r>
            <a:r>
              <a:rPr lang="en-US"/>
              <a:t>-tuples of members of </a:t>
            </a:r>
            <a:r>
              <a:rPr lang="en-US" i="1"/>
              <a:t>S</a:t>
            </a:r>
            <a:r>
              <a:rPr lang="en-US"/>
              <a:t> (the </a:t>
            </a:r>
            <a:r>
              <a:rPr lang="en-US" i="1"/>
              <a:t>operands</a:t>
            </a:r>
            <a:r>
              <a:rPr lang="en-US"/>
              <a:t>) to members of </a:t>
            </a:r>
            <a:r>
              <a:rPr lang="en-US" i="1"/>
              <a:t>S</a:t>
            </a:r>
            <a:r>
              <a:rPr lang="en-US"/>
              <a:t>.  </a:t>
            </a:r>
            <a:r>
              <a:rPr lang="ja-JP" altLang="en-US">
                <a:latin typeface="Arial"/>
              </a:rPr>
              <a:t>“</a:t>
            </a:r>
            <a:r>
              <a:rPr lang="en-US" i="1"/>
              <a:t>S</a:t>
            </a:r>
            <a:r>
              <a:rPr lang="en-US"/>
              <a:t>^</a:t>
            </a:r>
            <a:r>
              <a:rPr lang="en-US" i="1"/>
              <a:t>n</a:t>
            </a:r>
            <a:r>
              <a:rPr lang="ja-JP" altLang="en-US">
                <a:latin typeface="Arial"/>
              </a:rPr>
              <a:t>”</a:t>
            </a:r>
            <a:r>
              <a:rPr lang="en-US"/>
              <a:t> here denotes </a:t>
            </a:r>
            <a:r>
              <a:rPr lang="en-US" i="1"/>
              <a:t>S</a:t>
            </a:r>
            <a:r>
              <a:rPr lang="en-US"/>
              <a:t> with </a:t>
            </a:r>
            <a:r>
              <a:rPr lang="en-US" i="1"/>
              <a:t>n</a:t>
            </a:r>
            <a:r>
              <a:rPr lang="en-US"/>
              <a:t> as a superscript, that is, the </a:t>
            </a:r>
            <a:r>
              <a:rPr lang="en-US" i="1"/>
              <a:t>n</a:t>
            </a:r>
            <a:r>
              <a:rPr lang="en-US"/>
              <a:t>th Cartesian power of </a:t>
            </a:r>
            <a:r>
              <a:rPr lang="en-US" i="1"/>
              <a:t>S</a:t>
            </a:r>
            <a:r>
              <a:rPr lang="en-US"/>
              <a:t>.  All this will be defined later when we talk about set theory.</a:t>
            </a:r>
          </a:p>
          <a:p>
            <a:r>
              <a:rPr lang="en-US"/>
              <a:t>	For Boolean operators, the set we are dealing with is B={True,False}.</a:t>
            </a:r>
          </a:p>
          <a:p>
            <a:r>
              <a:rPr lang="en-US"/>
              <a:t>	A unary Boolean operator U is a function U:B-&gt;B, while a binary Boolean operator T is a function T:(B,B)-&gt;B.</a:t>
            </a:r>
          </a:p>
          <a:p>
            <a:r>
              <a:rPr lang="en-US"/>
              <a:t>	Binary operators are conventionally written in between their operands, while unary operators are usually written in front of their operands.  (One exception is the post-increment and post-decrement operators in C/C++/Java, which are written after their operands.)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smtClean="0"/>
              <a:t>Fall 2013</a:t>
            </a:r>
            <a:endParaRPr lang="en-US"/>
          </a:p>
        </p:txBody>
      </p:sp>
      <p:sp>
        <p:nvSpPr>
          <p:cNvPr id="857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570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CS2013 Univ of Aberdeen</a:t>
            </a:r>
            <a:endParaRPr lang="en-US"/>
          </a:p>
        </p:txBody>
      </p:sp>
      <p:sp>
        <p:nvSpPr>
          <p:cNvPr id="6" name="Slide Number Placeholder 5"/>
          <p:cNvSpPr>
            <a:spLocks noGrp="1"/>
          </p:cNvSpPr>
          <p:nvPr>
            <p:ph type="sldNum" sz="quarter" idx="12"/>
          </p:nvPr>
        </p:nvSpPr>
        <p:spPr/>
        <p:txBody>
          <a:bodyPr/>
          <a:lstStyle>
            <a:lvl1pPr>
              <a:defRPr/>
            </a:lvl1pPr>
          </a:lstStyle>
          <a:p>
            <a:fld id="{E4E6AAFA-FED3-7146-A53B-B393E8716B33}" type="slidenum">
              <a:rPr lang="en-US"/>
              <a:pPr/>
              <a:t>‹#›</a:t>
            </a:fld>
            <a:endParaRPr lang="en-US"/>
          </a:p>
        </p:txBody>
      </p:sp>
    </p:spTree>
    <p:extLst>
      <p:ext uri="{BB962C8B-B14F-4D97-AF65-F5344CB8AC3E}">
        <p14:creationId xmlns:p14="http://schemas.microsoft.com/office/powerpoint/2010/main" val="170962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CS2013 Univ of Aberdeen</a:t>
            </a:r>
            <a:endParaRPr lang="en-US"/>
          </a:p>
        </p:txBody>
      </p:sp>
      <p:sp>
        <p:nvSpPr>
          <p:cNvPr id="6" name="Slide Number Placeholder 5"/>
          <p:cNvSpPr>
            <a:spLocks noGrp="1"/>
          </p:cNvSpPr>
          <p:nvPr>
            <p:ph type="sldNum" sz="quarter" idx="12"/>
          </p:nvPr>
        </p:nvSpPr>
        <p:spPr/>
        <p:txBody>
          <a:bodyPr/>
          <a:lstStyle>
            <a:lvl1pPr>
              <a:defRPr/>
            </a:lvl1pPr>
          </a:lstStyle>
          <a:p>
            <a:fld id="{ECC8B7E7-ECCA-D64F-A6DA-58ADB60596E2}" type="slidenum">
              <a:rPr lang="en-US"/>
              <a:pPr/>
              <a:t>‹#›</a:t>
            </a:fld>
            <a:endParaRPr lang="en-US"/>
          </a:p>
        </p:txBody>
      </p:sp>
    </p:spTree>
    <p:extLst>
      <p:ext uri="{BB962C8B-B14F-4D97-AF65-F5344CB8AC3E}">
        <p14:creationId xmlns:p14="http://schemas.microsoft.com/office/powerpoint/2010/main" val="219910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CS2013 Univ of Aberdeen</a:t>
            </a:r>
            <a:endParaRPr lang="en-US"/>
          </a:p>
        </p:txBody>
      </p:sp>
      <p:sp>
        <p:nvSpPr>
          <p:cNvPr id="6" name="Slide Number Placeholder 5"/>
          <p:cNvSpPr>
            <a:spLocks noGrp="1"/>
          </p:cNvSpPr>
          <p:nvPr>
            <p:ph type="sldNum" sz="quarter" idx="12"/>
          </p:nvPr>
        </p:nvSpPr>
        <p:spPr/>
        <p:txBody>
          <a:bodyPr/>
          <a:lstStyle>
            <a:lvl1pPr>
              <a:defRPr/>
            </a:lvl1pPr>
          </a:lstStyle>
          <a:p>
            <a:fld id="{136B072A-8EFE-4540-B52E-B46BBA39CD19}" type="slidenum">
              <a:rPr lang="en-US"/>
              <a:pPr/>
              <a:t>‹#›</a:t>
            </a:fld>
            <a:endParaRPr lang="en-US"/>
          </a:p>
        </p:txBody>
      </p:sp>
    </p:spTree>
    <p:extLst>
      <p:ext uri="{BB962C8B-B14F-4D97-AF65-F5344CB8AC3E}">
        <p14:creationId xmlns:p14="http://schemas.microsoft.com/office/powerpoint/2010/main" val="622933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Date Placeholder 5"/>
          <p:cNvSpPr>
            <a:spLocks noGrp="1"/>
          </p:cNvSpPr>
          <p:nvPr>
            <p:ph type="dt" sz="half" idx="10"/>
          </p:nvPr>
        </p:nvSpPr>
        <p:spPr>
          <a:xfrm>
            <a:off x="76200" y="6477000"/>
            <a:ext cx="1905000" cy="304800"/>
          </a:xfrm>
        </p:spPr>
        <p:txBody>
          <a:bodyPr/>
          <a:lstStyle>
            <a:lvl1pPr>
              <a:defRPr/>
            </a:lvl1pPr>
          </a:lstStyle>
          <a:p>
            <a:endParaRPr lang="en-US"/>
          </a:p>
        </p:txBody>
      </p:sp>
      <p:sp>
        <p:nvSpPr>
          <p:cNvPr id="7" name="Footer Placeholder 6"/>
          <p:cNvSpPr>
            <a:spLocks noGrp="1"/>
          </p:cNvSpPr>
          <p:nvPr>
            <p:ph type="ftr" sz="quarter" idx="11"/>
          </p:nvPr>
        </p:nvSpPr>
        <p:spPr>
          <a:xfrm>
            <a:off x="3124200" y="6477000"/>
            <a:ext cx="2895600" cy="304800"/>
          </a:xfrm>
        </p:spPr>
        <p:txBody>
          <a:bodyPr/>
          <a:lstStyle>
            <a:lvl1pPr>
              <a:defRPr/>
            </a:lvl1pPr>
          </a:lstStyle>
          <a:p>
            <a:r>
              <a:rPr lang="en-US" smtClean="0"/>
              <a:t>CS2013 Univ of Aberdeen</a:t>
            </a:r>
            <a:endParaRPr lang="en-US"/>
          </a:p>
        </p:txBody>
      </p:sp>
      <p:sp>
        <p:nvSpPr>
          <p:cNvPr id="8" name="Slide Number Placeholder 7"/>
          <p:cNvSpPr>
            <a:spLocks noGrp="1"/>
          </p:cNvSpPr>
          <p:nvPr>
            <p:ph type="sldNum" sz="quarter" idx="12"/>
          </p:nvPr>
        </p:nvSpPr>
        <p:spPr>
          <a:xfrm>
            <a:off x="7162800" y="6477000"/>
            <a:ext cx="1905000" cy="304800"/>
          </a:xfrm>
        </p:spPr>
        <p:txBody>
          <a:bodyPr/>
          <a:lstStyle>
            <a:lvl1pPr>
              <a:defRPr/>
            </a:lvl1pPr>
          </a:lstStyle>
          <a:p>
            <a:fld id="{229261B2-B88A-A04A-955B-8ECA51B21F9E}" type="slidenum">
              <a:rPr lang="en-US"/>
              <a:pPr/>
              <a:t>‹#›</a:t>
            </a:fld>
            <a:endParaRPr lang="en-US"/>
          </a:p>
        </p:txBody>
      </p:sp>
    </p:spTree>
    <p:extLst>
      <p:ext uri="{BB962C8B-B14F-4D97-AF65-F5344CB8AC3E}">
        <p14:creationId xmlns:p14="http://schemas.microsoft.com/office/powerpoint/2010/main" val="3493652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GB"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76200" y="6477000"/>
            <a:ext cx="1905000" cy="304800"/>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304800"/>
          </a:xfrm>
        </p:spPr>
        <p:txBody>
          <a:bodyPr/>
          <a:lstStyle>
            <a:lvl1pPr>
              <a:defRPr/>
            </a:lvl1pPr>
          </a:lstStyle>
          <a:p>
            <a:r>
              <a:rPr lang="en-US" smtClean="0"/>
              <a:t>CS2013 Univ of Aberdeen</a:t>
            </a:r>
            <a:endParaRPr lang="en-US"/>
          </a:p>
        </p:txBody>
      </p:sp>
      <p:sp>
        <p:nvSpPr>
          <p:cNvPr id="6" name="Slide Number Placeholder 5"/>
          <p:cNvSpPr>
            <a:spLocks noGrp="1"/>
          </p:cNvSpPr>
          <p:nvPr>
            <p:ph type="sldNum" sz="quarter" idx="12"/>
          </p:nvPr>
        </p:nvSpPr>
        <p:spPr>
          <a:xfrm>
            <a:off x="7162800" y="6477000"/>
            <a:ext cx="1905000" cy="304800"/>
          </a:xfrm>
        </p:spPr>
        <p:txBody>
          <a:bodyPr/>
          <a:lstStyle>
            <a:lvl1pPr>
              <a:defRPr/>
            </a:lvl1pPr>
          </a:lstStyle>
          <a:p>
            <a:fld id="{795208ED-D298-D645-806D-8E0150F73A31}" type="slidenum">
              <a:rPr lang="en-US"/>
              <a:pPr/>
              <a:t>‹#›</a:t>
            </a:fld>
            <a:endParaRPr lang="en-US"/>
          </a:p>
        </p:txBody>
      </p:sp>
    </p:spTree>
    <p:extLst>
      <p:ext uri="{BB962C8B-B14F-4D97-AF65-F5344CB8AC3E}">
        <p14:creationId xmlns:p14="http://schemas.microsoft.com/office/powerpoint/2010/main" val="3906673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a:xfrm>
            <a:off x="76200" y="6477000"/>
            <a:ext cx="1905000" cy="304800"/>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304800"/>
          </a:xfrm>
        </p:spPr>
        <p:txBody>
          <a:bodyPr/>
          <a:lstStyle>
            <a:lvl1pPr>
              <a:defRPr/>
            </a:lvl1pPr>
          </a:lstStyle>
          <a:p>
            <a:r>
              <a:rPr lang="en-US" smtClean="0"/>
              <a:t>CS2013 Univ of Aberdeen</a:t>
            </a:r>
            <a:endParaRPr lang="en-US"/>
          </a:p>
        </p:txBody>
      </p:sp>
      <p:sp>
        <p:nvSpPr>
          <p:cNvPr id="7" name="Slide Number Placeholder 6"/>
          <p:cNvSpPr>
            <a:spLocks noGrp="1"/>
          </p:cNvSpPr>
          <p:nvPr>
            <p:ph type="sldNum" sz="quarter" idx="12"/>
          </p:nvPr>
        </p:nvSpPr>
        <p:spPr>
          <a:xfrm>
            <a:off x="7162800" y="6477000"/>
            <a:ext cx="1905000" cy="304800"/>
          </a:xfrm>
        </p:spPr>
        <p:txBody>
          <a:bodyPr/>
          <a:lstStyle>
            <a:lvl1pPr>
              <a:defRPr/>
            </a:lvl1pPr>
          </a:lstStyle>
          <a:p>
            <a:fld id="{3F6981B8-5A86-B34D-B3A4-AEA571BF7DC8}" type="slidenum">
              <a:rPr lang="en-US"/>
              <a:pPr/>
              <a:t>‹#›</a:t>
            </a:fld>
            <a:endParaRPr lang="en-US"/>
          </a:p>
        </p:txBody>
      </p:sp>
    </p:spTree>
    <p:extLst>
      <p:ext uri="{BB962C8B-B14F-4D97-AF65-F5344CB8AC3E}">
        <p14:creationId xmlns:p14="http://schemas.microsoft.com/office/powerpoint/2010/main" val="339517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CS2013 Univ of Aberdeen</a:t>
            </a:r>
            <a:endParaRPr lang="en-US"/>
          </a:p>
        </p:txBody>
      </p:sp>
      <p:sp>
        <p:nvSpPr>
          <p:cNvPr id="6" name="Slide Number Placeholder 5"/>
          <p:cNvSpPr>
            <a:spLocks noGrp="1"/>
          </p:cNvSpPr>
          <p:nvPr>
            <p:ph type="sldNum" sz="quarter" idx="12"/>
          </p:nvPr>
        </p:nvSpPr>
        <p:spPr/>
        <p:txBody>
          <a:bodyPr/>
          <a:lstStyle>
            <a:lvl1pPr>
              <a:defRPr/>
            </a:lvl1pPr>
          </a:lstStyle>
          <a:p>
            <a:fld id="{212A10D1-AE62-3247-BB71-74F4C4FB131E}" type="slidenum">
              <a:rPr lang="en-US"/>
              <a:pPr/>
              <a:t>‹#›</a:t>
            </a:fld>
            <a:endParaRPr lang="en-US"/>
          </a:p>
        </p:txBody>
      </p:sp>
    </p:spTree>
    <p:extLst>
      <p:ext uri="{BB962C8B-B14F-4D97-AF65-F5344CB8AC3E}">
        <p14:creationId xmlns:p14="http://schemas.microsoft.com/office/powerpoint/2010/main" val="157687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CS2013 Univ of Aberdeen</a:t>
            </a:r>
            <a:endParaRPr lang="en-US"/>
          </a:p>
        </p:txBody>
      </p:sp>
      <p:sp>
        <p:nvSpPr>
          <p:cNvPr id="6" name="Slide Number Placeholder 5"/>
          <p:cNvSpPr>
            <a:spLocks noGrp="1"/>
          </p:cNvSpPr>
          <p:nvPr>
            <p:ph type="sldNum" sz="quarter" idx="12"/>
          </p:nvPr>
        </p:nvSpPr>
        <p:spPr/>
        <p:txBody>
          <a:bodyPr/>
          <a:lstStyle>
            <a:lvl1pPr>
              <a:defRPr/>
            </a:lvl1pPr>
          </a:lstStyle>
          <a:p>
            <a:fld id="{C933FFA5-6AC0-EB4A-96FF-FA9AAC92BD28}" type="slidenum">
              <a:rPr lang="en-US"/>
              <a:pPr/>
              <a:t>‹#›</a:t>
            </a:fld>
            <a:endParaRPr lang="en-US"/>
          </a:p>
        </p:txBody>
      </p:sp>
    </p:spTree>
    <p:extLst>
      <p:ext uri="{BB962C8B-B14F-4D97-AF65-F5344CB8AC3E}">
        <p14:creationId xmlns:p14="http://schemas.microsoft.com/office/powerpoint/2010/main" val="339404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CS2013 Univ of Aberdeen</a:t>
            </a:r>
            <a:endParaRPr lang="en-US"/>
          </a:p>
        </p:txBody>
      </p:sp>
      <p:sp>
        <p:nvSpPr>
          <p:cNvPr id="7" name="Slide Number Placeholder 6"/>
          <p:cNvSpPr>
            <a:spLocks noGrp="1"/>
          </p:cNvSpPr>
          <p:nvPr>
            <p:ph type="sldNum" sz="quarter" idx="12"/>
          </p:nvPr>
        </p:nvSpPr>
        <p:spPr/>
        <p:txBody>
          <a:bodyPr/>
          <a:lstStyle>
            <a:lvl1pPr>
              <a:defRPr/>
            </a:lvl1pPr>
          </a:lstStyle>
          <a:p>
            <a:fld id="{75B49DE2-710F-4A4A-8836-ABC18BD23B0B}" type="slidenum">
              <a:rPr lang="en-US"/>
              <a:pPr/>
              <a:t>‹#›</a:t>
            </a:fld>
            <a:endParaRPr lang="en-US"/>
          </a:p>
        </p:txBody>
      </p:sp>
    </p:spTree>
    <p:extLst>
      <p:ext uri="{BB962C8B-B14F-4D97-AF65-F5344CB8AC3E}">
        <p14:creationId xmlns:p14="http://schemas.microsoft.com/office/powerpoint/2010/main" val="395585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CS2013 Univ of Aberdeen</a:t>
            </a:r>
            <a:endParaRPr lang="en-US"/>
          </a:p>
        </p:txBody>
      </p:sp>
      <p:sp>
        <p:nvSpPr>
          <p:cNvPr id="9" name="Slide Number Placeholder 8"/>
          <p:cNvSpPr>
            <a:spLocks noGrp="1"/>
          </p:cNvSpPr>
          <p:nvPr>
            <p:ph type="sldNum" sz="quarter" idx="12"/>
          </p:nvPr>
        </p:nvSpPr>
        <p:spPr/>
        <p:txBody>
          <a:bodyPr/>
          <a:lstStyle>
            <a:lvl1pPr>
              <a:defRPr/>
            </a:lvl1pPr>
          </a:lstStyle>
          <a:p>
            <a:fld id="{44DD39A7-BF6D-F14C-B519-2CD03CEA40D5}" type="slidenum">
              <a:rPr lang="en-US"/>
              <a:pPr/>
              <a:t>‹#›</a:t>
            </a:fld>
            <a:endParaRPr lang="en-US"/>
          </a:p>
        </p:txBody>
      </p:sp>
    </p:spTree>
    <p:extLst>
      <p:ext uri="{BB962C8B-B14F-4D97-AF65-F5344CB8AC3E}">
        <p14:creationId xmlns:p14="http://schemas.microsoft.com/office/powerpoint/2010/main" val="22805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lvl1pPr>
              <a:defRPr/>
            </a:lvl1pPr>
          </a:lstStyle>
          <a:p>
            <a:fld id="{89BA94C5-DEDA-E04B-97EC-1AE8B7126C48}" type="slidenum">
              <a:rPr lang="en-US"/>
              <a:pPr/>
              <a:t>‹#›</a:t>
            </a:fld>
            <a:endParaRPr lang="en-US"/>
          </a:p>
        </p:txBody>
      </p:sp>
    </p:spTree>
    <p:extLst>
      <p:ext uri="{BB962C8B-B14F-4D97-AF65-F5344CB8AC3E}">
        <p14:creationId xmlns:p14="http://schemas.microsoft.com/office/powerpoint/2010/main" val="393528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CS2013 Univ of Aberdeen</a:t>
            </a:r>
            <a:endParaRPr lang="en-US"/>
          </a:p>
        </p:txBody>
      </p:sp>
      <p:sp>
        <p:nvSpPr>
          <p:cNvPr id="4" name="Slide Number Placeholder 3"/>
          <p:cNvSpPr>
            <a:spLocks noGrp="1"/>
          </p:cNvSpPr>
          <p:nvPr>
            <p:ph type="sldNum" sz="quarter" idx="12"/>
          </p:nvPr>
        </p:nvSpPr>
        <p:spPr/>
        <p:txBody>
          <a:bodyPr/>
          <a:lstStyle>
            <a:lvl1pPr>
              <a:defRPr/>
            </a:lvl1pPr>
          </a:lstStyle>
          <a:p>
            <a:fld id="{89319AA1-2138-D046-A3E8-741E834FFB82}" type="slidenum">
              <a:rPr lang="en-US"/>
              <a:pPr/>
              <a:t>‹#›</a:t>
            </a:fld>
            <a:endParaRPr lang="en-US"/>
          </a:p>
        </p:txBody>
      </p:sp>
    </p:spTree>
    <p:extLst>
      <p:ext uri="{BB962C8B-B14F-4D97-AF65-F5344CB8AC3E}">
        <p14:creationId xmlns:p14="http://schemas.microsoft.com/office/powerpoint/2010/main" val="323798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CS2013 Univ of Aberdeen</a:t>
            </a:r>
            <a:endParaRPr lang="en-US"/>
          </a:p>
        </p:txBody>
      </p:sp>
      <p:sp>
        <p:nvSpPr>
          <p:cNvPr id="7" name="Slide Number Placeholder 6"/>
          <p:cNvSpPr>
            <a:spLocks noGrp="1"/>
          </p:cNvSpPr>
          <p:nvPr>
            <p:ph type="sldNum" sz="quarter" idx="12"/>
          </p:nvPr>
        </p:nvSpPr>
        <p:spPr/>
        <p:txBody>
          <a:bodyPr/>
          <a:lstStyle>
            <a:lvl1pPr>
              <a:defRPr/>
            </a:lvl1pPr>
          </a:lstStyle>
          <a:p>
            <a:fld id="{BB2C0735-111D-D544-9593-64798C4E35D8}" type="slidenum">
              <a:rPr lang="en-US"/>
              <a:pPr/>
              <a:t>‹#›</a:t>
            </a:fld>
            <a:endParaRPr lang="en-US"/>
          </a:p>
        </p:txBody>
      </p:sp>
    </p:spTree>
    <p:extLst>
      <p:ext uri="{BB962C8B-B14F-4D97-AF65-F5344CB8AC3E}">
        <p14:creationId xmlns:p14="http://schemas.microsoft.com/office/powerpoint/2010/main" val="133283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CS2013 Univ of Aberdeen</a:t>
            </a:r>
            <a:endParaRPr lang="en-US"/>
          </a:p>
        </p:txBody>
      </p:sp>
      <p:sp>
        <p:nvSpPr>
          <p:cNvPr id="7" name="Slide Number Placeholder 6"/>
          <p:cNvSpPr>
            <a:spLocks noGrp="1"/>
          </p:cNvSpPr>
          <p:nvPr>
            <p:ph type="sldNum" sz="quarter" idx="12"/>
          </p:nvPr>
        </p:nvSpPr>
        <p:spPr/>
        <p:txBody>
          <a:bodyPr/>
          <a:lstStyle>
            <a:lvl1pPr>
              <a:defRPr/>
            </a:lvl1pPr>
          </a:lstStyle>
          <a:p>
            <a:fld id="{9687AA17-04EA-3E45-A9C7-723078990986}" type="slidenum">
              <a:rPr lang="en-US"/>
              <a:pPr/>
              <a:t>‹#›</a:t>
            </a:fld>
            <a:endParaRPr lang="en-US"/>
          </a:p>
        </p:txBody>
      </p:sp>
    </p:spTree>
    <p:extLst>
      <p:ext uri="{BB962C8B-B14F-4D97-AF65-F5344CB8AC3E}">
        <p14:creationId xmlns:p14="http://schemas.microsoft.com/office/powerpoint/2010/main" val="22308272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solidFill>
            <a:schemeClr val="bg1">
              <a:lumMod val="85000"/>
            </a:schemeClr>
          </a:solidFill>
          <a:ln w="57150">
            <a:noFill/>
            <a:miter lim="800000"/>
            <a:headEnd/>
            <a:tailEnd/>
          </a:ln>
          <a:effectLst/>
          <a:extLs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6200" y="64770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chemeClr val="bg2"/>
                </a:solidFill>
              </a:defRPr>
            </a:lvl1pPr>
          </a:lstStyle>
          <a:p>
            <a:endParaRPr lang="en-US" dirty="0"/>
          </a:p>
        </p:txBody>
      </p:sp>
      <p:sp>
        <p:nvSpPr>
          <p:cNvPr id="1029" name="Rectangle 5"/>
          <p:cNvSpPr>
            <a:spLocks noGrp="1" noChangeArrowheads="1"/>
          </p:cNvSpPr>
          <p:nvPr>
            <p:ph type="ftr" sz="quarter" idx="3"/>
          </p:nvPr>
        </p:nvSpPr>
        <p:spPr bwMode="auto">
          <a:xfrm>
            <a:off x="3124200" y="64770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solidFill>
                  <a:schemeClr val="bg2"/>
                </a:solidFill>
              </a:defRPr>
            </a:lvl1pPr>
          </a:lstStyle>
          <a:p>
            <a:r>
              <a:rPr lang="en-US" smtClean="0"/>
              <a:t>CS2013 Univ of Aberdeen</a:t>
            </a:r>
            <a:endParaRPr lang="en-US" dirty="0"/>
          </a:p>
        </p:txBody>
      </p:sp>
      <p:sp>
        <p:nvSpPr>
          <p:cNvPr id="1030" name="Rectangle 6"/>
          <p:cNvSpPr>
            <a:spLocks noGrp="1" noChangeArrowheads="1"/>
          </p:cNvSpPr>
          <p:nvPr>
            <p:ph type="sldNum" sz="quarter" idx="4"/>
          </p:nvPr>
        </p:nvSpPr>
        <p:spPr bwMode="auto">
          <a:xfrm>
            <a:off x="7162800" y="64770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chemeClr val="bg2"/>
                </a:solidFill>
              </a:defRPr>
            </a:lvl1pPr>
          </a:lstStyle>
          <a:p>
            <a:fld id="{D07EE5DE-E2BB-AD40-BA8D-BCBA02DD541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charset="0"/>
          <a:ea typeface="ＭＳ Ｐゴシック" charset="0"/>
        </a:defRPr>
      </a:lvl2pPr>
      <a:lvl3pPr algn="ctr" rtl="0" eaLnBrk="0" fontAlgn="base" hangingPunct="0">
        <a:spcBef>
          <a:spcPct val="0"/>
        </a:spcBef>
        <a:spcAft>
          <a:spcPct val="0"/>
        </a:spcAft>
        <a:defRPr sz="4400">
          <a:solidFill>
            <a:schemeClr val="tx1"/>
          </a:solidFill>
          <a:latin typeface="Times New Roman" charset="0"/>
          <a:ea typeface="ＭＳ Ｐゴシック" charset="0"/>
        </a:defRPr>
      </a:lvl3pPr>
      <a:lvl4pPr algn="ctr" rtl="0" eaLnBrk="0" fontAlgn="base" hangingPunct="0">
        <a:spcBef>
          <a:spcPct val="0"/>
        </a:spcBef>
        <a:spcAft>
          <a:spcPct val="0"/>
        </a:spcAft>
        <a:defRPr sz="4400">
          <a:solidFill>
            <a:schemeClr val="tx1"/>
          </a:solidFill>
          <a:latin typeface="Times New Roman" charset="0"/>
          <a:ea typeface="ＭＳ Ｐゴシック" charset="0"/>
        </a:defRPr>
      </a:lvl4pPr>
      <a:lvl5pPr algn="ctr" rtl="0" eaLnBrk="0" fontAlgn="base" hangingPunct="0">
        <a:spcBef>
          <a:spcPct val="0"/>
        </a:spcBef>
        <a:spcAft>
          <a:spcPct val="0"/>
        </a:spcAft>
        <a:defRPr sz="4400">
          <a:solidFill>
            <a:schemeClr val="tx1"/>
          </a:solidFill>
          <a:latin typeface="Times New Roman" charset="0"/>
          <a:ea typeface="ＭＳ Ｐゴシック" charset="0"/>
        </a:defRPr>
      </a:lvl5pPr>
      <a:lvl6pPr marL="457200" algn="ctr" rtl="0" eaLnBrk="0" fontAlgn="base" hangingPunct="0">
        <a:spcBef>
          <a:spcPct val="0"/>
        </a:spcBef>
        <a:spcAft>
          <a:spcPct val="0"/>
        </a:spcAft>
        <a:defRPr sz="4400">
          <a:solidFill>
            <a:schemeClr val="tx1"/>
          </a:solidFill>
          <a:latin typeface="Times New Roman" charset="0"/>
          <a:ea typeface="ＭＳ Ｐゴシック" charset="0"/>
        </a:defRPr>
      </a:lvl6pPr>
      <a:lvl7pPr marL="914400" algn="ctr" rtl="0" eaLnBrk="0" fontAlgn="base" hangingPunct="0">
        <a:spcBef>
          <a:spcPct val="0"/>
        </a:spcBef>
        <a:spcAft>
          <a:spcPct val="0"/>
        </a:spcAft>
        <a:defRPr sz="4400">
          <a:solidFill>
            <a:schemeClr val="tx1"/>
          </a:solidFill>
          <a:latin typeface="Times New Roman" charset="0"/>
          <a:ea typeface="ＭＳ Ｐゴシック" charset="0"/>
        </a:defRPr>
      </a:lvl7pPr>
      <a:lvl8pPr marL="1371600" algn="ctr" rtl="0" eaLnBrk="0" fontAlgn="base" hangingPunct="0">
        <a:spcBef>
          <a:spcPct val="0"/>
        </a:spcBef>
        <a:spcAft>
          <a:spcPct val="0"/>
        </a:spcAft>
        <a:defRPr sz="4400">
          <a:solidFill>
            <a:schemeClr val="tx1"/>
          </a:solidFill>
          <a:latin typeface="Times New Roman" charset="0"/>
          <a:ea typeface="ＭＳ Ｐゴシック" charset="0"/>
        </a:defRPr>
      </a:lvl8pPr>
      <a:lvl9pPr marL="1828800" algn="ctr" rtl="0" eaLnBrk="0" fontAlgn="base" hangingPunct="0">
        <a:spcBef>
          <a:spcPct val="0"/>
        </a:spcBef>
        <a:spcAft>
          <a:spcPct val="0"/>
        </a:spcAft>
        <a:defRPr sz="4400">
          <a:solidFill>
            <a:schemeClr val="tx1"/>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DDDDDD"/>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effectLst>
            <a:outerShdw blurRad="38100" dist="38100" dir="2700000" algn="tl">
              <a:srgbClr val="DDDDDD"/>
            </a:outerShdw>
          </a:effectLst>
          <a:latin typeface="+mn-lt"/>
          <a:ea typeface="+mn-ea"/>
        </a:defRPr>
      </a:lvl2pPr>
      <a:lvl3pPr marL="1143000" indent="-228600" algn="l" rtl="0" eaLnBrk="0" fontAlgn="base" hangingPunct="0">
        <a:spcBef>
          <a:spcPct val="20000"/>
        </a:spcBef>
        <a:spcAft>
          <a:spcPct val="0"/>
        </a:spcAft>
        <a:buChar char="•"/>
        <a:defRPr sz="2400">
          <a:solidFill>
            <a:srgbClr val="009900"/>
          </a:solidFill>
          <a:effectLst>
            <a:outerShdw blurRad="38100" dist="38100" dir="2700000" algn="tl">
              <a:srgbClr val="DDDDDD"/>
            </a:outerShdw>
          </a:effectLst>
          <a:latin typeface="+mn-lt"/>
          <a:ea typeface="+mn-ea"/>
        </a:defRPr>
      </a:lvl3pPr>
      <a:lvl4pPr marL="1600200" indent="-228600" algn="l" rtl="0" eaLnBrk="0" fontAlgn="base" hangingPunct="0">
        <a:spcBef>
          <a:spcPct val="20000"/>
        </a:spcBef>
        <a:spcAft>
          <a:spcPct val="0"/>
        </a:spcAft>
        <a:buChar char="–"/>
        <a:defRPr sz="2000">
          <a:solidFill>
            <a:srgbClr val="FF0000"/>
          </a:solidFill>
          <a:effectLst>
            <a:outerShdw blurRad="38100" dist="38100" dir="2700000" algn="tl">
              <a:srgbClr val="DDDDDD"/>
            </a:outerShdw>
          </a:effectLst>
          <a:latin typeface="+mn-lt"/>
          <a:ea typeface="+mn-ea"/>
        </a:defRPr>
      </a:lvl4pPr>
      <a:lvl5pPr marL="2057400" indent="-228600" algn="l" rtl="0" eaLnBrk="0" fontAlgn="base" hangingPunct="0">
        <a:spcBef>
          <a:spcPct val="20000"/>
        </a:spcBef>
        <a:spcAft>
          <a:spcPct val="0"/>
        </a:spcAft>
        <a:buChar char="»"/>
        <a:defRPr sz="2000">
          <a:solidFill>
            <a:srgbClr val="9900CC"/>
          </a:solidFill>
          <a:effectLst>
            <a:outerShdw blurRad="38100" dist="38100" dir="2700000" algn="tl">
              <a:srgbClr val="DDDDDD"/>
            </a:outerShdw>
          </a:effectLst>
          <a:latin typeface="+mn-lt"/>
          <a:ea typeface="+mn-ea"/>
        </a:defRPr>
      </a:lvl5pPr>
      <a:lvl6pPr marL="2514600" indent="-228600" algn="l" rtl="0" eaLnBrk="0" fontAlgn="base" hangingPunct="0">
        <a:spcBef>
          <a:spcPct val="20000"/>
        </a:spcBef>
        <a:spcAft>
          <a:spcPct val="0"/>
        </a:spcAft>
        <a:buChar char="»"/>
        <a:defRPr sz="2000">
          <a:solidFill>
            <a:srgbClr val="9900CC"/>
          </a:solidFill>
          <a:effectLst>
            <a:outerShdw blurRad="38100" dist="38100" dir="2700000" algn="tl">
              <a:srgbClr val="DDDDDD"/>
            </a:outerShdw>
          </a:effectLst>
          <a:latin typeface="+mn-lt"/>
          <a:ea typeface="+mn-ea"/>
        </a:defRPr>
      </a:lvl6pPr>
      <a:lvl7pPr marL="2971800" indent="-228600" algn="l" rtl="0" eaLnBrk="0" fontAlgn="base" hangingPunct="0">
        <a:spcBef>
          <a:spcPct val="20000"/>
        </a:spcBef>
        <a:spcAft>
          <a:spcPct val="0"/>
        </a:spcAft>
        <a:buChar char="»"/>
        <a:defRPr sz="2000">
          <a:solidFill>
            <a:srgbClr val="9900CC"/>
          </a:solidFill>
          <a:effectLst>
            <a:outerShdw blurRad="38100" dist="38100" dir="2700000" algn="tl">
              <a:srgbClr val="DDDDDD"/>
            </a:outerShdw>
          </a:effectLst>
          <a:latin typeface="+mn-lt"/>
          <a:ea typeface="+mn-ea"/>
        </a:defRPr>
      </a:lvl7pPr>
      <a:lvl8pPr marL="3429000" indent="-228600" algn="l" rtl="0" eaLnBrk="0" fontAlgn="base" hangingPunct="0">
        <a:spcBef>
          <a:spcPct val="20000"/>
        </a:spcBef>
        <a:spcAft>
          <a:spcPct val="0"/>
        </a:spcAft>
        <a:buChar char="»"/>
        <a:defRPr sz="2000">
          <a:solidFill>
            <a:srgbClr val="9900CC"/>
          </a:solidFill>
          <a:effectLst>
            <a:outerShdw blurRad="38100" dist="38100" dir="2700000" algn="tl">
              <a:srgbClr val="DDDDDD"/>
            </a:outerShdw>
          </a:effectLst>
          <a:latin typeface="+mn-lt"/>
          <a:ea typeface="+mn-ea"/>
        </a:defRPr>
      </a:lvl8pPr>
      <a:lvl9pPr marL="3886200" indent="-228600" algn="l" rtl="0" eaLnBrk="0" fontAlgn="base" hangingPunct="0">
        <a:spcBef>
          <a:spcPct val="20000"/>
        </a:spcBef>
        <a:spcAft>
          <a:spcPct val="0"/>
        </a:spcAft>
        <a:buChar char="»"/>
        <a:defRPr sz="2000">
          <a:solidFill>
            <a:srgbClr val="9900CC"/>
          </a:solidFill>
          <a:effectLst>
            <a:outerShdw blurRad="38100" dist="38100" dir="2700000" algn="tl">
              <a:srgbClr val="DDDDDD"/>
            </a:outerShdw>
          </a:effectLst>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Microsoft_Word_97_-_2004_Document1.doc"/><Relationship Id="rId5"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2.bin"/><Relationship Id="rId5"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audio" Target="../media/audio2.bin"/><Relationship Id="rId5" Type="http://schemas.openxmlformats.org/officeDocument/2006/relationships/audio" Target="../media/audio3.bin"/><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audio" Target="../media/audio4.bin"/><Relationship Id="rId5" Type="http://schemas.openxmlformats.org/officeDocument/2006/relationships/audio" Target="../media/audio5.bin"/><Relationship Id="rId6" Type="http://schemas.openxmlformats.org/officeDocument/2006/relationships/oleObject" Target="../embeddings/oleObject3.bin"/><Relationship Id="rId7"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4.bin"/><Relationship Id="rId5" Type="http://schemas.openxmlformats.org/officeDocument/2006/relationships/image" Target="../media/image7.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5.bin"/><Relationship Id="rId5" Type="http://schemas.openxmlformats.org/officeDocument/2006/relationships/image" Target="../media/image8.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6.bin"/><Relationship Id="rId5" Type="http://schemas.openxmlformats.org/officeDocument/2006/relationships/image" Target="../media/image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7.bin"/><Relationship Id="rId5" Type="http://schemas.openxmlformats.org/officeDocument/2006/relationships/image" Target="../media/image10.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8.bin"/><Relationship Id="rId5" Type="http://schemas.openxmlformats.org/officeDocument/2006/relationships/image" Target="../media/image11.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9.bin"/><Relationship Id="rId5" Type="http://schemas.openxmlformats.org/officeDocument/2006/relationships/image" Target="../media/image12.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10.bin"/><Relationship Id="rId5" Type="http://schemas.openxmlformats.org/officeDocument/2006/relationships/image" Target="../media/image12.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6.bin"/><Relationship Id="rId4" Type="http://schemas.openxmlformats.org/officeDocument/2006/relationships/audio" Target="../media/audio7.bin"/><Relationship Id="rId5" Type="http://schemas.openxmlformats.org/officeDocument/2006/relationships/audio" Target="../media/audio8.bin"/><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11.bin"/><Relationship Id="rId5" Type="http://schemas.openxmlformats.org/officeDocument/2006/relationships/image" Target="../media/image13.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12.bin"/><Relationship Id="rId5" Type="http://schemas.openxmlformats.org/officeDocument/2006/relationships/image" Target="../media/image14.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13.bin"/><Relationship Id="rId5" Type="http://schemas.openxmlformats.org/officeDocument/2006/relationships/image" Target="../media/image1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14.bin"/><Relationship Id="rId5" Type="http://schemas.openxmlformats.org/officeDocument/2006/relationships/image" Target="../media/image16.wmf"/><Relationship Id="rId1" Type="http://schemas.openxmlformats.org/officeDocument/2006/relationships/vmlDrawing" Target="../drawings/vmlDrawing15.vml"/><Relationship Id="rId2"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audio" Target="../media/audio9.bin"/></Relationships>
</file>

<file path=ppt/slides/_rels/slide83.xml.rels><?xml version="1.0" encoding="UTF-8" standalone="yes"?>
<Relationships xmlns="http://schemas.openxmlformats.org/package/2006/relationships"><Relationship Id="rId3" Type="http://schemas.openxmlformats.org/officeDocument/2006/relationships/audio" Target="../media/audio9.bin"/><Relationship Id="rId4" Type="http://schemas.openxmlformats.org/officeDocument/2006/relationships/image" Target="../media/image17.jpeg"/><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audio" Target="../media/audio9.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audio" Target="../media/audio9.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audio" Target="../media/audio9.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audio" Target="../media/audio9.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audio" Target="../media/audio9.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audio" Target="../media/audio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ctrTitle"/>
          </p:nvPr>
        </p:nvSpPr>
        <p:spPr>
          <a:xfrm>
            <a:off x="1143000" y="1066800"/>
            <a:ext cx="6934200" cy="3276600"/>
          </a:xfrm>
          <a:ln/>
        </p:spPr>
        <p:txBody>
          <a:bodyPr/>
          <a:lstStyle/>
          <a:p>
            <a:r>
              <a:rPr lang="en-US" sz="2400" dirty="0" smtClean="0"/>
              <a:t/>
            </a:r>
            <a:br>
              <a:rPr lang="en-US" sz="2400" dirty="0" smtClean="0"/>
            </a:br>
            <a:r>
              <a:rPr lang="en-US" sz="2400" dirty="0" smtClean="0"/>
              <a:t>University </a:t>
            </a:r>
            <a:r>
              <a:rPr lang="en-US" sz="2400" dirty="0"/>
              <a:t>of Aberdeen, Computing Science</a:t>
            </a:r>
            <a:r>
              <a:rPr lang="en-US" sz="4800" dirty="0"/>
              <a:t/>
            </a:r>
            <a:br>
              <a:rPr lang="en-US" sz="4800" dirty="0"/>
            </a:br>
            <a:r>
              <a:rPr lang="en-US" sz="4800" dirty="0" smtClean="0"/>
              <a:t>CS2013</a:t>
            </a:r>
            <a:r>
              <a:rPr lang="en-US" sz="4000" dirty="0"/>
              <a:t/>
            </a:r>
            <a:br>
              <a:rPr lang="en-US" sz="4000" dirty="0"/>
            </a:br>
            <a:r>
              <a:rPr lang="en-US" sz="4000" dirty="0" smtClean="0"/>
              <a:t>Mathematics for Computing Science</a:t>
            </a:r>
            <a:r>
              <a:rPr lang="en-US" sz="4000" dirty="0"/>
              <a:t/>
            </a:r>
            <a:br>
              <a:rPr lang="en-US" sz="4000" dirty="0"/>
            </a:br>
            <a:r>
              <a:rPr lang="en-US" sz="4000" dirty="0" smtClean="0"/>
              <a:t>Adam Wyner</a:t>
            </a:r>
            <a:br>
              <a:rPr lang="en-US" sz="4000" dirty="0" smtClean="0"/>
            </a:br>
            <a:endParaRPr lang="en-US" sz="4000" dirty="0"/>
          </a:p>
        </p:txBody>
      </p:sp>
      <p:sp>
        <p:nvSpPr>
          <p:cNvPr id="910339" name="Rectangle 3"/>
          <p:cNvSpPr>
            <a:spLocks noGrp="1" noChangeArrowheads="1"/>
          </p:cNvSpPr>
          <p:nvPr>
            <p:ph type="subTitle" idx="1"/>
          </p:nvPr>
        </p:nvSpPr>
        <p:spPr>
          <a:xfrm>
            <a:off x="1371600" y="4648200"/>
            <a:ext cx="6400800" cy="1752600"/>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txBody>
          <a:bodyPr/>
          <a:lstStyle/>
          <a:p>
            <a:pPr>
              <a:lnSpc>
                <a:spcPct val="90000"/>
              </a:lnSpc>
            </a:pPr>
            <a:r>
              <a:rPr lang="en-US" sz="2400" dirty="0">
                <a:solidFill>
                  <a:schemeClr val="bg2"/>
                </a:solidFill>
                <a:effectLst/>
              </a:rPr>
              <a:t>A</a:t>
            </a:r>
            <a:r>
              <a:rPr lang="en-US" sz="2400" dirty="0" smtClean="0">
                <a:solidFill>
                  <a:schemeClr val="bg2"/>
                </a:solidFill>
                <a:effectLst/>
              </a:rPr>
              <a:t>dapted </a:t>
            </a:r>
            <a:r>
              <a:rPr lang="en-US" sz="2400" dirty="0" smtClean="0">
                <a:solidFill>
                  <a:schemeClr val="bg2"/>
                </a:solidFill>
                <a:effectLst/>
              </a:rPr>
              <a:t>from</a:t>
            </a:r>
          </a:p>
          <a:p>
            <a:pPr>
              <a:lnSpc>
                <a:spcPct val="90000"/>
              </a:lnSpc>
            </a:pPr>
            <a:r>
              <a:rPr lang="en-US" sz="2400" dirty="0" smtClean="0">
                <a:solidFill>
                  <a:schemeClr val="bg2"/>
                </a:solidFill>
                <a:effectLst/>
              </a:rPr>
              <a:t>Michael P. </a:t>
            </a:r>
            <a:r>
              <a:rPr lang="en-US" sz="2400" dirty="0" smtClean="0">
                <a:solidFill>
                  <a:schemeClr val="bg2"/>
                </a:solidFill>
                <a:effectLst/>
              </a:rPr>
              <a:t>Frank</a:t>
            </a:r>
            <a:r>
              <a:rPr lang="en-GB" sz="2400" dirty="0">
                <a:solidFill>
                  <a:schemeClr val="bg2"/>
                </a:solidFill>
                <a:effectLst/>
                <a:latin typeface="Arial"/>
              </a:rPr>
              <a:t>'</a:t>
            </a:r>
            <a:r>
              <a:rPr lang="en-US" sz="2400" dirty="0" smtClean="0">
                <a:solidFill>
                  <a:schemeClr val="bg2"/>
                </a:solidFill>
                <a:effectLst/>
              </a:rPr>
              <a:t>s course </a:t>
            </a:r>
            <a:r>
              <a:rPr lang="en-US" sz="2400" dirty="0" smtClean="0">
                <a:solidFill>
                  <a:schemeClr val="bg2"/>
                </a:solidFill>
                <a:effectLst/>
              </a:rPr>
              <a:t>based </a:t>
            </a:r>
            <a:r>
              <a:rPr lang="en-US" sz="2400" dirty="0">
                <a:solidFill>
                  <a:schemeClr val="bg2"/>
                </a:solidFill>
                <a:effectLst/>
              </a:rPr>
              <a:t>on the t</a:t>
            </a:r>
            <a:r>
              <a:rPr lang="en-US" sz="2400" dirty="0" smtClean="0">
                <a:solidFill>
                  <a:schemeClr val="bg2"/>
                </a:solidFill>
                <a:effectLst/>
              </a:rPr>
              <a:t>ext</a:t>
            </a:r>
            <a:r>
              <a:rPr lang="en-US" sz="2400" dirty="0">
                <a:solidFill>
                  <a:schemeClr val="bg2"/>
                </a:solidFill>
                <a:effectLst/>
              </a:rPr>
              <a:t/>
            </a:r>
            <a:br>
              <a:rPr lang="en-US" sz="2400" dirty="0">
                <a:solidFill>
                  <a:schemeClr val="bg2"/>
                </a:solidFill>
                <a:effectLst/>
              </a:rPr>
            </a:br>
            <a:r>
              <a:rPr lang="en-US" sz="2400" i="1" dirty="0">
                <a:solidFill>
                  <a:schemeClr val="bg2"/>
                </a:solidFill>
                <a:effectLst/>
              </a:rPr>
              <a:t>Discrete Mathematics &amp; Its Applications</a:t>
            </a:r>
            <a:r>
              <a:rPr lang="en-US" sz="2400" dirty="0">
                <a:solidFill>
                  <a:schemeClr val="bg2"/>
                </a:solidFill>
                <a:effectLst/>
              </a:rPr>
              <a:t> </a:t>
            </a:r>
            <a:br>
              <a:rPr lang="en-US" sz="2400" dirty="0">
                <a:solidFill>
                  <a:schemeClr val="bg2"/>
                </a:solidFill>
                <a:effectLst/>
              </a:rPr>
            </a:br>
            <a:r>
              <a:rPr lang="en-US" sz="2400" dirty="0">
                <a:solidFill>
                  <a:schemeClr val="bg2"/>
                </a:solidFill>
                <a:effectLst/>
              </a:rPr>
              <a:t>(5</a:t>
            </a:r>
            <a:r>
              <a:rPr lang="en-US" sz="2400" baseline="30000" dirty="0">
                <a:solidFill>
                  <a:schemeClr val="bg2"/>
                </a:solidFill>
                <a:effectLst/>
              </a:rPr>
              <a:t>th</a:t>
            </a:r>
            <a:r>
              <a:rPr lang="en-US" sz="2400" dirty="0">
                <a:solidFill>
                  <a:schemeClr val="bg2"/>
                </a:solidFill>
                <a:effectLst/>
              </a:rPr>
              <a:t> Edition)</a:t>
            </a:r>
            <a:br>
              <a:rPr lang="en-US" sz="2400" dirty="0">
                <a:solidFill>
                  <a:schemeClr val="bg2"/>
                </a:solidFill>
                <a:effectLst/>
              </a:rPr>
            </a:br>
            <a:r>
              <a:rPr lang="en-US" sz="2400" dirty="0">
                <a:solidFill>
                  <a:schemeClr val="bg2"/>
                </a:solidFill>
                <a:effectLst/>
              </a:rPr>
              <a:t>by Kenneth H. Rosen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85800" y="1981200"/>
            <a:ext cx="7772400" cy="4267200"/>
          </a:xfrm>
          <a:ln/>
        </p:spPr>
        <p:txBody>
          <a:bodyPr/>
          <a:lstStyle/>
          <a:p>
            <a:pPr>
              <a:buFontTx/>
              <a:buNone/>
            </a:pPr>
            <a:r>
              <a:rPr lang="en-US" dirty="0"/>
              <a:t>An </a:t>
            </a:r>
            <a:r>
              <a:rPr lang="en-US" i="1" dirty="0"/>
              <a:t>operator</a:t>
            </a:r>
            <a:r>
              <a:rPr lang="en-US" dirty="0"/>
              <a:t> or </a:t>
            </a:r>
            <a:r>
              <a:rPr lang="en-US" i="1" dirty="0"/>
              <a:t>connective</a:t>
            </a:r>
            <a:r>
              <a:rPr lang="en-US" dirty="0"/>
              <a:t> </a:t>
            </a:r>
            <a:r>
              <a:rPr lang="en-US" dirty="0" smtClean="0"/>
              <a:t>combines with </a:t>
            </a:r>
            <a:r>
              <a:rPr lang="en-US" i="1" dirty="0"/>
              <a:t>n</a:t>
            </a:r>
            <a:r>
              <a:rPr lang="en-US" dirty="0"/>
              <a:t> </a:t>
            </a:r>
            <a:r>
              <a:rPr lang="en-US" i="1" dirty="0"/>
              <a:t>operand </a:t>
            </a:r>
            <a:r>
              <a:rPr lang="en-US" dirty="0"/>
              <a:t>expressions into a larger </a:t>
            </a:r>
            <a:r>
              <a:rPr lang="en-US" dirty="0" smtClean="0"/>
              <a:t>expression.</a:t>
            </a:r>
            <a:endParaRPr lang="en-US" dirty="0"/>
          </a:p>
          <a:p>
            <a:r>
              <a:rPr lang="en-US" i="1" dirty="0">
                <a:solidFill>
                  <a:schemeClr val="accent2"/>
                </a:solidFill>
              </a:rPr>
              <a:t>Unary</a:t>
            </a:r>
            <a:r>
              <a:rPr lang="en-US" dirty="0">
                <a:solidFill>
                  <a:schemeClr val="accent2"/>
                </a:solidFill>
              </a:rPr>
              <a:t> operators take 1 </a:t>
            </a:r>
            <a:r>
              <a:rPr lang="en-US" dirty="0" smtClean="0">
                <a:solidFill>
                  <a:schemeClr val="accent2"/>
                </a:solidFill>
              </a:rPr>
              <a:t>operand;</a:t>
            </a:r>
          </a:p>
          <a:p>
            <a:r>
              <a:rPr lang="en-US" i="1" dirty="0">
                <a:solidFill>
                  <a:schemeClr val="accent2"/>
                </a:solidFill>
              </a:rPr>
              <a:t>B</a:t>
            </a:r>
            <a:r>
              <a:rPr lang="en-US" i="1" dirty="0" smtClean="0">
                <a:solidFill>
                  <a:schemeClr val="accent2"/>
                </a:solidFill>
              </a:rPr>
              <a:t>inary </a:t>
            </a:r>
            <a:r>
              <a:rPr lang="en-US" dirty="0">
                <a:solidFill>
                  <a:schemeClr val="accent2"/>
                </a:solidFill>
              </a:rPr>
              <a:t>operators take 2 </a:t>
            </a:r>
            <a:r>
              <a:rPr lang="en-US" dirty="0" smtClean="0">
                <a:solidFill>
                  <a:schemeClr val="accent2"/>
                </a:solidFill>
              </a:rPr>
              <a:t>operands.</a:t>
            </a:r>
            <a:endParaRPr lang="en-US" dirty="0">
              <a:solidFill>
                <a:schemeClr val="accent2"/>
              </a:solidFill>
            </a:endParaRPr>
          </a:p>
          <a:p>
            <a:r>
              <a:rPr lang="en-US" i="1" dirty="0">
                <a:solidFill>
                  <a:schemeClr val="accent2"/>
                </a:solidFill>
              </a:rPr>
              <a:t>Propositional</a:t>
            </a:r>
            <a:r>
              <a:rPr lang="en-US" dirty="0">
                <a:solidFill>
                  <a:schemeClr val="accent2"/>
                </a:solidFill>
              </a:rPr>
              <a:t> or </a:t>
            </a:r>
            <a:r>
              <a:rPr lang="en-US" i="1" dirty="0">
                <a:solidFill>
                  <a:schemeClr val="accent2"/>
                </a:solidFill>
              </a:rPr>
              <a:t>Boolean</a:t>
            </a:r>
            <a:r>
              <a:rPr lang="en-US" dirty="0">
                <a:solidFill>
                  <a:schemeClr val="accent2"/>
                </a:solidFill>
              </a:rPr>
              <a:t> operators operate on propositions instead of on </a:t>
            </a:r>
            <a:r>
              <a:rPr lang="en-US" dirty="0" smtClean="0">
                <a:solidFill>
                  <a:schemeClr val="accent2"/>
                </a:solidFill>
              </a:rPr>
              <a:t>numbers</a:t>
            </a:r>
            <a:r>
              <a:rPr lang="en-US" dirty="0">
                <a:solidFill>
                  <a:schemeClr val="accent2"/>
                </a:solidFill>
              </a:rPr>
              <a:t> (</a:t>
            </a:r>
            <a:r>
              <a:rPr lang="en-US" dirty="0" smtClean="0">
                <a:solidFill>
                  <a:schemeClr val="accent2"/>
                </a:solidFill>
              </a:rPr>
              <a:t>+,-).</a:t>
            </a:r>
          </a:p>
        </p:txBody>
      </p:sp>
      <p:sp>
        <p:nvSpPr>
          <p:cNvPr id="17410" name="Rectangle 2"/>
          <p:cNvSpPr>
            <a:spLocks noGrp="1" noChangeArrowheads="1"/>
          </p:cNvSpPr>
          <p:nvPr>
            <p:ph type="title"/>
          </p:nvPr>
        </p:nvSpPr>
        <p:spPr>
          <a:ln/>
        </p:spPr>
        <p:txBody>
          <a:bodyPr/>
          <a:lstStyle/>
          <a:p>
            <a:r>
              <a:rPr lang="en-US"/>
              <a:t>Operators / Connectives</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ln/>
        </p:spPr>
        <p:txBody>
          <a:bodyPr/>
          <a:lstStyle/>
          <a:p>
            <a:r>
              <a:rPr lang="en-US" dirty="0" smtClean="0"/>
              <a:t>Common </a:t>
            </a:r>
            <a:r>
              <a:rPr lang="en-US" dirty="0"/>
              <a:t>Boolean Operators</a:t>
            </a:r>
          </a:p>
        </p:txBody>
      </p:sp>
      <p:graphicFrame>
        <p:nvGraphicFramePr>
          <p:cNvPr id="814178" name="Group 98"/>
          <p:cNvGraphicFramePr>
            <a:graphicFrameLocks noGrp="1"/>
          </p:cNvGraphicFramePr>
          <p:nvPr>
            <p:ph idx="1"/>
          </p:nvPr>
        </p:nvGraphicFramePr>
        <p:xfrm>
          <a:off x="381000" y="2209800"/>
          <a:ext cx="8305800" cy="3810000"/>
        </p:xfrm>
        <a:graphic>
          <a:graphicData uri="http://schemas.openxmlformats.org/drawingml/2006/table">
            <a:tbl>
              <a:tblPr/>
              <a:tblGrid>
                <a:gridCol w="3581400"/>
                <a:gridCol w="1752600"/>
                <a:gridCol w="1219200"/>
                <a:gridCol w="175260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Formal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Nickname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Arity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Negation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Unary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Conjunction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sym typeface="Symbo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Disjunction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sym typeface="Symbo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Exclusive-OR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sym typeface="Symbo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Implication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IMPLIES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sym typeface="Symbo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Biconditional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IFF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DDDDDD"/>
                            </a:outerShdw>
                          </a:effectLst>
                          <a:latin typeface="Times New Roman" charset="0"/>
                          <a:ea typeface="ＭＳ Ｐゴシック" charset="0"/>
                          <a:cs typeface="Times New Roman" charset="0"/>
                          <a:sym typeface="Symbo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795208ED-D298-D645-806D-8E0150F73A31}" type="slidenum">
              <a:rPr lang="en-US" smtClean="0"/>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ln/>
        </p:spPr>
        <p:txBody>
          <a:bodyPr/>
          <a:lstStyle/>
          <a:p>
            <a:r>
              <a:rPr lang="en-US"/>
              <a:t>The Negation Operator</a:t>
            </a:r>
          </a:p>
        </p:txBody>
      </p:sp>
      <p:sp>
        <p:nvSpPr>
          <p:cNvPr id="18435" name="Rectangle 3"/>
          <p:cNvSpPr>
            <a:spLocks noGrp="1" noChangeArrowheads="1"/>
          </p:cNvSpPr>
          <p:nvPr>
            <p:ph type="body" idx="1"/>
          </p:nvPr>
        </p:nvSpPr>
        <p:spPr>
          <a:ln/>
        </p:spPr>
        <p:txBody>
          <a:bodyPr/>
          <a:lstStyle/>
          <a:p>
            <a:pPr>
              <a:buFontTx/>
              <a:buNone/>
            </a:pPr>
            <a:r>
              <a:rPr lang="en-US" dirty="0"/>
              <a:t>The unary </a:t>
            </a:r>
            <a:r>
              <a:rPr lang="en-US" i="1" dirty="0"/>
              <a:t>negation operator</a:t>
            </a:r>
            <a:r>
              <a:rPr lang="en-US" dirty="0"/>
              <a:t> </a:t>
            </a:r>
            <a:r>
              <a:rPr lang="ja-JP" altLang="en-US" dirty="0">
                <a:latin typeface="Arial"/>
              </a:rPr>
              <a:t>“</a:t>
            </a:r>
            <a:r>
              <a:rPr lang="en-US" dirty="0"/>
              <a:t>¬</a:t>
            </a:r>
            <a:r>
              <a:rPr lang="ja-JP" altLang="en-US" dirty="0">
                <a:latin typeface="Arial"/>
              </a:rPr>
              <a:t>”</a:t>
            </a:r>
            <a:r>
              <a:rPr lang="en-US" dirty="0"/>
              <a:t> (</a:t>
            </a:r>
            <a:r>
              <a:rPr lang="en-US" i="1" dirty="0"/>
              <a:t>NOT</a:t>
            </a:r>
            <a:r>
              <a:rPr lang="en-US" dirty="0"/>
              <a:t>) </a:t>
            </a:r>
            <a:r>
              <a:rPr lang="en-US" dirty="0" smtClean="0"/>
              <a:t>combines with one prop, transforming the prop </a:t>
            </a:r>
            <a:r>
              <a:rPr lang="en-US" dirty="0"/>
              <a:t>into its </a:t>
            </a:r>
            <a:r>
              <a:rPr lang="en-US" i="1" dirty="0"/>
              <a:t>negation</a:t>
            </a:r>
            <a:r>
              <a:rPr lang="en-US" dirty="0"/>
              <a:t>.</a:t>
            </a:r>
          </a:p>
          <a:p>
            <a:pPr>
              <a:buFontTx/>
              <a:buNone/>
            </a:pPr>
            <a:r>
              <a:rPr lang="en-US" i="1" dirty="0">
                <a:solidFill>
                  <a:schemeClr val="accent2"/>
                </a:solidFill>
              </a:rPr>
              <a:t>E.g.</a:t>
            </a:r>
            <a:r>
              <a:rPr lang="en-US" dirty="0">
                <a:solidFill>
                  <a:schemeClr val="accent2"/>
                </a:solidFill>
              </a:rPr>
              <a:t> If </a:t>
            </a:r>
            <a:r>
              <a:rPr lang="en-US" i="1" dirty="0">
                <a:solidFill>
                  <a:schemeClr val="accent2"/>
                </a:solidFill>
              </a:rPr>
              <a:t>p</a:t>
            </a:r>
            <a:r>
              <a:rPr lang="en-US" dirty="0">
                <a:solidFill>
                  <a:schemeClr val="accent2"/>
                </a:solidFill>
              </a:rPr>
              <a:t> = </a:t>
            </a:r>
            <a:r>
              <a:rPr lang="ja-JP" altLang="en-US" dirty="0">
                <a:solidFill>
                  <a:schemeClr val="accent2"/>
                </a:solidFill>
                <a:latin typeface="Arial"/>
              </a:rPr>
              <a:t>“</a:t>
            </a:r>
            <a:r>
              <a:rPr lang="en-US" dirty="0">
                <a:solidFill>
                  <a:schemeClr val="accent2"/>
                </a:solidFill>
              </a:rPr>
              <a:t>I have brown hair.</a:t>
            </a:r>
            <a:r>
              <a:rPr lang="ja-JP" altLang="en-US" dirty="0">
                <a:solidFill>
                  <a:schemeClr val="accent2"/>
                </a:solidFill>
                <a:latin typeface="Arial"/>
              </a:rPr>
              <a:t>”</a:t>
            </a:r>
            <a:endParaRPr lang="en-US" dirty="0">
              <a:solidFill>
                <a:schemeClr val="accent2"/>
              </a:solidFill>
            </a:endParaRPr>
          </a:p>
          <a:p>
            <a:pPr>
              <a:buFontTx/>
              <a:buNone/>
            </a:pPr>
            <a:r>
              <a:rPr lang="en-US" dirty="0">
                <a:solidFill>
                  <a:schemeClr val="accent2"/>
                </a:solidFill>
              </a:rPr>
              <a:t>	    then ¬</a:t>
            </a:r>
            <a:r>
              <a:rPr lang="en-US" i="1" dirty="0">
                <a:solidFill>
                  <a:schemeClr val="accent2"/>
                </a:solidFill>
              </a:rPr>
              <a:t>p</a:t>
            </a:r>
            <a:r>
              <a:rPr lang="en-US" dirty="0">
                <a:solidFill>
                  <a:schemeClr val="accent2"/>
                </a:solidFill>
              </a:rPr>
              <a:t> = </a:t>
            </a:r>
            <a:r>
              <a:rPr lang="ja-JP" altLang="en-US" dirty="0">
                <a:solidFill>
                  <a:schemeClr val="accent2"/>
                </a:solidFill>
                <a:latin typeface="Arial"/>
              </a:rPr>
              <a:t>“</a:t>
            </a:r>
            <a:r>
              <a:rPr lang="en-US" dirty="0">
                <a:solidFill>
                  <a:schemeClr val="accent2"/>
                </a:solidFill>
              </a:rPr>
              <a:t>I do </a:t>
            </a:r>
            <a:r>
              <a:rPr lang="en-US" b="1" dirty="0">
                <a:solidFill>
                  <a:schemeClr val="accent2"/>
                </a:solidFill>
              </a:rPr>
              <a:t>not</a:t>
            </a:r>
            <a:r>
              <a:rPr lang="en-US" dirty="0">
                <a:solidFill>
                  <a:schemeClr val="accent2"/>
                </a:solidFill>
              </a:rPr>
              <a:t> have brown hair.</a:t>
            </a:r>
            <a:r>
              <a:rPr lang="ja-JP" altLang="en-US" dirty="0">
                <a:solidFill>
                  <a:schemeClr val="accent2"/>
                </a:solidFill>
                <a:latin typeface="Arial"/>
              </a:rPr>
              <a:t>”</a:t>
            </a:r>
            <a:endParaRPr lang="en-US" dirty="0">
              <a:solidFill>
                <a:schemeClr val="accent2"/>
              </a:solidFill>
            </a:endParaRPr>
          </a:p>
          <a:p>
            <a:pPr>
              <a:buFontTx/>
              <a:buNone/>
            </a:pPr>
            <a:r>
              <a:rPr lang="en-US" dirty="0"/>
              <a:t>The </a:t>
            </a:r>
            <a:r>
              <a:rPr lang="en-US" i="1" dirty="0"/>
              <a:t>truth table</a:t>
            </a:r>
            <a:r>
              <a:rPr lang="en-US" dirty="0"/>
              <a:t> for NOT:</a:t>
            </a:r>
          </a:p>
        </p:txBody>
      </p:sp>
      <p:graphicFrame>
        <p:nvGraphicFramePr>
          <p:cNvPr id="18436" name="Object 4"/>
          <p:cNvGraphicFramePr>
            <a:graphicFrameLocks noChangeAspect="1"/>
          </p:cNvGraphicFramePr>
          <p:nvPr>
            <p:extLst>
              <p:ext uri="{D42A27DB-BD31-4B8C-83A1-F6EECF244321}">
                <p14:modId xmlns:p14="http://schemas.microsoft.com/office/powerpoint/2010/main" val="3464061389"/>
              </p:ext>
            </p:extLst>
          </p:nvPr>
        </p:nvGraphicFramePr>
        <p:xfrm>
          <a:off x="6629400" y="4635767"/>
          <a:ext cx="1371600" cy="1536433"/>
        </p:xfrm>
        <a:graphic>
          <a:graphicData uri="http://schemas.openxmlformats.org/presentationml/2006/ole">
            <mc:AlternateContent xmlns:mc="http://schemas.openxmlformats.org/markup-compatibility/2006">
              <mc:Choice xmlns:v="urn:schemas-microsoft-com:vml" Requires="v">
                <p:oleObj spid="_x0000_s18575" name="Document" r:id="rId4" imgW="1449796" imgH="1618748" progId="Word.Document.8">
                  <p:embed/>
                </p:oleObj>
              </mc:Choice>
              <mc:Fallback>
                <p:oleObj name="Document" r:id="rId4" imgW="1449796" imgH="161874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4635767"/>
                        <a:ext cx="1371600" cy="1536433"/>
                      </a:xfrm>
                      <a:prstGeom prst="rect">
                        <a:avLst/>
                      </a:prstGeom>
                      <a:noFill/>
                      <a:ln>
                        <a:noFill/>
                      </a:ln>
                      <a:effectLst/>
                      <a:extLst/>
                    </p:spPr>
                  </p:pic>
                </p:oleObj>
              </mc:Fallback>
            </mc:AlternateContent>
          </a:graphicData>
        </a:graphic>
      </p:graphicFrame>
      <p:sp>
        <p:nvSpPr>
          <p:cNvPr id="18438" name="Text Box 6"/>
          <p:cNvSpPr txBox="1">
            <a:spLocks noChangeArrowheads="1"/>
          </p:cNvSpPr>
          <p:nvPr/>
        </p:nvSpPr>
        <p:spPr bwMode="auto">
          <a:xfrm>
            <a:off x="1978025" y="5181600"/>
            <a:ext cx="3432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6600"/>
                </a:solidFill>
              </a:rPr>
              <a:t>T :</a:t>
            </a:r>
            <a:r>
              <a:rPr lang="en-US" dirty="0">
                <a:solidFill>
                  <a:srgbClr val="006600"/>
                </a:solidFill>
                <a:cs typeface="Times New Roman" charset="0"/>
              </a:rPr>
              <a:t>≡ True;  F :≡ False</a:t>
            </a:r>
          </a:p>
          <a:p>
            <a:r>
              <a:rPr lang="ja-JP" altLang="en-US" dirty="0">
                <a:solidFill>
                  <a:srgbClr val="006600"/>
                </a:solidFill>
                <a:latin typeface="Arial"/>
                <a:cs typeface="Times New Roman" charset="0"/>
              </a:rPr>
              <a:t>“</a:t>
            </a:r>
            <a:r>
              <a:rPr lang="en-US" dirty="0">
                <a:solidFill>
                  <a:srgbClr val="006600"/>
                </a:solidFill>
                <a:cs typeface="Times New Roman" charset="0"/>
              </a:rPr>
              <a:t>:≡</a:t>
            </a:r>
            <a:r>
              <a:rPr lang="ja-JP" altLang="en-US" dirty="0">
                <a:solidFill>
                  <a:srgbClr val="006600"/>
                </a:solidFill>
                <a:latin typeface="Arial"/>
                <a:cs typeface="Times New Roman" charset="0"/>
              </a:rPr>
              <a:t>”</a:t>
            </a:r>
            <a:r>
              <a:rPr lang="en-US" dirty="0">
                <a:solidFill>
                  <a:srgbClr val="006600"/>
                </a:solidFill>
                <a:cs typeface="Times New Roman" charset="0"/>
              </a:rPr>
              <a:t> means </a:t>
            </a:r>
            <a:r>
              <a:rPr lang="ja-JP" altLang="en-US" dirty="0">
                <a:solidFill>
                  <a:srgbClr val="006600"/>
                </a:solidFill>
                <a:latin typeface="Arial"/>
                <a:cs typeface="Times New Roman" charset="0"/>
              </a:rPr>
              <a:t>“</a:t>
            </a:r>
            <a:r>
              <a:rPr lang="en-US" dirty="0">
                <a:solidFill>
                  <a:srgbClr val="006600"/>
                </a:solidFill>
                <a:cs typeface="Times New Roman" charset="0"/>
              </a:rPr>
              <a:t>is defined as</a:t>
            </a:r>
            <a:r>
              <a:rPr lang="ja-JP" altLang="en-US" dirty="0">
                <a:solidFill>
                  <a:srgbClr val="006600"/>
                </a:solidFill>
                <a:latin typeface="Arial"/>
                <a:cs typeface="Times New Roman" charset="0"/>
              </a:rPr>
              <a:t>”</a:t>
            </a:r>
            <a:endParaRPr lang="en-US" dirty="0">
              <a:solidFill>
                <a:srgbClr val="006600"/>
              </a:solidFill>
              <a:cs typeface="Times New Roman" charset="0"/>
            </a:endParaRPr>
          </a:p>
        </p:txBody>
      </p:sp>
      <p:sp>
        <p:nvSpPr>
          <p:cNvPr id="18439" name="Text Box 7"/>
          <p:cNvSpPr txBox="1">
            <a:spLocks noChangeArrowheads="1"/>
          </p:cNvSpPr>
          <p:nvPr/>
        </p:nvSpPr>
        <p:spPr bwMode="auto">
          <a:xfrm>
            <a:off x="5867400" y="5959475"/>
            <a:ext cx="1233488" cy="8223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Operand</a:t>
            </a:r>
            <a:br>
              <a:rPr lang="en-US" dirty="0"/>
            </a:br>
            <a:r>
              <a:rPr lang="en-US" dirty="0"/>
              <a:t>column</a:t>
            </a:r>
          </a:p>
        </p:txBody>
      </p:sp>
      <p:sp>
        <p:nvSpPr>
          <p:cNvPr id="18440" name="Text Box 8"/>
          <p:cNvSpPr txBox="1">
            <a:spLocks noChangeArrowheads="1"/>
          </p:cNvSpPr>
          <p:nvPr/>
        </p:nvSpPr>
        <p:spPr bwMode="auto">
          <a:xfrm>
            <a:off x="7467600" y="5959475"/>
            <a:ext cx="1096962" cy="8223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Result</a:t>
            </a:r>
            <a:br>
              <a:rPr lang="en-US" dirty="0"/>
            </a:br>
            <a:r>
              <a:rPr lang="en-US" dirty="0"/>
              <a:t>column</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ln/>
        </p:spPr>
        <p:txBody>
          <a:bodyPr/>
          <a:lstStyle/>
          <a:p>
            <a:r>
              <a:rPr lang="en-GB"/>
              <a:t>Truth-functionality</a:t>
            </a:r>
            <a:endParaRPr lang="en-US"/>
          </a:p>
        </p:txBody>
      </p:sp>
      <p:sp>
        <p:nvSpPr>
          <p:cNvPr id="922627" name="Rectangle 3"/>
          <p:cNvSpPr>
            <a:spLocks noGrp="1" noChangeArrowheads="1"/>
          </p:cNvSpPr>
          <p:nvPr>
            <p:ph type="body" idx="1"/>
          </p:nvPr>
        </p:nvSpPr>
        <p:spPr>
          <a:ln/>
        </p:spPr>
        <p:txBody>
          <a:bodyPr/>
          <a:lstStyle/>
          <a:p>
            <a:pPr>
              <a:lnSpc>
                <a:spcPct val="90000"/>
              </a:lnSpc>
            </a:pPr>
            <a:r>
              <a:rPr lang="en-GB" dirty="0"/>
              <a:t>Truth table expresses truth/falsity of </a:t>
            </a:r>
            <a:r>
              <a:rPr lang="en-US" dirty="0"/>
              <a:t>¬</a:t>
            </a:r>
            <a:r>
              <a:rPr lang="en-US" i="1" dirty="0"/>
              <a:t>p</a:t>
            </a:r>
            <a:r>
              <a:rPr lang="en-US" dirty="0">
                <a:solidFill>
                  <a:schemeClr val="accent2"/>
                </a:solidFill>
              </a:rPr>
              <a:t> </a:t>
            </a:r>
            <a:r>
              <a:rPr lang="en-US" dirty="0"/>
              <a:t>in terms of truth/falsity of p</a:t>
            </a:r>
          </a:p>
          <a:p>
            <a:pPr>
              <a:lnSpc>
                <a:spcPct val="90000"/>
              </a:lnSpc>
            </a:pPr>
            <a:r>
              <a:rPr lang="en-GB" dirty="0"/>
              <a:t>This not possible for the operator ‘tomorrow’, or `probably’: </a:t>
            </a:r>
          </a:p>
          <a:p>
            <a:pPr lvl="1">
              <a:lnSpc>
                <a:spcPct val="90000"/>
              </a:lnSpc>
            </a:pPr>
            <a:r>
              <a:rPr lang="en-GB" dirty="0"/>
              <a:t>‘Tomorrow p’ is true </a:t>
            </a:r>
            <a:r>
              <a:rPr lang="en-GB" dirty="0" err="1"/>
              <a:t>iff</a:t>
            </a:r>
            <a:r>
              <a:rPr lang="en-GB" dirty="0"/>
              <a:t> p is ….’??</a:t>
            </a:r>
          </a:p>
          <a:p>
            <a:pPr lvl="1">
              <a:lnSpc>
                <a:spcPct val="90000"/>
              </a:lnSpc>
            </a:pPr>
            <a:r>
              <a:rPr lang="en-GB" dirty="0"/>
              <a:t>‘Probably p’ is true </a:t>
            </a:r>
            <a:r>
              <a:rPr lang="en-GB" dirty="0" err="1"/>
              <a:t>iff</a:t>
            </a:r>
            <a:r>
              <a:rPr lang="en-GB" dirty="0"/>
              <a:t> p is ….’?</a:t>
            </a:r>
            <a:r>
              <a:rPr lang="en-GB" dirty="0" smtClean="0"/>
              <a:t>?</a:t>
            </a:r>
            <a:endParaRPr lang="en-GB" dirty="0"/>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ln/>
        </p:spPr>
        <p:txBody>
          <a:bodyPr/>
          <a:lstStyle/>
          <a:p>
            <a:r>
              <a:rPr lang="en-GB"/>
              <a:t>Truth-functionality</a:t>
            </a:r>
            <a:endParaRPr lang="en-US"/>
          </a:p>
        </p:txBody>
      </p:sp>
      <p:sp>
        <p:nvSpPr>
          <p:cNvPr id="922627" name="Rectangle 3"/>
          <p:cNvSpPr>
            <a:spLocks noGrp="1" noChangeArrowheads="1"/>
          </p:cNvSpPr>
          <p:nvPr>
            <p:ph type="body" idx="1"/>
          </p:nvPr>
        </p:nvSpPr>
        <p:spPr>
          <a:ln/>
        </p:spPr>
        <p:txBody>
          <a:bodyPr/>
          <a:lstStyle/>
          <a:p>
            <a:pPr>
              <a:lnSpc>
                <a:spcPct val="90000"/>
              </a:lnSpc>
            </a:pPr>
            <a:r>
              <a:rPr lang="en-GB" sz="2400" dirty="0"/>
              <a:t>Truth table expresses truth/falsity of </a:t>
            </a:r>
            <a:r>
              <a:rPr lang="en-US" sz="2400" dirty="0"/>
              <a:t>¬</a:t>
            </a:r>
            <a:r>
              <a:rPr lang="en-US" sz="2400" i="1" dirty="0"/>
              <a:t>p</a:t>
            </a:r>
            <a:r>
              <a:rPr lang="en-US" sz="2400" dirty="0">
                <a:solidFill>
                  <a:schemeClr val="accent2"/>
                </a:solidFill>
              </a:rPr>
              <a:t> </a:t>
            </a:r>
            <a:r>
              <a:rPr lang="en-US" sz="2400" dirty="0"/>
              <a:t>in terms of truth/falsity of </a:t>
            </a:r>
            <a:r>
              <a:rPr lang="en-US" sz="2400" dirty="0" smtClean="0"/>
              <a:t>p.</a:t>
            </a:r>
          </a:p>
          <a:p>
            <a:pPr>
              <a:lnSpc>
                <a:spcPct val="90000"/>
              </a:lnSpc>
            </a:pPr>
            <a:r>
              <a:rPr lang="en-US" sz="2400" dirty="0" smtClean="0"/>
              <a:t>Each horizontal line of the table expresses some alternative context.</a:t>
            </a:r>
            <a:endParaRPr lang="en-US" sz="2400" dirty="0"/>
          </a:p>
          <a:p>
            <a:pPr>
              <a:lnSpc>
                <a:spcPct val="90000"/>
              </a:lnSpc>
            </a:pPr>
            <a:r>
              <a:rPr lang="en-GB" sz="2400" dirty="0" smtClean="0"/>
              <a:t>Truth-functional operator: an operator that is a </a:t>
            </a:r>
            <a:r>
              <a:rPr lang="en-GB" sz="2400" i="1" dirty="0" smtClean="0"/>
              <a:t>function</a:t>
            </a:r>
            <a:r>
              <a:rPr lang="en-GB" sz="2400" dirty="0" smtClean="0"/>
              <a:t> from the truth values of the component expressions to a truth value.</a:t>
            </a:r>
          </a:p>
          <a:p>
            <a:pPr>
              <a:lnSpc>
                <a:spcPct val="90000"/>
              </a:lnSpc>
            </a:pPr>
            <a:r>
              <a:rPr lang="en-GB" sz="2400" dirty="0" smtClean="0"/>
              <a:t>NOT </a:t>
            </a:r>
            <a:r>
              <a:rPr lang="en-GB" sz="2400" dirty="0"/>
              <a:t>is truth </a:t>
            </a:r>
            <a:r>
              <a:rPr lang="en-GB" sz="2400" dirty="0" smtClean="0"/>
              <a:t>functional.  Yesterday is not.</a:t>
            </a:r>
          </a:p>
          <a:p>
            <a:pPr>
              <a:lnSpc>
                <a:spcPct val="90000"/>
              </a:lnSpc>
            </a:pPr>
            <a:r>
              <a:rPr lang="en-GB" sz="2400" dirty="0" smtClean="0"/>
              <a:t>Propositional </a:t>
            </a:r>
            <a:r>
              <a:rPr lang="en-GB" sz="2400" dirty="0"/>
              <a:t>logic is only about truth-functional </a:t>
            </a:r>
            <a:r>
              <a:rPr lang="en-GB" sz="2400" dirty="0" smtClean="0"/>
              <a:t>operators</a:t>
            </a:r>
            <a:r>
              <a:rPr lang="en-US" sz="2400" dirty="0" smtClean="0"/>
              <a:t>.</a:t>
            </a:r>
          </a:p>
          <a:p>
            <a:pPr>
              <a:lnSpc>
                <a:spcPct val="90000"/>
              </a:lnSpc>
            </a:pPr>
            <a:r>
              <a:rPr lang="en-US" sz="2400" dirty="0" smtClean="0"/>
              <a:t>We can compute the values of the complex expressions.</a:t>
            </a:r>
            <a:endParaRPr lang="en-US" sz="2400" dirty="0"/>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13</a:t>
            </a:fld>
            <a:endParaRPr lang="en-US"/>
          </a:p>
        </p:txBody>
      </p:sp>
    </p:spTree>
    <p:extLst>
      <p:ext uri="{BB962C8B-B14F-4D97-AF65-F5344CB8AC3E}">
        <p14:creationId xmlns:p14="http://schemas.microsoft.com/office/powerpoint/2010/main" val="24319116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ln/>
        </p:spPr>
        <p:txBody>
          <a:bodyPr/>
          <a:lstStyle/>
          <a:p>
            <a:r>
              <a:rPr lang="en-GB" dirty="0" smtClean="0"/>
              <a:t>Comment on Truth</a:t>
            </a:r>
            <a:endParaRPr lang="en-US" dirty="0"/>
          </a:p>
        </p:txBody>
      </p:sp>
      <p:sp>
        <p:nvSpPr>
          <p:cNvPr id="922627" name="Rectangle 3"/>
          <p:cNvSpPr>
            <a:spLocks noGrp="1" noChangeArrowheads="1"/>
          </p:cNvSpPr>
          <p:nvPr>
            <p:ph type="body" idx="1"/>
          </p:nvPr>
        </p:nvSpPr>
        <p:spPr>
          <a:ln/>
        </p:spPr>
        <p:txBody>
          <a:bodyPr/>
          <a:lstStyle/>
          <a:p>
            <a:r>
              <a:rPr lang="en-GB" sz="2400" dirty="0"/>
              <a:t>Not concerned with the "meaning" of a proposition other than whether it is </a:t>
            </a:r>
            <a:r>
              <a:rPr lang="en-GB" sz="2400" b="1" dirty="0">
                <a:solidFill>
                  <a:schemeClr val="tx2">
                    <a:lumMod val="60000"/>
                    <a:lumOff val="40000"/>
                  </a:schemeClr>
                </a:solidFill>
              </a:rPr>
              <a:t>true</a:t>
            </a:r>
            <a:r>
              <a:rPr lang="en-GB" sz="2400" dirty="0"/>
              <a:t> or </a:t>
            </a:r>
            <a:r>
              <a:rPr lang="en-GB" sz="2400" b="1" dirty="0">
                <a:solidFill>
                  <a:srgbClr val="558ED5"/>
                </a:solidFill>
              </a:rPr>
              <a:t>false</a:t>
            </a:r>
            <a:r>
              <a:rPr lang="en-GB" sz="2400" dirty="0"/>
              <a:t>.  Not about "how" we know it is true or false, but supposing it is, what else do we know.  Abstraction.</a:t>
            </a:r>
          </a:p>
          <a:p>
            <a:r>
              <a:rPr lang="en-GB" sz="2400" dirty="0"/>
              <a:t>The "truth" of a proposition determined "by inspection" – </a:t>
            </a:r>
            <a:r>
              <a:rPr lang="en-GB" sz="2400" i="1" dirty="0"/>
              <a:t>The book is on the table</a:t>
            </a:r>
            <a:r>
              <a:rPr lang="en-GB" sz="2400" dirty="0"/>
              <a:t>.  The "real" world.</a:t>
            </a:r>
          </a:p>
          <a:p>
            <a:r>
              <a:rPr lang="en-GB" sz="2400" dirty="0"/>
              <a:t>The "truth" determined by "stipulation"- suppose </a:t>
            </a:r>
            <a:r>
              <a:rPr lang="en-GB" sz="2400" i="1" dirty="0"/>
              <a:t>The book is on the table</a:t>
            </a:r>
            <a:r>
              <a:rPr lang="en-GB" sz="2400" dirty="0"/>
              <a:t> is true.  Not the "real" world.</a:t>
            </a:r>
          </a:p>
          <a:p>
            <a:r>
              <a:rPr lang="en-GB" sz="2400" dirty="0"/>
              <a:t>Mostly we are </a:t>
            </a:r>
            <a:r>
              <a:rPr lang="en-GB" sz="2400" dirty="0" smtClean="0"/>
              <a:t>stipulate </a:t>
            </a:r>
            <a:r>
              <a:rPr lang="en-GB" sz="2400" dirty="0"/>
              <a:t>truth of a proposition. </a:t>
            </a:r>
            <a:r>
              <a:rPr lang="en-GB" sz="2400" b="1" dirty="0"/>
              <a:t>The </a:t>
            </a:r>
            <a:r>
              <a:rPr lang="en-GB" sz="2400" b="1" dirty="0">
                <a:solidFill>
                  <a:schemeClr val="accent3">
                    <a:lumMod val="75000"/>
                  </a:schemeClr>
                </a:solidFill>
              </a:rPr>
              <a:t>truth value</a:t>
            </a:r>
            <a:r>
              <a:rPr lang="en-GB" sz="2400" b="1" dirty="0"/>
              <a:t> of </a:t>
            </a:r>
            <a:r>
              <a:rPr lang="en-GB" sz="2400" b="1" dirty="0">
                <a:solidFill>
                  <a:schemeClr val="accent6">
                    <a:lumMod val="75000"/>
                  </a:schemeClr>
                </a:solidFill>
              </a:rPr>
              <a:t>P</a:t>
            </a:r>
            <a:r>
              <a:rPr lang="en-GB" sz="2400" b="1" dirty="0"/>
              <a:t> is </a:t>
            </a:r>
            <a:r>
              <a:rPr lang="en-GB" sz="2400" b="1" dirty="0">
                <a:solidFill>
                  <a:schemeClr val="tx2">
                    <a:lumMod val="60000"/>
                    <a:lumOff val="40000"/>
                  </a:schemeClr>
                </a:solidFill>
              </a:rPr>
              <a:t>true/false</a:t>
            </a:r>
            <a:r>
              <a:rPr lang="en-GB" sz="2400" dirty="0"/>
              <a:t>.</a:t>
            </a: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14</a:t>
            </a:fld>
            <a:endParaRPr lang="en-US"/>
          </a:p>
        </p:txBody>
      </p:sp>
    </p:spTree>
    <p:extLst>
      <p:ext uri="{BB962C8B-B14F-4D97-AF65-F5344CB8AC3E}">
        <p14:creationId xmlns:p14="http://schemas.microsoft.com/office/powerpoint/2010/main" val="40802442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ln/>
        </p:spPr>
        <p:txBody>
          <a:bodyPr/>
          <a:lstStyle/>
          <a:p>
            <a:r>
              <a:rPr lang="en-US"/>
              <a:t>The Conjunction Operator</a:t>
            </a:r>
          </a:p>
        </p:txBody>
      </p:sp>
      <p:sp>
        <p:nvSpPr>
          <p:cNvPr id="20483" name="Rectangle 3"/>
          <p:cNvSpPr>
            <a:spLocks noGrp="1" noChangeArrowheads="1"/>
          </p:cNvSpPr>
          <p:nvPr>
            <p:ph type="body" idx="1"/>
          </p:nvPr>
        </p:nvSpPr>
        <p:spPr>
          <a:ln/>
        </p:spPr>
        <p:txBody>
          <a:bodyPr/>
          <a:lstStyle/>
          <a:p>
            <a:pPr>
              <a:buFontTx/>
              <a:buNone/>
            </a:pPr>
            <a:r>
              <a:rPr lang="en-US"/>
              <a:t>The binary </a:t>
            </a:r>
            <a:r>
              <a:rPr lang="en-US" i="1"/>
              <a:t>conjunction operator</a:t>
            </a:r>
            <a:r>
              <a:rPr lang="en-US"/>
              <a:t> </a:t>
            </a:r>
            <a:r>
              <a:rPr lang="ja-JP" altLang="en-US">
                <a:latin typeface="Arial"/>
              </a:rPr>
              <a:t>“</a:t>
            </a:r>
            <a:r>
              <a:rPr lang="en-US">
                <a:sym typeface="Symbol" charset="0"/>
              </a:rPr>
              <a:t></a:t>
            </a:r>
            <a:r>
              <a:rPr lang="ja-JP" altLang="en-US">
                <a:latin typeface="Arial"/>
                <a:sym typeface="Symbol" charset="0"/>
              </a:rPr>
              <a:t>”</a:t>
            </a:r>
            <a:r>
              <a:rPr lang="en-US">
                <a:sym typeface="Symbol" charset="0"/>
              </a:rPr>
              <a:t> (</a:t>
            </a:r>
            <a:r>
              <a:rPr lang="en-US" i="1">
                <a:sym typeface="Symbol" charset="0"/>
              </a:rPr>
              <a:t>AND</a:t>
            </a:r>
            <a:r>
              <a:rPr lang="en-US">
                <a:sym typeface="Symbol" charset="0"/>
              </a:rPr>
              <a:t>) combines two propositions to form their logical </a:t>
            </a:r>
            <a:r>
              <a:rPr lang="en-US" i="1">
                <a:sym typeface="Symbol" charset="0"/>
              </a:rPr>
              <a:t>conjunction</a:t>
            </a:r>
            <a:r>
              <a:rPr lang="en-US">
                <a:sym typeface="Symbol" charset="0"/>
              </a:rPr>
              <a:t>.</a:t>
            </a:r>
          </a:p>
          <a:p>
            <a:pPr>
              <a:buFontTx/>
              <a:buNone/>
            </a:pPr>
            <a:r>
              <a:rPr lang="en-US" i="1">
                <a:solidFill>
                  <a:schemeClr val="accent2"/>
                </a:solidFill>
                <a:sym typeface="Symbol" charset="0"/>
              </a:rPr>
              <a:t>E.g.</a:t>
            </a:r>
            <a:r>
              <a:rPr lang="en-US">
                <a:solidFill>
                  <a:schemeClr val="accent2"/>
                </a:solidFill>
                <a:sym typeface="Symbol" charset="0"/>
              </a:rPr>
              <a:t> If </a:t>
            </a:r>
            <a:r>
              <a:rPr lang="en-US" i="1">
                <a:solidFill>
                  <a:schemeClr val="accent2"/>
                </a:solidFill>
                <a:sym typeface="Symbol" charset="0"/>
              </a:rPr>
              <a:t>p</a:t>
            </a:r>
            <a:r>
              <a:rPr lang="en-US">
                <a:solidFill>
                  <a:schemeClr val="accent2"/>
                </a:solidFill>
                <a:sym typeface="Symbol" charset="0"/>
              </a:rPr>
              <a:t>=</a:t>
            </a:r>
            <a:r>
              <a:rPr lang="ja-JP" altLang="en-US">
                <a:solidFill>
                  <a:schemeClr val="accent2"/>
                </a:solidFill>
                <a:latin typeface="Arial"/>
                <a:sym typeface="Symbol" charset="0"/>
              </a:rPr>
              <a:t>“</a:t>
            </a:r>
            <a:r>
              <a:rPr lang="en-US">
                <a:solidFill>
                  <a:schemeClr val="accent2"/>
                </a:solidFill>
                <a:sym typeface="Symbol" charset="0"/>
              </a:rPr>
              <a:t>I will have salad for lunch.</a:t>
            </a:r>
            <a:r>
              <a:rPr lang="ja-JP" altLang="en-US">
                <a:solidFill>
                  <a:schemeClr val="accent2"/>
                </a:solidFill>
                <a:latin typeface="Arial"/>
                <a:sym typeface="Symbol" charset="0"/>
              </a:rPr>
              <a:t>”</a:t>
            </a:r>
            <a:r>
              <a:rPr lang="en-US">
                <a:solidFill>
                  <a:schemeClr val="accent2"/>
                </a:solidFill>
                <a:sym typeface="Symbol" charset="0"/>
              </a:rPr>
              <a:t> and </a:t>
            </a:r>
            <a:r>
              <a:rPr lang="en-US" i="1">
                <a:solidFill>
                  <a:schemeClr val="accent2"/>
                </a:solidFill>
                <a:sym typeface="Symbol" charset="0"/>
              </a:rPr>
              <a:t>q=</a:t>
            </a:r>
            <a:r>
              <a:rPr lang="ja-JP" altLang="en-US">
                <a:solidFill>
                  <a:schemeClr val="accent2"/>
                </a:solidFill>
                <a:latin typeface="Arial"/>
                <a:sym typeface="Symbol" charset="0"/>
              </a:rPr>
              <a:t>“</a:t>
            </a:r>
            <a:r>
              <a:rPr lang="en-US">
                <a:solidFill>
                  <a:schemeClr val="accent2"/>
                </a:solidFill>
                <a:sym typeface="Symbol" charset="0"/>
              </a:rPr>
              <a:t>I will have steak for dinner.</a:t>
            </a:r>
            <a:r>
              <a:rPr lang="ja-JP" altLang="en-US">
                <a:solidFill>
                  <a:schemeClr val="accent2"/>
                </a:solidFill>
                <a:latin typeface="Arial"/>
                <a:sym typeface="Symbol" charset="0"/>
              </a:rPr>
              <a:t>”</a:t>
            </a:r>
            <a:r>
              <a:rPr lang="en-US">
                <a:solidFill>
                  <a:schemeClr val="accent2"/>
                </a:solidFill>
                <a:sym typeface="Symbol" charset="0"/>
              </a:rPr>
              <a:t>, then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ja-JP" altLang="en-US">
                <a:solidFill>
                  <a:schemeClr val="accent2"/>
                </a:solidFill>
                <a:latin typeface="Arial"/>
                <a:sym typeface="Symbol" charset="0"/>
              </a:rPr>
              <a:t>“</a:t>
            </a:r>
            <a:r>
              <a:rPr lang="en-US">
                <a:solidFill>
                  <a:schemeClr val="accent2"/>
                </a:solidFill>
                <a:sym typeface="Symbol" charset="0"/>
              </a:rPr>
              <a:t>I will have salad for lunch </a:t>
            </a:r>
            <a:r>
              <a:rPr lang="en-US" b="1">
                <a:solidFill>
                  <a:schemeClr val="accent2"/>
                </a:solidFill>
                <a:sym typeface="Symbol" charset="0"/>
              </a:rPr>
              <a:t>and</a:t>
            </a:r>
            <a:r>
              <a:rPr lang="en-US" b="1" i="1">
                <a:solidFill>
                  <a:schemeClr val="accent2"/>
                </a:solidFill>
                <a:sym typeface="Symbol" charset="0"/>
              </a:rPr>
              <a:t> </a:t>
            </a:r>
            <a:br>
              <a:rPr lang="en-US" b="1" i="1">
                <a:solidFill>
                  <a:schemeClr val="accent2"/>
                </a:solidFill>
                <a:sym typeface="Symbol" charset="0"/>
              </a:rPr>
            </a:br>
            <a:r>
              <a:rPr lang="en-US" b="1" i="1">
                <a:solidFill>
                  <a:schemeClr val="accent2"/>
                </a:solidFill>
                <a:sym typeface="Symbol" charset="0"/>
              </a:rPr>
              <a:t>           </a:t>
            </a:r>
            <a:r>
              <a:rPr lang="en-US">
                <a:solidFill>
                  <a:schemeClr val="accent2"/>
                </a:solidFill>
                <a:sym typeface="Symbol" charset="0"/>
              </a:rPr>
              <a:t>I will have steak for dinner.</a:t>
            </a:r>
            <a:r>
              <a:rPr lang="ja-JP" altLang="en-US">
                <a:solidFill>
                  <a:schemeClr val="accent2"/>
                </a:solidFill>
                <a:latin typeface="Arial"/>
                <a:sym typeface="Symbol" charset="0"/>
              </a:rPr>
              <a:t>”</a:t>
            </a:r>
            <a:endParaRPr lang="en-US">
              <a:solidFill>
                <a:schemeClr val="accent2"/>
              </a:solidFill>
            </a:endParaRPr>
          </a:p>
        </p:txBody>
      </p:sp>
      <p:sp>
        <p:nvSpPr>
          <p:cNvPr id="20486" name="Line 6"/>
          <p:cNvSpPr>
            <a:spLocks noChangeShapeType="1"/>
          </p:cNvSpPr>
          <p:nvPr/>
        </p:nvSpPr>
        <p:spPr bwMode="auto">
          <a:xfrm>
            <a:off x="8229600" y="613568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88" name="Line 8"/>
          <p:cNvSpPr>
            <a:spLocks noChangeShapeType="1"/>
          </p:cNvSpPr>
          <p:nvPr/>
        </p:nvSpPr>
        <p:spPr bwMode="auto">
          <a:xfrm>
            <a:off x="8121650" y="3284538"/>
            <a:ext cx="1524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7"/>
          <p:cNvSpPr>
            <a:spLocks noGrp="1" noChangeArrowheads="1"/>
          </p:cNvSpPr>
          <p:nvPr>
            <p:ph type="body" idx="1"/>
          </p:nvPr>
        </p:nvSpPr>
        <p:spPr>
          <a:ln/>
        </p:spPr>
        <p:txBody>
          <a:bodyPr/>
          <a:lstStyle/>
          <a:p>
            <a:r>
              <a:rPr lang="en-US" dirty="0"/>
              <a:t>Note that a</a:t>
            </a:r>
            <a:br>
              <a:rPr lang="en-US" dirty="0"/>
            </a:br>
            <a:r>
              <a:rPr lang="en-US" dirty="0"/>
              <a:t>conjunction</a:t>
            </a:r>
            <a:br>
              <a:rPr lang="en-US" dirty="0"/>
            </a:br>
            <a:r>
              <a:rPr lang="en-US" i="1" dirty="0"/>
              <a:t>p</a:t>
            </a:r>
            <a:r>
              <a:rPr lang="en-US" baseline="-25000" dirty="0"/>
              <a:t>1</a:t>
            </a:r>
            <a:r>
              <a:rPr lang="en-US" dirty="0"/>
              <a:t> </a:t>
            </a:r>
            <a:r>
              <a:rPr lang="en-US" dirty="0">
                <a:sym typeface="Symbol" charset="0"/>
              </a:rPr>
              <a:t></a:t>
            </a:r>
            <a:r>
              <a:rPr lang="en-US" dirty="0"/>
              <a:t> </a:t>
            </a:r>
            <a:r>
              <a:rPr lang="en-US" i="1" dirty="0"/>
              <a:t>p</a:t>
            </a:r>
            <a:r>
              <a:rPr lang="en-US" baseline="-25000" dirty="0"/>
              <a:t>2 </a:t>
            </a:r>
            <a:r>
              <a:rPr lang="en-US" dirty="0">
                <a:sym typeface="Symbol" charset="0"/>
              </a:rPr>
              <a:t></a:t>
            </a:r>
            <a:r>
              <a:rPr lang="en-US" dirty="0"/>
              <a:t> … </a:t>
            </a:r>
            <a:r>
              <a:rPr lang="en-US" dirty="0">
                <a:sym typeface="Symbol" charset="0"/>
              </a:rPr>
              <a:t></a:t>
            </a:r>
            <a:r>
              <a:rPr lang="en-US" dirty="0"/>
              <a:t> </a:t>
            </a:r>
            <a:r>
              <a:rPr lang="en-US" i="1" dirty="0" err="1"/>
              <a:t>p</a:t>
            </a:r>
            <a:r>
              <a:rPr lang="en-US" i="1" baseline="-25000" dirty="0" err="1"/>
              <a:t>n</a:t>
            </a:r>
            <a:r>
              <a:rPr lang="en-US" dirty="0"/>
              <a:t/>
            </a:r>
            <a:br>
              <a:rPr lang="en-US" dirty="0"/>
            </a:br>
            <a:r>
              <a:rPr lang="en-US" dirty="0"/>
              <a:t>of </a:t>
            </a:r>
            <a:r>
              <a:rPr lang="en-US" i="1" dirty="0"/>
              <a:t>n</a:t>
            </a:r>
            <a:r>
              <a:rPr lang="en-US" dirty="0"/>
              <a:t> propositions</a:t>
            </a:r>
            <a:br>
              <a:rPr lang="en-US" dirty="0"/>
            </a:br>
            <a:r>
              <a:rPr lang="en-US" dirty="0"/>
              <a:t>will have 2</a:t>
            </a:r>
            <a:r>
              <a:rPr lang="en-US" i="1" baseline="30000" dirty="0"/>
              <a:t>n</a:t>
            </a:r>
            <a:r>
              <a:rPr lang="en-US" dirty="0"/>
              <a:t> rows</a:t>
            </a:r>
            <a:br>
              <a:rPr lang="en-US" dirty="0"/>
            </a:br>
            <a:r>
              <a:rPr lang="en-US" dirty="0"/>
              <a:t>in its truth table.</a:t>
            </a:r>
          </a:p>
          <a:p>
            <a:r>
              <a:rPr lang="en-US" dirty="0">
                <a:solidFill>
                  <a:schemeClr val="accent2"/>
                </a:solidFill>
              </a:rPr>
              <a:t>Also: ¬ and </a:t>
            </a:r>
            <a:r>
              <a:rPr lang="en-US" dirty="0">
                <a:solidFill>
                  <a:schemeClr val="accent2"/>
                </a:solidFill>
                <a:sym typeface="Symbol" charset="0"/>
              </a:rPr>
              <a:t> operations together </a:t>
            </a:r>
            <a:r>
              <a:rPr lang="en-US" dirty="0" smtClean="0">
                <a:solidFill>
                  <a:schemeClr val="accent2"/>
                </a:solidFill>
                <a:sym typeface="Symbol" charset="0"/>
              </a:rPr>
              <a:t>can </a:t>
            </a:r>
            <a:r>
              <a:rPr lang="en-US" dirty="0">
                <a:solidFill>
                  <a:schemeClr val="accent2"/>
                </a:solidFill>
                <a:sym typeface="Symbol" charset="0"/>
              </a:rPr>
              <a:t>express </a:t>
            </a:r>
            <a:r>
              <a:rPr lang="en-US" i="1" dirty="0">
                <a:solidFill>
                  <a:schemeClr val="accent2"/>
                </a:solidFill>
                <a:sym typeface="Symbol" charset="0"/>
              </a:rPr>
              <a:t>any</a:t>
            </a:r>
            <a:r>
              <a:rPr lang="en-US" dirty="0">
                <a:solidFill>
                  <a:schemeClr val="accent2"/>
                </a:solidFill>
                <a:sym typeface="Symbol" charset="0"/>
              </a:rPr>
              <a:t> Boolean truth table!</a:t>
            </a:r>
            <a:endParaRPr lang="en-US" dirty="0">
              <a:solidFill>
                <a:schemeClr val="accent2"/>
              </a:solidFill>
            </a:endParaRPr>
          </a:p>
        </p:txBody>
      </p:sp>
      <p:sp>
        <p:nvSpPr>
          <p:cNvPr id="21506" name="Rectangle 2"/>
          <p:cNvSpPr>
            <a:spLocks noGrp="1" noChangeArrowheads="1"/>
          </p:cNvSpPr>
          <p:nvPr>
            <p:ph type="title"/>
          </p:nvPr>
        </p:nvSpPr>
        <p:spPr>
          <a:ln/>
        </p:spPr>
        <p:txBody>
          <a:bodyPr/>
          <a:lstStyle/>
          <a:p>
            <a:r>
              <a:rPr lang="en-US"/>
              <a:t>Conjunction Truth Table</a:t>
            </a:r>
          </a:p>
        </p:txBody>
      </p:sp>
      <p:graphicFrame>
        <p:nvGraphicFramePr>
          <p:cNvPr id="21513" name="Object 9"/>
          <p:cNvGraphicFramePr>
            <a:graphicFrameLocks noChangeAspect="1"/>
          </p:cNvGraphicFramePr>
          <p:nvPr>
            <p:extLst>
              <p:ext uri="{D42A27DB-BD31-4B8C-83A1-F6EECF244321}">
                <p14:modId xmlns:p14="http://schemas.microsoft.com/office/powerpoint/2010/main" val="3918323635"/>
              </p:ext>
            </p:extLst>
          </p:nvPr>
        </p:nvGraphicFramePr>
        <p:xfrm>
          <a:off x="4338638" y="2360613"/>
          <a:ext cx="3819525" cy="3044825"/>
        </p:xfrm>
        <a:graphic>
          <a:graphicData uri="http://schemas.openxmlformats.org/presentationml/2006/ole">
            <mc:AlternateContent xmlns:mc="http://schemas.openxmlformats.org/markup-compatibility/2006">
              <mc:Choice xmlns:v="urn:schemas-microsoft-com:vml" Requires="v">
                <p:oleObj spid="_x0000_s21650" name="Document" r:id="rId4" imgW="2451100" imgH="1955800" progId="Word.Document.8">
                  <p:embed/>
                </p:oleObj>
              </mc:Choice>
              <mc:Fallback>
                <p:oleObj name="Document" r:id="rId4" imgW="2451100" imgH="1955800" progId="Word.Document.8">
                  <p:embed/>
                  <p:pic>
                    <p:nvPicPr>
                      <p:cNvPr id="0" name="Object 9"/>
                      <p:cNvPicPr>
                        <a:picLocks noChangeAspect="1" noChangeArrowheads="1"/>
                      </p:cNvPicPr>
                      <p:nvPr/>
                    </p:nvPicPr>
                    <p:blipFill>
                      <a:blip r:embed="rId5"/>
                      <a:srcRect/>
                      <a:stretch>
                        <a:fillRect/>
                      </a:stretch>
                    </p:blipFill>
                    <p:spPr bwMode="auto">
                      <a:xfrm>
                        <a:off x="4338638" y="2360613"/>
                        <a:ext cx="3819525" cy="304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515" name="Text Box 11"/>
          <p:cNvSpPr txBox="1">
            <a:spLocks noChangeArrowheads="1"/>
          </p:cNvSpPr>
          <p:nvPr/>
        </p:nvSpPr>
        <p:spPr bwMode="auto">
          <a:xfrm>
            <a:off x="3983038" y="1828800"/>
            <a:ext cx="2341562"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Operand columns</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16</a:t>
            </a:fld>
            <a:endParaRPr lang="en-US"/>
          </a:p>
        </p:txBody>
      </p:sp>
      <p:sp>
        <p:nvSpPr>
          <p:cNvPr id="2" name="TextBox 1"/>
          <p:cNvSpPr txBox="1"/>
          <p:nvPr/>
        </p:nvSpPr>
        <p:spPr>
          <a:xfrm>
            <a:off x="6705600" y="5486400"/>
            <a:ext cx="1447800" cy="461665"/>
          </a:xfrm>
          <a:prstGeom prst="rect">
            <a:avLst/>
          </a:prstGeom>
          <a:noFill/>
        </p:spPr>
        <p:txBody>
          <a:bodyPr wrap="square" rtlCol="0">
            <a:spAutoFit/>
          </a:bodyPr>
          <a:lstStyle/>
          <a:p>
            <a:r>
              <a:rPr lang="en-US" dirty="0" smtClean="0">
                <a:solidFill>
                  <a:srgbClr val="FF0000"/>
                </a:solidFill>
              </a:rPr>
              <a:t>more later</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ln/>
        </p:spPr>
        <p:txBody>
          <a:bodyPr/>
          <a:lstStyle/>
          <a:p>
            <a:r>
              <a:rPr lang="en-US"/>
              <a:t>The Disjunction Operator</a:t>
            </a:r>
          </a:p>
        </p:txBody>
      </p:sp>
      <p:sp>
        <p:nvSpPr>
          <p:cNvPr id="46083" name="Rectangle 3"/>
          <p:cNvSpPr>
            <a:spLocks noGrp="1" noChangeArrowheads="1"/>
          </p:cNvSpPr>
          <p:nvPr>
            <p:ph type="body" idx="1"/>
          </p:nvPr>
        </p:nvSpPr>
        <p:spPr>
          <a:ln/>
        </p:spPr>
        <p:txBody>
          <a:bodyPr/>
          <a:lstStyle/>
          <a:p>
            <a:pPr>
              <a:buFontTx/>
              <a:buNone/>
            </a:pPr>
            <a:r>
              <a:rPr lang="en-US"/>
              <a:t>The binary </a:t>
            </a:r>
            <a:r>
              <a:rPr lang="en-US" i="1"/>
              <a:t>disjunction operator</a:t>
            </a:r>
            <a:r>
              <a:rPr lang="en-US"/>
              <a:t> </a:t>
            </a:r>
            <a:r>
              <a:rPr lang="ja-JP" altLang="en-US">
                <a:latin typeface="Arial"/>
              </a:rPr>
              <a:t>“</a:t>
            </a:r>
            <a:r>
              <a:rPr lang="en-US">
                <a:sym typeface="Symbol" charset="0"/>
              </a:rPr>
              <a:t></a:t>
            </a:r>
            <a:r>
              <a:rPr lang="ja-JP" altLang="en-US">
                <a:latin typeface="Arial"/>
                <a:sym typeface="Symbol" charset="0"/>
              </a:rPr>
              <a:t>”</a:t>
            </a:r>
            <a:r>
              <a:rPr lang="en-US">
                <a:sym typeface="Symbol" charset="0"/>
              </a:rPr>
              <a:t> (</a:t>
            </a:r>
            <a:r>
              <a:rPr lang="en-US" i="1">
                <a:sym typeface="Symbol" charset="0"/>
              </a:rPr>
              <a:t>OR</a:t>
            </a:r>
            <a:r>
              <a:rPr lang="en-US">
                <a:sym typeface="Symbol" charset="0"/>
              </a:rPr>
              <a:t>) combines two propositions to form their logical </a:t>
            </a:r>
            <a:r>
              <a:rPr lang="en-US" i="1">
                <a:sym typeface="Symbol" charset="0"/>
              </a:rPr>
              <a:t>disjunction</a:t>
            </a:r>
            <a:r>
              <a:rPr lang="en-US">
                <a:sym typeface="Symbol" charset="0"/>
              </a:rPr>
              <a:t>.</a:t>
            </a:r>
          </a:p>
          <a:p>
            <a:pPr>
              <a:buFontTx/>
              <a:buNone/>
            </a:pPr>
            <a:r>
              <a:rPr lang="en-US" i="1">
                <a:solidFill>
                  <a:schemeClr val="accent2"/>
                </a:solidFill>
                <a:sym typeface="Symbol" charset="0"/>
              </a:rPr>
              <a:t>p</a:t>
            </a:r>
            <a:r>
              <a:rPr lang="en-US">
                <a:solidFill>
                  <a:schemeClr val="accent2"/>
                </a:solidFill>
                <a:sym typeface="Symbol" charset="0"/>
              </a:rPr>
              <a:t>=</a:t>
            </a:r>
            <a:r>
              <a:rPr lang="ja-JP" altLang="en-US">
                <a:solidFill>
                  <a:schemeClr val="accent2"/>
                </a:solidFill>
                <a:latin typeface="Arial"/>
                <a:sym typeface="Symbol" charset="0"/>
              </a:rPr>
              <a:t>“</a:t>
            </a:r>
            <a:r>
              <a:rPr lang="en-US">
                <a:solidFill>
                  <a:schemeClr val="accent2"/>
                </a:solidFill>
                <a:sym typeface="Symbol" charset="0"/>
              </a:rPr>
              <a:t>My car has a bad engine.</a:t>
            </a:r>
            <a:r>
              <a:rPr lang="ja-JP" altLang="en-US">
                <a:solidFill>
                  <a:schemeClr val="accent2"/>
                </a:solidFill>
                <a:latin typeface="Arial"/>
                <a:sym typeface="Symbol" charset="0"/>
              </a:rPr>
              <a:t>”</a:t>
            </a:r>
            <a:endParaRPr lang="en-US">
              <a:solidFill>
                <a:schemeClr val="accent2"/>
              </a:solidFill>
              <a:sym typeface="Symbol" charset="0"/>
            </a:endParaRPr>
          </a:p>
          <a:p>
            <a:pPr>
              <a:buFontTx/>
              <a:buNone/>
            </a:pPr>
            <a:r>
              <a:rPr lang="en-US" i="1">
                <a:solidFill>
                  <a:schemeClr val="accent2"/>
                </a:solidFill>
                <a:sym typeface="Symbol" charset="0"/>
              </a:rPr>
              <a:t>q=</a:t>
            </a:r>
            <a:r>
              <a:rPr lang="ja-JP" altLang="en-US">
                <a:solidFill>
                  <a:schemeClr val="accent2"/>
                </a:solidFill>
                <a:latin typeface="Arial"/>
                <a:sym typeface="Symbol" charset="0"/>
              </a:rPr>
              <a:t>“</a:t>
            </a:r>
            <a:r>
              <a:rPr lang="en-US">
                <a:solidFill>
                  <a:schemeClr val="accent2"/>
                </a:solidFill>
                <a:sym typeface="Symbol" charset="0"/>
              </a:rPr>
              <a:t>My car has a bad carburator.</a:t>
            </a:r>
            <a:r>
              <a:rPr lang="ja-JP" altLang="en-US">
                <a:solidFill>
                  <a:schemeClr val="accent2"/>
                </a:solidFill>
                <a:latin typeface="Arial"/>
                <a:sym typeface="Symbol" charset="0"/>
              </a:rPr>
              <a:t>”</a:t>
            </a:r>
            <a:endParaRPr lang="en-US">
              <a:solidFill>
                <a:schemeClr val="accent2"/>
              </a:solidFill>
              <a:sym typeface="Symbol" charset="0"/>
            </a:endParaRPr>
          </a:p>
          <a:p>
            <a:pPr>
              <a:buFontTx/>
              <a:buNone/>
            </a:pP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ja-JP" altLang="en-US">
                <a:solidFill>
                  <a:schemeClr val="accent2"/>
                </a:solidFill>
                <a:latin typeface="Arial"/>
                <a:sym typeface="Symbol" charset="0"/>
              </a:rPr>
              <a:t>“</a:t>
            </a:r>
            <a:r>
              <a:rPr lang="en-US">
                <a:solidFill>
                  <a:schemeClr val="accent2"/>
                </a:solidFill>
                <a:sym typeface="Symbol" charset="0"/>
              </a:rPr>
              <a:t>Either my car has a bad engine, </a:t>
            </a:r>
            <a:r>
              <a:rPr lang="en-US" b="1">
                <a:solidFill>
                  <a:schemeClr val="accent2"/>
                </a:solidFill>
                <a:sym typeface="Symbol" charset="0"/>
              </a:rPr>
              <a:t>or</a:t>
            </a:r>
            <a:r>
              <a:rPr lang="en-US" b="1" i="1">
                <a:solidFill>
                  <a:schemeClr val="accent2"/>
                </a:solidFill>
                <a:sym typeface="Symbol" charset="0"/>
              </a:rPr>
              <a:t> </a:t>
            </a:r>
            <a:br>
              <a:rPr lang="en-US" b="1" i="1">
                <a:solidFill>
                  <a:schemeClr val="accent2"/>
                </a:solidFill>
                <a:sym typeface="Symbol" charset="0"/>
              </a:rPr>
            </a:br>
            <a:r>
              <a:rPr lang="en-US" b="1" i="1">
                <a:solidFill>
                  <a:schemeClr val="accent2"/>
                </a:solidFill>
                <a:sym typeface="Symbol" charset="0"/>
              </a:rPr>
              <a:t>       </a:t>
            </a:r>
            <a:r>
              <a:rPr lang="en-US">
                <a:solidFill>
                  <a:schemeClr val="accent2"/>
                </a:solidFill>
                <a:sym typeface="Symbol" charset="0"/>
              </a:rPr>
              <a:t>my car has a bad carburetor.</a:t>
            </a:r>
            <a:r>
              <a:rPr lang="ja-JP" altLang="en-US">
                <a:solidFill>
                  <a:schemeClr val="accent2"/>
                </a:solidFill>
                <a:latin typeface="Arial"/>
                <a:sym typeface="Symbol" charset="0"/>
              </a:rPr>
              <a:t>”</a:t>
            </a:r>
            <a:endParaRPr lang="en-US">
              <a:solidFill>
                <a:schemeClr val="accent2"/>
              </a:solidFill>
              <a:sym typeface="Symbol" charset="0"/>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85800" y="1981200"/>
            <a:ext cx="7772400" cy="4267200"/>
          </a:xfrm>
          <a:ln/>
        </p:spPr>
        <p:txBody>
          <a:bodyPr/>
          <a:lstStyle/>
          <a:p>
            <a:r>
              <a:rPr lang="en-US"/>
              <a:t>Note that </a:t>
            </a:r>
            <a:r>
              <a:rPr lang="en-US" i="1"/>
              <a:t>p</a:t>
            </a:r>
            <a:r>
              <a:rPr lang="en-US">
                <a:sym typeface="Symbol" charset="0"/>
              </a:rPr>
              <a:t></a:t>
            </a:r>
            <a:r>
              <a:rPr lang="en-US" i="1">
                <a:sym typeface="Symbol" charset="0"/>
              </a:rPr>
              <a:t>q </a:t>
            </a:r>
            <a:r>
              <a:rPr lang="en-US">
                <a:sym typeface="Symbol" charset="0"/>
              </a:rPr>
              <a:t>means</a:t>
            </a:r>
            <a:br>
              <a:rPr lang="en-US">
                <a:sym typeface="Symbol" charset="0"/>
              </a:rPr>
            </a:br>
            <a:r>
              <a:rPr lang="en-US">
                <a:sym typeface="Symbol" charset="0"/>
              </a:rPr>
              <a:t>that </a:t>
            </a:r>
            <a:r>
              <a:rPr lang="en-US" i="1">
                <a:sym typeface="Symbol" charset="0"/>
              </a:rPr>
              <a:t>p</a:t>
            </a:r>
            <a:r>
              <a:rPr lang="en-US">
                <a:sym typeface="Symbol" charset="0"/>
              </a:rPr>
              <a:t> is true, or </a:t>
            </a:r>
            <a:r>
              <a:rPr lang="en-US" i="1">
                <a:sym typeface="Symbol" charset="0"/>
              </a:rPr>
              <a:t>q</a:t>
            </a:r>
            <a:r>
              <a:rPr lang="en-US">
                <a:sym typeface="Symbol" charset="0"/>
              </a:rPr>
              <a:t> is</a:t>
            </a:r>
            <a:br>
              <a:rPr lang="en-US">
                <a:sym typeface="Symbol" charset="0"/>
              </a:rPr>
            </a:br>
            <a:r>
              <a:rPr lang="en-US">
                <a:sym typeface="Symbol" charset="0"/>
              </a:rPr>
              <a:t>true, </a:t>
            </a:r>
            <a:r>
              <a:rPr lang="en-US" b="1">
                <a:sym typeface="Symbol" charset="0"/>
              </a:rPr>
              <a:t>or both</a:t>
            </a:r>
            <a:r>
              <a:rPr lang="en-US">
                <a:sym typeface="Symbol" charset="0"/>
              </a:rPr>
              <a:t> are true!</a:t>
            </a:r>
          </a:p>
          <a:p>
            <a:r>
              <a:rPr lang="en-US">
                <a:solidFill>
                  <a:schemeClr val="accent2"/>
                </a:solidFill>
                <a:sym typeface="Symbol" charset="0"/>
              </a:rPr>
              <a:t>So, this operation is</a:t>
            </a:r>
            <a:br>
              <a:rPr lang="en-US">
                <a:solidFill>
                  <a:schemeClr val="accent2"/>
                </a:solidFill>
                <a:sym typeface="Symbol" charset="0"/>
              </a:rPr>
            </a:br>
            <a:r>
              <a:rPr lang="en-US">
                <a:solidFill>
                  <a:schemeClr val="accent2"/>
                </a:solidFill>
                <a:sym typeface="Symbol" charset="0"/>
              </a:rPr>
              <a:t>also called </a:t>
            </a:r>
            <a:r>
              <a:rPr lang="en-US" i="1">
                <a:solidFill>
                  <a:schemeClr val="accent2"/>
                </a:solidFill>
                <a:sym typeface="Symbol" charset="0"/>
              </a:rPr>
              <a:t>inclusive or,</a:t>
            </a:r>
            <a:r>
              <a:rPr lang="en-US">
                <a:solidFill>
                  <a:schemeClr val="accent2"/>
                </a:solidFill>
                <a:sym typeface="Symbol" charset="0"/>
              </a:rPr>
              <a:t/>
            </a:r>
            <a:br>
              <a:rPr lang="en-US">
                <a:solidFill>
                  <a:schemeClr val="accent2"/>
                </a:solidFill>
                <a:sym typeface="Symbol" charset="0"/>
              </a:rPr>
            </a:br>
            <a:r>
              <a:rPr lang="en-US">
                <a:solidFill>
                  <a:schemeClr val="accent2"/>
                </a:solidFill>
                <a:sym typeface="Symbol" charset="0"/>
              </a:rPr>
              <a:t>because it </a:t>
            </a:r>
            <a:r>
              <a:rPr lang="en-US" b="1">
                <a:solidFill>
                  <a:schemeClr val="accent2"/>
                </a:solidFill>
                <a:sym typeface="Symbol" charset="0"/>
              </a:rPr>
              <a:t>includes</a:t>
            </a:r>
            <a:r>
              <a:rPr lang="en-US">
                <a:solidFill>
                  <a:schemeClr val="accent2"/>
                </a:solidFill>
                <a:sym typeface="Symbol" charset="0"/>
              </a:rPr>
              <a:t> the</a:t>
            </a:r>
            <a:br>
              <a:rPr lang="en-US">
                <a:solidFill>
                  <a:schemeClr val="accent2"/>
                </a:solidFill>
                <a:sym typeface="Symbol" charset="0"/>
              </a:rPr>
            </a:br>
            <a:r>
              <a:rPr lang="en-US">
                <a:solidFill>
                  <a:schemeClr val="accent2"/>
                </a:solidFill>
                <a:sym typeface="Symbol" charset="0"/>
              </a:rPr>
              <a:t>possibility that both </a:t>
            </a:r>
            <a:r>
              <a:rPr lang="en-US" i="1">
                <a:solidFill>
                  <a:schemeClr val="accent2"/>
                </a:solidFill>
                <a:sym typeface="Symbol" charset="0"/>
              </a:rPr>
              <a:t>p</a:t>
            </a:r>
            <a:r>
              <a:rPr lang="en-US">
                <a:solidFill>
                  <a:schemeClr val="accent2"/>
                </a:solidFill>
                <a:sym typeface="Symbol" charset="0"/>
              </a:rPr>
              <a:t> and </a:t>
            </a:r>
            <a:r>
              <a:rPr lang="en-US" i="1">
                <a:solidFill>
                  <a:schemeClr val="accent2"/>
                </a:solidFill>
                <a:sym typeface="Symbol" charset="0"/>
              </a:rPr>
              <a:t>q</a:t>
            </a:r>
            <a:r>
              <a:rPr lang="en-US">
                <a:solidFill>
                  <a:schemeClr val="accent2"/>
                </a:solidFill>
                <a:sym typeface="Symbol" charset="0"/>
              </a:rPr>
              <a:t> are true.</a:t>
            </a:r>
          </a:p>
          <a:p>
            <a:r>
              <a:rPr lang="ja-JP" altLang="en-US">
                <a:latin typeface="Arial"/>
                <a:sym typeface="Symbol" charset="0"/>
              </a:rPr>
              <a:t>“</a:t>
            </a:r>
            <a:r>
              <a:rPr lang="en-US"/>
              <a:t>¬</a:t>
            </a:r>
            <a:r>
              <a:rPr lang="ja-JP" altLang="en-US">
                <a:latin typeface="Arial"/>
                <a:sym typeface="Symbol" charset="0"/>
              </a:rPr>
              <a:t>”</a:t>
            </a:r>
            <a:r>
              <a:rPr lang="en-US">
                <a:sym typeface="Symbol" charset="0"/>
              </a:rPr>
              <a:t> and </a:t>
            </a:r>
            <a:r>
              <a:rPr lang="ja-JP" altLang="en-US">
                <a:latin typeface="Arial"/>
                <a:sym typeface="Symbol" charset="0"/>
              </a:rPr>
              <a:t>“</a:t>
            </a:r>
            <a:r>
              <a:rPr lang="en-US">
                <a:sym typeface="Symbol" charset="0"/>
              </a:rPr>
              <a:t></a:t>
            </a:r>
            <a:r>
              <a:rPr lang="ja-JP" altLang="en-US">
                <a:latin typeface="Arial"/>
                <a:sym typeface="Symbol" charset="0"/>
              </a:rPr>
              <a:t>”</a:t>
            </a:r>
            <a:r>
              <a:rPr lang="en-US">
                <a:sym typeface="Symbol" charset="0"/>
              </a:rPr>
              <a:t> together are also universal.</a:t>
            </a:r>
          </a:p>
        </p:txBody>
      </p:sp>
      <p:sp>
        <p:nvSpPr>
          <p:cNvPr id="47107" name="Rectangle 3"/>
          <p:cNvSpPr>
            <a:spLocks noGrp="1" noChangeArrowheads="1"/>
          </p:cNvSpPr>
          <p:nvPr>
            <p:ph type="title"/>
          </p:nvPr>
        </p:nvSpPr>
        <p:spPr>
          <a:ln/>
        </p:spPr>
        <p:txBody>
          <a:bodyPr/>
          <a:lstStyle/>
          <a:p>
            <a:r>
              <a:rPr lang="en-US"/>
              <a:t>Disjunction Truth Table</a:t>
            </a:r>
          </a:p>
        </p:txBody>
      </p:sp>
      <p:graphicFrame>
        <p:nvGraphicFramePr>
          <p:cNvPr id="47108" name="Object 4"/>
          <p:cNvGraphicFramePr>
            <a:graphicFrameLocks noChangeAspect="1"/>
          </p:cNvGraphicFramePr>
          <p:nvPr/>
        </p:nvGraphicFramePr>
        <p:xfrm>
          <a:off x="5483225" y="2214563"/>
          <a:ext cx="2908300" cy="2830512"/>
        </p:xfrm>
        <a:graphic>
          <a:graphicData uri="http://schemas.openxmlformats.org/presentationml/2006/ole">
            <mc:AlternateContent xmlns:mc="http://schemas.openxmlformats.org/markup-compatibility/2006">
              <mc:Choice xmlns:v="urn:schemas-microsoft-com:vml" Requires="v">
                <p:oleObj spid="_x0000_s47246" name="Document" r:id="rId4" imgW="2912040" imgH="2842920" progId="Word.Document.8">
                  <p:embed/>
                </p:oleObj>
              </mc:Choice>
              <mc:Fallback>
                <p:oleObj name="Document" r:id="rId4" imgW="2912040" imgH="28429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3225" y="2214563"/>
                        <a:ext cx="2908300" cy="2830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7110" name="AutoShape 6"/>
          <p:cNvSpPr>
            <a:spLocks/>
          </p:cNvSpPr>
          <p:nvPr/>
        </p:nvSpPr>
        <p:spPr bwMode="auto">
          <a:xfrm>
            <a:off x="7239000" y="3352800"/>
            <a:ext cx="304800" cy="990600"/>
          </a:xfrm>
          <a:prstGeom prst="rightBrace">
            <a:avLst>
              <a:gd name="adj1" fmla="val 270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1" name="Text Box 7"/>
          <p:cNvSpPr txBox="1">
            <a:spLocks noChangeArrowheads="1"/>
          </p:cNvSpPr>
          <p:nvPr/>
        </p:nvSpPr>
        <p:spPr bwMode="auto">
          <a:xfrm>
            <a:off x="7543800" y="3200400"/>
            <a:ext cx="1514475" cy="1187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Note</a:t>
            </a:r>
            <a:br>
              <a:rPr lang="en-US"/>
            </a:br>
            <a:r>
              <a:rPr lang="en-US"/>
              <a:t>difference</a:t>
            </a:r>
            <a:br>
              <a:rPr lang="en-US"/>
            </a:br>
            <a:r>
              <a:rPr lang="en-US"/>
              <a:t>from AND</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4" name="Rectangle 4"/>
          <p:cNvSpPr>
            <a:spLocks noGrp="1" noChangeArrowheads="1"/>
          </p:cNvSpPr>
          <p:nvPr>
            <p:ph type="ctrTitle"/>
          </p:nvPr>
        </p:nvSpPr>
        <p:spPr>
          <a:ln/>
        </p:spPr>
        <p:txBody>
          <a:bodyPr/>
          <a:lstStyle/>
          <a:p>
            <a:r>
              <a:rPr lang="en-US" sz="4000" b="1" dirty="0" smtClean="0"/>
              <a:t>Propositional </a:t>
            </a:r>
            <a:r>
              <a:rPr lang="en-US" sz="4000" b="1" dirty="0"/>
              <a:t>Logic</a:t>
            </a:r>
          </a:p>
        </p:txBody>
      </p:sp>
      <p:sp>
        <p:nvSpPr>
          <p:cNvPr id="768005" name="Rectangle 5"/>
          <p:cNvSpPr>
            <a:spLocks noGrp="1" noChangeArrowheads="1"/>
          </p:cNvSpPr>
          <p:nvPr>
            <p:ph type="subTitle" idx="1"/>
          </p:nvPr>
        </p:nvSpPr>
        <p:spPr>
          <a:xfrm>
            <a:off x="1371600" y="4191000"/>
            <a:ext cx="6400800" cy="1219200"/>
          </a:xfrm>
          <a:ln/>
        </p:spPr>
        <p:txBody>
          <a:bodyPr/>
          <a:lstStyle/>
          <a:p>
            <a:pPr>
              <a:lnSpc>
                <a:spcPct val="90000"/>
              </a:lnSpc>
            </a:pPr>
            <a:r>
              <a:rPr lang="en-US" sz="2400">
                <a:cs typeface="Times New Roman" charset="0"/>
              </a:rPr>
              <a:t>Rosen 5</a:t>
            </a:r>
            <a:r>
              <a:rPr lang="en-US" sz="2400" baseline="30000">
                <a:cs typeface="Times New Roman" charset="0"/>
              </a:rPr>
              <a:t>th</a:t>
            </a:r>
            <a:r>
              <a:rPr lang="en-US" sz="2400">
                <a:cs typeface="Times New Roman" charset="0"/>
              </a:rPr>
              <a:t> ed., §§1.1-1.2 (but much extended)</a:t>
            </a:r>
          </a:p>
          <a:p>
            <a:pPr>
              <a:lnSpc>
                <a:spcPct val="90000"/>
              </a:lnSpc>
            </a:pPr>
            <a:r>
              <a:rPr lang="en-US" sz="2400">
                <a:cs typeface="Times New Roman" charset="0"/>
              </a:rPr>
              <a:t>~85 slides, ~2 lectures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ln/>
        </p:spPr>
        <p:txBody>
          <a:bodyPr/>
          <a:lstStyle/>
          <a:p>
            <a:r>
              <a:rPr lang="en-US"/>
              <a:t>Nested Propositional Expressions</a:t>
            </a:r>
          </a:p>
        </p:txBody>
      </p:sp>
      <p:sp>
        <p:nvSpPr>
          <p:cNvPr id="48131" name="Rectangle 3"/>
          <p:cNvSpPr>
            <a:spLocks noGrp="1" noChangeArrowheads="1"/>
          </p:cNvSpPr>
          <p:nvPr>
            <p:ph type="body" idx="1"/>
          </p:nvPr>
        </p:nvSpPr>
        <p:spPr>
          <a:xfrm>
            <a:off x="685800" y="1981200"/>
            <a:ext cx="7772400" cy="4267200"/>
          </a:xfrm>
          <a:ln/>
        </p:spPr>
        <p:txBody>
          <a:bodyPr/>
          <a:lstStyle/>
          <a:p>
            <a:r>
              <a:rPr lang="en-US" dirty="0"/>
              <a:t>Use parentheses to </a:t>
            </a:r>
            <a:r>
              <a:rPr lang="en-US" i="1" dirty="0"/>
              <a:t>group sub-expressions</a:t>
            </a:r>
            <a:r>
              <a:rPr lang="en-US" dirty="0"/>
              <a:t>:</a:t>
            </a:r>
            <a:br>
              <a:rPr lang="en-US" dirty="0"/>
            </a:br>
            <a:r>
              <a:rPr lang="ja-JP" altLang="en-US" dirty="0">
                <a:latin typeface="Arial"/>
              </a:rPr>
              <a:t>“</a:t>
            </a:r>
            <a:r>
              <a:rPr lang="en-US" u="sng" dirty="0"/>
              <a:t>I just saw my old </a:t>
            </a:r>
            <a:r>
              <a:rPr lang="en-US" i="1" u="sng" dirty="0"/>
              <a:t>f</a:t>
            </a:r>
            <a:r>
              <a:rPr lang="en-US" u="sng" dirty="0"/>
              <a:t>riend</a:t>
            </a:r>
            <a:r>
              <a:rPr lang="en-US" dirty="0"/>
              <a:t>, and either </a:t>
            </a:r>
            <a:r>
              <a:rPr lang="en-US" u="sng" dirty="0"/>
              <a:t>he</a:t>
            </a:r>
            <a:r>
              <a:rPr lang="ja-JP" altLang="en-US" u="sng" dirty="0">
                <a:latin typeface="Arial"/>
              </a:rPr>
              <a:t>’</a:t>
            </a:r>
            <a:r>
              <a:rPr lang="en-US" u="sng" dirty="0"/>
              <a:t>s </a:t>
            </a:r>
            <a:r>
              <a:rPr lang="en-US" i="1" u="sng" dirty="0"/>
              <a:t>g</a:t>
            </a:r>
            <a:r>
              <a:rPr lang="en-US" u="sng" dirty="0"/>
              <a:t>rown</a:t>
            </a:r>
            <a:r>
              <a:rPr lang="en-US" dirty="0"/>
              <a:t> or </a:t>
            </a:r>
            <a:r>
              <a:rPr lang="en-US" u="sng" dirty="0"/>
              <a:t>I</a:t>
            </a:r>
            <a:r>
              <a:rPr lang="ja-JP" altLang="en-US" u="sng" dirty="0">
                <a:latin typeface="Arial"/>
              </a:rPr>
              <a:t>’</a:t>
            </a:r>
            <a:r>
              <a:rPr lang="en-US" u="sng" dirty="0" err="1"/>
              <a:t>ve</a:t>
            </a:r>
            <a:r>
              <a:rPr lang="en-US" u="sng" dirty="0"/>
              <a:t> </a:t>
            </a:r>
            <a:r>
              <a:rPr lang="en-US" i="1" u="sng" dirty="0"/>
              <a:t>s</a:t>
            </a:r>
            <a:r>
              <a:rPr lang="en-US" u="sng" dirty="0"/>
              <a:t>hrunk</a:t>
            </a:r>
            <a:r>
              <a:rPr lang="en-US" dirty="0"/>
              <a:t>.</a:t>
            </a:r>
            <a:r>
              <a:rPr lang="ja-JP" altLang="en-US" dirty="0">
                <a:latin typeface="Arial"/>
              </a:rPr>
              <a:t>”</a:t>
            </a:r>
            <a:r>
              <a:rPr lang="en-US" dirty="0"/>
              <a:t> = </a:t>
            </a:r>
            <a:r>
              <a:rPr lang="en-US" i="1" dirty="0"/>
              <a:t>f</a:t>
            </a:r>
            <a:r>
              <a:rPr lang="en-US" dirty="0"/>
              <a:t> </a:t>
            </a:r>
            <a:r>
              <a:rPr lang="en-US" dirty="0">
                <a:sym typeface="Symbol" charset="0"/>
              </a:rPr>
              <a:t> (</a:t>
            </a:r>
            <a:r>
              <a:rPr lang="en-US" i="1" dirty="0">
                <a:sym typeface="Symbol" charset="0"/>
              </a:rPr>
              <a:t>g</a:t>
            </a:r>
            <a:r>
              <a:rPr lang="en-US" dirty="0">
                <a:sym typeface="Symbol" charset="0"/>
              </a:rPr>
              <a:t>  </a:t>
            </a:r>
            <a:r>
              <a:rPr lang="en-US" i="1" dirty="0">
                <a:sym typeface="Symbol" charset="0"/>
              </a:rPr>
              <a:t>s</a:t>
            </a:r>
            <a:r>
              <a:rPr lang="en-US" dirty="0">
                <a:sym typeface="Symbol" charset="0"/>
              </a:rPr>
              <a:t>)</a:t>
            </a:r>
          </a:p>
          <a:p>
            <a:pPr lvl="1">
              <a:buFontTx/>
              <a:buNone/>
            </a:pPr>
            <a:r>
              <a:rPr lang="en-US" dirty="0"/>
              <a:t>(</a:t>
            </a:r>
            <a:r>
              <a:rPr lang="en-US" i="1" dirty="0"/>
              <a:t>f</a:t>
            </a:r>
            <a:r>
              <a:rPr lang="en-US" dirty="0"/>
              <a:t> </a:t>
            </a:r>
            <a:r>
              <a:rPr lang="en-US" dirty="0">
                <a:sym typeface="Symbol" charset="0"/>
              </a:rPr>
              <a:t> </a:t>
            </a:r>
            <a:r>
              <a:rPr lang="en-US" i="1" dirty="0">
                <a:sym typeface="Symbol" charset="0"/>
              </a:rPr>
              <a:t>g</a:t>
            </a:r>
            <a:r>
              <a:rPr lang="en-US" dirty="0">
                <a:sym typeface="Symbol" charset="0"/>
              </a:rPr>
              <a:t>)  </a:t>
            </a:r>
            <a:r>
              <a:rPr lang="en-US" i="1" dirty="0">
                <a:sym typeface="Symbol" charset="0"/>
              </a:rPr>
              <a:t>s</a:t>
            </a:r>
            <a:r>
              <a:rPr lang="en-US" dirty="0">
                <a:sym typeface="Symbol" charset="0"/>
              </a:rPr>
              <a:t>    would mean something different</a:t>
            </a:r>
          </a:p>
          <a:p>
            <a:pPr lvl="1">
              <a:buFontTx/>
              <a:buNone/>
            </a:pPr>
            <a:r>
              <a:rPr lang="en-US" i="1" dirty="0"/>
              <a:t>f</a:t>
            </a:r>
            <a:r>
              <a:rPr lang="en-US" dirty="0"/>
              <a:t> </a:t>
            </a:r>
            <a:r>
              <a:rPr lang="en-US" dirty="0">
                <a:sym typeface="Symbol" charset="0"/>
              </a:rPr>
              <a:t> </a:t>
            </a:r>
            <a:r>
              <a:rPr lang="en-US" i="1" dirty="0">
                <a:sym typeface="Symbol" charset="0"/>
              </a:rPr>
              <a:t>g</a:t>
            </a:r>
            <a:r>
              <a:rPr lang="en-US" dirty="0">
                <a:sym typeface="Symbol" charset="0"/>
              </a:rPr>
              <a:t>  </a:t>
            </a:r>
            <a:r>
              <a:rPr lang="en-US" i="1" dirty="0">
                <a:sym typeface="Symbol" charset="0"/>
              </a:rPr>
              <a:t>s</a:t>
            </a:r>
            <a:r>
              <a:rPr lang="en-US" dirty="0">
                <a:sym typeface="Symbol" charset="0"/>
              </a:rPr>
              <a:t>     would be ambiguous</a:t>
            </a:r>
          </a:p>
          <a:p>
            <a:r>
              <a:rPr lang="en-US" dirty="0">
                <a:sym typeface="Symbol" charset="0"/>
              </a:rPr>
              <a:t>By convention, </a:t>
            </a:r>
            <a:r>
              <a:rPr lang="ja-JP" altLang="en-US" dirty="0">
                <a:latin typeface="Arial"/>
                <a:sym typeface="Symbol" charset="0"/>
              </a:rPr>
              <a:t>“</a:t>
            </a:r>
            <a:r>
              <a:rPr lang="en-US" dirty="0"/>
              <a:t>¬</a:t>
            </a:r>
            <a:r>
              <a:rPr lang="ja-JP" altLang="en-US" dirty="0">
                <a:latin typeface="Arial"/>
              </a:rPr>
              <a:t>”</a:t>
            </a:r>
            <a:r>
              <a:rPr lang="en-US" dirty="0"/>
              <a:t> takes </a:t>
            </a:r>
            <a:r>
              <a:rPr lang="en-US" i="1" dirty="0"/>
              <a:t>precedence</a:t>
            </a:r>
            <a:r>
              <a:rPr lang="en-US" dirty="0"/>
              <a:t> over both </a:t>
            </a:r>
            <a:r>
              <a:rPr lang="ja-JP" altLang="en-US" dirty="0">
                <a:latin typeface="Arial"/>
              </a:rPr>
              <a:t>“</a:t>
            </a:r>
            <a:r>
              <a:rPr lang="en-US" dirty="0">
                <a:sym typeface="Symbol" charset="0"/>
              </a:rPr>
              <a:t></a:t>
            </a:r>
            <a:r>
              <a:rPr lang="ja-JP" altLang="en-US" dirty="0">
                <a:latin typeface="Arial"/>
              </a:rPr>
              <a:t>”</a:t>
            </a:r>
            <a:r>
              <a:rPr lang="en-US" dirty="0"/>
              <a:t> and </a:t>
            </a:r>
            <a:r>
              <a:rPr lang="ja-JP" altLang="en-US" dirty="0">
                <a:latin typeface="Arial"/>
              </a:rPr>
              <a:t>“</a:t>
            </a:r>
            <a:r>
              <a:rPr lang="en-US" dirty="0">
                <a:sym typeface="Symbol" charset="0"/>
              </a:rPr>
              <a:t></a:t>
            </a:r>
            <a:r>
              <a:rPr lang="ja-JP" altLang="en-US" dirty="0">
                <a:latin typeface="Arial"/>
                <a:sym typeface="Symbol" charset="0"/>
              </a:rPr>
              <a:t>”</a:t>
            </a:r>
            <a:r>
              <a:rPr lang="en-US" dirty="0">
                <a:sym typeface="Symbol" charset="0"/>
              </a:rPr>
              <a:t>.</a:t>
            </a:r>
          </a:p>
          <a:p>
            <a:pPr lvl="1">
              <a:buFontTx/>
              <a:buNone/>
            </a:pPr>
            <a:r>
              <a:rPr lang="en-US" dirty="0"/>
              <a:t>¬</a:t>
            </a:r>
            <a:r>
              <a:rPr lang="en-US" i="1" dirty="0"/>
              <a:t>s </a:t>
            </a:r>
            <a:r>
              <a:rPr lang="en-US" dirty="0">
                <a:sym typeface="Symbol" charset="0"/>
              </a:rPr>
              <a:t> </a:t>
            </a:r>
            <a:r>
              <a:rPr lang="en-US" i="1" dirty="0"/>
              <a:t>f</a:t>
            </a:r>
            <a:r>
              <a:rPr lang="en-US" dirty="0"/>
              <a:t>  </a:t>
            </a:r>
            <a:r>
              <a:rPr lang="en-US" dirty="0" smtClean="0"/>
              <a:t>means (</a:t>
            </a:r>
            <a:r>
              <a:rPr lang="en-US" dirty="0"/>
              <a:t>¬</a:t>
            </a:r>
            <a:r>
              <a:rPr lang="en-US" i="1" dirty="0"/>
              <a:t>s</a:t>
            </a:r>
            <a:r>
              <a:rPr lang="en-US" dirty="0"/>
              <a:t>)</a:t>
            </a:r>
            <a:r>
              <a:rPr lang="en-US" i="1" dirty="0"/>
              <a:t> </a:t>
            </a:r>
            <a:r>
              <a:rPr lang="en-US" dirty="0">
                <a:sym typeface="Symbol" charset="0"/>
              </a:rPr>
              <a:t> </a:t>
            </a:r>
            <a:r>
              <a:rPr lang="en-US" i="1" dirty="0" smtClean="0"/>
              <a:t>f  </a:t>
            </a:r>
            <a:r>
              <a:rPr lang="en-US" b="1" dirty="0" smtClean="0"/>
              <a:t>rather than </a:t>
            </a:r>
            <a:r>
              <a:rPr lang="en-US" dirty="0"/>
              <a:t>¬ (</a:t>
            </a:r>
            <a:r>
              <a:rPr lang="en-US" i="1" dirty="0"/>
              <a:t>s </a:t>
            </a:r>
            <a:r>
              <a:rPr lang="en-US" dirty="0">
                <a:sym typeface="Symbol" charset="0"/>
              </a:rPr>
              <a:t> </a:t>
            </a:r>
            <a:r>
              <a:rPr lang="en-US" i="1" dirty="0"/>
              <a:t>f</a:t>
            </a:r>
            <a:r>
              <a:rPr lang="en-US" dirty="0"/>
              <a:t>)</a:t>
            </a:r>
            <a:endParaRPr lang="en-US" i="1" dirty="0"/>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ln/>
        </p:spPr>
        <p:txBody>
          <a:bodyPr/>
          <a:lstStyle/>
          <a:p>
            <a:r>
              <a:rPr lang="en-GB"/>
              <a:t>Logic as shorthand for NL</a:t>
            </a:r>
            <a:endParaRPr lang="en-US"/>
          </a:p>
        </p:txBody>
      </p:sp>
      <p:sp>
        <p:nvSpPr>
          <p:cNvPr id="49155" name="Rectangle 3"/>
          <p:cNvSpPr>
            <a:spLocks noGrp="1" noChangeArrowheads="1"/>
          </p:cNvSpPr>
          <p:nvPr>
            <p:ph type="body" idx="1"/>
          </p:nvPr>
        </p:nvSpPr>
        <p:spPr>
          <a:xfrm>
            <a:off x="685800" y="2057400"/>
            <a:ext cx="7772400" cy="4191000"/>
          </a:xfrm>
          <a:ln/>
        </p:spPr>
        <p:txBody>
          <a:bodyPr/>
          <a:lstStyle/>
          <a:p>
            <a:pPr>
              <a:buFontTx/>
              <a:buNone/>
            </a:pPr>
            <a:r>
              <a:rPr lang="en-US" dirty="0">
                <a:solidFill>
                  <a:schemeClr val="accent2"/>
                </a:solidFill>
              </a:rPr>
              <a:t>Let </a:t>
            </a:r>
            <a:r>
              <a:rPr lang="en-US" i="1" dirty="0">
                <a:solidFill>
                  <a:schemeClr val="accent2"/>
                </a:solidFill>
              </a:rPr>
              <a:t>p</a:t>
            </a:r>
            <a:r>
              <a:rPr lang="en-US" dirty="0">
                <a:solidFill>
                  <a:schemeClr val="accent2"/>
                </a:solidFill>
              </a:rPr>
              <a:t>=</a:t>
            </a:r>
            <a:r>
              <a:rPr lang="ja-JP" altLang="en-US" dirty="0">
                <a:solidFill>
                  <a:schemeClr val="accent2"/>
                </a:solidFill>
                <a:latin typeface="Arial"/>
              </a:rPr>
              <a:t>“</a:t>
            </a:r>
            <a:r>
              <a:rPr lang="en-US" dirty="0">
                <a:solidFill>
                  <a:schemeClr val="accent2"/>
                </a:solidFill>
              </a:rPr>
              <a:t>It rained last night</a:t>
            </a:r>
            <a:r>
              <a:rPr lang="ja-JP" altLang="en-US" dirty="0">
                <a:solidFill>
                  <a:schemeClr val="accent2"/>
                </a:solidFill>
                <a:latin typeface="Arial"/>
              </a:rPr>
              <a:t>”</a:t>
            </a:r>
            <a:r>
              <a:rPr lang="en-US" dirty="0">
                <a:solidFill>
                  <a:schemeClr val="accent2"/>
                </a:solidFill>
              </a:rPr>
              <a:t>, </a:t>
            </a:r>
            <a:br>
              <a:rPr lang="en-US" dirty="0">
                <a:solidFill>
                  <a:schemeClr val="accent2"/>
                </a:solidFill>
              </a:rPr>
            </a:br>
            <a:r>
              <a:rPr lang="en-US" i="1" dirty="0">
                <a:solidFill>
                  <a:schemeClr val="accent2"/>
                </a:solidFill>
              </a:rPr>
              <a:t>q</a:t>
            </a:r>
            <a:r>
              <a:rPr lang="en-US" dirty="0">
                <a:solidFill>
                  <a:schemeClr val="accent2"/>
                </a:solidFill>
              </a:rPr>
              <a:t>=</a:t>
            </a:r>
            <a:r>
              <a:rPr lang="ja-JP" altLang="en-US" dirty="0">
                <a:solidFill>
                  <a:schemeClr val="accent2"/>
                </a:solidFill>
                <a:latin typeface="Arial"/>
              </a:rPr>
              <a:t>“</a:t>
            </a:r>
            <a:r>
              <a:rPr lang="en-US" dirty="0">
                <a:solidFill>
                  <a:schemeClr val="accent2"/>
                </a:solidFill>
              </a:rPr>
              <a:t>The sprinklers came on last night,</a:t>
            </a:r>
            <a:r>
              <a:rPr lang="ja-JP" altLang="en-US" dirty="0">
                <a:solidFill>
                  <a:schemeClr val="accent2"/>
                </a:solidFill>
                <a:latin typeface="Arial"/>
              </a:rPr>
              <a:t>”</a:t>
            </a:r>
            <a:r>
              <a:rPr lang="en-US" dirty="0">
                <a:solidFill>
                  <a:schemeClr val="accent2"/>
                </a:solidFill>
              </a:rPr>
              <a:t> </a:t>
            </a:r>
            <a:br>
              <a:rPr lang="en-US" dirty="0">
                <a:solidFill>
                  <a:schemeClr val="accent2"/>
                </a:solidFill>
              </a:rPr>
            </a:br>
            <a:r>
              <a:rPr lang="en-US" i="1" dirty="0">
                <a:solidFill>
                  <a:schemeClr val="accent2"/>
                </a:solidFill>
              </a:rPr>
              <a:t>r</a:t>
            </a:r>
            <a:r>
              <a:rPr lang="en-US" dirty="0">
                <a:solidFill>
                  <a:schemeClr val="accent2"/>
                </a:solidFill>
              </a:rPr>
              <a:t>=</a:t>
            </a:r>
            <a:r>
              <a:rPr lang="ja-JP" altLang="en-US" dirty="0">
                <a:solidFill>
                  <a:schemeClr val="accent2"/>
                </a:solidFill>
                <a:latin typeface="Arial"/>
              </a:rPr>
              <a:t>“</a:t>
            </a:r>
            <a:r>
              <a:rPr lang="en-US" dirty="0">
                <a:solidFill>
                  <a:schemeClr val="accent2"/>
                </a:solidFill>
              </a:rPr>
              <a:t>The lawn was wet this morning.</a:t>
            </a:r>
            <a:r>
              <a:rPr lang="ja-JP" altLang="en-US" dirty="0" smtClean="0">
                <a:solidFill>
                  <a:schemeClr val="accent2"/>
                </a:solidFill>
                <a:latin typeface="Arial"/>
              </a:rPr>
              <a:t>”</a:t>
            </a:r>
            <a:endParaRPr lang="en-US" dirty="0">
              <a:solidFill>
                <a:schemeClr val="accent2"/>
              </a:solidFill>
            </a:endParaRPr>
          </a:p>
          <a:p>
            <a:pPr>
              <a:buFontTx/>
              <a:buNone/>
            </a:pPr>
            <a:r>
              <a:rPr lang="en-US" dirty="0">
                <a:solidFill>
                  <a:schemeClr val="accent2"/>
                </a:solidFill>
              </a:rPr>
              <a:t>¬</a:t>
            </a:r>
            <a:r>
              <a:rPr lang="en-US" i="1" dirty="0">
                <a:solidFill>
                  <a:schemeClr val="accent2"/>
                </a:solidFill>
              </a:rPr>
              <a:t>p</a:t>
            </a:r>
            <a:r>
              <a:rPr lang="en-US" dirty="0">
                <a:solidFill>
                  <a:schemeClr val="accent2"/>
                </a:solidFill>
              </a:rPr>
              <a:t>               = </a:t>
            </a:r>
          </a:p>
          <a:p>
            <a:pPr>
              <a:buFontTx/>
              <a:buNone/>
            </a:pPr>
            <a:r>
              <a:rPr lang="en-US" i="1" dirty="0">
                <a:solidFill>
                  <a:schemeClr val="accent2"/>
                </a:solidFill>
              </a:rPr>
              <a:t>r</a:t>
            </a:r>
            <a:r>
              <a:rPr lang="en-US" dirty="0">
                <a:solidFill>
                  <a:schemeClr val="accent2"/>
                </a:solidFill>
              </a:rPr>
              <a:t> </a:t>
            </a:r>
            <a:r>
              <a:rPr lang="en-US" dirty="0">
                <a:solidFill>
                  <a:schemeClr val="accent2"/>
                </a:solidFill>
                <a:sym typeface="Symbol" charset="0"/>
              </a:rPr>
              <a:t> </a:t>
            </a:r>
            <a:r>
              <a:rPr lang="en-US" dirty="0">
                <a:solidFill>
                  <a:schemeClr val="accent2"/>
                </a:solidFill>
              </a:rPr>
              <a:t>¬</a:t>
            </a:r>
            <a:r>
              <a:rPr lang="en-US" i="1" dirty="0">
                <a:solidFill>
                  <a:schemeClr val="accent2"/>
                </a:solidFill>
              </a:rPr>
              <a:t>p</a:t>
            </a:r>
            <a:r>
              <a:rPr lang="en-US" dirty="0">
                <a:solidFill>
                  <a:schemeClr val="accent2"/>
                </a:solidFill>
              </a:rPr>
              <a:t>         = </a:t>
            </a:r>
          </a:p>
          <a:p>
            <a:pPr>
              <a:buFontTx/>
              <a:buNone/>
            </a:pPr>
            <a:r>
              <a:rPr lang="en-US" dirty="0">
                <a:solidFill>
                  <a:schemeClr val="accent2"/>
                </a:solidFill>
              </a:rPr>
              <a:t>¬ </a:t>
            </a:r>
            <a:r>
              <a:rPr lang="en-US" i="1" dirty="0">
                <a:solidFill>
                  <a:schemeClr val="accent2"/>
                </a:solidFill>
              </a:rPr>
              <a:t>r </a:t>
            </a:r>
            <a:r>
              <a:rPr lang="en-US" dirty="0">
                <a:solidFill>
                  <a:schemeClr val="accent2"/>
                </a:solidFill>
                <a:sym typeface="Symbol" charset="0"/>
              </a:rPr>
              <a:t> </a:t>
            </a:r>
            <a:r>
              <a:rPr lang="en-US" i="1" dirty="0">
                <a:solidFill>
                  <a:schemeClr val="accent2"/>
                </a:solidFill>
                <a:sym typeface="Symbol" charset="0"/>
              </a:rPr>
              <a:t>p</a:t>
            </a:r>
            <a:r>
              <a:rPr lang="en-US" dirty="0">
                <a:solidFill>
                  <a:schemeClr val="accent2"/>
                </a:solidFill>
                <a:sym typeface="Symbol" charset="0"/>
              </a:rPr>
              <a:t>  </a:t>
            </a:r>
            <a:r>
              <a:rPr lang="en-US" i="1" dirty="0">
                <a:solidFill>
                  <a:schemeClr val="accent2"/>
                </a:solidFill>
                <a:sym typeface="Symbol" charset="0"/>
              </a:rPr>
              <a:t>q =</a:t>
            </a:r>
            <a:endParaRPr lang="en-US" dirty="0">
              <a:solidFill>
                <a:schemeClr val="accent2"/>
              </a:solidFill>
              <a:sym typeface="Symbol" charset="0"/>
            </a:endParaRPr>
          </a:p>
        </p:txBody>
      </p:sp>
      <p:sp>
        <p:nvSpPr>
          <p:cNvPr id="49156" name="Text Box 4"/>
          <p:cNvSpPr txBox="1">
            <a:spLocks noChangeArrowheads="1"/>
          </p:cNvSpPr>
          <p:nvPr/>
        </p:nvSpPr>
        <p:spPr bwMode="auto">
          <a:xfrm>
            <a:off x="3200400" y="3653135"/>
            <a:ext cx="487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smtClean="0">
                <a:solidFill>
                  <a:srgbClr val="FF0000"/>
                </a:solidFill>
              </a:rPr>
              <a:t>It didn't </a:t>
            </a:r>
            <a:r>
              <a:rPr lang="en-US" dirty="0">
                <a:solidFill>
                  <a:srgbClr val="FF0000"/>
                </a:solidFill>
              </a:rPr>
              <a:t>rain last night</a:t>
            </a:r>
            <a:r>
              <a:rPr lang="en-US" dirty="0" smtClean="0">
                <a:solidFill>
                  <a:srgbClr val="FF0000"/>
                </a:solidFill>
              </a:rPr>
              <a:t>.</a:t>
            </a:r>
            <a:endParaRPr lang="en-US" dirty="0">
              <a:solidFill>
                <a:srgbClr val="FF0000"/>
              </a:solidFill>
            </a:endParaRPr>
          </a:p>
        </p:txBody>
      </p:sp>
      <p:sp>
        <p:nvSpPr>
          <p:cNvPr id="49157" name="Text Box 5"/>
          <p:cNvSpPr txBox="1">
            <a:spLocks noChangeArrowheads="1"/>
          </p:cNvSpPr>
          <p:nvPr/>
        </p:nvSpPr>
        <p:spPr bwMode="auto">
          <a:xfrm>
            <a:off x="3200400" y="4114800"/>
            <a:ext cx="502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smtClean="0">
                <a:solidFill>
                  <a:srgbClr val="FF0000"/>
                </a:solidFill>
              </a:rPr>
              <a:t>The </a:t>
            </a:r>
            <a:r>
              <a:rPr lang="en-US" dirty="0">
                <a:solidFill>
                  <a:srgbClr val="FF0000"/>
                </a:solidFill>
              </a:rPr>
              <a:t>lawn was wet this morning, and</a:t>
            </a:r>
            <a:br>
              <a:rPr lang="en-US" dirty="0">
                <a:solidFill>
                  <a:srgbClr val="FF0000"/>
                </a:solidFill>
              </a:rPr>
            </a:br>
            <a:r>
              <a:rPr lang="en-US" dirty="0">
                <a:solidFill>
                  <a:srgbClr val="FF0000"/>
                </a:solidFill>
              </a:rPr>
              <a:t>it </a:t>
            </a:r>
            <a:r>
              <a:rPr lang="en-US" dirty="0" err="1">
                <a:solidFill>
                  <a:srgbClr val="FF0000"/>
                </a:solidFill>
              </a:rPr>
              <a:t>didn</a:t>
            </a:r>
            <a:r>
              <a:rPr lang="ja-JP" altLang="en-US" dirty="0">
                <a:solidFill>
                  <a:srgbClr val="FF0000"/>
                </a:solidFill>
                <a:latin typeface="Arial"/>
              </a:rPr>
              <a:t>’</a:t>
            </a:r>
            <a:r>
              <a:rPr lang="en-US" dirty="0">
                <a:solidFill>
                  <a:srgbClr val="FF0000"/>
                </a:solidFill>
              </a:rPr>
              <a:t>t rain last </a:t>
            </a:r>
            <a:r>
              <a:rPr lang="en-US" dirty="0" smtClean="0">
                <a:solidFill>
                  <a:srgbClr val="FF0000"/>
                </a:solidFill>
              </a:rPr>
              <a:t>night</a:t>
            </a:r>
            <a:r>
              <a:rPr lang="en-US" dirty="0">
                <a:solidFill>
                  <a:srgbClr val="FF0000"/>
                </a:solidFill>
              </a:rPr>
              <a:t>.</a:t>
            </a:r>
          </a:p>
        </p:txBody>
      </p:sp>
      <p:sp>
        <p:nvSpPr>
          <p:cNvPr id="49158" name="Text Box 6"/>
          <p:cNvSpPr txBox="1">
            <a:spLocks noChangeArrowheads="1"/>
          </p:cNvSpPr>
          <p:nvPr/>
        </p:nvSpPr>
        <p:spPr bwMode="auto">
          <a:xfrm>
            <a:off x="3200400" y="4899025"/>
            <a:ext cx="5029200" cy="1196975"/>
          </a:xfrm>
          <a:prstGeom prst="rect">
            <a:avLst/>
          </a:prstGeom>
          <a:solidFill>
            <a:schemeClr val="bg1"/>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smtClean="0">
                <a:solidFill>
                  <a:srgbClr val="FF0000"/>
                </a:solidFill>
              </a:rPr>
              <a:t>Either </a:t>
            </a:r>
            <a:r>
              <a:rPr lang="en-US" dirty="0">
                <a:solidFill>
                  <a:srgbClr val="FF0000"/>
                </a:solidFill>
              </a:rPr>
              <a:t>the lawn </a:t>
            </a:r>
            <a:r>
              <a:rPr lang="en-US" dirty="0" err="1" smtClean="0">
                <a:solidFill>
                  <a:srgbClr val="FF0000"/>
                </a:solidFill>
              </a:rPr>
              <a:t>wasn</a:t>
            </a:r>
            <a:r>
              <a:rPr lang="en-GB" dirty="0">
                <a:solidFill>
                  <a:srgbClr val="FF0000"/>
                </a:solidFill>
                <a:latin typeface="Arial"/>
              </a:rPr>
              <a:t>'</a:t>
            </a:r>
            <a:r>
              <a:rPr lang="en-US" dirty="0" smtClean="0">
                <a:solidFill>
                  <a:srgbClr val="FF0000"/>
                </a:solidFill>
              </a:rPr>
              <a:t>t </a:t>
            </a:r>
            <a:r>
              <a:rPr lang="en-US" dirty="0">
                <a:solidFill>
                  <a:srgbClr val="FF0000"/>
                </a:solidFill>
              </a:rPr>
              <a:t>wet this morning, or it rained last night, or the sprinklers came on last night</a:t>
            </a:r>
            <a:r>
              <a:rPr lang="en-US" dirty="0" smtClean="0">
                <a:solidFill>
                  <a:srgbClr val="FF0000"/>
                </a:solidFill>
              </a:rPr>
              <a:t>.</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20</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1+#ppt_w/2"/>
                                          </p:val>
                                        </p:tav>
                                        <p:tav tm="100000">
                                          <p:val>
                                            <p:strVal val="#ppt_x"/>
                                          </p:val>
                                        </p:tav>
                                      </p:tavLst>
                                    </p:anim>
                                    <p:anim calcmode="lin" valueType="num">
                                      <p:cBhvr additive="base">
                                        <p:cTn id="8" dur="500" fill="hold"/>
                                        <p:tgtEl>
                                          <p:spTgt spid="4915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915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suction.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1+#ppt_w/2"/>
                                          </p:val>
                                        </p:tav>
                                        <p:tav tm="100000">
                                          <p:val>
                                            <p:strVal val="#ppt_x"/>
                                          </p:val>
                                        </p:tav>
                                      </p:tavLst>
                                    </p:anim>
                                    <p:anim calcmode="lin" valueType="num">
                                      <p:cBhvr additive="base">
                                        <p:cTn id="14" dur="500" fill="hold"/>
                                        <p:tgtEl>
                                          <p:spTgt spid="4915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9157"/>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9158"/>
                                        </p:tgtEl>
                                        <p:attrNameLst>
                                          <p:attrName>style.visibility</p:attrName>
                                        </p:attrNameLst>
                                      </p:cBhvr>
                                      <p:to>
                                        <p:strVal val="visible"/>
                                      </p:to>
                                    </p:set>
                                    <p:anim calcmode="lin" valueType="num">
                                      <p:cBhvr>
                                        <p:cTn id="19" dur="500" fill="hold"/>
                                        <p:tgtEl>
                                          <p:spTgt spid="49158"/>
                                        </p:tgtEl>
                                        <p:attrNameLst>
                                          <p:attrName>ppt_w</p:attrName>
                                        </p:attrNameLst>
                                      </p:cBhvr>
                                      <p:tavLst>
                                        <p:tav tm="0">
                                          <p:val>
                                            <p:fltVal val="0"/>
                                          </p:val>
                                        </p:tav>
                                        <p:tav tm="100000">
                                          <p:val>
                                            <p:strVal val="#ppt_w"/>
                                          </p:val>
                                        </p:tav>
                                      </p:tavLst>
                                    </p:anim>
                                    <p:anim calcmode="lin" valueType="num">
                                      <p:cBhvr>
                                        <p:cTn id="20" dur="500" fill="hold"/>
                                        <p:tgtEl>
                                          <p:spTgt spid="4915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5"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7" grpId="0" autoUpdateAnimBg="0"/>
      <p:bldP spid="4915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a:ln/>
        </p:spPr>
        <p:txBody>
          <a:bodyPr/>
          <a:lstStyle/>
          <a:p>
            <a:r>
              <a:rPr lang="en-GB"/>
              <a:t>Some important ideas:</a:t>
            </a:r>
            <a:endParaRPr lang="en-US"/>
          </a:p>
        </p:txBody>
      </p:sp>
      <p:sp>
        <p:nvSpPr>
          <p:cNvPr id="988163" name="Rectangle 3"/>
          <p:cNvSpPr>
            <a:spLocks noGrp="1" noChangeArrowheads="1"/>
          </p:cNvSpPr>
          <p:nvPr>
            <p:ph type="body" idx="1"/>
          </p:nvPr>
        </p:nvSpPr>
        <p:spPr>
          <a:ln/>
        </p:spPr>
        <p:txBody>
          <a:bodyPr/>
          <a:lstStyle/>
          <a:p>
            <a:r>
              <a:rPr lang="en-GB" dirty="0"/>
              <a:t>Distinguishing between different kinds of formulas</a:t>
            </a:r>
          </a:p>
          <a:p>
            <a:r>
              <a:rPr lang="en-GB" dirty="0"/>
              <a:t>Seeing that some formulas that look different may express the same information</a:t>
            </a:r>
          </a:p>
          <a:p>
            <a:endParaRPr lang="en-GB" dirty="0"/>
          </a:p>
          <a:p>
            <a:r>
              <a:rPr lang="en-GB" dirty="0"/>
              <a:t>First: different kinds of formulas </a:t>
            </a:r>
            <a:endParaRPr lang="en-US" dirty="0"/>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a:ln/>
        </p:spPr>
        <p:txBody>
          <a:bodyPr/>
          <a:lstStyle/>
          <a:p>
            <a:r>
              <a:rPr lang="en-US"/>
              <a:t>Tautologies</a:t>
            </a:r>
          </a:p>
        </p:txBody>
      </p:sp>
      <p:sp>
        <p:nvSpPr>
          <p:cNvPr id="970755" name="Rectangle 3"/>
          <p:cNvSpPr>
            <a:spLocks noGrp="1" noChangeArrowheads="1"/>
          </p:cNvSpPr>
          <p:nvPr>
            <p:ph type="body" idx="1"/>
          </p:nvPr>
        </p:nvSpPr>
        <p:spPr>
          <a:ln/>
        </p:spPr>
        <p:txBody>
          <a:bodyPr/>
          <a:lstStyle/>
          <a:p>
            <a:pPr>
              <a:buFontTx/>
              <a:buNone/>
            </a:pPr>
            <a:r>
              <a:rPr lang="en-US"/>
              <a:t>A </a:t>
            </a:r>
            <a:r>
              <a:rPr lang="en-US" i="1"/>
              <a:t>tautology</a:t>
            </a:r>
            <a:r>
              <a:rPr lang="en-US"/>
              <a:t> is a compound proposition that is </a:t>
            </a:r>
            <a:r>
              <a:rPr lang="en-US" b="1"/>
              <a:t>true</a:t>
            </a:r>
            <a:r>
              <a:rPr lang="en-US"/>
              <a:t> </a:t>
            </a:r>
            <a:r>
              <a:rPr lang="en-US" i="1"/>
              <a:t>no matter what</a:t>
            </a:r>
            <a:r>
              <a:rPr lang="en-US"/>
              <a:t> the truth values of its atomic propositions are!</a:t>
            </a:r>
          </a:p>
          <a:p>
            <a:pPr>
              <a:buFontTx/>
              <a:buNone/>
            </a:pPr>
            <a:r>
              <a:rPr lang="en-US" i="1">
                <a:solidFill>
                  <a:schemeClr val="accent2"/>
                </a:solidFill>
              </a:rPr>
              <a:t>Ex.</a:t>
            </a:r>
            <a:r>
              <a:rPr lang="en-US">
                <a:solidFill>
                  <a:schemeClr val="accent2"/>
                </a:solidFill>
              </a:rPr>
              <a:t> </a:t>
            </a:r>
            <a:r>
              <a:rPr lang="en-US" i="1">
                <a:solidFill>
                  <a:schemeClr val="accent2"/>
                </a:solidFill>
              </a:rPr>
              <a:t>p </a:t>
            </a:r>
            <a:r>
              <a:rPr lang="en-US">
                <a:solidFill>
                  <a:schemeClr val="accent2"/>
                </a:solidFill>
                <a:sym typeface="Symbol" charset="0"/>
              </a:rPr>
              <a:t> </a:t>
            </a:r>
            <a:r>
              <a:rPr lang="en-US" i="1">
                <a:solidFill>
                  <a:schemeClr val="accent2"/>
                </a:solidFill>
                <a:sym typeface="Symbol" charset="0"/>
              </a:rPr>
              <a:t>p</a:t>
            </a:r>
            <a:r>
              <a:rPr lang="en-US">
                <a:solidFill>
                  <a:schemeClr val="accent2"/>
                </a:solidFill>
                <a:sym typeface="Symbol" charset="0"/>
              </a:rPr>
              <a:t>   </a:t>
            </a:r>
            <a:r>
              <a:rPr lang="en-US">
                <a:solidFill>
                  <a:srgbClr val="006600"/>
                </a:solidFill>
                <a:sym typeface="Symbol" charset="0"/>
              </a:rPr>
              <a:t>[What is its truth table?]</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ChangeArrowheads="1"/>
          </p:cNvSpPr>
          <p:nvPr>
            <p:ph type="title"/>
          </p:nvPr>
        </p:nvSpPr>
        <p:spPr>
          <a:ln/>
        </p:spPr>
        <p:txBody>
          <a:bodyPr/>
          <a:lstStyle/>
          <a:p>
            <a:r>
              <a:rPr lang="en-GB"/>
              <a:t>Tautologies</a:t>
            </a:r>
            <a:endParaRPr lang="en-US"/>
          </a:p>
        </p:txBody>
      </p:sp>
      <p:sp>
        <p:nvSpPr>
          <p:cNvPr id="983043" name="Rectangle 3"/>
          <p:cNvSpPr>
            <a:spLocks noGrp="1" noChangeArrowheads="1"/>
          </p:cNvSpPr>
          <p:nvPr>
            <p:ph type="body" idx="1"/>
          </p:nvPr>
        </p:nvSpPr>
        <p:spPr>
          <a:ln/>
        </p:spPr>
        <p:txBody>
          <a:bodyPr/>
          <a:lstStyle/>
          <a:p>
            <a:r>
              <a:rPr lang="en-GB"/>
              <a:t>When every row of the truth table gives </a:t>
            </a:r>
            <a:r>
              <a:rPr lang="en-GB">
                <a:effectLst/>
              </a:rPr>
              <a:t>T</a:t>
            </a:r>
            <a:r>
              <a:rPr lang="en-GB"/>
              <a:t>.</a:t>
            </a:r>
          </a:p>
          <a:p>
            <a:endParaRPr lang="en-GB"/>
          </a:p>
          <a:p>
            <a:r>
              <a:rPr lang="en-GB"/>
              <a:t>Example: p </a:t>
            </a:r>
            <a:r>
              <a:rPr lang="en-US">
                <a:sym typeface="Symbol" charset="0"/>
              </a:rPr>
              <a:t> </a:t>
            </a:r>
            <a:r>
              <a:rPr lang="en-US">
                <a:solidFill>
                  <a:schemeClr val="accent2"/>
                </a:solidFill>
                <a:sym typeface="Symbol" charset="0"/>
              </a:rPr>
              <a:t></a:t>
            </a:r>
            <a:r>
              <a:rPr lang="en-US">
                <a:sym typeface="Symbol" charset="0"/>
              </a:rPr>
              <a:t> </a:t>
            </a:r>
            <a:r>
              <a:rPr lang="en-US" i="1">
                <a:sym typeface="Symbol" charset="0"/>
              </a:rPr>
              <a:t> </a:t>
            </a:r>
            <a:r>
              <a:rPr lang="en-US">
                <a:sym typeface="Symbol" charset="0"/>
              </a:rPr>
              <a:t>p</a:t>
            </a:r>
            <a:br>
              <a:rPr lang="en-US">
                <a:sym typeface="Symbol" charset="0"/>
              </a:rPr>
            </a:br>
            <a:r>
              <a:rPr lang="en-US">
                <a:sym typeface="Symbol" charset="0"/>
              </a:rPr>
              <a:t>                T  </a:t>
            </a:r>
            <a:r>
              <a:rPr lang="en-US">
                <a:solidFill>
                  <a:schemeClr val="accent2"/>
                </a:solidFill>
                <a:sym typeface="Symbol" charset="0"/>
              </a:rPr>
              <a:t>T</a:t>
            </a:r>
            <a:r>
              <a:rPr lang="en-US">
                <a:sym typeface="Symbol" charset="0"/>
              </a:rPr>
              <a:t>  FT</a:t>
            </a:r>
            <a:br>
              <a:rPr lang="en-US">
                <a:sym typeface="Symbol" charset="0"/>
              </a:rPr>
            </a:br>
            <a:r>
              <a:rPr lang="en-US">
                <a:sym typeface="Symbol" charset="0"/>
              </a:rPr>
              <a:t>                F  </a:t>
            </a:r>
            <a:r>
              <a:rPr lang="en-US">
                <a:solidFill>
                  <a:schemeClr val="accent2"/>
                </a:solidFill>
                <a:sym typeface="Symbol" charset="0"/>
              </a:rPr>
              <a:t>T</a:t>
            </a:r>
            <a:r>
              <a:rPr lang="en-US">
                <a:sym typeface="Symbol" charset="0"/>
              </a:rPr>
              <a:t>  TF</a:t>
            </a:r>
          </a:p>
          <a:p>
            <a:pPr>
              <a:buFontTx/>
              <a:buNone/>
            </a:pPr>
            <a:endParaRPr lang="en-US">
              <a:sym typeface="Symbol" charset="0"/>
            </a:endParaRPr>
          </a:p>
          <a:p>
            <a:endParaRPr lang="en-GB"/>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a:ln/>
        </p:spPr>
        <p:txBody>
          <a:bodyPr/>
          <a:lstStyle/>
          <a:p>
            <a:r>
              <a:rPr lang="en-US"/>
              <a:t>Contradictions</a:t>
            </a:r>
          </a:p>
        </p:txBody>
      </p:sp>
      <p:sp>
        <p:nvSpPr>
          <p:cNvPr id="978947" name="Rectangle 3"/>
          <p:cNvSpPr>
            <a:spLocks noGrp="1" noChangeArrowheads="1"/>
          </p:cNvSpPr>
          <p:nvPr>
            <p:ph type="body" idx="1"/>
          </p:nvPr>
        </p:nvSpPr>
        <p:spPr>
          <a:ln/>
        </p:spPr>
        <p:txBody>
          <a:bodyPr/>
          <a:lstStyle/>
          <a:p>
            <a:pPr>
              <a:buFontTx/>
              <a:buNone/>
            </a:pPr>
            <a:r>
              <a:rPr lang="en-US">
                <a:sym typeface="Symbol" charset="0"/>
              </a:rPr>
              <a:t>A </a:t>
            </a:r>
            <a:r>
              <a:rPr lang="en-US" i="1">
                <a:sym typeface="Symbol" charset="0"/>
              </a:rPr>
              <a:t>contradiction </a:t>
            </a:r>
            <a:r>
              <a:rPr lang="en-US">
                <a:sym typeface="Symbol" charset="0"/>
              </a:rPr>
              <a:t>is a compound proposition that is </a:t>
            </a:r>
            <a:r>
              <a:rPr lang="en-US" b="1">
                <a:sym typeface="Symbol" charset="0"/>
              </a:rPr>
              <a:t>false</a:t>
            </a:r>
            <a:r>
              <a:rPr lang="en-US">
                <a:sym typeface="Symbol" charset="0"/>
              </a:rPr>
              <a:t> no matter what!  </a:t>
            </a:r>
            <a:r>
              <a:rPr lang="en-US" i="1">
                <a:solidFill>
                  <a:schemeClr val="accent2"/>
                </a:solidFill>
                <a:sym typeface="Symbol" charset="0"/>
              </a:rPr>
              <a:t>Ex.</a:t>
            </a:r>
            <a:r>
              <a:rPr lang="en-US">
                <a:solidFill>
                  <a:schemeClr val="accent2"/>
                </a:solidFill>
                <a:sym typeface="Symbol" charset="0"/>
              </a:rPr>
              <a:t> </a:t>
            </a:r>
            <a:r>
              <a:rPr lang="en-US" i="1">
                <a:solidFill>
                  <a:schemeClr val="accent2"/>
                </a:solidFill>
                <a:sym typeface="Symbol" charset="0"/>
              </a:rPr>
              <a:t>p </a:t>
            </a:r>
            <a:r>
              <a:rPr lang="en-US">
                <a:solidFill>
                  <a:schemeClr val="accent2"/>
                </a:solidFill>
                <a:sym typeface="Symbol" charset="0"/>
              </a:rPr>
              <a:t> </a:t>
            </a:r>
            <a:r>
              <a:rPr lang="en-US" i="1">
                <a:solidFill>
                  <a:schemeClr val="accent2"/>
                </a:solidFill>
                <a:sym typeface="Symbol" charset="0"/>
              </a:rPr>
              <a:t>p  </a:t>
            </a:r>
            <a:r>
              <a:rPr lang="en-US">
                <a:solidFill>
                  <a:srgbClr val="006600"/>
                </a:solidFill>
                <a:sym typeface="Symbol" charset="0"/>
              </a:rPr>
              <a:t>[Truth table?]</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a:ln/>
        </p:spPr>
        <p:txBody>
          <a:bodyPr/>
          <a:lstStyle/>
          <a:p>
            <a:r>
              <a:rPr lang="en-GB"/>
              <a:t>Contradictions</a:t>
            </a:r>
            <a:endParaRPr lang="en-US"/>
          </a:p>
        </p:txBody>
      </p:sp>
      <p:sp>
        <p:nvSpPr>
          <p:cNvPr id="984067" name="Rectangle 3"/>
          <p:cNvSpPr>
            <a:spLocks noGrp="1" noChangeArrowheads="1"/>
          </p:cNvSpPr>
          <p:nvPr>
            <p:ph type="body" idx="1"/>
          </p:nvPr>
        </p:nvSpPr>
        <p:spPr>
          <a:ln/>
        </p:spPr>
        <p:txBody>
          <a:bodyPr/>
          <a:lstStyle/>
          <a:p>
            <a:r>
              <a:rPr lang="en-GB"/>
              <a:t>When every row of the truth table gives F</a:t>
            </a:r>
            <a:br>
              <a:rPr lang="en-GB"/>
            </a:br>
            <a:endParaRPr lang="en-GB"/>
          </a:p>
          <a:p>
            <a:r>
              <a:rPr lang="en-GB"/>
              <a:t>Example: p  </a:t>
            </a:r>
            <a:r>
              <a:rPr lang="en-US">
                <a:solidFill>
                  <a:schemeClr val="accent2"/>
                </a:solidFill>
                <a:sym typeface="Symbol" charset="0"/>
              </a:rPr>
              <a:t></a:t>
            </a:r>
            <a:r>
              <a:rPr lang="en-US" i="1">
                <a:sym typeface="Symbol" charset="0"/>
              </a:rPr>
              <a:t> </a:t>
            </a:r>
            <a:r>
              <a:rPr lang="en-US">
                <a:sym typeface="Symbol" charset="0"/>
              </a:rPr>
              <a:t>p</a:t>
            </a:r>
            <a:br>
              <a:rPr lang="en-US">
                <a:sym typeface="Symbol" charset="0"/>
              </a:rPr>
            </a:br>
            <a:r>
              <a:rPr lang="en-US">
                <a:sym typeface="Symbol" charset="0"/>
              </a:rPr>
              <a:t>                T  </a:t>
            </a:r>
            <a:r>
              <a:rPr lang="en-US">
                <a:solidFill>
                  <a:schemeClr val="accent2"/>
                </a:solidFill>
                <a:sym typeface="Symbol" charset="0"/>
              </a:rPr>
              <a:t>F</a:t>
            </a:r>
            <a:r>
              <a:rPr lang="en-US">
                <a:sym typeface="Symbol" charset="0"/>
              </a:rPr>
              <a:t>  FT</a:t>
            </a:r>
            <a:br>
              <a:rPr lang="en-US">
                <a:sym typeface="Symbol" charset="0"/>
              </a:rPr>
            </a:br>
            <a:r>
              <a:rPr lang="en-US">
                <a:sym typeface="Symbol" charset="0"/>
              </a:rPr>
              <a:t>                F  </a:t>
            </a:r>
            <a:r>
              <a:rPr lang="en-US">
                <a:solidFill>
                  <a:schemeClr val="accent2"/>
                </a:solidFill>
                <a:sym typeface="Symbol" charset="0"/>
              </a:rPr>
              <a:t>F</a:t>
            </a:r>
            <a:r>
              <a:rPr lang="en-US">
                <a:sym typeface="Symbol" charset="0"/>
              </a:rPr>
              <a:t>  TF</a:t>
            </a:r>
          </a:p>
          <a:p>
            <a:pPr>
              <a:buFontTx/>
              <a:buNone/>
            </a:pPr>
            <a:endParaRPr lang="en-US"/>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ln/>
        </p:spPr>
        <p:txBody>
          <a:bodyPr/>
          <a:lstStyle/>
          <a:p>
            <a:r>
              <a:rPr lang="en-GB" sz="4000" dirty="0" smtClean="0"/>
              <a:t>Contingencies</a:t>
            </a:r>
            <a:endParaRPr lang="en-US" sz="4000" dirty="0"/>
          </a:p>
        </p:txBody>
      </p:sp>
      <p:sp>
        <p:nvSpPr>
          <p:cNvPr id="980995" name="Rectangle 3"/>
          <p:cNvSpPr>
            <a:spLocks noGrp="1" noChangeArrowheads="1"/>
          </p:cNvSpPr>
          <p:nvPr>
            <p:ph type="body" idx="1"/>
          </p:nvPr>
        </p:nvSpPr>
        <p:spPr>
          <a:ln/>
        </p:spPr>
        <p:txBody>
          <a:bodyPr/>
          <a:lstStyle/>
          <a:p>
            <a:pPr>
              <a:buFontTx/>
              <a:buNone/>
            </a:pPr>
            <a:r>
              <a:rPr lang="en-US">
                <a:sym typeface="Symbol" charset="0"/>
              </a:rPr>
              <a:t>All other props. are </a:t>
            </a:r>
            <a:r>
              <a:rPr lang="en-US" i="1">
                <a:sym typeface="Symbol" charset="0"/>
              </a:rPr>
              <a:t>contingencies</a:t>
            </a:r>
            <a:r>
              <a:rPr lang="en-US">
                <a:sym typeface="Symbol" charset="0"/>
              </a:rPr>
              <a:t>:</a:t>
            </a:r>
          </a:p>
          <a:p>
            <a:pPr>
              <a:buFontTx/>
              <a:buNone/>
            </a:pPr>
            <a:endParaRPr lang="en-GB">
              <a:sym typeface="Symbol" charset="0"/>
            </a:endParaRPr>
          </a:p>
          <a:p>
            <a:pPr>
              <a:buFontTx/>
              <a:buNone/>
            </a:pPr>
            <a:r>
              <a:rPr lang="en-GB">
                <a:sym typeface="Symbol" charset="0"/>
              </a:rPr>
              <a:t>   Some rows give T, others give F</a:t>
            </a:r>
          </a:p>
          <a:p>
            <a:pPr>
              <a:buFontTx/>
              <a:buNone/>
            </a:pPr>
            <a:endParaRPr lang="en-GB">
              <a:sym typeface="Symbol" charset="0"/>
            </a:endParaRPr>
          </a:p>
          <a:p>
            <a:pPr>
              <a:buFontTx/>
              <a:buNone/>
            </a:pPr>
            <a:endParaRPr lang="en-GB">
              <a:sym typeface="Symbol" charset="0"/>
            </a:endParaRPr>
          </a:p>
          <a:p>
            <a:pPr>
              <a:buFontTx/>
              <a:buNone/>
            </a:pPr>
            <a:r>
              <a:rPr lang="en-GB">
                <a:sym typeface="Symbol" charset="0"/>
              </a:rPr>
              <a:t>Now: formulas that have the same meaning</a:t>
            </a:r>
            <a:endParaRPr lang="en-US">
              <a:sym typeface="Symbol" charset="0"/>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ln/>
        </p:spPr>
        <p:txBody>
          <a:bodyPr/>
          <a:lstStyle/>
          <a:p>
            <a:r>
              <a:rPr lang="en-US"/>
              <a:t>Propositional Equivalence</a:t>
            </a:r>
          </a:p>
        </p:txBody>
      </p:sp>
      <p:sp>
        <p:nvSpPr>
          <p:cNvPr id="986115" name="Rectangle 3"/>
          <p:cNvSpPr>
            <a:spLocks noGrp="1" noChangeArrowheads="1"/>
          </p:cNvSpPr>
          <p:nvPr>
            <p:ph type="body" idx="1"/>
          </p:nvPr>
        </p:nvSpPr>
        <p:spPr>
          <a:ln/>
        </p:spPr>
        <p:txBody>
          <a:bodyPr/>
          <a:lstStyle/>
          <a:p>
            <a:pPr>
              <a:buFontTx/>
              <a:buNone/>
            </a:pPr>
            <a:r>
              <a:rPr lang="en-US" sz="2800" dirty="0"/>
              <a:t>Two </a:t>
            </a:r>
            <a:r>
              <a:rPr lang="en-US" sz="2800" i="1" dirty="0"/>
              <a:t>syntactically</a:t>
            </a:r>
            <a:r>
              <a:rPr lang="en-US" sz="2800" dirty="0"/>
              <a:t> (</a:t>
            </a:r>
            <a:r>
              <a:rPr lang="en-US" sz="2800" i="1" dirty="0"/>
              <a:t>i.e., </a:t>
            </a:r>
            <a:r>
              <a:rPr lang="en-US" sz="2800" dirty="0"/>
              <a:t>textually) different compound propositions may be </a:t>
            </a:r>
            <a:r>
              <a:rPr lang="en-US" sz="2800" i="1" dirty="0"/>
              <a:t>semantically </a:t>
            </a:r>
            <a:r>
              <a:rPr lang="en-US" sz="2800" dirty="0"/>
              <a:t>identical (</a:t>
            </a:r>
            <a:r>
              <a:rPr lang="en-US" sz="2800" i="1" dirty="0"/>
              <a:t>i.e., </a:t>
            </a:r>
            <a:r>
              <a:rPr lang="en-US" sz="2800" dirty="0"/>
              <a:t>have the same meaning)</a:t>
            </a:r>
            <a:r>
              <a:rPr lang="en-US" sz="2800" dirty="0" smtClean="0"/>
              <a:t>.  Here semantically identical means just that they have the same truth table for input truth values of the propositions.</a:t>
            </a:r>
          </a:p>
          <a:p>
            <a:pPr>
              <a:buFontTx/>
              <a:buNone/>
            </a:pPr>
            <a:r>
              <a:rPr lang="en-US" sz="2800" dirty="0" smtClean="0"/>
              <a:t>We </a:t>
            </a:r>
            <a:r>
              <a:rPr lang="en-US" sz="2800" dirty="0"/>
              <a:t>call them </a:t>
            </a:r>
            <a:r>
              <a:rPr lang="en-US" sz="2800" i="1" dirty="0"/>
              <a:t>logically equivalent</a:t>
            </a:r>
            <a:r>
              <a:rPr lang="en-US" sz="2800" dirty="0"/>
              <a:t>. </a:t>
            </a:r>
          </a:p>
          <a:p>
            <a:pPr>
              <a:buFontTx/>
              <a:buNone/>
            </a:pPr>
            <a:r>
              <a:rPr lang="en-GB" sz="2800" dirty="0" smtClean="0"/>
              <a:t>Notation</a:t>
            </a:r>
            <a:r>
              <a:rPr lang="en-GB" sz="2800" dirty="0"/>
              <a:t>:    … </a:t>
            </a:r>
            <a:r>
              <a:rPr lang="en-US" sz="2800" dirty="0">
                <a:sym typeface="Symbol" charset="0"/>
              </a:rPr>
              <a:t> …</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ln/>
        </p:spPr>
        <p:txBody>
          <a:bodyPr/>
          <a:lstStyle/>
          <a:p>
            <a:r>
              <a:rPr lang="en-US"/>
              <a:t>Logical Equivalence</a:t>
            </a:r>
          </a:p>
        </p:txBody>
      </p:sp>
      <p:sp>
        <p:nvSpPr>
          <p:cNvPr id="972803" name="Rectangle 3"/>
          <p:cNvSpPr>
            <a:spLocks noGrp="1" noChangeArrowheads="1"/>
          </p:cNvSpPr>
          <p:nvPr>
            <p:ph type="body" idx="1"/>
          </p:nvPr>
        </p:nvSpPr>
        <p:spPr>
          <a:ln/>
        </p:spPr>
        <p:txBody>
          <a:bodyPr/>
          <a:lstStyle/>
          <a:p>
            <a:pPr>
              <a:lnSpc>
                <a:spcPct val="90000"/>
              </a:lnSpc>
              <a:buFontTx/>
              <a:buNone/>
            </a:pPr>
            <a:r>
              <a:rPr lang="en-US">
                <a:solidFill>
                  <a:schemeClr val="accent2"/>
                </a:solidFill>
              </a:rPr>
              <a:t>Compound proposition </a:t>
            </a:r>
            <a:r>
              <a:rPr lang="en-US" i="1">
                <a:solidFill>
                  <a:schemeClr val="accent2"/>
                </a:solidFill>
              </a:rPr>
              <a:t>p</a:t>
            </a:r>
            <a:r>
              <a:rPr lang="en-US">
                <a:solidFill>
                  <a:schemeClr val="accent2"/>
                </a:solidFill>
              </a:rPr>
              <a:t> is </a:t>
            </a:r>
            <a:r>
              <a:rPr lang="en-US" i="1">
                <a:solidFill>
                  <a:schemeClr val="accent2"/>
                </a:solidFill>
              </a:rPr>
              <a:t>logically equivalent </a:t>
            </a:r>
            <a:r>
              <a:rPr lang="en-US">
                <a:solidFill>
                  <a:schemeClr val="accent2"/>
                </a:solidFill>
              </a:rPr>
              <a:t>to compound proposition </a:t>
            </a:r>
            <a:r>
              <a:rPr lang="en-US" i="1">
                <a:solidFill>
                  <a:schemeClr val="accent2"/>
                </a:solidFill>
              </a:rPr>
              <a:t>q</a:t>
            </a:r>
            <a:r>
              <a:rPr lang="en-US">
                <a:solidFill>
                  <a:schemeClr val="accent2"/>
                </a:solidFill>
              </a:rPr>
              <a:t>, written </a:t>
            </a:r>
            <a:r>
              <a:rPr lang="en-US" i="1">
                <a:solidFill>
                  <a:schemeClr val="accent2"/>
                </a:solidFill>
              </a:rPr>
              <a:t>p</a:t>
            </a:r>
            <a:r>
              <a:rPr lang="en-US">
                <a:solidFill>
                  <a:schemeClr val="accent2"/>
                </a:solidFill>
                <a:sym typeface="Symbol" charset="0"/>
              </a:rPr>
              <a:t></a:t>
            </a:r>
            <a:r>
              <a:rPr lang="en-US" i="1">
                <a:solidFill>
                  <a:schemeClr val="accent2"/>
                </a:solidFill>
              </a:rPr>
              <a:t>q</a:t>
            </a:r>
            <a:r>
              <a:rPr lang="en-US">
                <a:solidFill>
                  <a:schemeClr val="accent2"/>
                </a:solidFill>
              </a:rPr>
              <a:t>,     </a:t>
            </a:r>
            <a:r>
              <a:rPr lang="en-US" b="1">
                <a:solidFill>
                  <a:schemeClr val="accent2"/>
                </a:solidFill>
              </a:rPr>
              <a:t>IFF</a:t>
            </a:r>
            <a:r>
              <a:rPr lang="en-US" i="1">
                <a:solidFill>
                  <a:schemeClr val="accent2"/>
                </a:solidFill>
              </a:rPr>
              <a:t> </a:t>
            </a:r>
            <a:br>
              <a:rPr lang="en-US" i="1">
                <a:solidFill>
                  <a:schemeClr val="accent2"/>
                </a:solidFill>
              </a:rPr>
            </a:br>
            <a:r>
              <a:rPr lang="en-US" i="1">
                <a:solidFill>
                  <a:schemeClr val="accent2"/>
                </a:solidFill>
                <a:sym typeface="Symbol" charset="0"/>
              </a:rPr>
              <a:t>p</a:t>
            </a:r>
            <a:r>
              <a:rPr lang="en-US">
                <a:solidFill>
                  <a:schemeClr val="accent2"/>
                </a:solidFill>
                <a:sym typeface="Symbol" charset="0"/>
              </a:rPr>
              <a:t> and </a:t>
            </a:r>
            <a:r>
              <a:rPr lang="en-US" i="1">
                <a:solidFill>
                  <a:schemeClr val="accent2"/>
                </a:solidFill>
                <a:sym typeface="Symbol" charset="0"/>
              </a:rPr>
              <a:t>q </a:t>
            </a:r>
            <a:r>
              <a:rPr lang="en-US">
                <a:solidFill>
                  <a:schemeClr val="accent2"/>
                </a:solidFill>
                <a:sym typeface="Symbol" charset="0"/>
              </a:rPr>
              <a:t>contain the same truth values </a:t>
            </a:r>
            <a:br>
              <a:rPr lang="en-US">
                <a:solidFill>
                  <a:schemeClr val="accent2"/>
                </a:solidFill>
                <a:sym typeface="Symbol" charset="0"/>
              </a:rPr>
            </a:br>
            <a:r>
              <a:rPr lang="en-US">
                <a:solidFill>
                  <a:schemeClr val="accent2"/>
                </a:solidFill>
                <a:sym typeface="Symbol" charset="0"/>
              </a:rPr>
              <a:t>in </a:t>
            </a:r>
            <a:r>
              <a:rPr lang="en-US" u="sng">
                <a:solidFill>
                  <a:schemeClr val="accent2"/>
                </a:solidFill>
                <a:sym typeface="Symbol" charset="0"/>
              </a:rPr>
              <a:t>all</a:t>
            </a:r>
            <a:r>
              <a:rPr lang="en-US">
                <a:solidFill>
                  <a:schemeClr val="accent2"/>
                </a:solidFill>
                <a:sym typeface="Symbol" charset="0"/>
              </a:rPr>
              <a:t> rows of their truth tables</a:t>
            </a:r>
          </a:p>
          <a:p>
            <a:pPr>
              <a:lnSpc>
                <a:spcPct val="90000"/>
              </a:lnSpc>
              <a:buFontTx/>
              <a:buNone/>
            </a:pPr>
            <a:r>
              <a:rPr lang="en-US">
                <a:solidFill>
                  <a:schemeClr val="tx2"/>
                </a:solidFill>
                <a:sym typeface="Symbol" charset="0"/>
              </a:rPr>
              <a:t>We will also say: they express the same truth function (= the same function </a:t>
            </a:r>
            <a:r>
              <a:rPr lang="en-US">
                <a:solidFill>
                  <a:srgbClr val="FF0000"/>
                </a:solidFill>
                <a:sym typeface="Symbol" charset="0"/>
              </a:rPr>
              <a:t>from</a:t>
            </a:r>
            <a:r>
              <a:rPr lang="en-US">
                <a:solidFill>
                  <a:schemeClr val="tx2"/>
                </a:solidFill>
                <a:sym typeface="Symbol" charset="0"/>
              </a:rPr>
              <a:t> values for atoms </a:t>
            </a:r>
            <a:r>
              <a:rPr lang="en-US">
                <a:solidFill>
                  <a:srgbClr val="FF0000"/>
                </a:solidFill>
                <a:sym typeface="Symbol" charset="0"/>
              </a:rPr>
              <a:t>to</a:t>
            </a:r>
            <a:r>
              <a:rPr lang="en-US">
                <a:solidFill>
                  <a:schemeClr val="tx2"/>
                </a:solidFill>
                <a:sym typeface="Symbol" charset="0"/>
              </a:rPr>
              <a:t> values for the whole formula).</a:t>
            </a:r>
            <a:endParaRPr lang="en-US">
              <a:solidFill>
                <a:schemeClr val="tx2"/>
              </a:solidFill>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28</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ln/>
        </p:spPr>
        <p:txBody>
          <a:bodyPr/>
          <a:lstStyle/>
          <a:p>
            <a:r>
              <a:rPr lang="en-US" sz="3600" dirty="0" smtClean="0"/>
              <a:t>Foundations </a:t>
            </a:r>
            <a:r>
              <a:rPr lang="en-US" sz="3600" dirty="0"/>
              <a:t>of Logic</a:t>
            </a:r>
            <a:endParaRPr lang="en-US" dirty="0"/>
          </a:p>
        </p:txBody>
      </p:sp>
      <p:sp>
        <p:nvSpPr>
          <p:cNvPr id="12291" name="Rectangle 3"/>
          <p:cNvSpPr>
            <a:spLocks noGrp="1" noChangeArrowheads="1"/>
          </p:cNvSpPr>
          <p:nvPr>
            <p:ph type="body" idx="1"/>
          </p:nvPr>
        </p:nvSpPr>
        <p:spPr>
          <a:ln/>
        </p:spPr>
        <p:txBody>
          <a:bodyPr/>
          <a:lstStyle/>
          <a:p>
            <a:pPr>
              <a:buFontTx/>
              <a:buNone/>
            </a:pPr>
            <a:r>
              <a:rPr lang="en-US" i="1">
                <a:effectLst/>
              </a:rPr>
              <a:t>Mathematical Logic </a:t>
            </a:r>
            <a:r>
              <a:rPr lang="en-US">
                <a:effectLst/>
              </a:rPr>
              <a:t>is a tool for working with </a:t>
            </a:r>
            <a:r>
              <a:rPr lang="en-US" i="1">
                <a:effectLst/>
              </a:rPr>
              <a:t>compound</a:t>
            </a:r>
            <a:r>
              <a:rPr lang="en-US">
                <a:effectLst/>
              </a:rPr>
              <a:t> statements.  It includes:</a:t>
            </a:r>
          </a:p>
          <a:p>
            <a:r>
              <a:rPr lang="en-US">
                <a:solidFill>
                  <a:schemeClr val="accent2"/>
                </a:solidFill>
                <a:effectLst/>
              </a:rPr>
              <a:t>A formal language for expressing them.</a:t>
            </a:r>
          </a:p>
          <a:p>
            <a:r>
              <a:rPr lang="en-US">
                <a:solidFill>
                  <a:schemeClr val="accent2"/>
                </a:solidFill>
                <a:effectLst/>
              </a:rPr>
              <a:t>A methodology for reasoning about their truth or falsity.</a:t>
            </a:r>
          </a:p>
          <a:p>
            <a:r>
              <a:rPr lang="en-US">
                <a:solidFill>
                  <a:schemeClr val="accent2"/>
                </a:solidFill>
                <a:effectLst/>
              </a:rPr>
              <a:t>It is the foundation for expressing formal proofs in all branches of mathematics.</a:t>
            </a:r>
            <a:endParaRPr lang="en-US" i="1">
              <a:solidFill>
                <a:schemeClr val="accent2"/>
              </a:solidFill>
              <a:effectLst/>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body" idx="1"/>
          </p:nvPr>
        </p:nvSpPr>
        <p:spPr>
          <a:ln/>
        </p:spPr>
        <p:txBody>
          <a:bodyPr/>
          <a:lstStyle/>
          <a:p>
            <a:pPr>
              <a:buFontTx/>
              <a:buNone/>
            </a:pPr>
            <a:r>
              <a:rPr lang="en-US" i="1"/>
              <a:t>Ex.</a:t>
            </a:r>
            <a:r>
              <a:rPr lang="en-US"/>
              <a:t> Prove that </a:t>
            </a:r>
            <a:r>
              <a:rPr lang="en-US" i="1">
                <a:sym typeface="Symbol" charset="0"/>
              </a:rPr>
              <a:t>p</a:t>
            </a:r>
            <a:r>
              <a:rPr lang="en-US">
                <a:sym typeface="Symbol" charset="0"/>
              </a:rPr>
              <a:t></a:t>
            </a:r>
            <a:r>
              <a:rPr lang="en-US" i="1">
                <a:sym typeface="Symbol" charset="0"/>
              </a:rPr>
              <a:t>q</a:t>
            </a:r>
            <a:r>
              <a:rPr lang="en-US">
                <a:sym typeface="Symbol" charset="0"/>
              </a:rPr>
              <a:t>  (</a:t>
            </a:r>
            <a:r>
              <a:rPr lang="en-US" i="1">
                <a:sym typeface="Symbol" charset="0"/>
              </a:rPr>
              <a:t>p </a:t>
            </a:r>
            <a:r>
              <a:rPr lang="en-US">
                <a:sym typeface="Symbol" charset="0"/>
              </a:rPr>
              <a:t> </a:t>
            </a:r>
            <a:r>
              <a:rPr lang="en-US" i="1">
                <a:sym typeface="Symbol" charset="0"/>
              </a:rPr>
              <a:t>q</a:t>
            </a:r>
            <a:r>
              <a:rPr lang="en-US">
                <a:sym typeface="Symbol" charset="0"/>
              </a:rPr>
              <a:t>).</a:t>
            </a:r>
          </a:p>
          <a:p>
            <a:pPr>
              <a:buFontTx/>
              <a:buNone/>
            </a:pPr>
            <a:endParaRPr lang="en-US">
              <a:sym typeface="Symbol" charset="0"/>
            </a:endParaRPr>
          </a:p>
        </p:txBody>
      </p:sp>
      <p:graphicFrame>
        <p:nvGraphicFramePr>
          <p:cNvPr id="974851" name="Object 3"/>
          <p:cNvGraphicFramePr>
            <a:graphicFrameLocks noChangeAspect="1"/>
          </p:cNvGraphicFramePr>
          <p:nvPr/>
        </p:nvGraphicFramePr>
        <p:xfrm>
          <a:off x="836613" y="2895600"/>
          <a:ext cx="7310437" cy="2625725"/>
        </p:xfrm>
        <a:graphic>
          <a:graphicData uri="http://schemas.openxmlformats.org/presentationml/2006/ole">
            <mc:AlternateContent xmlns:mc="http://schemas.openxmlformats.org/markup-compatibility/2006">
              <mc:Choice xmlns:v="urn:schemas-microsoft-com:vml" Requires="v">
                <p:oleObj spid="_x0000_s975009" name="Document" r:id="rId6" imgW="7317720" imgH="2637720" progId="Word.Document.8">
                  <p:embed/>
                </p:oleObj>
              </mc:Choice>
              <mc:Fallback>
                <p:oleObj name="Document" r:id="rId6" imgW="7317720" imgH="263772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6613" y="2895600"/>
                        <a:ext cx="7310437" cy="2625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74852" name="Rectangle 4"/>
          <p:cNvSpPr>
            <a:spLocks noGrp="1" noChangeArrowheads="1"/>
          </p:cNvSpPr>
          <p:nvPr>
            <p:ph type="title"/>
          </p:nvPr>
        </p:nvSpPr>
        <p:spPr>
          <a:ln/>
        </p:spPr>
        <p:txBody>
          <a:bodyPr/>
          <a:lstStyle/>
          <a:p>
            <a:r>
              <a:rPr lang="en-US" sz="4000"/>
              <a:t>Proving Equivalence</a:t>
            </a:r>
            <a:br>
              <a:rPr lang="en-US" sz="4000"/>
            </a:br>
            <a:r>
              <a:rPr lang="en-US" sz="4000"/>
              <a:t>via Truth Tables</a:t>
            </a:r>
            <a:endParaRPr lang="en-US"/>
          </a:p>
        </p:txBody>
      </p:sp>
      <p:sp>
        <p:nvSpPr>
          <p:cNvPr id="974853" name="Text Box 5"/>
          <p:cNvSpPr txBox="1">
            <a:spLocks noChangeArrowheads="1"/>
          </p:cNvSpPr>
          <p:nvPr/>
        </p:nvSpPr>
        <p:spPr bwMode="auto">
          <a:xfrm>
            <a:off x="1981200" y="34290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F</a:t>
            </a:r>
            <a:endParaRPr lang="en-US"/>
          </a:p>
        </p:txBody>
      </p:sp>
      <p:sp>
        <p:nvSpPr>
          <p:cNvPr id="974854" name="Text Box 6"/>
          <p:cNvSpPr txBox="1">
            <a:spLocks noChangeArrowheads="1"/>
          </p:cNvSpPr>
          <p:nvPr/>
        </p:nvSpPr>
        <p:spPr bwMode="auto">
          <a:xfrm>
            <a:off x="1905000" y="38862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55" name="Text Box 7"/>
          <p:cNvSpPr txBox="1">
            <a:spLocks noChangeArrowheads="1"/>
          </p:cNvSpPr>
          <p:nvPr/>
        </p:nvSpPr>
        <p:spPr bwMode="auto">
          <a:xfrm>
            <a:off x="2819400" y="34290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56" name="Text Box 8"/>
          <p:cNvSpPr txBox="1">
            <a:spLocks noChangeArrowheads="1"/>
          </p:cNvSpPr>
          <p:nvPr/>
        </p:nvSpPr>
        <p:spPr bwMode="auto">
          <a:xfrm>
            <a:off x="2819400" y="38862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57" name="Text Box 9"/>
          <p:cNvSpPr txBox="1">
            <a:spLocks noChangeArrowheads="1"/>
          </p:cNvSpPr>
          <p:nvPr/>
        </p:nvSpPr>
        <p:spPr bwMode="auto">
          <a:xfrm>
            <a:off x="3429000" y="34290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58" name="Text Box 10"/>
          <p:cNvSpPr txBox="1">
            <a:spLocks noChangeArrowheads="1"/>
          </p:cNvSpPr>
          <p:nvPr/>
        </p:nvSpPr>
        <p:spPr bwMode="auto">
          <a:xfrm>
            <a:off x="3429000" y="44196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59" name="Text Box 11"/>
          <p:cNvSpPr txBox="1">
            <a:spLocks noChangeArrowheads="1"/>
          </p:cNvSpPr>
          <p:nvPr/>
        </p:nvSpPr>
        <p:spPr bwMode="auto">
          <a:xfrm>
            <a:off x="4648200" y="34290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60" name="Text Box 12"/>
          <p:cNvSpPr txBox="1">
            <a:spLocks noChangeArrowheads="1"/>
          </p:cNvSpPr>
          <p:nvPr/>
        </p:nvSpPr>
        <p:spPr bwMode="auto">
          <a:xfrm>
            <a:off x="6705600" y="48768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61" name="Text Box 13"/>
          <p:cNvSpPr txBox="1">
            <a:spLocks noChangeArrowheads="1"/>
          </p:cNvSpPr>
          <p:nvPr/>
        </p:nvSpPr>
        <p:spPr bwMode="auto">
          <a:xfrm>
            <a:off x="6705600" y="44196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62" name="Text Box 14"/>
          <p:cNvSpPr txBox="1">
            <a:spLocks noChangeArrowheads="1"/>
          </p:cNvSpPr>
          <p:nvPr/>
        </p:nvSpPr>
        <p:spPr bwMode="auto">
          <a:xfrm>
            <a:off x="6705600" y="38862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63" name="Text Box 15"/>
          <p:cNvSpPr txBox="1">
            <a:spLocks noChangeArrowheads="1"/>
          </p:cNvSpPr>
          <p:nvPr/>
        </p:nvSpPr>
        <p:spPr bwMode="auto">
          <a:xfrm>
            <a:off x="2819400" y="48768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F</a:t>
            </a:r>
            <a:endParaRPr lang="en-US"/>
          </a:p>
        </p:txBody>
      </p:sp>
      <p:sp>
        <p:nvSpPr>
          <p:cNvPr id="974864" name="Text Box 16"/>
          <p:cNvSpPr txBox="1">
            <a:spLocks noChangeArrowheads="1"/>
          </p:cNvSpPr>
          <p:nvPr/>
        </p:nvSpPr>
        <p:spPr bwMode="auto">
          <a:xfrm>
            <a:off x="2819400" y="44196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F</a:t>
            </a:r>
            <a:endParaRPr lang="en-US"/>
          </a:p>
        </p:txBody>
      </p:sp>
      <p:sp>
        <p:nvSpPr>
          <p:cNvPr id="974865" name="Text Box 17"/>
          <p:cNvSpPr txBox="1">
            <a:spLocks noChangeArrowheads="1"/>
          </p:cNvSpPr>
          <p:nvPr/>
        </p:nvSpPr>
        <p:spPr bwMode="auto">
          <a:xfrm>
            <a:off x="3505200" y="48768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F</a:t>
            </a:r>
            <a:endParaRPr lang="en-US"/>
          </a:p>
        </p:txBody>
      </p:sp>
      <p:sp>
        <p:nvSpPr>
          <p:cNvPr id="974866" name="Text Box 18"/>
          <p:cNvSpPr txBox="1">
            <a:spLocks noChangeArrowheads="1"/>
          </p:cNvSpPr>
          <p:nvPr/>
        </p:nvSpPr>
        <p:spPr bwMode="auto">
          <a:xfrm>
            <a:off x="3505200" y="38862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F</a:t>
            </a:r>
            <a:endParaRPr lang="en-US"/>
          </a:p>
        </p:txBody>
      </p:sp>
      <p:sp>
        <p:nvSpPr>
          <p:cNvPr id="974867" name="Text Box 19"/>
          <p:cNvSpPr txBox="1">
            <a:spLocks noChangeArrowheads="1"/>
          </p:cNvSpPr>
          <p:nvPr/>
        </p:nvSpPr>
        <p:spPr bwMode="auto">
          <a:xfrm>
            <a:off x="4724400" y="48768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F</a:t>
            </a:r>
            <a:endParaRPr lang="en-US"/>
          </a:p>
        </p:txBody>
      </p:sp>
      <p:sp>
        <p:nvSpPr>
          <p:cNvPr id="974868" name="Text Box 20"/>
          <p:cNvSpPr txBox="1">
            <a:spLocks noChangeArrowheads="1"/>
          </p:cNvSpPr>
          <p:nvPr/>
        </p:nvSpPr>
        <p:spPr bwMode="auto">
          <a:xfrm>
            <a:off x="4724400" y="44196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F</a:t>
            </a:r>
            <a:endParaRPr lang="en-US"/>
          </a:p>
        </p:txBody>
      </p:sp>
      <p:sp>
        <p:nvSpPr>
          <p:cNvPr id="974869" name="Text Box 21"/>
          <p:cNvSpPr txBox="1">
            <a:spLocks noChangeArrowheads="1"/>
          </p:cNvSpPr>
          <p:nvPr/>
        </p:nvSpPr>
        <p:spPr bwMode="auto">
          <a:xfrm>
            <a:off x="4724400" y="38862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F</a:t>
            </a:r>
            <a:endParaRPr lang="en-US"/>
          </a:p>
        </p:txBody>
      </p:sp>
      <p:sp>
        <p:nvSpPr>
          <p:cNvPr id="974870" name="Text Box 22"/>
          <p:cNvSpPr txBox="1">
            <a:spLocks noChangeArrowheads="1"/>
          </p:cNvSpPr>
          <p:nvPr/>
        </p:nvSpPr>
        <p:spPr bwMode="auto">
          <a:xfrm>
            <a:off x="6781800" y="34290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F</a:t>
            </a:r>
            <a:endParaRPr lang="en-US"/>
          </a:p>
        </p:txBody>
      </p:sp>
      <p:sp>
        <p:nvSpPr>
          <p:cNvPr id="974871" name="Text Box 23"/>
          <p:cNvSpPr txBox="1">
            <a:spLocks noChangeArrowheads="1"/>
          </p:cNvSpPr>
          <p:nvPr/>
        </p:nvSpPr>
        <p:spPr bwMode="auto">
          <a:xfrm>
            <a:off x="1905000" y="44196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72" name="Text Box 24"/>
          <p:cNvSpPr txBox="1">
            <a:spLocks noChangeArrowheads="1"/>
          </p:cNvSpPr>
          <p:nvPr/>
        </p:nvSpPr>
        <p:spPr bwMode="auto">
          <a:xfrm>
            <a:off x="1905000" y="48768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pPr>
            <a:r>
              <a:rPr lang="en-US" sz="3200"/>
              <a:t>T</a:t>
            </a:r>
            <a:endParaRPr lang="en-US"/>
          </a:p>
        </p:txBody>
      </p:sp>
      <p:sp>
        <p:nvSpPr>
          <p:cNvPr id="974873" name="Oval 25"/>
          <p:cNvSpPr>
            <a:spLocks noChangeArrowheads="1"/>
          </p:cNvSpPr>
          <p:nvPr/>
        </p:nvSpPr>
        <p:spPr bwMode="auto">
          <a:xfrm>
            <a:off x="1676400" y="3352800"/>
            <a:ext cx="762000" cy="22860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4874" name="Oval 26"/>
          <p:cNvSpPr>
            <a:spLocks noChangeArrowheads="1"/>
          </p:cNvSpPr>
          <p:nvPr/>
        </p:nvSpPr>
        <p:spPr bwMode="auto">
          <a:xfrm>
            <a:off x="6477000" y="3352800"/>
            <a:ext cx="762000" cy="22860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29</a:t>
            </a:fld>
            <a:endParaRPr lang="en-US"/>
          </a:p>
        </p:txBody>
      </p:sp>
      <p:sp>
        <p:nvSpPr>
          <p:cNvPr id="2" name="TextBox 1"/>
          <p:cNvSpPr txBox="1"/>
          <p:nvPr/>
        </p:nvSpPr>
        <p:spPr>
          <a:xfrm>
            <a:off x="838200" y="5665113"/>
            <a:ext cx="7467600" cy="430887"/>
          </a:xfrm>
          <a:prstGeom prst="rect">
            <a:avLst/>
          </a:prstGeom>
          <a:noFill/>
        </p:spPr>
        <p:txBody>
          <a:bodyPr wrap="square" rtlCol="0">
            <a:spAutoFit/>
          </a:bodyPr>
          <a:lstStyle/>
          <a:p>
            <a:r>
              <a:rPr lang="en-US" sz="2200" dirty="0" smtClean="0">
                <a:solidFill>
                  <a:srgbClr val="FF0000"/>
                </a:solidFill>
              </a:rPr>
              <a:t>Shows that OR is equivalent to a combination of NOT and AND. </a:t>
            </a:r>
            <a:endParaRPr lang="en-US" sz="2200"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485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4854"/>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4"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4871"/>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4" name="TYP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4872"/>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4855"/>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4"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74856"/>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4"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74864"/>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74863"/>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4" name="TYP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74857"/>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4"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74866"/>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4"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74858"/>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4" name="TYP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74865"/>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4" name="TYP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74859"/>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4" name="TYPE.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74869"/>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4" name="TYPE.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974868"/>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4" name="TYPE.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974867"/>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4" name="TYPE.WAV"/>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974870"/>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4" name="TYPE.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974862"/>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4" name="TYPE.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974861"/>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4" name="TYPE.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974860"/>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4" name="TYPE.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32" fill="hold" grpId="0" nodeType="clickEffect">
                                  <p:stCondLst>
                                    <p:cond delay="0"/>
                                  </p:stCondLst>
                                  <p:childTnLst>
                                    <p:set>
                                      <p:cBhvr>
                                        <p:cTn id="86" dur="1" fill="hold">
                                          <p:stCondLst>
                                            <p:cond delay="0"/>
                                          </p:stCondLst>
                                        </p:cTn>
                                        <p:tgtEl>
                                          <p:spTgt spid="974873"/>
                                        </p:tgtEl>
                                        <p:attrNameLst>
                                          <p:attrName>style.visibility</p:attrName>
                                        </p:attrNameLst>
                                      </p:cBhvr>
                                      <p:to>
                                        <p:strVal val="visible"/>
                                      </p:to>
                                    </p:set>
                                    <p:anim calcmode="lin" valueType="num">
                                      <p:cBhvr>
                                        <p:cTn id="87" dur="500" fill="hold"/>
                                        <p:tgtEl>
                                          <p:spTgt spid="974873"/>
                                        </p:tgtEl>
                                        <p:attrNameLst>
                                          <p:attrName>ppt_w</p:attrName>
                                        </p:attrNameLst>
                                      </p:cBhvr>
                                      <p:tavLst>
                                        <p:tav tm="0">
                                          <p:val>
                                            <p:strVal val="4*#ppt_w"/>
                                          </p:val>
                                        </p:tav>
                                        <p:tav tm="100000">
                                          <p:val>
                                            <p:strVal val="#ppt_w"/>
                                          </p:val>
                                        </p:tav>
                                      </p:tavLst>
                                    </p:anim>
                                    <p:anim calcmode="lin" valueType="num">
                                      <p:cBhvr>
                                        <p:cTn id="88" dur="500" fill="hold"/>
                                        <p:tgtEl>
                                          <p:spTgt spid="97487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85"/>
                                            </p:cond>
                                          </p:stCondLst>
                                          <p:endCondLst>
                                            <p:cond evt="onStopAudio" delay="0">
                                              <p:tgtEl>
                                                <p:sldTgt/>
                                              </p:tgtEl>
                                            </p:cond>
                                          </p:endCondLst>
                                        </p:cTn>
                                        <p:tgtEl>
                                          <p:sndTgt r:embed="rId5"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974874"/>
                                        </p:tgtEl>
                                        <p:attrNameLst>
                                          <p:attrName>style.visibility</p:attrName>
                                        </p:attrNameLst>
                                      </p:cBhvr>
                                      <p:to>
                                        <p:strVal val="visible"/>
                                      </p:to>
                                    </p:set>
                                    <p:anim calcmode="lin" valueType="num">
                                      <p:cBhvr>
                                        <p:cTn id="93" dur="500" fill="hold"/>
                                        <p:tgtEl>
                                          <p:spTgt spid="974874"/>
                                        </p:tgtEl>
                                        <p:attrNameLst>
                                          <p:attrName>ppt_w</p:attrName>
                                        </p:attrNameLst>
                                      </p:cBhvr>
                                      <p:tavLst>
                                        <p:tav tm="0">
                                          <p:val>
                                            <p:strVal val="4*#ppt_w"/>
                                          </p:val>
                                        </p:tav>
                                        <p:tav tm="100000">
                                          <p:val>
                                            <p:strVal val="#ppt_w"/>
                                          </p:val>
                                        </p:tav>
                                      </p:tavLst>
                                    </p:anim>
                                    <p:anim calcmode="lin" valueType="num">
                                      <p:cBhvr>
                                        <p:cTn id="94" dur="500" fill="hold"/>
                                        <p:tgtEl>
                                          <p:spTgt spid="97487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91"/>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3" grpId="0" autoUpdateAnimBg="0"/>
      <p:bldP spid="974854" grpId="0" autoUpdateAnimBg="0"/>
      <p:bldP spid="974855" grpId="0" autoUpdateAnimBg="0"/>
      <p:bldP spid="974856" grpId="0" autoUpdateAnimBg="0"/>
      <p:bldP spid="974857" grpId="0" autoUpdateAnimBg="0"/>
      <p:bldP spid="974858" grpId="0" autoUpdateAnimBg="0"/>
      <p:bldP spid="974859" grpId="0" autoUpdateAnimBg="0"/>
      <p:bldP spid="974860" grpId="0" autoUpdateAnimBg="0"/>
      <p:bldP spid="974861" grpId="0" autoUpdateAnimBg="0"/>
      <p:bldP spid="974862" grpId="0" autoUpdateAnimBg="0"/>
      <p:bldP spid="974863" grpId="0" autoUpdateAnimBg="0"/>
      <p:bldP spid="974864" grpId="0" autoUpdateAnimBg="0"/>
      <p:bldP spid="974865" grpId="0" autoUpdateAnimBg="0"/>
      <p:bldP spid="974866" grpId="0" autoUpdateAnimBg="0"/>
      <p:bldP spid="974867" grpId="0" autoUpdateAnimBg="0"/>
      <p:bldP spid="974868" grpId="0" autoUpdateAnimBg="0"/>
      <p:bldP spid="974869" grpId="0" autoUpdateAnimBg="0"/>
      <p:bldP spid="974870" grpId="0" autoUpdateAnimBg="0"/>
      <p:bldP spid="974871" grpId="0" autoUpdateAnimBg="0"/>
      <p:bldP spid="974872" grpId="0" autoUpdateAnimBg="0"/>
      <p:bldP spid="974873" grpId="0" animBg="1"/>
      <p:bldP spid="97487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ln/>
        </p:spPr>
        <p:txBody>
          <a:bodyPr/>
          <a:lstStyle/>
          <a:p>
            <a:r>
              <a:rPr lang="en-GB" sz="4000"/>
              <a:t>Before introducing </a:t>
            </a:r>
            <a:br>
              <a:rPr lang="en-GB" sz="4000"/>
            </a:br>
            <a:r>
              <a:rPr lang="en-GB" sz="4000"/>
              <a:t>more connectives</a:t>
            </a:r>
            <a:endParaRPr lang="en-US" sz="4000"/>
          </a:p>
        </p:txBody>
      </p:sp>
      <p:sp>
        <p:nvSpPr>
          <p:cNvPr id="932867" name="Rectangle 3"/>
          <p:cNvSpPr>
            <a:spLocks noGrp="1" noChangeArrowheads="1"/>
          </p:cNvSpPr>
          <p:nvPr>
            <p:ph type="body" idx="1"/>
          </p:nvPr>
        </p:nvSpPr>
        <p:spPr>
          <a:ln/>
        </p:spPr>
        <p:txBody>
          <a:bodyPr/>
          <a:lstStyle/>
          <a:p>
            <a:r>
              <a:rPr lang="en-GB"/>
              <a:t>… let us step back and ask a few questions about truth tables</a:t>
            </a:r>
            <a:endParaRPr lang="en-US"/>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30</a:t>
            </a:fld>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body" idx="1"/>
          </p:nvPr>
        </p:nvSpPr>
        <p:spPr>
          <a:ln/>
        </p:spPr>
        <p:txBody>
          <a:bodyPr/>
          <a:lstStyle/>
          <a:p>
            <a:pPr marL="609600" indent="-609600">
              <a:buFontTx/>
              <a:buAutoNum type="arabicPeriod"/>
            </a:pPr>
            <a:r>
              <a:rPr lang="en-GB" sz="2800" dirty="0" smtClean="0"/>
              <a:t>What does each line of the table "mean"?</a:t>
            </a:r>
          </a:p>
          <a:p>
            <a:pPr marL="609600" indent="-609600">
              <a:buFontTx/>
              <a:buAutoNum type="arabicPeriod"/>
            </a:pPr>
            <a:r>
              <a:rPr lang="en-GB" sz="2800" dirty="0" smtClean="0"/>
              <a:t>Consider </a:t>
            </a:r>
            <a:r>
              <a:rPr lang="en-GB" sz="2800" dirty="0"/>
              <a:t>a conjunction </a:t>
            </a:r>
            <a:r>
              <a:rPr lang="en-US" sz="2800" i="1" dirty="0"/>
              <a:t>p</a:t>
            </a:r>
            <a:r>
              <a:rPr lang="en-US" sz="2800" baseline="-25000" dirty="0"/>
              <a:t>1</a:t>
            </a:r>
            <a:r>
              <a:rPr lang="en-US" sz="2800" dirty="0"/>
              <a:t> </a:t>
            </a:r>
            <a:r>
              <a:rPr lang="en-US" sz="2800" dirty="0">
                <a:sym typeface="Symbol" charset="0"/>
              </a:rPr>
              <a:t></a:t>
            </a:r>
            <a:r>
              <a:rPr lang="en-US" sz="2800" dirty="0"/>
              <a:t> </a:t>
            </a:r>
            <a:r>
              <a:rPr lang="en-US" sz="2800" i="1" dirty="0"/>
              <a:t>p</a:t>
            </a:r>
            <a:r>
              <a:rPr lang="en-US" sz="2800" baseline="-25000" dirty="0"/>
              <a:t>2 </a:t>
            </a:r>
            <a:r>
              <a:rPr lang="en-US" sz="2800" dirty="0">
                <a:sym typeface="Symbol" charset="0"/>
              </a:rPr>
              <a:t></a:t>
            </a:r>
            <a:r>
              <a:rPr lang="en-US" sz="2800" dirty="0"/>
              <a:t> </a:t>
            </a:r>
            <a:r>
              <a:rPr lang="en-US" sz="2800" i="1" dirty="0"/>
              <a:t>p</a:t>
            </a:r>
            <a:r>
              <a:rPr lang="en-US" sz="2800" i="1" baseline="-25000" dirty="0"/>
              <a:t>3</a:t>
            </a:r>
            <a:br>
              <a:rPr lang="en-US" sz="2800" i="1" baseline="-25000" dirty="0"/>
            </a:br>
            <a:r>
              <a:rPr lang="en-US" sz="2800" dirty="0"/>
              <a:t>How many rows are there in its truth table?</a:t>
            </a:r>
          </a:p>
          <a:p>
            <a:pPr marL="609600" indent="-609600">
              <a:buFontTx/>
              <a:buAutoNum type="arabicPeriod"/>
            </a:pPr>
            <a:r>
              <a:rPr lang="en-US" sz="2800" dirty="0"/>
              <a:t>Consider a conjunction</a:t>
            </a:r>
            <a:br>
              <a:rPr lang="en-US" sz="2800" dirty="0"/>
            </a:br>
            <a:r>
              <a:rPr lang="en-US" sz="2800" i="1" dirty="0"/>
              <a:t>p</a:t>
            </a:r>
            <a:r>
              <a:rPr lang="en-US" sz="2800" baseline="-25000" dirty="0"/>
              <a:t>1</a:t>
            </a:r>
            <a:r>
              <a:rPr lang="en-US" sz="2800" dirty="0"/>
              <a:t> </a:t>
            </a:r>
            <a:r>
              <a:rPr lang="en-US" sz="2800" dirty="0">
                <a:sym typeface="Symbol" charset="0"/>
              </a:rPr>
              <a:t></a:t>
            </a:r>
            <a:r>
              <a:rPr lang="en-US" sz="2800" dirty="0"/>
              <a:t> </a:t>
            </a:r>
            <a:r>
              <a:rPr lang="en-US" sz="2800" i="1" dirty="0"/>
              <a:t>p</a:t>
            </a:r>
            <a:r>
              <a:rPr lang="en-US" sz="2800" baseline="-25000" dirty="0"/>
              <a:t>2 </a:t>
            </a:r>
            <a:r>
              <a:rPr lang="en-US" sz="2800" dirty="0">
                <a:sym typeface="Symbol" charset="0"/>
              </a:rPr>
              <a:t></a:t>
            </a:r>
            <a:r>
              <a:rPr lang="en-US" sz="2800" dirty="0"/>
              <a:t> … </a:t>
            </a:r>
            <a:r>
              <a:rPr lang="en-US" sz="2800" dirty="0">
                <a:sym typeface="Symbol" charset="0"/>
              </a:rPr>
              <a:t></a:t>
            </a:r>
            <a:r>
              <a:rPr lang="en-US" sz="2800" dirty="0"/>
              <a:t> </a:t>
            </a:r>
            <a:r>
              <a:rPr lang="en-US" sz="2800" i="1" dirty="0" err="1"/>
              <a:t>p</a:t>
            </a:r>
            <a:r>
              <a:rPr lang="en-US" sz="2800" i="1" baseline="-25000" dirty="0" err="1"/>
              <a:t>n</a:t>
            </a:r>
            <a:r>
              <a:rPr lang="en-US" sz="2800" dirty="0"/>
              <a:t> of </a:t>
            </a:r>
            <a:r>
              <a:rPr lang="en-US" sz="2800" i="1" dirty="0"/>
              <a:t>n</a:t>
            </a:r>
            <a:r>
              <a:rPr lang="en-US" sz="2800" dirty="0"/>
              <a:t> propositions.</a:t>
            </a:r>
            <a:br>
              <a:rPr lang="en-US" sz="2800" dirty="0"/>
            </a:br>
            <a:r>
              <a:rPr lang="en-US" sz="2800" dirty="0"/>
              <a:t>How many rows are there in its truth table</a:t>
            </a:r>
            <a:r>
              <a:rPr lang="en-US" sz="2800" dirty="0" smtClean="0"/>
              <a:t>?</a:t>
            </a:r>
            <a:endParaRPr lang="en-US" sz="2800" dirty="0"/>
          </a:p>
          <a:p>
            <a:pPr marL="609600" indent="-609600">
              <a:buFontTx/>
              <a:buAutoNum type="arabicPeriod"/>
            </a:pPr>
            <a:r>
              <a:rPr lang="en-US" sz="2800" dirty="0">
                <a:solidFill>
                  <a:schemeClr val="accent2"/>
                </a:solidFill>
              </a:rPr>
              <a:t>Explain why ¬ and </a:t>
            </a:r>
            <a:r>
              <a:rPr lang="en-US" sz="2800" dirty="0">
                <a:solidFill>
                  <a:schemeClr val="accent2"/>
                </a:solidFill>
                <a:sym typeface="Symbol" charset="0"/>
              </a:rPr>
              <a:t> together are sufficient to express </a:t>
            </a:r>
            <a:r>
              <a:rPr lang="en-US" sz="2800" i="1" dirty="0">
                <a:solidFill>
                  <a:schemeClr val="accent2"/>
                </a:solidFill>
                <a:sym typeface="Symbol" charset="0"/>
              </a:rPr>
              <a:t>any</a:t>
            </a:r>
            <a:r>
              <a:rPr lang="en-US" sz="2800" dirty="0">
                <a:solidFill>
                  <a:schemeClr val="accent2"/>
                </a:solidFill>
                <a:sym typeface="Symbol" charset="0"/>
              </a:rPr>
              <a:t> Boolean truth table</a:t>
            </a:r>
          </a:p>
        </p:txBody>
      </p:sp>
      <p:sp>
        <p:nvSpPr>
          <p:cNvPr id="928771" name="Rectangle 3"/>
          <p:cNvSpPr>
            <a:spLocks noGrp="1" noChangeArrowheads="1"/>
          </p:cNvSpPr>
          <p:nvPr>
            <p:ph type="title"/>
          </p:nvPr>
        </p:nvSpPr>
        <p:spPr>
          <a:ln/>
        </p:spPr>
        <p:txBody>
          <a:bodyPr/>
          <a:lstStyle/>
          <a:p>
            <a:r>
              <a:rPr lang="en-US"/>
              <a:t>Questions for you to think about</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31</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body" idx="1"/>
          </p:nvPr>
        </p:nvSpPr>
        <p:spPr>
          <a:ln/>
        </p:spPr>
        <p:txBody>
          <a:bodyPr/>
          <a:lstStyle/>
          <a:p>
            <a:pPr marL="609600" indent="-609600">
              <a:lnSpc>
                <a:spcPct val="90000"/>
              </a:lnSpc>
              <a:buFontTx/>
              <a:buAutoNum type="arabicPeriod"/>
            </a:pPr>
            <a:r>
              <a:rPr lang="en-GB" sz="2400" dirty="0"/>
              <a:t>Consider a conjunction </a:t>
            </a:r>
            <a:r>
              <a:rPr lang="en-US" sz="2400" i="1" dirty="0"/>
              <a:t>p</a:t>
            </a:r>
            <a:r>
              <a:rPr lang="en-US" sz="2400" baseline="-25000" dirty="0"/>
              <a:t>1</a:t>
            </a:r>
            <a:r>
              <a:rPr lang="en-US" sz="2400" dirty="0"/>
              <a:t> </a:t>
            </a:r>
            <a:r>
              <a:rPr lang="en-US" sz="2400" dirty="0">
                <a:sym typeface="Symbol" charset="0"/>
              </a:rPr>
              <a:t></a:t>
            </a:r>
            <a:r>
              <a:rPr lang="en-US" sz="2400" dirty="0"/>
              <a:t> </a:t>
            </a:r>
            <a:r>
              <a:rPr lang="en-US" sz="2400" i="1" dirty="0"/>
              <a:t>p</a:t>
            </a:r>
            <a:r>
              <a:rPr lang="en-US" sz="2400" baseline="-25000" dirty="0"/>
              <a:t>2 </a:t>
            </a:r>
            <a:r>
              <a:rPr lang="en-US" sz="2400" dirty="0">
                <a:sym typeface="Symbol" charset="0"/>
              </a:rPr>
              <a:t></a:t>
            </a:r>
            <a:r>
              <a:rPr lang="en-US" sz="2400" dirty="0"/>
              <a:t> </a:t>
            </a:r>
            <a:r>
              <a:rPr lang="en-US" sz="2400" i="1" dirty="0"/>
              <a:t>p</a:t>
            </a:r>
            <a:r>
              <a:rPr lang="en-US" sz="2400" i="1" baseline="-25000" dirty="0"/>
              <a:t>3</a:t>
            </a:r>
            <a:br>
              <a:rPr lang="en-US" sz="2400" i="1" baseline="-25000" dirty="0"/>
            </a:br>
            <a:r>
              <a:rPr lang="en-US" sz="2400" dirty="0"/>
              <a:t>How many rows are there in its truth table?  8</a:t>
            </a:r>
            <a:br>
              <a:rPr lang="en-US" sz="2400" dirty="0"/>
            </a:br>
            <a:r>
              <a:rPr lang="en-US" sz="2400" dirty="0"/>
              <a:t> </a:t>
            </a:r>
            <a:r>
              <a:rPr lang="en-US" sz="2400" i="1" dirty="0"/>
              <a:t>p</a:t>
            </a:r>
            <a:r>
              <a:rPr lang="en-US" sz="2400" baseline="-25000" dirty="0"/>
              <a:t>1</a:t>
            </a:r>
            <a:r>
              <a:rPr lang="en-US" sz="2400" dirty="0"/>
              <a:t> </a:t>
            </a:r>
            <a:r>
              <a:rPr lang="en-US" sz="2400" dirty="0">
                <a:sym typeface="Symbol" charset="0"/>
              </a:rPr>
              <a:t></a:t>
            </a:r>
            <a:r>
              <a:rPr lang="en-US" sz="2400" dirty="0"/>
              <a:t> </a:t>
            </a:r>
            <a:r>
              <a:rPr lang="en-US" sz="2400" i="1" dirty="0"/>
              <a:t>p</a:t>
            </a:r>
            <a:r>
              <a:rPr lang="en-US" sz="2400" baseline="-25000" dirty="0"/>
              <a:t>2 </a:t>
            </a:r>
            <a:r>
              <a:rPr lang="en-US" sz="2400" dirty="0">
                <a:sym typeface="Symbol" charset="0"/>
              </a:rPr>
              <a:t></a:t>
            </a:r>
            <a:r>
              <a:rPr lang="en-US" sz="2400" dirty="0"/>
              <a:t> </a:t>
            </a:r>
            <a:r>
              <a:rPr lang="en-US" sz="2400" i="1" dirty="0"/>
              <a:t>p</a:t>
            </a:r>
            <a:r>
              <a:rPr lang="en-US" sz="2400" i="1" baseline="-25000" dirty="0"/>
              <a:t>3</a:t>
            </a:r>
            <a:r>
              <a:rPr lang="en-US" sz="2400" dirty="0"/>
              <a:t> </a:t>
            </a:r>
            <a:br>
              <a:rPr lang="en-US" sz="2400" dirty="0"/>
            </a:br>
            <a:r>
              <a:rPr lang="en-US" sz="2400" dirty="0"/>
              <a:t> </a:t>
            </a:r>
            <a:r>
              <a:rPr lang="en-GB" sz="2400" dirty="0"/>
              <a:t>1      1      1</a:t>
            </a:r>
            <a:br>
              <a:rPr lang="en-GB" sz="2400" dirty="0"/>
            </a:br>
            <a:r>
              <a:rPr lang="en-GB" sz="2400" dirty="0"/>
              <a:t> 1      1      0</a:t>
            </a:r>
            <a:br>
              <a:rPr lang="en-GB" sz="2400" dirty="0"/>
            </a:br>
            <a:r>
              <a:rPr lang="en-GB" sz="2400" dirty="0"/>
              <a:t> 1      0      1</a:t>
            </a:r>
            <a:br>
              <a:rPr lang="en-GB" sz="2400" dirty="0"/>
            </a:br>
            <a:r>
              <a:rPr lang="en-GB" sz="2400" dirty="0"/>
              <a:t> 1      0      0</a:t>
            </a:r>
            <a:br>
              <a:rPr lang="en-GB" sz="2400" dirty="0"/>
            </a:br>
            <a:r>
              <a:rPr lang="en-GB" sz="2400" dirty="0"/>
              <a:t> 0      1      1</a:t>
            </a:r>
            <a:br>
              <a:rPr lang="en-GB" sz="2400" dirty="0"/>
            </a:br>
            <a:r>
              <a:rPr lang="en-GB" sz="2400" dirty="0"/>
              <a:t> 0      1      0</a:t>
            </a:r>
            <a:br>
              <a:rPr lang="en-GB" sz="2400" dirty="0"/>
            </a:br>
            <a:r>
              <a:rPr lang="en-GB" sz="2400" dirty="0"/>
              <a:t> 0      0      1</a:t>
            </a:r>
            <a:br>
              <a:rPr lang="en-GB" sz="2400" dirty="0"/>
            </a:br>
            <a:r>
              <a:rPr lang="en-GB" sz="2400" dirty="0"/>
              <a:t> 0      0      0</a:t>
            </a:r>
            <a:br>
              <a:rPr lang="en-GB" sz="2400" dirty="0"/>
            </a:br>
            <a:endParaRPr lang="en-US" sz="2400" dirty="0"/>
          </a:p>
        </p:txBody>
      </p:sp>
      <p:sp>
        <p:nvSpPr>
          <p:cNvPr id="934915" name="Rectangle 3"/>
          <p:cNvSpPr>
            <a:spLocks noGrp="1" noChangeArrowheads="1"/>
          </p:cNvSpPr>
          <p:nvPr>
            <p:ph type="title"/>
          </p:nvPr>
        </p:nvSpPr>
        <p:spPr>
          <a:ln/>
        </p:spPr>
        <p:txBody>
          <a:bodyPr/>
          <a:lstStyle/>
          <a:p>
            <a:r>
              <a:rPr lang="en-US"/>
              <a:t>Questions for you to think about</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32</a:t>
            </a:fld>
            <a:endParaRPr lang="en-US"/>
          </a:p>
        </p:txBody>
      </p:sp>
      <p:sp>
        <p:nvSpPr>
          <p:cNvPr id="2" name="TextBox 1"/>
          <p:cNvSpPr txBox="1"/>
          <p:nvPr/>
        </p:nvSpPr>
        <p:spPr>
          <a:xfrm>
            <a:off x="4419600" y="3276600"/>
            <a:ext cx="2743200" cy="1938992"/>
          </a:xfrm>
          <a:prstGeom prst="rect">
            <a:avLst/>
          </a:prstGeom>
          <a:noFill/>
        </p:spPr>
        <p:txBody>
          <a:bodyPr wrap="square" rtlCol="0">
            <a:spAutoFit/>
          </a:bodyPr>
          <a:lstStyle/>
          <a:p>
            <a:r>
              <a:rPr lang="en-US" dirty="0" smtClean="0"/>
              <a:t>Two truth values (0,1) and three propositions:</a:t>
            </a:r>
          </a:p>
          <a:p>
            <a:endParaRPr lang="en-US" dirty="0"/>
          </a:p>
          <a:p>
            <a:r>
              <a:rPr lang="en-US" dirty="0" smtClean="0"/>
              <a:t>2</a:t>
            </a:r>
            <a:r>
              <a:rPr lang="en-US" baseline="30000" dirty="0" smtClean="0"/>
              <a:t>3</a:t>
            </a:r>
            <a:r>
              <a:rPr lang="en-US" dirty="0" smtClean="0"/>
              <a:t> = 8.</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body" idx="1"/>
          </p:nvPr>
        </p:nvSpPr>
        <p:spPr>
          <a:ln/>
        </p:spPr>
        <p:txBody>
          <a:bodyPr/>
          <a:lstStyle/>
          <a:p>
            <a:pPr marL="609600" indent="-609600">
              <a:buFontTx/>
              <a:buNone/>
            </a:pPr>
            <a:r>
              <a:rPr lang="en-US" dirty="0"/>
              <a:t>2.  Consider </a:t>
            </a:r>
            <a:r>
              <a:rPr lang="en-US" i="1" dirty="0"/>
              <a:t>p</a:t>
            </a:r>
            <a:r>
              <a:rPr lang="en-US" baseline="-25000" dirty="0"/>
              <a:t>1</a:t>
            </a:r>
            <a:r>
              <a:rPr lang="en-US" dirty="0"/>
              <a:t> </a:t>
            </a:r>
            <a:r>
              <a:rPr lang="en-US" dirty="0">
                <a:sym typeface="Symbol" charset="0"/>
              </a:rPr>
              <a:t></a:t>
            </a:r>
            <a:r>
              <a:rPr lang="en-US" dirty="0"/>
              <a:t> </a:t>
            </a:r>
            <a:r>
              <a:rPr lang="en-US" i="1" dirty="0"/>
              <a:t>p</a:t>
            </a:r>
            <a:r>
              <a:rPr lang="en-US" baseline="-25000" dirty="0"/>
              <a:t>2 </a:t>
            </a:r>
            <a:r>
              <a:rPr lang="en-US" dirty="0">
                <a:sym typeface="Symbol" charset="0"/>
              </a:rPr>
              <a:t></a:t>
            </a:r>
            <a:r>
              <a:rPr lang="en-US" dirty="0"/>
              <a:t> … </a:t>
            </a:r>
            <a:r>
              <a:rPr lang="en-US" dirty="0">
                <a:sym typeface="Symbol" charset="0"/>
              </a:rPr>
              <a:t></a:t>
            </a:r>
            <a:r>
              <a:rPr lang="en-US" dirty="0"/>
              <a:t> </a:t>
            </a:r>
            <a:r>
              <a:rPr lang="en-US" i="1" dirty="0" err="1"/>
              <a:t>p</a:t>
            </a:r>
            <a:r>
              <a:rPr lang="en-US" i="1" baseline="-25000" dirty="0" err="1"/>
              <a:t>n</a:t>
            </a:r>
            <a:r>
              <a:rPr lang="en-US" dirty="0"/>
              <a:t> </a:t>
            </a:r>
            <a:br>
              <a:rPr lang="en-US" dirty="0"/>
            </a:br>
            <a:r>
              <a:rPr lang="en-US" dirty="0"/>
              <a:t>How many rows are there </a:t>
            </a:r>
            <a:r>
              <a:rPr lang="en-US" dirty="0" smtClean="0"/>
              <a:t>in </a:t>
            </a:r>
            <a:r>
              <a:rPr lang="en-US" dirty="0"/>
              <a:t>its truth table?</a:t>
            </a:r>
            <a:br>
              <a:rPr lang="en-US" dirty="0"/>
            </a:br>
            <a:r>
              <a:rPr lang="en-US" dirty="0"/>
              <a:t/>
            </a:r>
            <a:br>
              <a:rPr lang="en-US" dirty="0"/>
            </a:br>
            <a:r>
              <a:rPr lang="en-US" dirty="0" smtClean="0"/>
              <a:t>2*2*2</a:t>
            </a:r>
            <a:r>
              <a:rPr lang="en-US" dirty="0"/>
              <a:t>*</a:t>
            </a:r>
            <a:r>
              <a:rPr lang="en-US" dirty="0" smtClean="0"/>
              <a:t>  </a:t>
            </a:r>
            <a:r>
              <a:rPr lang="en-US" dirty="0"/>
              <a:t>…  </a:t>
            </a:r>
            <a:r>
              <a:rPr lang="en-US" dirty="0" smtClean="0"/>
              <a:t>*2   </a:t>
            </a:r>
            <a:r>
              <a:rPr lang="en-US" dirty="0"/>
              <a:t>(n factors)</a:t>
            </a:r>
            <a:br>
              <a:rPr lang="en-US" dirty="0"/>
            </a:br>
            <a:r>
              <a:rPr lang="en-US" dirty="0"/>
              <a:t>Hence 2</a:t>
            </a:r>
            <a:r>
              <a:rPr lang="en-US" baseline="30000" dirty="0"/>
              <a:t>n   </a:t>
            </a:r>
            <a:r>
              <a:rPr lang="en-US" dirty="0"/>
              <a:t>(This grows exponentially!)</a:t>
            </a:r>
          </a:p>
        </p:txBody>
      </p:sp>
      <p:sp>
        <p:nvSpPr>
          <p:cNvPr id="936963" name="Rectangle 3"/>
          <p:cNvSpPr>
            <a:spLocks noGrp="1" noChangeArrowheads="1"/>
          </p:cNvSpPr>
          <p:nvPr>
            <p:ph type="title"/>
          </p:nvPr>
        </p:nvSpPr>
        <p:spPr>
          <a:ln/>
        </p:spPr>
        <p:txBody>
          <a:bodyPr/>
          <a:lstStyle/>
          <a:p>
            <a:r>
              <a:rPr lang="en-US"/>
              <a:t>Questions for you to think about</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body" idx="1"/>
          </p:nvPr>
        </p:nvSpPr>
        <p:spPr>
          <a:ln/>
        </p:spPr>
        <p:txBody>
          <a:bodyPr/>
          <a:lstStyle/>
          <a:p>
            <a:pPr marL="609600" indent="-609600">
              <a:buFontTx/>
              <a:buNone/>
            </a:pPr>
            <a:r>
              <a:rPr lang="en-US" dirty="0">
                <a:solidFill>
                  <a:schemeClr val="accent2"/>
                </a:solidFill>
              </a:rPr>
              <a:t>3.  Explain why ¬ and </a:t>
            </a:r>
            <a:r>
              <a:rPr lang="en-US" dirty="0">
                <a:solidFill>
                  <a:schemeClr val="accent2"/>
                </a:solidFill>
                <a:sym typeface="Symbol" charset="0"/>
              </a:rPr>
              <a:t> together are sufficient to express </a:t>
            </a:r>
            <a:r>
              <a:rPr lang="en-US" i="1" dirty="0" smtClean="0">
                <a:solidFill>
                  <a:schemeClr val="accent2"/>
                </a:solidFill>
                <a:sym typeface="Symbol" charset="0"/>
              </a:rPr>
              <a:t>any</a:t>
            </a:r>
            <a:r>
              <a:rPr lang="en-US" dirty="0">
                <a:solidFill>
                  <a:schemeClr val="accent2"/>
                </a:solidFill>
                <a:sym typeface="Symbol" charset="0"/>
              </a:rPr>
              <a:t> </a:t>
            </a:r>
            <a:r>
              <a:rPr lang="en-US" dirty="0" smtClean="0">
                <a:solidFill>
                  <a:schemeClr val="accent2"/>
                </a:solidFill>
                <a:sym typeface="Symbol" charset="0"/>
              </a:rPr>
              <a:t>other complex expression in propositional logic.</a:t>
            </a:r>
            <a:endParaRPr lang="en-US" dirty="0">
              <a:solidFill>
                <a:schemeClr val="accent2"/>
              </a:solidFill>
              <a:sym typeface="Symbol" charset="0"/>
            </a:endParaRPr>
          </a:p>
        </p:txBody>
      </p:sp>
      <p:sp>
        <p:nvSpPr>
          <p:cNvPr id="939011" name="Rectangle 3"/>
          <p:cNvSpPr>
            <a:spLocks noGrp="1" noChangeArrowheads="1"/>
          </p:cNvSpPr>
          <p:nvPr>
            <p:ph type="title"/>
          </p:nvPr>
        </p:nvSpPr>
        <p:spPr>
          <a:ln/>
        </p:spPr>
        <p:txBody>
          <a:bodyPr/>
          <a:lstStyle/>
          <a:p>
            <a:r>
              <a:rPr lang="en-US"/>
              <a:t>Questions for you to think about</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body" idx="1"/>
          </p:nvPr>
        </p:nvSpPr>
        <p:spPr>
          <a:ln/>
        </p:spPr>
        <p:txBody>
          <a:bodyPr/>
          <a:lstStyle/>
          <a:p>
            <a:pPr marL="514350" indent="-514350">
              <a:buFont typeface="+mj-lt"/>
              <a:buAutoNum type="arabicPeriod" startAt="3"/>
            </a:pPr>
            <a:r>
              <a:rPr lang="en-US" dirty="0">
                <a:solidFill>
                  <a:schemeClr val="accent2"/>
                </a:solidFill>
              </a:rPr>
              <a:t>Explain why ¬ and </a:t>
            </a:r>
            <a:r>
              <a:rPr lang="en-US" dirty="0">
                <a:solidFill>
                  <a:schemeClr val="accent2"/>
                </a:solidFill>
                <a:sym typeface="Symbol" charset="0"/>
              </a:rPr>
              <a:t> together are sufficient to express </a:t>
            </a:r>
            <a:r>
              <a:rPr lang="en-US" i="1" dirty="0">
                <a:solidFill>
                  <a:schemeClr val="accent2"/>
                </a:solidFill>
                <a:sym typeface="Symbol" charset="0"/>
              </a:rPr>
              <a:t>any</a:t>
            </a:r>
            <a:r>
              <a:rPr lang="en-US" dirty="0">
                <a:solidFill>
                  <a:schemeClr val="accent2"/>
                </a:solidFill>
                <a:sym typeface="Symbol" charset="0"/>
              </a:rPr>
              <a:t> other complex expression in propositional logic.</a:t>
            </a:r>
          </a:p>
          <a:p>
            <a:pPr marL="609600" indent="-609600">
              <a:lnSpc>
                <a:spcPct val="90000"/>
              </a:lnSpc>
            </a:pPr>
            <a:r>
              <a:rPr lang="en-GB" dirty="0" smtClean="0">
                <a:solidFill>
                  <a:schemeClr val="accent2"/>
                </a:solidFill>
                <a:sym typeface="Symbol" charset="0"/>
              </a:rPr>
              <a:t>Obviously</a:t>
            </a:r>
            <a:r>
              <a:rPr lang="en-GB" dirty="0">
                <a:solidFill>
                  <a:schemeClr val="accent2"/>
                </a:solidFill>
                <a:sym typeface="Symbol" charset="0"/>
              </a:rPr>
              <a:t>, if we add new connectives</a:t>
            </a:r>
            <a:br>
              <a:rPr lang="en-GB" dirty="0">
                <a:solidFill>
                  <a:schemeClr val="accent2"/>
                </a:solidFill>
                <a:sym typeface="Symbol" charset="0"/>
              </a:rPr>
            </a:br>
            <a:r>
              <a:rPr lang="en-GB" dirty="0">
                <a:solidFill>
                  <a:schemeClr val="accent2"/>
                </a:solidFill>
                <a:sym typeface="Symbol" charset="0"/>
              </a:rPr>
              <a:t>(like </a:t>
            </a:r>
            <a:r>
              <a:rPr lang="en-US" dirty="0">
                <a:solidFill>
                  <a:schemeClr val="accent2"/>
                </a:solidFill>
                <a:sym typeface="Symbol" charset="0"/>
              </a:rPr>
              <a:t>) </a:t>
            </a:r>
            <a:r>
              <a:rPr lang="en-GB" dirty="0">
                <a:solidFill>
                  <a:schemeClr val="accent2"/>
                </a:solidFill>
                <a:sym typeface="Symbol" charset="0"/>
              </a:rPr>
              <a:t>we can write new </a:t>
            </a:r>
            <a:r>
              <a:rPr lang="en-GB" dirty="0" smtClean="0">
                <a:solidFill>
                  <a:schemeClr val="accent2"/>
                </a:solidFill>
                <a:sym typeface="Symbol" charset="0"/>
              </a:rPr>
              <a:t>formulas.</a:t>
            </a:r>
            <a:endParaRPr lang="en-GB" dirty="0">
              <a:solidFill>
                <a:schemeClr val="accent2"/>
              </a:solidFill>
              <a:sym typeface="Symbol" charset="0"/>
            </a:endParaRPr>
          </a:p>
          <a:p>
            <a:pPr marL="609600" indent="-609600">
              <a:lnSpc>
                <a:spcPct val="90000"/>
              </a:lnSpc>
            </a:pPr>
            <a:r>
              <a:rPr lang="en-GB" dirty="0" smtClean="0">
                <a:solidFill>
                  <a:schemeClr val="accent2"/>
                </a:solidFill>
                <a:sym typeface="Symbol" charset="0"/>
              </a:rPr>
              <a:t>CLAIM: these </a:t>
            </a:r>
            <a:r>
              <a:rPr lang="en-GB" dirty="0">
                <a:solidFill>
                  <a:schemeClr val="accent2"/>
                </a:solidFill>
                <a:sym typeface="Symbol" charset="0"/>
              </a:rPr>
              <a:t>formulas would always be equivalent with ones that only use </a:t>
            </a:r>
            <a:r>
              <a:rPr lang="en-US" dirty="0">
                <a:solidFill>
                  <a:schemeClr val="accent2"/>
                </a:solidFill>
              </a:rPr>
              <a:t>¬ and </a:t>
            </a:r>
            <a:r>
              <a:rPr lang="en-US" dirty="0">
                <a:solidFill>
                  <a:schemeClr val="accent2"/>
                </a:solidFill>
                <a:sym typeface="Symbol" charset="0"/>
              </a:rPr>
              <a:t></a:t>
            </a:r>
            <a:br>
              <a:rPr lang="en-US" dirty="0">
                <a:solidFill>
                  <a:schemeClr val="accent2"/>
                </a:solidFill>
                <a:sym typeface="Symbol" charset="0"/>
              </a:rPr>
            </a:br>
            <a:r>
              <a:rPr lang="en-US" dirty="0">
                <a:solidFill>
                  <a:schemeClr val="accent2"/>
                </a:solidFill>
                <a:sym typeface="Symbol" charset="0"/>
              </a:rPr>
              <a:t>(This is what we need to prove</a:t>
            </a:r>
            <a:r>
              <a:rPr lang="en-US" dirty="0" smtClean="0">
                <a:solidFill>
                  <a:schemeClr val="accent2"/>
                </a:solidFill>
                <a:sym typeface="Symbol" charset="0"/>
              </a:rPr>
              <a:t>).</a:t>
            </a:r>
            <a:endParaRPr lang="en-US" dirty="0">
              <a:solidFill>
                <a:schemeClr val="accent2"/>
              </a:solidFill>
              <a:sym typeface="Symbol" charset="0"/>
            </a:endParaRPr>
          </a:p>
        </p:txBody>
      </p:sp>
      <p:sp>
        <p:nvSpPr>
          <p:cNvPr id="950275" name="Rectangle 3"/>
          <p:cNvSpPr>
            <a:spLocks noGrp="1" noChangeArrowheads="1"/>
          </p:cNvSpPr>
          <p:nvPr>
            <p:ph type="title"/>
          </p:nvPr>
        </p:nvSpPr>
        <p:spPr>
          <a:ln/>
        </p:spPr>
        <p:txBody>
          <a:bodyPr/>
          <a:lstStyle/>
          <a:p>
            <a:r>
              <a:rPr lang="en-US"/>
              <a:t>Questions for you to think about</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body" idx="1"/>
          </p:nvPr>
        </p:nvSpPr>
        <p:spPr>
          <a:ln/>
        </p:spPr>
        <p:txBody>
          <a:bodyPr/>
          <a:lstStyle/>
          <a:p>
            <a:pPr marL="609600" indent="-609600">
              <a:lnSpc>
                <a:spcPct val="80000"/>
              </a:lnSpc>
            </a:pPr>
            <a:r>
              <a:rPr lang="en-GB" sz="2800" dirty="0">
                <a:solidFill>
                  <a:schemeClr val="accent2"/>
                </a:solidFill>
                <a:sym typeface="Symbol" charset="0"/>
              </a:rPr>
              <a:t>Saying this in a different way: if we add new connectives, we can write new formulas, but these formulas will always only express truth functions that can already be expressed by formulas that only use </a:t>
            </a:r>
            <a:r>
              <a:rPr lang="en-US" sz="2800" dirty="0">
                <a:solidFill>
                  <a:schemeClr val="accent2"/>
                </a:solidFill>
              </a:rPr>
              <a:t>¬ and </a:t>
            </a:r>
            <a:r>
              <a:rPr lang="en-US" sz="2800" dirty="0">
                <a:solidFill>
                  <a:schemeClr val="accent2"/>
                </a:solidFill>
                <a:sym typeface="Symbol" charset="0"/>
              </a:rPr>
              <a:t></a:t>
            </a:r>
            <a:r>
              <a:rPr lang="en-US" sz="2800" dirty="0" smtClean="0">
                <a:solidFill>
                  <a:schemeClr val="accent2"/>
                </a:solidFill>
                <a:sym typeface="Symbol" charset="0"/>
              </a:rPr>
              <a:t>.</a:t>
            </a:r>
          </a:p>
          <a:p>
            <a:pPr marL="609600" indent="-609600">
              <a:lnSpc>
                <a:spcPct val="80000"/>
              </a:lnSpc>
            </a:pPr>
            <a:r>
              <a:rPr lang="en-US" sz="2800" dirty="0" smtClean="0">
                <a:solidFill>
                  <a:schemeClr val="accent2"/>
                </a:solidFill>
                <a:sym typeface="Symbol" charset="0"/>
              </a:rPr>
              <a:t>That is, they will be equivalent.</a:t>
            </a:r>
          </a:p>
          <a:p>
            <a:pPr marL="609600" indent="-609600">
              <a:lnSpc>
                <a:spcPct val="80000"/>
              </a:lnSpc>
            </a:pPr>
            <a:r>
              <a:rPr lang="en-GB" sz="2800" dirty="0" smtClean="0">
                <a:solidFill>
                  <a:schemeClr val="accent2"/>
                </a:solidFill>
                <a:sym typeface="Symbol" charset="0"/>
              </a:rPr>
              <a:t>Example </a:t>
            </a:r>
            <a:r>
              <a:rPr lang="en-GB" sz="2800" dirty="0">
                <a:solidFill>
                  <a:schemeClr val="accent2"/>
                </a:solidFill>
                <a:sym typeface="Symbol" charset="0"/>
              </a:rPr>
              <a:t>of  writing a disjunction in another </a:t>
            </a:r>
            <a:r>
              <a:rPr lang="en-GB" sz="2800" dirty="0" smtClean="0">
                <a:solidFill>
                  <a:schemeClr val="accent2"/>
                </a:solidFill>
                <a:sym typeface="Symbol" charset="0"/>
              </a:rPr>
              <a:t>form (equivalence shown before): </a:t>
            </a:r>
            <a:r>
              <a:rPr lang="en-GB" sz="2800" dirty="0">
                <a:solidFill>
                  <a:schemeClr val="accent2"/>
                </a:solidFill>
                <a:sym typeface="Symbol" charset="0"/>
              </a:rPr>
              <a:t/>
            </a:r>
            <a:br>
              <a:rPr lang="en-GB" sz="2800" dirty="0">
                <a:solidFill>
                  <a:schemeClr val="accent2"/>
                </a:solidFill>
                <a:sym typeface="Symbol" charset="0"/>
              </a:rPr>
            </a:br>
            <a:r>
              <a:rPr lang="en-GB" sz="2800" dirty="0">
                <a:solidFill>
                  <a:schemeClr val="accent2"/>
                </a:solidFill>
                <a:sym typeface="Symbol" charset="0"/>
              </a:rPr>
              <a:t/>
            </a:r>
            <a:br>
              <a:rPr lang="en-GB" sz="2800" dirty="0">
                <a:solidFill>
                  <a:schemeClr val="accent2"/>
                </a:solidFill>
                <a:sym typeface="Symbol" charset="0"/>
              </a:rPr>
            </a:br>
            <a:r>
              <a:rPr lang="en-GB" sz="2800" dirty="0">
                <a:solidFill>
                  <a:schemeClr val="accent2"/>
                </a:solidFill>
                <a:sym typeface="Symbol" charset="0"/>
              </a:rPr>
              <a:t>              </a:t>
            </a:r>
            <a:r>
              <a:rPr lang="en-GB" sz="2800" dirty="0"/>
              <a:t>p </a:t>
            </a:r>
            <a:r>
              <a:rPr lang="en-US" sz="2800" dirty="0">
                <a:sym typeface="Symbol" charset="0"/>
              </a:rPr>
              <a:t>  </a:t>
            </a:r>
            <a:r>
              <a:rPr lang="en-US" sz="2800" i="1" dirty="0">
                <a:sym typeface="Symbol" charset="0"/>
              </a:rPr>
              <a:t> </a:t>
            </a:r>
            <a:r>
              <a:rPr lang="en-US" sz="2800" dirty="0">
                <a:sym typeface="Symbol" charset="0"/>
              </a:rPr>
              <a:t>q  </a:t>
            </a:r>
            <a:r>
              <a:rPr lang="en-US" sz="2800" dirty="0"/>
              <a:t>¬(¬p </a:t>
            </a:r>
            <a:r>
              <a:rPr lang="en-US" sz="2800" dirty="0">
                <a:sym typeface="Symbol" charset="0"/>
              </a:rPr>
              <a:t> </a:t>
            </a:r>
            <a:r>
              <a:rPr lang="en-US" sz="2800" dirty="0"/>
              <a:t>¬</a:t>
            </a:r>
            <a:r>
              <a:rPr lang="en-US" sz="2800" dirty="0">
                <a:sym typeface="Symbol" charset="0"/>
              </a:rPr>
              <a:t>q) </a:t>
            </a:r>
          </a:p>
        </p:txBody>
      </p:sp>
      <p:sp>
        <p:nvSpPr>
          <p:cNvPr id="952323" name="Rectangle 3"/>
          <p:cNvSpPr>
            <a:spLocks noGrp="1" noChangeArrowheads="1"/>
          </p:cNvSpPr>
          <p:nvPr>
            <p:ph type="title"/>
          </p:nvPr>
        </p:nvSpPr>
        <p:spPr>
          <a:ln/>
        </p:spPr>
        <p:txBody>
          <a:bodyPr/>
          <a:lstStyle/>
          <a:p>
            <a:r>
              <a:rPr lang="en-US" dirty="0" smtClean="0"/>
              <a:t>Relating AND and OR</a:t>
            </a:r>
            <a:endParaRPr lang="en-US" dirty="0"/>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36</a:t>
            </a:fld>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a:ln/>
        </p:spPr>
        <p:txBody>
          <a:bodyPr/>
          <a:lstStyle/>
          <a:p>
            <a:r>
              <a:rPr lang="en-GB" b="1" dirty="0" smtClean="0"/>
              <a:t>Mystery Operator</a:t>
            </a:r>
            <a:r>
              <a:rPr lang="en-GB" dirty="0" smtClean="0"/>
              <a:t> </a:t>
            </a:r>
            <a:endParaRPr lang="en-US" dirty="0"/>
          </a:p>
        </p:txBody>
      </p:sp>
      <p:sp>
        <p:nvSpPr>
          <p:cNvPr id="1211395" name="Rectangle 3"/>
          <p:cNvSpPr>
            <a:spLocks noGrp="1" noChangeArrowheads="1"/>
          </p:cNvSpPr>
          <p:nvPr>
            <p:ph type="body" idx="1"/>
          </p:nvPr>
        </p:nvSpPr>
        <p:spPr>
          <a:ln/>
        </p:spPr>
        <p:txBody>
          <a:bodyPr/>
          <a:lstStyle/>
          <a:p>
            <a:pPr marL="609600" indent="-609600">
              <a:lnSpc>
                <a:spcPct val="80000"/>
              </a:lnSpc>
              <a:buFontTx/>
              <a:buNone/>
            </a:pPr>
            <a:r>
              <a:rPr lang="en-GB" sz="2800" dirty="0">
                <a:solidFill>
                  <a:srgbClr val="FF0000"/>
                </a:solidFill>
              </a:rPr>
              <a:t>PQR</a:t>
            </a:r>
            <a:r>
              <a:rPr lang="en-GB" sz="2800" dirty="0"/>
              <a:t>     </a:t>
            </a:r>
            <a:r>
              <a:rPr lang="en-GB" sz="2800" dirty="0">
                <a:solidFill>
                  <a:srgbClr val="FF0000"/>
                </a:solidFill>
              </a:rPr>
              <a:t>Formula (containing P,Q,R)</a:t>
            </a:r>
          </a:p>
          <a:p>
            <a:pPr marL="609600" indent="-609600">
              <a:lnSpc>
                <a:spcPct val="80000"/>
              </a:lnSpc>
              <a:buFontTx/>
              <a:buNone/>
            </a:pPr>
            <a:r>
              <a:rPr lang="en-GB" sz="2800" dirty="0"/>
              <a:t>1 1 1             0</a:t>
            </a:r>
          </a:p>
          <a:p>
            <a:pPr marL="609600" indent="-609600">
              <a:lnSpc>
                <a:spcPct val="80000"/>
              </a:lnSpc>
              <a:buFontTx/>
              <a:buNone/>
            </a:pPr>
            <a:r>
              <a:rPr lang="en-GB" sz="2800" dirty="0"/>
              <a:t>1 1 0             1</a:t>
            </a:r>
          </a:p>
          <a:p>
            <a:pPr marL="609600" indent="-609600">
              <a:lnSpc>
                <a:spcPct val="80000"/>
              </a:lnSpc>
              <a:buFontTx/>
              <a:buNone/>
            </a:pPr>
            <a:r>
              <a:rPr lang="en-GB" sz="2800" dirty="0"/>
              <a:t>1 0 1             1</a:t>
            </a:r>
          </a:p>
          <a:p>
            <a:pPr marL="609600" indent="-609600">
              <a:lnSpc>
                <a:spcPct val="80000"/>
              </a:lnSpc>
              <a:buFontTx/>
              <a:buNone/>
            </a:pPr>
            <a:r>
              <a:rPr lang="en-GB" sz="2800" dirty="0"/>
              <a:t>1 0 0             0</a:t>
            </a:r>
          </a:p>
          <a:p>
            <a:pPr marL="609600" indent="-609600">
              <a:lnSpc>
                <a:spcPct val="80000"/>
              </a:lnSpc>
              <a:buFontTx/>
              <a:buNone/>
            </a:pPr>
            <a:r>
              <a:rPr lang="en-GB" sz="2800" dirty="0"/>
              <a:t>0 1 1             0</a:t>
            </a:r>
          </a:p>
          <a:p>
            <a:pPr marL="609600" indent="-609600">
              <a:lnSpc>
                <a:spcPct val="80000"/>
              </a:lnSpc>
              <a:buFontTx/>
              <a:buNone/>
            </a:pPr>
            <a:r>
              <a:rPr lang="en-GB" sz="2800" dirty="0"/>
              <a:t>0 1 0             0</a:t>
            </a:r>
          </a:p>
          <a:p>
            <a:pPr marL="609600" indent="-609600">
              <a:lnSpc>
                <a:spcPct val="80000"/>
              </a:lnSpc>
              <a:buFontTx/>
              <a:buNone/>
            </a:pPr>
            <a:r>
              <a:rPr lang="en-GB" sz="2800" dirty="0"/>
              <a:t>0 0 1             0</a:t>
            </a:r>
          </a:p>
          <a:p>
            <a:pPr marL="609600" indent="-609600">
              <a:lnSpc>
                <a:spcPct val="80000"/>
              </a:lnSpc>
              <a:buFontTx/>
              <a:buNone/>
            </a:pPr>
            <a:r>
              <a:rPr lang="en-GB" sz="2800" dirty="0"/>
              <a:t>0 0 0             0       </a:t>
            </a:r>
            <a:r>
              <a:rPr lang="en-GB" sz="2800" dirty="0">
                <a:solidFill>
                  <a:srgbClr val="FF0000"/>
                </a:solidFill>
              </a:rPr>
              <a:t>Does there exist such a Formula?</a:t>
            </a:r>
            <a:r>
              <a:rPr lang="en-GB" sz="2800" dirty="0"/>
              <a:t>   </a:t>
            </a:r>
            <a:endParaRPr lang="en-US" sz="2800" dirty="0"/>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37</a:t>
            </a:fld>
            <a:endParaRPr lang="en-US"/>
          </a:p>
        </p:txBody>
      </p:sp>
      <p:sp>
        <p:nvSpPr>
          <p:cNvPr id="2" name="TextBox 1"/>
          <p:cNvSpPr txBox="1"/>
          <p:nvPr/>
        </p:nvSpPr>
        <p:spPr>
          <a:xfrm>
            <a:off x="3352800" y="2362200"/>
            <a:ext cx="4724400" cy="3108544"/>
          </a:xfrm>
          <a:prstGeom prst="rect">
            <a:avLst/>
          </a:prstGeom>
          <a:noFill/>
        </p:spPr>
        <p:txBody>
          <a:bodyPr wrap="square" rtlCol="0">
            <a:spAutoFit/>
          </a:bodyPr>
          <a:lstStyle/>
          <a:p>
            <a:r>
              <a:rPr lang="en-US" sz="2800" dirty="0" smtClean="0"/>
              <a:t>Suppose, given the truth values of P, Q, and R, we construct a Formula with the given resulting truth value.  This is our 'mystery' operator .  Can it be written equivalently with NOT and AND.</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body" idx="1"/>
          </p:nvPr>
        </p:nvSpPr>
        <p:spPr>
          <a:ln/>
        </p:spPr>
        <p:txBody>
          <a:bodyPr/>
          <a:lstStyle/>
          <a:p>
            <a:pPr marL="609600" indent="-609600">
              <a:buFontTx/>
              <a:buNone/>
            </a:pPr>
            <a:r>
              <a:rPr lang="en-US">
                <a:solidFill>
                  <a:schemeClr val="accent2"/>
                </a:solidFill>
              </a:rPr>
              <a:t>3. Explain why ¬ and </a:t>
            </a:r>
            <a:r>
              <a:rPr lang="en-US">
                <a:solidFill>
                  <a:schemeClr val="accent2"/>
                </a:solidFill>
                <a:sym typeface="Symbol" charset="0"/>
              </a:rPr>
              <a:t> together are sufficient to express </a:t>
            </a:r>
            <a:r>
              <a:rPr lang="en-US" i="1">
                <a:solidFill>
                  <a:schemeClr val="accent2"/>
                </a:solidFill>
                <a:sym typeface="Symbol" charset="0"/>
              </a:rPr>
              <a:t>any</a:t>
            </a:r>
            <a:r>
              <a:rPr lang="en-US">
                <a:solidFill>
                  <a:schemeClr val="accent2"/>
                </a:solidFill>
                <a:sym typeface="Symbol" charset="0"/>
              </a:rPr>
              <a:t> Boolean truth table</a:t>
            </a:r>
          </a:p>
          <a:p>
            <a:pPr marL="609600" indent="-609600"/>
            <a:r>
              <a:rPr lang="en-US">
                <a:solidFill>
                  <a:schemeClr val="accent2"/>
                </a:solidFill>
                <a:sym typeface="Symbol" charset="0"/>
              </a:rPr>
              <a:t>Suppose precisely two rows give T.</a:t>
            </a:r>
            <a:br>
              <a:rPr lang="en-US">
                <a:solidFill>
                  <a:schemeClr val="accent2"/>
                </a:solidFill>
                <a:sym typeface="Symbol" charset="0"/>
              </a:rPr>
            </a:br>
            <a:r>
              <a:rPr lang="en-US" i="1">
                <a:solidFill>
                  <a:schemeClr val="accent2"/>
                </a:solidFill>
                <a:sym typeface="Symbol" charset="0"/>
              </a:rPr>
              <a:t>For example</a:t>
            </a:r>
            <a:r>
              <a:rPr lang="en-US">
                <a:solidFill>
                  <a:schemeClr val="accent2"/>
                </a:solidFill>
                <a:sym typeface="Symbol" charset="0"/>
              </a:rPr>
              <a:t>, the rows where</a:t>
            </a:r>
          </a:p>
          <a:p>
            <a:pPr marL="990600" lvl="1" indent="-533400"/>
            <a:r>
              <a:rPr lang="en-US">
                <a:sym typeface="Symbol" charset="0"/>
              </a:rPr>
              <a:t>P=T, Q=T, R=F.   This is P  Q  </a:t>
            </a:r>
            <a:r>
              <a:rPr lang="en-US"/>
              <a:t>¬R</a:t>
            </a:r>
            <a:endParaRPr lang="en-US">
              <a:sym typeface="Symbol" charset="0"/>
            </a:endParaRPr>
          </a:p>
          <a:p>
            <a:pPr marL="990600" lvl="1" indent="-533400"/>
            <a:r>
              <a:rPr lang="en-US">
                <a:sym typeface="Symbol" charset="0"/>
              </a:rPr>
              <a:t>P=T, Q=F, R=T.   This is P  </a:t>
            </a:r>
            <a:r>
              <a:rPr lang="en-US"/>
              <a:t>¬Q </a:t>
            </a:r>
            <a:r>
              <a:rPr lang="en-US">
                <a:sym typeface="Symbol" charset="0"/>
              </a:rPr>
              <a:t> </a:t>
            </a:r>
            <a:r>
              <a:rPr lang="en-US"/>
              <a:t>R</a:t>
            </a:r>
            <a:endParaRPr lang="en-US">
              <a:sym typeface="Symbol" charset="0"/>
            </a:endParaRPr>
          </a:p>
          <a:p>
            <a:pPr marL="990600" lvl="1" indent="-533400"/>
            <a:endParaRPr lang="en-US">
              <a:sym typeface="Symbol" charset="0"/>
            </a:endParaRPr>
          </a:p>
        </p:txBody>
      </p:sp>
      <p:sp>
        <p:nvSpPr>
          <p:cNvPr id="956419" name="Rectangle 3"/>
          <p:cNvSpPr>
            <a:spLocks noGrp="1" noChangeArrowheads="1"/>
          </p:cNvSpPr>
          <p:nvPr>
            <p:ph type="title"/>
          </p:nvPr>
        </p:nvSpPr>
        <p:spPr>
          <a:ln/>
        </p:spPr>
        <p:txBody>
          <a:bodyPr/>
          <a:lstStyle/>
          <a:p>
            <a:r>
              <a:rPr lang="en-US" dirty="0" smtClean="0"/>
              <a:t>T-values in Conjunction</a:t>
            </a:r>
            <a:endParaRPr lang="en-US" dirty="0"/>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38</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81000"/>
            <a:ext cx="7772400" cy="1143000"/>
          </a:xfrm>
          <a:ln/>
        </p:spPr>
        <p:txBody>
          <a:bodyPr/>
          <a:lstStyle/>
          <a:p>
            <a:r>
              <a:rPr lang="en-US" sz="4000" dirty="0" smtClean="0"/>
              <a:t>Two </a:t>
            </a:r>
            <a:r>
              <a:rPr lang="en-US" sz="4000" dirty="0"/>
              <a:t>L</a:t>
            </a:r>
            <a:r>
              <a:rPr lang="en-US" sz="4000" dirty="0" smtClean="0"/>
              <a:t>ogical </a:t>
            </a:r>
            <a:r>
              <a:rPr lang="en-US" sz="4000" dirty="0"/>
              <a:t>S</a:t>
            </a:r>
            <a:r>
              <a:rPr lang="en-US" sz="4000" dirty="0" smtClean="0"/>
              <a:t>ystems</a:t>
            </a:r>
            <a:r>
              <a:rPr lang="en-US" sz="4000" dirty="0"/>
              <a:t>:</a:t>
            </a:r>
          </a:p>
        </p:txBody>
      </p:sp>
      <p:sp>
        <p:nvSpPr>
          <p:cNvPr id="13315" name="Rectangle 3"/>
          <p:cNvSpPr>
            <a:spLocks noGrp="1" noChangeArrowheads="1"/>
          </p:cNvSpPr>
          <p:nvPr>
            <p:ph type="body" idx="1"/>
          </p:nvPr>
        </p:nvSpPr>
        <p:spPr>
          <a:ln/>
        </p:spPr>
        <p:txBody>
          <a:bodyPr/>
          <a:lstStyle/>
          <a:p>
            <a:pPr marL="609600" indent="-609600">
              <a:buFontTx/>
              <a:buAutoNum type="arabicPeriod"/>
            </a:pPr>
            <a:r>
              <a:rPr lang="en-US" b="1"/>
              <a:t>Propositional logic</a:t>
            </a:r>
          </a:p>
          <a:p>
            <a:pPr marL="609600" indent="-609600">
              <a:buFontTx/>
              <a:buAutoNum type="arabicPeriod"/>
            </a:pPr>
            <a:r>
              <a:rPr lang="en-US" b="1"/>
              <a:t>Predicate logic</a:t>
            </a:r>
            <a:r>
              <a:rPr lang="en-US"/>
              <a:t> (extends </a:t>
            </a:r>
            <a:r>
              <a:rPr lang="en-US" b="1"/>
              <a:t>1.</a:t>
            </a:r>
            <a:r>
              <a:rPr lang="en-US"/>
              <a:t> )</a:t>
            </a:r>
          </a:p>
          <a:p>
            <a:pPr marL="609600" indent="-609600"/>
            <a:endParaRPr lang="en-GB"/>
          </a:p>
          <a:p>
            <a:pPr marL="609600" indent="-609600">
              <a:buFontTx/>
              <a:buNone/>
            </a:pPr>
            <a:r>
              <a:rPr lang="en-GB"/>
              <a:t>      Many other logical `calculi` exist, </a:t>
            </a:r>
            <a:br>
              <a:rPr lang="en-GB"/>
            </a:br>
            <a:r>
              <a:rPr lang="en-GB"/>
              <a:t>but they tend to resemble these two</a:t>
            </a:r>
            <a:endParaRPr lang="en-US"/>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body" idx="1"/>
          </p:nvPr>
        </p:nvSpPr>
        <p:spPr>
          <a:ln/>
        </p:spPr>
        <p:txBody>
          <a:bodyPr/>
          <a:lstStyle/>
          <a:p>
            <a:pPr marL="609600" indent="-609600">
              <a:buFontTx/>
              <a:buNone/>
            </a:pPr>
            <a:r>
              <a:rPr lang="en-US">
                <a:solidFill>
                  <a:schemeClr val="accent2"/>
                </a:solidFill>
                <a:sym typeface="Symbol" charset="0"/>
              </a:rPr>
              <a:t>Suppose precisely two rows give T.</a:t>
            </a:r>
            <a:br>
              <a:rPr lang="en-US">
                <a:solidFill>
                  <a:schemeClr val="accent2"/>
                </a:solidFill>
                <a:sym typeface="Symbol" charset="0"/>
              </a:rPr>
            </a:br>
            <a:r>
              <a:rPr lang="en-US" i="1">
                <a:solidFill>
                  <a:schemeClr val="accent2"/>
                </a:solidFill>
                <a:sym typeface="Symbol" charset="0"/>
              </a:rPr>
              <a:t>For example</a:t>
            </a:r>
            <a:r>
              <a:rPr lang="en-US">
                <a:solidFill>
                  <a:schemeClr val="accent2"/>
                </a:solidFill>
                <a:sym typeface="Symbol" charset="0"/>
              </a:rPr>
              <a:t>, the rows where</a:t>
            </a:r>
          </a:p>
          <a:p>
            <a:pPr marL="990600" lvl="1" indent="-533400"/>
            <a:r>
              <a:rPr lang="en-US">
                <a:sym typeface="Symbol" charset="0"/>
              </a:rPr>
              <a:t>P=T, Q=T, R=F.   This is P  Q  </a:t>
            </a:r>
            <a:r>
              <a:rPr lang="en-US"/>
              <a:t>¬R</a:t>
            </a:r>
            <a:endParaRPr lang="en-US">
              <a:sym typeface="Symbol" charset="0"/>
            </a:endParaRPr>
          </a:p>
          <a:p>
            <a:pPr marL="990600" lvl="1" indent="-533400"/>
            <a:r>
              <a:rPr lang="en-US">
                <a:sym typeface="Symbol" charset="0"/>
              </a:rPr>
              <a:t>P=T, Q=F, R=T.   This is P  </a:t>
            </a:r>
            <a:r>
              <a:rPr lang="en-US"/>
              <a:t>¬Q </a:t>
            </a:r>
            <a:r>
              <a:rPr lang="en-US">
                <a:sym typeface="Symbol" charset="0"/>
              </a:rPr>
              <a:t> </a:t>
            </a:r>
            <a:r>
              <a:rPr lang="en-US"/>
              <a:t>R</a:t>
            </a:r>
          </a:p>
          <a:p>
            <a:pPr marL="609600" indent="-609600"/>
            <a:r>
              <a:rPr lang="en-GB">
                <a:solidFill>
                  <a:schemeClr val="accent2"/>
                </a:solidFill>
                <a:sym typeface="Symbol" charset="0"/>
              </a:rPr>
              <a:t>We’ve proven our claim if we can express the disjunction of these two rows: </a:t>
            </a:r>
            <a:br>
              <a:rPr lang="en-GB">
                <a:solidFill>
                  <a:schemeClr val="accent2"/>
                </a:solidFill>
                <a:sym typeface="Symbol" charset="0"/>
              </a:rPr>
            </a:br>
            <a:r>
              <a:rPr lang="en-US" i="1">
                <a:sym typeface="Symbol" charset="0"/>
              </a:rPr>
              <a:t> </a:t>
            </a:r>
            <a:r>
              <a:rPr lang="en-US">
                <a:sym typeface="Symbol" charset="0"/>
              </a:rPr>
              <a:t>(P  Q  </a:t>
            </a:r>
            <a:r>
              <a:rPr lang="en-US"/>
              <a:t>¬R) </a:t>
            </a:r>
            <a:r>
              <a:rPr lang="en-US">
                <a:solidFill>
                  <a:srgbClr val="FF0000"/>
                </a:solidFill>
                <a:sym typeface="Symbol" charset="0"/>
              </a:rPr>
              <a:t></a:t>
            </a:r>
            <a:r>
              <a:rPr lang="en-US">
                <a:sym typeface="Symbol" charset="0"/>
              </a:rPr>
              <a:t> (P  </a:t>
            </a:r>
            <a:r>
              <a:rPr lang="en-US"/>
              <a:t>¬Q </a:t>
            </a:r>
            <a:r>
              <a:rPr lang="en-US">
                <a:sym typeface="Symbol" charset="0"/>
              </a:rPr>
              <a:t> </a:t>
            </a:r>
            <a:r>
              <a:rPr lang="en-US"/>
              <a:t>R)</a:t>
            </a:r>
            <a:endParaRPr lang="en-US" sz="3600">
              <a:sym typeface="Symbol" charset="0"/>
            </a:endParaRPr>
          </a:p>
          <a:p>
            <a:pPr marL="990600" lvl="1" indent="-533400"/>
            <a:endParaRPr lang="en-US">
              <a:sym typeface="Symbol" charset="0"/>
            </a:endParaRPr>
          </a:p>
        </p:txBody>
      </p:sp>
      <p:sp>
        <p:nvSpPr>
          <p:cNvPr id="960515" name="Rectangle 3"/>
          <p:cNvSpPr>
            <a:spLocks noGrp="1" noChangeArrowheads="1"/>
          </p:cNvSpPr>
          <p:nvPr>
            <p:ph type="title"/>
          </p:nvPr>
        </p:nvSpPr>
        <p:spPr>
          <a:ln/>
        </p:spPr>
        <p:txBody>
          <a:bodyPr/>
          <a:lstStyle/>
          <a:p>
            <a:r>
              <a:rPr lang="en-US"/>
              <a:t>Table as a disjunction of T-rows</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39</a:t>
            </a:fld>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body" idx="1"/>
          </p:nvPr>
        </p:nvSpPr>
        <p:spPr>
          <a:ln/>
        </p:spPr>
        <p:txBody>
          <a:bodyPr/>
          <a:lstStyle/>
          <a:p>
            <a:pPr marL="609600" indent="-609600">
              <a:lnSpc>
                <a:spcPct val="90000"/>
              </a:lnSpc>
            </a:pPr>
            <a:r>
              <a:rPr lang="en-GB" sz="2800" dirty="0">
                <a:solidFill>
                  <a:schemeClr val="accent2"/>
                </a:solidFill>
                <a:sym typeface="Symbol" charset="0"/>
              </a:rPr>
              <a:t>We’ve arrived if we can express their disjunction: </a:t>
            </a:r>
            <a:br>
              <a:rPr lang="en-GB" sz="2800" dirty="0">
                <a:solidFill>
                  <a:schemeClr val="accent2"/>
                </a:solidFill>
                <a:sym typeface="Symbol" charset="0"/>
              </a:rPr>
            </a:br>
            <a:r>
              <a:rPr lang="en-US" sz="2800" i="1" dirty="0">
                <a:sym typeface="Symbol" charset="0"/>
              </a:rPr>
              <a:t> </a:t>
            </a:r>
            <a:r>
              <a:rPr lang="en-US" sz="2800" dirty="0">
                <a:sym typeface="Symbol" charset="0"/>
              </a:rPr>
              <a:t>(P  Q  </a:t>
            </a:r>
            <a:r>
              <a:rPr lang="en-US" sz="2800" dirty="0"/>
              <a:t>¬R) </a:t>
            </a:r>
            <a:r>
              <a:rPr lang="en-US" sz="2800" dirty="0">
                <a:solidFill>
                  <a:srgbClr val="FF0000"/>
                </a:solidFill>
                <a:sym typeface="Symbol" charset="0"/>
              </a:rPr>
              <a:t></a:t>
            </a:r>
            <a:r>
              <a:rPr lang="en-US" sz="2800" dirty="0">
                <a:sym typeface="Symbol" charset="0"/>
              </a:rPr>
              <a:t> (P  </a:t>
            </a:r>
            <a:r>
              <a:rPr lang="en-US" sz="2800" dirty="0"/>
              <a:t>¬Q </a:t>
            </a:r>
            <a:r>
              <a:rPr lang="en-US" sz="2800" dirty="0">
                <a:sym typeface="Symbol" charset="0"/>
              </a:rPr>
              <a:t> </a:t>
            </a:r>
            <a:r>
              <a:rPr lang="en-US" sz="2800" dirty="0"/>
              <a:t>R)</a:t>
            </a:r>
          </a:p>
          <a:p>
            <a:pPr marL="609600" indent="-609600">
              <a:lnSpc>
                <a:spcPct val="90000"/>
              </a:lnSpc>
            </a:pPr>
            <a:r>
              <a:rPr lang="en-GB" sz="2800" dirty="0"/>
              <a:t>But we’ve seen that disjunction can be expressed using </a:t>
            </a:r>
            <a:r>
              <a:rPr lang="en-US" sz="2800" dirty="0">
                <a:sym typeface="Symbol" charset="0"/>
              </a:rPr>
              <a:t> and </a:t>
            </a:r>
            <a:r>
              <a:rPr lang="en-US" sz="2800" dirty="0"/>
              <a:t>¬:</a:t>
            </a:r>
            <a:br>
              <a:rPr lang="en-US" sz="2800" dirty="0"/>
            </a:br>
            <a:r>
              <a:rPr lang="en-US" sz="2800" dirty="0"/>
              <a:t>    A</a:t>
            </a:r>
            <a:r>
              <a:rPr lang="en-GB" sz="2800" dirty="0"/>
              <a:t> </a:t>
            </a:r>
            <a:r>
              <a:rPr lang="en-US" sz="2800" dirty="0">
                <a:sym typeface="Symbol" charset="0"/>
              </a:rPr>
              <a:t> </a:t>
            </a:r>
            <a:r>
              <a:rPr lang="en-US" sz="2800" dirty="0">
                <a:solidFill>
                  <a:srgbClr val="FF0000"/>
                </a:solidFill>
                <a:sym typeface="Symbol" charset="0"/>
              </a:rPr>
              <a:t></a:t>
            </a:r>
            <a:r>
              <a:rPr lang="en-US" sz="2800" dirty="0">
                <a:sym typeface="Symbol" charset="0"/>
              </a:rPr>
              <a:t> </a:t>
            </a:r>
            <a:r>
              <a:rPr lang="en-US" sz="2800" i="1" dirty="0">
                <a:sym typeface="Symbol" charset="0"/>
              </a:rPr>
              <a:t> </a:t>
            </a:r>
            <a:r>
              <a:rPr lang="en-US" sz="2800" dirty="0">
                <a:sym typeface="Symbol" charset="0"/>
              </a:rPr>
              <a:t>B    </a:t>
            </a:r>
            <a:r>
              <a:rPr lang="en-US" sz="2800" dirty="0"/>
              <a:t>¬(¬A </a:t>
            </a:r>
            <a:r>
              <a:rPr lang="en-US" sz="2800" dirty="0">
                <a:sym typeface="Symbol" charset="0"/>
              </a:rPr>
              <a:t> </a:t>
            </a:r>
            <a:r>
              <a:rPr lang="en-US" sz="2800" dirty="0"/>
              <a:t>¬B</a:t>
            </a:r>
            <a:r>
              <a:rPr lang="en-US" sz="2800" dirty="0">
                <a:sym typeface="Symbol" charset="0"/>
              </a:rPr>
              <a:t>) </a:t>
            </a:r>
          </a:p>
          <a:p>
            <a:pPr marL="609600" indent="-609600">
              <a:lnSpc>
                <a:spcPct val="90000"/>
              </a:lnSpc>
            </a:pPr>
            <a:r>
              <a:rPr lang="en-GB" sz="2800" dirty="0">
                <a:solidFill>
                  <a:schemeClr val="accent2"/>
                </a:solidFill>
                <a:sym typeface="Symbol" charset="0"/>
              </a:rPr>
              <a:t>So:  </a:t>
            </a:r>
            <a:r>
              <a:rPr lang="en-US" sz="2800" dirty="0">
                <a:sym typeface="Symbol" charset="0"/>
              </a:rPr>
              <a:t>(P  Q  </a:t>
            </a:r>
            <a:r>
              <a:rPr lang="en-US" sz="2800" dirty="0"/>
              <a:t>¬R) </a:t>
            </a:r>
            <a:r>
              <a:rPr lang="en-US" sz="2800" dirty="0">
                <a:solidFill>
                  <a:srgbClr val="FF0000"/>
                </a:solidFill>
                <a:sym typeface="Symbol" charset="0"/>
              </a:rPr>
              <a:t></a:t>
            </a:r>
            <a:r>
              <a:rPr lang="en-US" sz="2800" dirty="0">
                <a:sym typeface="Symbol" charset="0"/>
              </a:rPr>
              <a:t> (P  </a:t>
            </a:r>
            <a:r>
              <a:rPr lang="en-US" sz="2800" dirty="0"/>
              <a:t>¬Q </a:t>
            </a:r>
            <a:r>
              <a:rPr lang="en-US" sz="2800" dirty="0">
                <a:sym typeface="Symbol" charset="0"/>
              </a:rPr>
              <a:t> </a:t>
            </a:r>
            <a:r>
              <a:rPr lang="en-US" sz="2800" dirty="0"/>
              <a:t>R)   </a:t>
            </a:r>
            <a:r>
              <a:rPr lang="en-US" sz="2800" dirty="0">
                <a:sym typeface="Symbol" charset="0"/>
              </a:rPr>
              <a:t> </a:t>
            </a:r>
            <a:br>
              <a:rPr lang="en-US" sz="2800" dirty="0">
                <a:sym typeface="Symbol" charset="0"/>
              </a:rPr>
            </a:br>
            <a:r>
              <a:rPr lang="en-US" sz="2800" dirty="0"/>
              <a:t>¬(¬ </a:t>
            </a:r>
            <a:r>
              <a:rPr lang="en-US" sz="2800" dirty="0">
                <a:sym typeface="Symbol" charset="0"/>
              </a:rPr>
              <a:t>(P  Q  </a:t>
            </a:r>
            <a:r>
              <a:rPr lang="en-US" sz="2800" dirty="0"/>
              <a:t>¬R) </a:t>
            </a:r>
            <a:r>
              <a:rPr lang="en-US" sz="2800" dirty="0">
                <a:sym typeface="Symbol" charset="0"/>
              </a:rPr>
              <a:t> (P  </a:t>
            </a:r>
            <a:r>
              <a:rPr lang="en-US" sz="2800" dirty="0"/>
              <a:t>¬Q </a:t>
            </a:r>
            <a:r>
              <a:rPr lang="en-US" sz="2800" dirty="0">
                <a:sym typeface="Symbol" charset="0"/>
              </a:rPr>
              <a:t> </a:t>
            </a:r>
            <a:r>
              <a:rPr lang="en-US" sz="2800" dirty="0"/>
              <a:t>R))</a:t>
            </a:r>
          </a:p>
          <a:p>
            <a:pPr marL="609600" indent="-609600">
              <a:lnSpc>
                <a:spcPct val="90000"/>
              </a:lnSpc>
            </a:pPr>
            <a:r>
              <a:rPr lang="en-GB" sz="2800" dirty="0"/>
              <a:t>We’ve only used </a:t>
            </a:r>
            <a:r>
              <a:rPr lang="en-GB" sz="2800" dirty="0">
                <a:sym typeface="Symbol" charset="0"/>
              </a:rPr>
              <a:t> and </a:t>
            </a:r>
            <a:r>
              <a:rPr lang="en-GB" sz="2800" dirty="0" smtClean="0">
                <a:sym typeface="Symbol" charset="0"/>
              </a:rPr>
              <a:t>.</a:t>
            </a:r>
            <a:endParaRPr lang="en-GB" sz="2800" dirty="0">
              <a:sym typeface="Symbol" charset="0"/>
            </a:endParaRPr>
          </a:p>
          <a:p>
            <a:pPr marL="609600" indent="-609600">
              <a:lnSpc>
                <a:spcPct val="90000"/>
              </a:lnSpc>
            </a:pPr>
            <a:endParaRPr lang="en-US" sz="2800" dirty="0">
              <a:solidFill>
                <a:schemeClr val="accent2"/>
              </a:solidFill>
              <a:sym typeface="Symbol" charset="0"/>
            </a:endParaRPr>
          </a:p>
        </p:txBody>
      </p:sp>
      <p:sp>
        <p:nvSpPr>
          <p:cNvPr id="964611" name="Rectangle 3"/>
          <p:cNvSpPr>
            <a:spLocks noGrp="1" noChangeArrowheads="1"/>
          </p:cNvSpPr>
          <p:nvPr>
            <p:ph type="title"/>
          </p:nvPr>
        </p:nvSpPr>
        <p:spPr>
          <a:ln/>
        </p:spPr>
        <p:txBody>
          <a:bodyPr/>
          <a:lstStyle/>
          <a:p>
            <a:r>
              <a:rPr lang="en-GB"/>
              <a:t>Disjoining rows of the table</a:t>
            </a:r>
            <a:endParaRPr lang="en-US"/>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40</a:t>
            </a:fld>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body" idx="1"/>
          </p:nvPr>
        </p:nvSpPr>
        <p:spPr>
          <a:ln/>
        </p:spPr>
        <p:txBody>
          <a:bodyPr/>
          <a:lstStyle/>
          <a:p>
            <a:pPr marL="0" indent="0">
              <a:lnSpc>
                <a:spcPct val="90000"/>
              </a:lnSpc>
              <a:buNone/>
            </a:pPr>
            <a:r>
              <a:rPr lang="en-US" sz="2000" dirty="0" smtClean="0">
                <a:sym typeface="Symbol" charset="0"/>
              </a:rPr>
              <a:t>(</a:t>
            </a:r>
            <a:r>
              <a:rPr lang="en-US" sz="2000" dirty="0">
                <a:sym typeface="Symbol" charset="0"/>
              </a:rPr>
              <a:t>P  Q  </a:t>
            </a:r>
            <a:r>
              <a:rPr lang="en-US" sz="2000" dirty="0"/>
              <a:t>¬R</a:t>
            </a:r>
            <a:r>
              <a:rPr lang="en-US" sz="2000" dirty="0" smtClean="0"/>
              <a:t>) </a:t>
            </a:r>
            <a:r>
              <a:rPr lang="en-US" sz="2000" dirty="0" smtClean="0">
                <a:solidFill>
                  <a:srgbClr val="FF0000"/>
                </a:solidFill>
                <a:sym typeface="Symbol" charset="0"/>
              </a:rPr>
              <a:t></a:t>
            </a:r>
            <a:r>
              <a:rPr lang="en-US" sz="2000" dirty="0">
                <a:sym typeface="Symbol" charset="0"/>
              </a:rPr>
              <a:t> </a:t>
            </a:r>
            <a:r>
              <a:rPr lang="en-US" sz="2000" dirty="0" smtClean="0">
                <a:sym typeface="Symbol" charset="0"/>
              </a:rPr>
              <a:t>(</a:t>
            </a:r>
            <a:r>
              <a:rPr lang="en-US" sz="2000" dirty="0">
                <a:sym typeface="Symbol" charset="0"/>
              </a:rPr>
              <a:t>P  </a:t>
            </a:r>
            <a:r>
              <a:rPr lang="en-US" sz="2000" dirty="0"/>
              <a:t>¬Q </a:t>
            </a:r>
            <a:r>
              <a:rPr lang="en-US" sz="2000" dirty="0">
                <a:sym typeface="Symbol" charset="0"/>
              </a:rPr>
              <a:t> </a:t>
            </a:r>
            <a:r>
              <a:rPr lang="en-US" sz="2000" dirty="0"/>
              <a:t>R</a:t>
            </a:r>
            <a:r>
              <a:rPr lang="en-US" sz="2000" dirty="0" smtClean="0"/>
              <a:t>) </a:t>
            </a:r>
            <a:r>
              <a:rPr lang="en-US" sz="2000" dirty="0" smtClean="0">
                <a:sym typeface="Symbol" charset="0"/>
              </a:rPr>
              <a:t> </a:t>
            </a:r>
            <a:r>
              <a:rPr lang="en-US" sz="2000" dirty="0" smtClean="0"/>
              <a:t>¬</a:t>
            </a:r>
            <a:r>
              <a:rPr lang="en-US" sz="2000" dirty="0"/>
              <a:t>(¬ </a:t>
            </a:r>
            <a:r>
              <a:rPr lang="en-US" sz="2000" dirty="0">
                <a:sym typeface="Symbol" charset="0"/>
              </a:rPr>
              <a:t>(P  Q  </a:t>
            </a:r>
            <a:r>
              <a:rPr lang="en-US" sz="2000" dirty="0"/>
              <a:t>¬R) </a:t>
            </a:r>
            <a:r>
              <a:rPr lang="en-US" sz="2000" dirty="0">
                <a:sym typeface="Symbol" charset="0"/>
              </a:rPr>
              <a:t> (P  </a:t>
            </a:r>
            <a:r>
              <a:rPr lang="en-US" sz="2000" dirty="0"/>
              <a:t>¬Q </a:t>
            </a:r>
            <a:r>
              <a:rPr lang="en-US" sz="2000" dirty="0">
                <a:sym typeface="Symbol" charset="0"/>
              </a:rPr>
              <a:t> </a:t>
            </a:r>
            <a:r>
              <a:rPr lang="en-US" sz="2000" dirty="0"/>
              <a:t>R)</a:t>
            </a:r>
            <a:r>
              <a:rPr lang="en-US" sz="2000" dirty="0" smtClean="0"/>
              <a:t>)</a:t>
            </a:r>
          </a:p>
          <a:p>
            <a:pPr marL="0" indent="0">
              <a:lnSpc>
                <a:spcPct val="90000"/>
              </a:lnSpc>
              <a:buNone/>
            </a:pPr>
            <a:r>
              <a:rPr lang="en-US" sz="2000" dirty="0" smtClean="0">
                <a:solidFill>
                  <a:schemeClr val="accent2"/>
                </a:solidFill>
                <a:sym typeface="Symbol" charset="0"/>
              </a:rPr>
              <a:t>  1     1 0  01   0  1      01  0 </a:t>
            </a:r>
            <a:r>
              <a:rPr lang="en-US" sz="2000" dirty="0">
                <a:solidFill>
                  <a:schemeClr val="accent2"/>
                </a:solidFill>
                <a:sym typeface="Symbol" charset="0"/>
              </a:rPr>
              <a:t>1        </a:t>
            </a:r>
            <a:r>
              <a:rPr lang="en-US" sz="2000" dirty="0" smtClean="0">
                <a:solidFill>
                  <a:schemeClr val="accent2"/>
                </a:solidFill>
                <a:sym typeface="Symbol" charset="0"/>
              </a:rPr>
              <a:t>0   1 1     1 </a:t>
            </a:r>
            <a:r>
              <a:rPr lang="en-US" sz="2000" dirty="0">
                <a:solidFill>
                  <a:schemeClr val="accent2"/>
                </a:solidFill>
                <a:sym typeface="Symbol" charset="0"/>
              </a:rPr>
              <a:t>0  01   </a:t>
            </a:r>
            <a:r>
              <a:rPr lang="en-US" sz="2000" dirty="0" smtClean="0">
                <a:solidFill>
                  <a:schemeClr val="accent2"/>
                </a:solidFill>
                <a:sym typeface="Symbol" charset="0"/>
              </a:rPr>
              <a:t>1  1 </a:t>
            </a:r>
            <a:r>
              <a:rPr lang="en-US" sz="2000" dirty="0">
                <a:solidFill>
                  <a:schemeClr val="accent2"/>
                </a:solidFill>
                <a:sym typeface="Symbol" charset="0"/>
              </a:rPr>
              <a:t>1      01  0 1</a:t>
            </a:r>
            <a:endParaRPr lang="en-US" sz="2000" dirty="0" smtClean="0">
              <a:solidFill>
                <a:schemeClr val="accent2"/>
              </a:solidFill>
              <a:sym typeface="Symbol" charset="0"/>
            </a:endParaRPr>
          </a:p>
          <a:p>
            <a:pPr marL="0" indent="0">
              <a:lnSpc>
                <a:spcPct val="90000"/>
              </a:lnSpc>
              <a:buNone/>
            </a:pPr>
            <a:r>
              <a:rPr lang="en-US" sz="2000" dirty="0" smtClean="0">
                <a:solidFill>
                  <a:schemeClr val="accent2"/>
                </a:solidFill>
                <a:sym typeface="Symbol" charset="0"/>
              </a:rPr>
              <a:t>  1     1 1  10   1  1      01  </a:t>
            </a:r>
            <a:r>
              <a:rPr lang="en-US" sz="2000" dirty="0">
                <a:solidFill>
                  <a:schemeClr val="accent2"/>
                </a:solidFill>
                <a:sym typeface="Symbol" charset="0"/>
              </a:rPr>
              <a:t>0 0        </a:t>
            </a:r>
            <a:r>
              <a:rPr lang="en-US" sz="2000" dirty="0" smtClean="0">
                <a:solidFill>
                  <a:schemeClr val="accent2"/>
                </a:solidFill>
                <a:sym typeface="Symbol" charset="0"/>
              </a:rPr>
              <a:t>1   0 </a:t>
            </a:r>
            <a:r>
              <a:rPr lang="en-US" sz="2000" dirty="0">
                <a:solidFill>
                  <a:schemeClr val="accent2"/>
                </a:solidFill>
                <a:sym typeface="Symbol" charset="0"/>
              </a:rPr>
              <a:t>1     1 </a:t>
            </a:r>
            <a:r>
              <a:rPr lang="en-US" sz="2000" dirty="0" smtClean="0">
                <a:solidFill>
                  <a:schemeClr val="accent2"/>
                </a:solidFill>
                <a:sym typeface="Symbol" charset="0"/>
              </a:rPr>
              <a:t>1  10   0  1 1      </a:t>
            </a:r>
            <a:r>
              <a:rPr lang="en-US" sz="2000" dirty="0">
                <a:solidFill>
                  <a:schemeClr val="accent2"/>
                </a:solidFill>
                <a:sym typeface="Symbol" charset="0"/>
              </a:rPr>
              <a:t>01  0 </a:t>
            </a:r>
            <a:r>
              <a:rPr lang="en-US" sz="2000" dirty="0" smtClean="0">
                <a:solidFill>
                  <a:schemeClr val="accent2"/>
                </a:solidFill>
                <a:sym typeface="Symbol" charset="0"/>
              </a:rPr>
              <a:t>0</a:t>
            </a:r>
          </a:p>
          <a:p>
            <a:pPr marL="0" indent="0">
              <a:lnSpc>
                <a:spcPct val="90000"/>
              </a:lnSpc>
              <a:buNone/>
            </a:pPr>
            <a:r>
              <a:rPr lang="en-US" sz="2000" dirty="0">
                <a:solidFill>
                  <a:schemeClr val="accent2"/>
                </a:solidFill>
                <a:sym typeface="Symbol" charset="0"/>
              </a:rPr>
              <a:t> </a:t>
            </a:r>
            <a:r>
              <a:rPr lang="en-US" sz="2000" dirty="0" smtClean="0">
                <a:solidFill>
                  <a:schemeClr val="accent2"/>
                </a:solidFill>
                <a:sym typeface="Symbol" charset="0"/>
              </a:rPr>
              <a:t> 1     0</a:t>
            </a:r>
            <a:r>
              <a:rPr lang="en-US" sz="2000" dirty="0">
                <a:solidFill>
                  <a:schemeClr val="accent2"/>
                </a:solidFill>
                <a:sym typeface="Symbol" charset="0"/>
              </a:rPr>
              <a:t> </a:t>
            </a:r>
            <a:r>
              <a:rPr lang="en-US" sz="2000" dirty="0" smtClean="0">
                <a:solidFill>
                  <a:schemeClr val="accent2"/>
                </a:solidFill>
                <a:sym typeface="Symbol" charset="0"/>
              </a:rPr>
              <a:t>0  01   1  1      10  1 1</a:t>
            </a:r>
            <a:r>
              <a:rPr lang="en-US" sz="2000" dirty="0">
                <a:solidFill>
                  <a:schemeClr val="accent2"/>
                </a:solidFill>
                <a:sym typeface="Symbol" charset="0"/>
              </a:rPr>
              <a:t> </a:t>
            </a:r>
            <a:r>
              <a:rPr lang="en-US" sz="2000" dirty="0" smtClean="0">
                <a:solidFill>
                  <a:schemeClr val="accent2"/>
                </a:solidFill>
                <a:sym typeface="Symbol" charset="0"/>
              </a:rPr>
              <a:t>       1   1 1     0 </a:t>
            </a:r>
            <a:r>
              <a:rPr lang="en-US" sz="2000" dirty="0">
                <a:solidFill>
                  <a:schemeClr val="accent2"/>
                </a:solidFill>
                <a:sym typeface="Symbol" charset="0"/>
              </a:rPr>
              <a:t>0  01   </a:t>
            </a:r>
            <a:r>
              <a:rPr lang="en-US" sz="2000" dirty="0" smtClean="0">
                <a:solidFill>
                  <a:schemeClr val="accent2"/>
                </a:solidFill>
                <a:sym typeface="Symbol" charset="0"/>
              </a:rPr>
              <a:t>0  0 1      10  1 </a:t>
            </a:r>
            <a:r>
              <a:rPr lang="en-US" sz="2000" dirty="0">
                <a:solidFill>
                  <a:schemeClr val="accent2"/>
                </a:solidFill>
                <a:sym typeface="Symbol" charset="0"/>
              </a:rPr>
              <a:t>1</a:t>
            </a:r>
            <a:endParaRPr lang="en-US" sz="2000" dirty="0" smtClean="0">
              <a:solidFill>
                <a:schemeClr val="accent2"/>
              </a:solidFill>
              <a:sym typeface="Symbol" charset="0"/>
            </a:endParaRPr>
          </a:p>
          <a:p>
            <a:pPr marL="0" indent="0">
              <a:lnSpc>
                <a:spcPct val="90000"/>
              </a:lnSpc>
              <a:buNone/>
            </a:pPr>
            <a:r>
              <a:rPr lang="en-US" sz="2000" dirty="0" smtClean="0">
                <a:solidFill>
                  <a:schemeClr val="accent2"/>
                </a:solidFill>
                <a:sym typeface="Symbol" charset="0"/>
              </a:rPr>
              <a:t>  </a:t>
            </a:r>
            <a:r>
              <a:rPr lang="en-US" sz="2000" dirty="0">
                <a:solidFill>
                  <a:schemeClr val="accent2"/>
                </a:solidFill>
                <a:sym typeface="Symbol" charset="0"/>
              </a:rPr>
              <a:t>1     </a:t>
            </a:r>
            <a:r>
              <a:rPr lang="en-US" sz="2000" dirty="0" smtClean="0">
                <a:solidFill>
                  <a:schemeClr val="accent2"/>
                </a:solidFill>
                <a:sym typeface="Symbol" charset="0"/>
              </a:rPr>
              <a:t>0 0  10   0  1      10  0 0</a:t>
            </a:r>
            <a:r>
              <a:rPr lang="en-US" sz="2000" dirty="0">
                <a:solidFill>
                  <a:schemeClr val="accent2"/>
                </a:solidFill>
                <a:sym typeface="Symbol" charset="0"/>
              </a:rPr>
              <a:t> </a:t>
            </a:r>
            <a:r>
              <a:rPr lang="en-US" sz="2000" dirty="0" smtClean="0">
                <a:solidFill>
                  <a:schemeClr val="accent2"/>
                </a:solidFill>
                <a:sym typeface="Symbol" charset="0"/>
              </a:rPr>
              <a:t>       0   1 1     0 </a:t>
            </a:r>
            <a:r>
              <a:rPr lang="en-US" sz="2000" dirty="0">
                <a:solidFill>
                  <a:schemeClr val="accent2"/>
                </a:solidFill>
                <a:sym typeface="Symbol" charset="0"/>
              </a:rPr>
              <a:t>0  </a:t>
            </a:r>
            <a:r>
              <a:rPr lang="en-US" sz="2000" dirty="0" smtClean="0">
                <a:solidFill>
                  <a:schemeClr val="accent2"/>
                </a:solidFill>
                <a:sym typeface="Symbol" charset="0"/>
              </a:rPr>
              <a:t>10   1  1 </a:t>
            </a:r>
            <a:r>
              <a:rPr lang="en-US" sz="2000" dirty="0">
                <a:solidFill>
                  <a:schemeClr val="accent2"/>
                </a:solidFill>
                <a:sym typeface="Symbol" charset="0"/>
              </a:rPr>
              <a:t>1      </a:t>
            </a:r>
            <a:r>
              <a:rPr lang="en-US" sz="2000" dirty="0" smtClean="0">
                <a:solidFill>
                  <a:schemeClr val="accent2"/>
                </a:solidFill>
                <a:sym typeface="Symbol" charset="0"/>
              </a:rPr>
              <a:t>10  </a:t>
            </a:r>
            <a:r>
              <a:rPr lang="en-US" sz="2000" dirty="0">
                <a:solidFill>
                  <a:schemeClr val="accent2"/>
                </a:solidFill>
                <a:sym typeface="Symbol" charset="0"/>
              </a:rPr>
              <a:t>0 </a:t>
            </a:r>
            <a:r>
              <a:rPr lang="en-US" sz="2000" dirty="0" smtClean="0">
                <a:solidFill>
                  <a:schemeClr val="accent2"/>
                </a:solidFill>
                <a:sym typeface="Symbol" charset="0"/>
              </a:rPr>
              <a:t>0</a:t>
            </a:r>
          </a:p>
          <a:p>
            <a:pPr marL="0" indent="0">
              <a:lnSpc>
                <a:spcPct val="90000"/>
              </a:lnSpc>
              <a:buNone/>
            </a:pPr>
            <a:r>
              <a:rPr lang="en-US" sz="2000" dirty="0" smtClean="0">
                <a:solidFill>
                  <a:schemeClr val="accent2"/>
                </a:solidFill>
                <a:sym typeface="Symbol" charset="0"/>
              </a:rPr>
              <a:t>  </a:t>
            </a:r>
            <a:r>
              <a:rPr lang="en-US" sz="2000" dirty="0">
                <a:solidFill>
                  <a:schemeClr val="accent2"/>
                </a:solidFill>
                <a:sym typeface="Symbol" charset="0"/>
              </a:rPr>
              <a:t>0     1 </a:t>
            </a:r>
            <a:r>
              <a:rPr lang="en-US" sz="2000" dirty="0" smtClean="0">
                <a:solidFill>
                  <a:schemeClr val="accent2"/>
                </a:solidFill>
                <a:sym typeface="Symbol" charset="0"/>
              </a:rPr>
              <a:t>0  01   0  0      01  0 1</a:t>
            </a:r>
            <a:r>
              <a:rPr lang="en-US" sz="2000" dirty="0">
                <a:solidFill>
                  <a:schemeClr val="accent2"/>
                </a:solidFill>
                <a:sym typeface="Symbol" charset="0"/>
              </a:rPr>
              <a:t> </a:t>
            </a:r>
            <a:r>
              <a:rPr lang="en-US" sz="2000" dirty="0" smtClean="0">
                <a:solidFill>
                  <a:schemeClr val="accent2"/>
                </a:solidFill>
                <a:sym typeface="Symbol" charset="0"/>
              </a:rPr>
              <a:t>       0   1 0     1 </a:t>
            </a:r>
            <a:r>
              <a:rPr lang="en-US" sz="2000" dirty="0">
                <a:solidFill>
                  <a:schemeClr val="accent2"/>
                </a:solidFill>
                <a:sym typeface="Symbol" charset="0"/>
              </a:rPr>
              <a:t>0  01   </a:t>
            </a:r>
            <a:r>
              <a:rPr lang="en-US" sz="2000" dirty="0" smtClean="0">
                <a:solidFill>
                  <a:schemeClr val="accent2"/>
                </a:solidFill>
                <a:sym typeface="Symbol" charset="0"/>
              </a:rPr>
              <a:t>1  1 0      </a:t>
            </a:r>
            <a:r>
              <a:rPr lang="en-US" sz="2000" dirty="0">
                <a:solidFill>
                  <a:schemeClr val="accent2"/>
                </a:solidFill>
                <a:sym typeface="Symbol" charset="0"/>
              </a:rPr>
              <a:t>01  0 1</a:t>
            </a:r>
            <a:endParaRPr lang="en-US" sz="2000" dirty="0" smtClean="0">
              <a:solidFill>
                <a:schemeClr val="accent2"/>
              </a:solidFill>
              <a:sym typeface="Symbol" charset="0"/>
            </a:endParaRPr>
          </a:p>
          <a:p>
            <a:pPr marL="0" indent="0">
              <a:lnSpc>
                <a:spcPct val="90000"/>
              </a:lnSpc>
              <a:buNone/>
            </a:pPr>
            <a:r>
              <a:rPr lang="en-US" sz="2000" dirty="0">
                <a:solidFill>
                  <a:schemeClr val="accent2"/>
                </a:solidFill>
                <a:sym typeface="Symbol" charset="0"/>
              </a:rPr>
              <a:t> </a:t>
            </a:r>
            <a:r>
              <a:rPr lang="en-US" sz="2000" dirty="0" smtClean="0">
                <a:solidFill>
                  <a:schemeClr val="accent2"/>
                </a:solidFill>
                <a:sym typeface="Symbol" charset="0"/>
              </a:rPr>
              <a:t> 0     1 0  10   0  0      01  0 0</a:t>
            </a:r>
            <a:r>
              <a:rPr lang="en-US" sz="2000" dirty="0">
                <a:solidFill>
                  <a:schemeClr val="accent2"/>
                </a:solidFill>
                <a:sym typeface="Symbol" charset="0"/>
              </a:rPr>
              <a:t> </a:t>
            </a:r>
            <a:r>
              <a:rPr lang="en-US" sz="2000" dirty="0" smtClean="0">
                <a:solidFill>
                  <a:schemeClr val="accent2"/>
                </a:solidFill>
                <a:sym typeface="Symbol" charset="0"/>
              </a:rPr>
              <a:t>       0   1 0     </a:t>
            </a:r>
            <a:r>
              <a:rPr lang="en-US" sz="2000" dirty="0">
                <a:solidFill>
                  <a:schemeClr val="accent2"/>
                </a:solidFill>
                <a:sym typeface="Symbol" charset="0"/>
              </a:rPr>
              <a:t>1 0  </a:t>
            </a:r>
            <a:r>
              <a:rPr lang="en-US" sz="2000" dirty="0" smtClean="0">
                <a:solidFill>
                  <a:schemeClr val="accent2"/>
                </a:solidFill>
                <a:sym typeface="Symbol" charset="0"/>
              </a:rPr>
              <a:t>10   1  1 0      </a:t>
            </a:r>
            <a:r>
              <a:rPr lang="en-US" sz="2000" dirty="0">
                <a:solidFill>
                  <a:schemeClr val="accent2"/>
                </a:solidFill>
                <a:sym typeface="Symbol" charset="0"/>
              </a:rPr>
              <a:t>01  0 </a:t>
            </a:r>
            <a:r>
              <a:rPr lang="en-US" sz="2000" dirty="0" smtClean="0">
                <a:solidFill>
                  <a:schemeClr val="accent2"/>
                </a:solidFill>
                <a:sym typeface="Symbol" charset="0"/>
              </a:rPr>
              <a:t>0</a:t>
            </a:r>
          </a:p>
          <a:p>
            <a:pPr marL="0" indent="0">
              <a:lnSpc>
                <a:spcPct val="90000"/>
              </a:lnSpc>
              <a:buNone/>
            </a:pPr>
            <a:r>
              <a:rPr lang="en-US" sz="2000" dirty="0">
                <a:solidFill>
                  <a:schemeClr val="accent2"/>
                </a:solidFill>
                <a:sym typeface="Symbol" charset="0"/>
              </a:rPr>
              <a:t> </a:t>
            </a:r>
            <a:r>
              <a:rPr lang="en-US" sz="2000" dirty="0" smtClean="0">
                <a:solidFill>
                  <a:schemeClr val="accent2"/>
                </a:solidFill>
                <a:sym typeface="Symbol" charset="0"/>
              </a:rPr>
              <a:t> </a:t>
            </a:r>
            <a:r>
              <a:rPr lang="en-US" sz="2000" dirty="0">
                <a:solidFill>
                  <a:schemeClr val="accent2"/>
                </a:solidFill>
                <a:sym typeface="Symbol" charset="0"/>
              </a:rPr>
              <a:t>0     0 </a:t>
            </a:r>
            <a:r>
              <a:rPr lang="en-US" sz="2000" dirty="0" smtClean="0">
                <a:solidFill>
                  <a:schemeClr val="accent2"/>
                </a:solidFill>
                <a:sym typeface="Symbol" charset="0"/>
              </a:rPr>
              <a:t>0  01   0  0      10  0 1</a:t>
            </a:r>
            <a:r>
              <a:rPr lang="en-US" sz="2000" dirty="0">
                <a:solidFill>
                  <a:schemeClr val="accent2"/>
                </a:solidFill>
                <a:sym typeface="Symbol" charset="0"/>
              </a:rPr>
              <a:t> </a:t>
            </a:r>
            <a:r>
              <a:rPr lang="en-US" sz="2000" dirty="0" smtClean="0">
                <a:solidFill>
                  <a:schemeClr val="accent2"/>
                </a:solidFill>
                <a:sym typeface="Symbol" charset="0"/>
              </a:rPr>
              <a:t>       0   1 0     0 </a:t>
            </a:r>
            <a:r>
              <a:rPr lang="en-US" sz="2000" dirty="0">
                <a:solidFill>
                  <a:schemeClr val="accent2"/>
                </a:solidFill>
                <a:sym typeface="Symbol" charset="0"/>
              </a:rPr>
              <a:t>0  01   </a:t>
            </a:r>
            <a:r>
              <a:rPr lang="en-US" sz="2000" dirty="0" smtClean="0">
                <a:solidFill>
                  <a:schemeClr val="accent2"/>
                </a:solidFill>
                <a:sym typeface="Symbol" charset="0"/>
              </a:rPr>
              <a:t>1  1 0      10  </a:t>
            </a:r>
            <a:r>
              <a:rPr lang="en-US" sz="2000" dirty="0">
                <a:solidFill>
                  <a:schemeClr val="accent2"/>
                </a:solidFill>
                <a:sym typeface="Symbol" charset="0"/>
              </a:rPr>
              <a:t>0 1</a:t>
            </a:r>
            <a:endParaRPr lang="en-US" sz="2000" dirty="0" smtClean="0">
              <a:solidFill>
                <a:schemeClr val="accent2"/>
              </a:solidFill>
              <a:sym typeface="Symbol" charset="0"/>
            </a:endParaRPr>
          </a:p>
          <a:p>
            <a:pPr marL="0" indent="0">
              <a:lnSpc>
                <a:spcPct val="90000"/>
              </a:lnSpc>
              <a:buNone/>
            </a:pPr>
            <a:r>
              <a:rPr lang="en-US" sz="2000" dirty="0">
                <a:solidFill>
                  <a:schemeClr val="accent2"/>
                </a:solidFill>
                <a:sym typeface="Symbol" charset="0"/>
              </a:rPr>
              <a:t> </a:t>
            </a:r>
            <a:r>
              <a:rPr lang="en-US" sz="2000" dirty="0" smtClean="0">
                <a:solidFill>
                  <a:schemeClr val="accent2"/>
                </a:solidFill>
                <a:sym typeface="Symbol" charset="0"/>
              </a:rPr>
              <a:t> 0</a:t>
            </a:r>
            <a:r>
              <a:rPr lang="en-US" sz="2000" dirty="0">
                <a:solidFill>
                  <a:schemeClr val="accent2"/>
                </a:solidFill>
                <a:sym typeface="Symbol" charset="0"/>
              </a:rPr>
              <a:t>     0 </a:t>
            </a:r>
            <a:r>
              <a:rPr lang="en-US" sz="2000" dirty="0" smtClean="0">
                <a:solidFill>
                  <a:schemeClr val="accent2"/>
                </a:solidFill>
                <a:sym typeface="Symbol" charset="0"/>
              </a:rPr>
              <a:t>0  10   0  0      10  0 0</a:t>
            </a:r>
            <a:r>
              <a:rPr lang="en-US" sz="2000" dirty="0">
                <a:solidFill>
                  <a:schemeClr val="accent2"/>
                </a:solidFill>
                <a:sym typeface="Symbol" charset="0"/>
              </a:rPr>
              <a:t> </a:t>
            </a:r>
            <a:r>
              <a:rPr lang="en-US" sz="2000" dirty="0" smtClean="0">
                <a:solidFill>
                  <a:schemeClr val="accent2"/>
                </a:solidFill>
                <a:sym typeface="Symbol" charset="0"/>
              </a:rPr>
              <a:t>       0   1 0     0 </a:t>
            </a:r>
            <a:r>
              <a:rPr lang="en-US" sz="2000" dirty="0">
                <a:solidFill>
                  <a:schemeClr val="accent2"/>
                </a:solidFill>
                <a:sym typeface="Symbol" charset="0"/>
              </a:rPr>
              <a:t>0  </a:t>
            </a:r>
            <a:r>
              <a:rPr lang="en-US" sz="2000" dirty="0" smtClean="0">
                <a:solidFill>
                  <a:schemeClr val="accent2"/>
                </a:solidFill>
                <a:sym typeface="Symbol" charset="0"/>
              </a:rPr>
              <a:t>10   1  1 0      10  </a:t>
            </a:r>
            <a:r>
              <a:rPr lang="en-US" sz="2000" dirty="0">
                <a:solidFill>
                  <a:schemeClr val="accent2"/>
                </a:solidFill>
                <a:sym typeface="Symbol" charset="0"/>
              </a:rPr>
              <a:t>0 </a:t>
            </a:r>
            <a:r>
              <a:rPr lang="en-US" sz="2000" dirty="0" smtClean="0">
                <a:solidFill>
                  <a:schemeClr val="accent2"/>
                </a:solidFill>
                <a:sym typeface="Symbol" charset="0"/>
              </a:rPr>
              <a:t>0</a:t>
            </a:r>
            <a:endParaRPr lang="en-US" sz="2000" dirty="0">
              <a:solidFill>
                <a:schemeClr val="accent2"/>
              </a:solidFill>
              <a:sym typeface="Symbol" charset="0"/>
            </a:endParaRPr>
          </a:p>
        </p:txBody>
      </p:sp>
      <p:sp>
        <p:nvSpPr>
          <p:cNvPr id="964611" name="Rectangle 3"/>
          <p:cNvSpPr>
            <a:spLocks noGrp="1" noChangeArrowheads="1"/>
          </p:cNvSpPr>
          <p:nvPr>
            <p:ph type="title"/>
          </p:nvPr>
        </p:nvSpPr>
        <p:spPr>
          <a:ln/>
        </p:spPr>
        <p:txBody>
          <a:bodyPr/>
          <a:lstStyle/>
          <a:p>
            <a:r>
              <a:rPr lang="en-GB" dirty="0" smtClean="0"/>
              <a:t>Check</a:t>
            </a:r>
            <a:endParaRPr lang="en-US" dirty="0"/>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41</a:t>
            </a:fld>
            <a:endParaRPr lang="en-US"/>
          </a:p>
        </p:txBody>
      </p:sp>
      <p:sp>
        <p:nvSpPr>
          <p:cNvPr id="2" name="Rectangle 1"/>
          <p:cNvSpPr/>
          <p:nvPr/>
        </p:nvSpPr>
        <p:spPr bwMode="auto">
          <a:xfrm>
            <a:off x="1524000" y="2362200"/>
            <a:ext cx="152400" cy="2667000"/>
          </a:xfrm>
          <a:prstGeom prst="rect">
            <a:avLst/>
          </a:prstGeom>
          <a:solidFill>
            <a:schemeClr val="accent1">
              <a:alpha val="27000"/>
            </a:schemeClr>
          </a:solidFill>
          <a:ln w="9525" cap="flat" cmpd="sng" algn="ctr">
            <a:solidFill>
              <a:schemeClr val="accent1">
                <a:lumMod val="60000"/>
                <a:lumOff val="40000"/>
                <a:alpha val="8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9" name="Rectangle 8"/>
          <p:cNvSpPr/>
          <p:nvPr/>
        </p:nvSpPr>
        <p:spPr bwMode="auto">
          <a:xfrm>
            <a:off x="3352800" y="2362200"/>
            <a:ext cx="152400" cy="2667000"/>
          </a:xfrm>
          <a:prstGeom prst="rect">
            <a:avLst/>
          </a:prstGeom>
          <a:solidFill>
            <a:schemeClr val="accent1">
              <a:alpha val="27000"/>
            </a:schemeClr>
          </a:solidFill>
          <a:ln w="9525" cap="flat" cmpd="sng" algn="ctr">
            <a:solidFill>
              <a:schemeClr val="accent1">
                <a:lumMod val="60000"/>
                <a:lumOff val="40000"/>
                <a:alpha val="8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2" name="Rectangle 11"/>
          <p:cNvSpPr/>
          <p:nvPr/>
        </p:nvSpPr>
        <p:spPr bwMode="auto">
          <a:xfrm>
            <a:off x="5334000" y="2362200"/>
            <a:ext cx="152400" cy="2667000"/>
          </a:xfrm>
          <a:prstGeom prst="rect">
            <a:avLst/>
          </a:prstGeom>
          <a:solidFill>
            <a:schemeClr val="accent1">
              <a:alpha val="27000"/>
            </a:schemeClr>
          </a:solidFill>
          <a:ln w="9525" cap="flat" cmpd="sng" algn="ctr">
            <a:solidFill>
              <a:schemeClr val="accent1">
                <a:lumMod val="60000"/>
                <a:lumOff val="40000"/>
                <a:alpha val="8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3" name="Rectangle 12"/>
          <p:cNvSpPr/>
          <p:nvPr/>
        </p:nvSpPr>
        <p:spPr bwMode="auto">
          <a:xfrm>
            <a:off x="7391400" y="2362200"/>
            <a:ext cx="152400" cy="2667000"/>
          </a:xfrm>
          <a:prstGeom prst="rect">
            <a:avLst/>
          </a:prstGeom>
          <a:solidFill>
            <a:schemeClr val="accent1">
              <a:alpha val="27000"/>
            </a:schemeClr>
          </a:solidFill>
          <a:ln w="9525" cap="flat" cmpd="sng" algn="ctr">
            <a:solidFill>
              <a:schemeClr val="accent1">
                <a:lumMod val="60000"/>
                <a:lumOff val="40000"/>
                <a:alpha val="8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4" name="Rectangle 13"/>
          <p:cNvSpPr/>
          <p:nvPr/>
        </p:nvSpPr>
        <p:spPr bwMode="auto">
          <a:xfrm>
            <a:off x="2209800" y="2362200"/>
            <a:ext cx="152400" cy="2667000"/>
          </a:xfrm>
          <a:prstGeom prst="rect">
            <a:avLst/>
          </a:prstGeom>
          <a:solidFill>
            <a:srgbClr val="FF0000">
              <a:alpha val="27000"/>
            </a:srgbClr>
          </a:solidFill>
          <a:ln w="9525" cap="flat" cmpd="sng" algn="ctr">
            <a:solidFill>
              <a:schemeClr val="accent1">
                <a:lumMod val="60000"/>
                <a:lumOff val="40000"/>
                <a:alpha val="8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5" name="Rectangle 14"/>
          <p:cNvSpPr/>
          <p:nvPr/>
        </p:nvSpPr>
        <p:spPr bwMode="auto">
          <a:xfrm>
            <a:off x="6019800" y="2362200"/>
            <a:ext cx="152400" cy="2667000"/>
          </a:xfrm>
          <a:prstGeom prst="rect">
            <a:avLst/>
          </a:prstGeom>
          <a:solidFill>
            <a:schemeClr val="accent2">
              <a:lumMod val="60000"/>
              <a:lumOff val="40000"/>
              <a:alpha val="27000"/>
            </a:schemeClr>
          </a:solidFill>
          <a:ln w="9525" cap="flat" cmpd="sng" algn="ctr">
            <a:solidFill>
              <a:schemeClr val="accent1">
                <a:lumMod val="60000"/>
                <a:lumOff val="40000"/>
                <a:alpha val="8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6" name="Rectangle 15"/>
          <p:cNvSpPr/>
          <p:nvPr/>
        </p:nvSpPr>
        <p:spPr bwMode="auto">
          <a:xfrm>
            <a:off x="6324600" y="2362200"/>
            <a:ext cx="152400" cy="2667000"/>
          </a:xfrm>
          <a:prstGeom prst="rect">
            <a:avLst/>
          </a:prstGeom>
          <a:solidFill>
            <a:schemeClr val="bg1">
              <a:lumMod val="50000"/>
              <a:alpha val="27000"/>
            </a:schemeClr>
          </a:solidFill>
          <a:ln w="9525" cap="flat" cmpd="sng" algn="ctr">
            <a:solidFill>
              <a:schemeClr val="accent1">
                <a:lumMod val="60000"/>
                <a:lumOff val="40000"/>
                <a:alpha val="8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7" name="Rectangle 16"/>
          <p:cNvSpPr/>
          <p:nvPr/>
        </p:nvSpPr>
        <p:spPr bwMode="auto">
          <a:xfrm>
            <a:off x="4495800" y="2362200"/>
            <a:ext cx="152400" cy="2667000"/>
          </a:xfrm>
          <a:prstGeom prst="rect">
            <a:avLst/>
          </a:prstGeom>
          <a:solidFill>
            <a:schemeClr val="bg1">
              <a:lumMod val="50000"/>
              <a:alpha val="27000"/>
            </a:schemeClr>
          </a:solidFill>
          <a:ln w="9525" cap="flat" cmpd="sng" algn="ctr">
            <a:solidFill>
              <a:schemeClr val="accent1">
                <a:lumMod val="60000"/>
                <a:lumOff val="40000"/>
                <a:alpha val="8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8" name="Rectangle 17"/>
          <p:cNvSpPr/>
          <p:nvPr/>
        </p:nvSpPr>
        <p:spPr bwMode="auto">
          <a:xfrm>
            <a:off x="4191000" y="2362200"/>
            <a:ext cx="152400" cy="2667000"/>
          </a:xfrm>
          <a:prstGeom prst="rect">
            <a:avLst/>
          </a:prstGeom>
          <a:solidFill>
            <a:srgbClr val="FF0000">
              <a:alpha val="27000"/>
            </a:srgbClr>
          </a:solidFill>
          <a:ln w="9525" cap="flat" cmpd="sng" algn="ctr">
            <a:solidFill>
              <a:schemeClr val="accent1">
                <a:lumMod val="60000"/>
                <a:lumOff val="40000"/>
                <a:alpha val="8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6" name="TextBox 5"/>
          <p:cNvSpPr txBox="1"/>
          <p:nvPr/>
        </p:nvSpPr>
        <p:spPr>
          <a:xfrm>
            <a:off x="1295400" y="5181600"/>
            <a:ext cx="6781800" cy="830997"/>
          </a:xfrm>
          <a:prstGeom prst="rect">
            <a:avLst/>
          </a:prstGeom>
          <a:noFill/>
        </p:spPr>
        <p:txBody>
          <a:bodyPr wrap="square" rtlCol="0">
            <a:spAutoFit/>
          </a:bodyPr>
          <a:lstStyle/>
          <a:p>
            <a:r>
              <a:rPr lang="en-US" dirty="0" smtClean="0"/>
              <a:t>Notice that we only state where the new mystery connective is true as it is false elsewhere.</a:t>
            </a:r>
            <a:endParaRPr lang="en-US" dirty="0"/>
          </a:p>
        </p:txBody>
      </p:sp>
    </p:spTree>
    <p:extLst>
      <p:ext uri="{BB962C8B-B14F-4D97-AF65-F5344CB8AC3E}">
        <p14:creationId xmlns:p14="http://schemas.microsoft.com/office/powerpoint/2010/main" val="156583507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a:ln/>
        </p:spPr>
        <p:txBody>
          <a:bodyPr/>
          <a:lstStyle/>
          <a:p>
            <a:r>
              <a:rPr lang="en-GB"/>
              <a:t>About this proof …</a:t>
            </a:r>
            <a:endParaRPr lang="en-US"/>
          </a:p>
        </p:txBody>
      </p:sp>
      <p:sp>
        <p:nvSpPr>
          <p:cNvPr id="989187" name="Rectangle 3"/>
          <p:cNvSpPr>
            <a:spLocks noGrp="1" noChangeArrowheads="1"/>
          </p:cNvSpPr>
          <p:nvPr>
            <p:ph type="body" idx="1"/>
          </p:nvPr>
        </p:nvSpPr>
        <p:spPr>
          <a:ln/>
        </p:spPr>
        <p:txBody>
          <a:bodyPr/>
          <a:lstStyle/>
          <a:p>
            <a:r>
              <a:rPr lang="en-GB" dirty="0"/>
              <a:t>We’ve </a:t>
            </a:r>
            <a:r>
              <a:rPr lang="en-GB" dirty="0" smtClean="0"/>
              <a:t>made our task a bit easier, </a:t>
            </a:r>
            <a:r>
              <a:rPr lang="en-GB" dirty="0"/>
              <a:t>assuming that there were </a:t>
            </a:r>
            <a:r>
              <a:rPr lang="en-GB" dirty="0" smtClean="0"/>
              <a:t>only </a:t>
            </a:r>
            <a:r>
              <a:rPr lang="en-GB" dirty="0"/>
              <a:t>2 rows resulting in T</a:t>
            </a:r>
          </a:p>
          <a:p>
            <a:r>
              <a:rPr lang="en-GB" dirty="0"/>
              <a:t>But the case with 1 or 3 or 4 or …. rows is analogous (and there are always only finitely many rows.)</a:t>
            </a:r>
          </a:p>
          <a:p>
            <a:r>
              <a:rPr lang="en-GB" dirty="0"/>
              <a:t>So, the proof can </a:t>
            </a:r>
            <a:r>
              <a:rPr lang="en-GB" dirty="0" smtClean="0"/>
              <a:t>be </a:t>
            </a:r>
            <a:r>
              <a:rPr lang="en-GB" dirty="0"/>
              <a:t>made precise</a:t>
            </a: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42</a:t>
            </a:fld>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ln/>
        </p:spPr>
        <p:txBody>
          <a:bodyPr/>
          <a:lstStyle/>
          <a:p>
            <a:r>
              <a:rPr lang="en-GB"/>
              <a:t>Having proved this …</a:t>
            </a:r>
            <a:endParaRPr lang="en-US"/>
          </a:p>
        </p:txBody>
      </p:sp>
      <p:sp>
        <p:nvSpPr>
          <p:cNvPr id="947203" name="Rectangle 3"/>
          <p:cNvSpPr>
            <a:spLocks noGrp="1" noChangeArrowheads="1"/>
          </p:cNvSpPr>
          <p:nvPr>
            <p:ph type="body" idx="1"/>
          </p:nvPr>
        </p:nvSpPr>
        <p:spPr>
          <a:ln/>
        </p:spPr>
        <p:txBody>
          <a:bodyPr/>
          <a:lstStyle/>
          <a:p>
            <a:r>
              <a:rPr lang="en-GB" sz="2400" dirty="0"/>
              <a:t>We can </a:t>
            </a:r>
            <a:r>
              <a:rPr lang="en-GB" sz="2400" dirty="0" smtClean="0"/>
              <a:t>express every possible truth-functional operator in propositional logic in terms of AND and NOT</a:t>
            </a:r>
          </a:p>
          <a:p>
            <a:r>
              <a:rPr lang="en-GB" sz="2400" dirty="0" smtClean="0"/>
              <a:t>This </a:t>
            </a:r>
            <a:r>
              <a:rPr lang="en-GB" sz="2400" dirty="0"/>
              <a:t>is sometimes called </a:t>
            </a:r>
            <a:r>
              <a:rPr lang="en-GB" sz="2400" i="1" dirty="0"/>
              <a:t>functional completeness.</a:t>
            </a:r>
            <a:r>
              <a:rPr lang="en-GB" sz="2400" dirty="0"/>
              <a:t> Also </a:t>
            </a:r>
            <a:r>
              <a:rPr lang="en-GB" sz="2400" i="1" dirty="0"/>
              <a:t>universality</a:t>
            </a:r>
            <a:r>
              <a:rPr lang="en-GB" sz="2400" i="1" dirty="0" smtClean="0"/>
              <a:t>.</a:t>
            </a:r>
          </a:p>
          <a:p>
            <a:r>
              <a:rPr lang="en-GB" sz="2400" dirty="0" smtClean="0"/>
              <a:t>Reduce other operators to other more basic operators.</a:t>
            </a:r>
          </a:p>
          <a:p>
            <a:r>
              <a:rPr lang="en-GB" sz="2400" dirty="0" smtClean="0"/>
              <a:t>Very useful in computing to reduce complexity of formulas (</a:t>
            </a:r>
            <a:r>
              <a:rPr lang="en-US" sz="2400" dirty="0" smtClean="0">
                <a:solidFill>
                  <a:srgbClr val="FF0000"/>
                </a:solidFill>
              </a:rPr>
              <a:t>Normal forms)</a:t>
            </a:r>
            <a:endParaRPr lang="en-US" sz="2400" dirty="0">
              <a:solidFill>
                <a:srgbClr val="FF0000"/>
              </a:solidFill>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ln/>
        </p:spPr>
        <p:txBody>
          <a:bodyPr/>
          <a:lstStyle/>
          <a:p>
            <a:r>
              <a:rPr lang="en-GB" sz="4000"/>
              <a:t>Let’s introduce some </a:t>
            </a:r>
            <a:br>
              <a:rPr lang="en-GB" sz="4000"/>
            </a:br>
            <a:r>
              <a:rPr lang="en-GB" sz="4000"/>
              <a:t>additional connectives</a:t>
            </a:r>
            <a:endParaRPr lang="en-US" sz="4000"/>
          </a:p>
        </p:txBody>
      </p:sp>
      <p:sp>
        <p:nvSpPr>
          <p:cNvPr id="933891" name="Rectangle 3"/>
          <p:cNvSpPr>
            <a:spLocks noGrp="1" noChangeArrowheads="1"/>
          </p:cNvSpPr>
          <p:nvPr>
            <p:ph type="body" idx="1"/>
          </p:nvPr>
        </p:nvSpPr>
        <p:spPr>
          <a:ln/>
        </p:spPr>
        <p:txBody>
          <a:bodyPr/>
          <a:lstStyle/>
          <a:p>
            <a:r>
              <a:rPr lang="en-GB"/>
              <a:t>A variant of disjunction</a:t>
            </a:r>
          </a:p>
          <a:p>
            <a:r>
              <a:rPr lang="en-GB"/>
              <a:t>The conditional</a:t>
            </a:r>
          </a:p>
          <a:p>
            <a:r>
              <a:rPr lang="en-GB"/>
              <a:t>The biconditional</a:t>
            </a:r>
            <a:endParaRPr lang="en-US"/>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44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ln/>
        </p:spPr>
        <p:txBody>
          <a:bodyPr/>
          <a:lstStyle/>
          <a:p>
            <a:r>
              <a:rPr lang="en-US"/>
              <a:t>The </a:t>
            </a:r>
            <a:r>
              <a:rPr lang="en-US" i="1"/>
              <a:t>Exclusive Or</a:t>
            </a:r>
            <a:r>
              <a:rPr lang="en-US"/>
              <a:t> Operator</a:t>
            </a:r>
          </a:p>
        </p:txBody>
      </p:sp>
      <p:sp>
        <p:nvSpPr>
          <p:cNvPr id="50179" name="Rectangle 3"/>
          <p:cNvSpPr>
            <a:spLocks noGrp="1" noChangeArrowheads="1"/>
          </p:cNvSpPr>
          <p:nvPr>
            <p:ph type="body" idx="1"/>
          </p:nvPr>
        </p:nvSpPr>
        <p:spPr>
          <a:ln/>
        </p:spPr>
        <p:txBody>
          <a:bodyPr/>
          <a:lstStyle/>
          <a:p>
            <a:pPr>
              <a:buFontTx/>
              <a:buNone/>
            </a:pPr>
            <a:r>
              <a:rPr lang="en-US"/>
              <a:t>The binary </a:t>
            </a:r>
            <a:r>
              <a:rPr lang="en-US" i="1"/>
              <a:t>exclusive-or operator</a:t>
            </a:r>
            <a:r>
              <a:rPr lang="en-US"/>
              <a:t> </a:t>
            </a:r>
            <a:r>
              <a:rPr lang="ja-JP" altLang="en-US">
                <a:latin typeface="Arial"/>
              </a:rPr>
              <a:t>“</a:t>
            </a:r>
            <a:r>
              <a:rPr lang="en-US">
                <a:sym typeface="Symbol" charset="0"/>
              </a:rPr>
              <a:t></a:t>
            </a:r>
            <a:r>
              <a:rPr lang="ja-JP" altLang="en-US">
                <a:latin typeface="Arial"/>
                <a:sym typeface="Symbol" charset="0"/>
              </a:rPr>
              <a:t>”</a:t>
            </a:r>
            <a:r>
              <a:rPr lang="en-US">
                <a:sym typeface="Symbol" charset="0"/>
              </a:rPr>
              <a:t> (</a:t>
            </a:r>
            <a:r>
              <a:rPr lang="en-US" i="1">
                <a:sym typeface="Symbol" charset="0"/>
              </a:rPr>
              <a:t>XOR</a:t>
            </a:r>
            <a:r>
              <a:rPr lang="en-US">
                <a:sym typeface="Symbol" charset="0"/>
              </a:rPr>
              <a:t>) combines two propositions to form their logical </a:t>
            </a:r>
            <a:r>
              <a:rPr lang="ja-JP" altLang="en-US">
                <a:latin typeface="Arial"/>
                <a:sym typeface="Symbol" charset="0"/>
              </a:rPr>
              <a:t>“</a:t>
            </a:r>
            <a:r>
              <a:rPr lang="en-US">
                <a:sym typeface="Symbol" charset="0"/>
              </a:rPr>
              <a:t>exclusive or</a:t>
            </a:r>
            <a:r>
              <a:rPr lang="ja-JP" altLang="en-US">
                <a:latin typeface="Arial"/>
                <a:sym typeface="Symbol" charset="0"/>
              </a:rPr>
              <a:t>”</a:t>
            </a:r>
            <a:r>
              <a:rPr lang="en-US">
                <a:sym typeface="Symbol" charset="0"/>
              </a:rPr>
              <a:t>.</a:t>
            </a:r>
            <a:endParaRPr lang="en-US" i="1"/>
          </a:p>
          <a:p>
            <a:pPr>
              <a:buFontTx/>
              <a:buNone/>
            </a:pPr>
            <a:r>
              <a:rPr lang="en-US" i="1">
                <a:solidFill>
                  <a:schemeClr val="accent2"/>
                </a:solidFill>
              </a:rPr>
              <a:t>p</a:t>
            </a:r>
            <a:r>
              <a:rPr lang="en-US">
                <a:solidFill>
                  <a:schemeClr val="accent2"/>
                </a:solidFill>
              </a:rPr>
              <a:t> = </a:t>
            </a:r>
            <a:r>
              <a:rPr lang="ja-JP" altLang="en-US">
                <a:solidFill>
                  <a:schemeClr val="accent2"/>
                </a:solidFill>
                <a:latin typeface="Arial"/>
              </a:rPr>
              <a:t>“</a:t>
            </a:r>
            <a:r>
              <a:rPr lang="en-US">
                <a:solidFill>
                  <a:schemeClr val="accent2"/>
                </a:solidFill>
              </a:rPr>
              <a:t>I will earn an A in this course,</a:t>
            </a:r>
            <a:r>
              <a:rPr lang="ja-JP" altLang="en-US">
                <a:solidFill>
                  <a:schemeClr val="accent2"/>
                </a:solidFill>
                <a:latin typeface="Arial"/>
              </a:rPr>
              <a:t>”</a:t>
            </a:r>
            <a:endParaRPr lang="en-US">
              <a:solidFill>
                <a:schemeClr val="accent2"/>
              </a:solidFill>
            </a:endParaRPr>
          </a:p>
          <a:p>
            <a:pPr>
              <a:buFontTx/>
              <a:buNone/>
            </a:pPr>
            <a:r>
              <a:rPr lang="en-US" i="1">
                <a:solidFill>
                  <a:schemeClr val="accent2"/>
                </a:solidFill>
              </a:rPr>
              <a:t>q</a:t>
            </a:r>
            <a:r>
              <a:rPr lang="en-US">
                <a:solidFill>
                  <a:schemeClr val="accent2"/>
                </a:solidFill>
              </a:rPr>
              <a:t> =</a:t>
            </a:r>
            <a:r>
              <a:rPr lang="en-US" i="1">
                <a:solidFill>
                  <a:schemeClr val="accent2"/>
                </a:solidFill>
              </a:rPr>
              <a:t> </a:t>
            </a:r>
            <a:r>
              <a:rPr lang="ja-JP" altLang="en-US">
                <a:solidFill>
                  <a:schemeClr val="accent2"/>
                </a:solidFill>
                <a:latin typeface="Arial"/>
              </a:rPr>
              <a:t>“</a:t>
            </a:r>
            <a:r>
              <a:rPr lang="en-US">
                <a:solidFill>
                  <a:schemeClr val="accent2"/>
                </a:solidFill>
              </a:rPr>
              <a:t>I will drop this course,</a:t>
            </a:r>
            <a:r>
              <a:rPr lang="ja-JP" altLang="en-US">
                <a:solidFill>
                  <a:schemeClr val="accent2"/>
                </a:solidFill>
                <a:latin typeface="Arial"/>
              </a:rPr>
              <a:t>”</a:t>
            </a:r>
            <a:endParaRPr lang="en-US" i="1">
              <a:solidFill>
                <a:schemeClr val="accent2"/>
              </a:solidFill>
            </a:endParaRPr>
          </a:p>
          <a:p>
            <a:pPr>
              <a:buFontTx/>
              <a:buNone/>
            </a:pPr>
            <a:r>
              <a:rPr lang="en-US" i="1">
                <a:solidFill>
                  <a:schemeClr val="accent2"/>
                </a:solidFill>
              </a:rPr>
              <a:t>p</a:t>
            </a:r>
            <a:r>
              <a:rPr lang="en-US">
                <a:solidFill>
                  <a:schemeClr val="accent2"/>
                </a:solidFill>
              </a:rPr>
              <a:t> </a:t>
            </a:r>
            <a:r>
              <a:rPr lang="en-US">
                <a:solidFill>
                  <a:schemeClr val="accent2"/>
                </a:solidFill>
                <a:sym typeface="Symbol" charset="0"/>
              </a:rPr>
              <a:t> </a:t>
            </a:r>
            <a:r>
              <a:rPr lang="en-US" i="1">
                <a:solidFill>
                  <a:schemeClr val="accent2"/>
                </a:solidFill>
                <a:sym typeface="Symbol" charset="0"/>
              </a:rPr>
              <a:t>q </a:t>
            </a:r>
            <a:r>
              <a:rPr lang="en-US">
                <a:solidFill>
                  <a:schemeClr val="accent2"/>
                </a:solidFill>
              </a:rPr>
              <a:t>= </a:t>
            </a:r>
            <a:r>
              <a:rPr lang="ja-JP" altLang="en-US">
                <a:solidFill>
                  <a:schemeClr val="accent2"/>
                </a:solidFill>
                <a:latin typeface="Arial"/>
              </a:rPr>
              <a:t>“</a:t>
            </a:r>
            <a:r>
              <a:rPr lang="en-US">
                <a:solidFill>
                  <a:schemeClr val="accent2"/>
                </a:solidFill>
              </a:rPr>
              <a:t>I will either earn an A in this course, or I will drop it (but not both!)</a:t>
            </a:r>
            <a:r>
              <a:rPr lang="ja-JP" altLang="en-US">
                <a:solidFill>
                  <a:schemeClr val="accent2"/>
                </a:solidFill>
                <a:latin typeface="Arial"/>
              </a:rPr>
              <a:t>”</a:t>
            </a:r>
            <a:endParaRPr lang="en-US">
              <a:solidFill>
                <a:schemeClr val="accent2"/>
              </a:solidFill>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45</a:t>
            </a:fld>
            <a:endParaRPr lang="en-US"/>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685800" y="1981200"/>
            <a:ext cx="7772400" cy="4267200"/>
          </a:xfrm>
          <a:ln/>
        </p:spPr>
        <p:txBody>
          <a:bodyPr/>
          <a:lstStyle/>
          <a:p>
            <a:r>
              <a:rPr lang="en-US"/>
              <a:t>Note that </a:t>
            </a:r>
            <a:r>
              <a:rPr lang="en-US" i="1"/>
              <a:t>p</a:t>
            </a:r>
            <a:r>
              <a:rPr lang="en-US">
                <a:sym typeface="Symbol" charset="0"/>
              </a:rPr>
              <a:t></a:t>
            </a:r>
            <a:r>
              <a:rPr lang="en-US" i="1">
                <a:sym typeface="Symbol" charset="0"/>
              </a:rPr>
              <a:t>q </a:t>
            </a:r>
            <a:r>
              <a:rPr lang="en-US">
                <a:sym typeface="Symbol" charset="0"/>
              </a:rPr>
              <a:t>means</a:t>
            </a:r>
            <a:br>
              <a:rPr lang="en-US">
                <a:sym typeface="Symbol" charset="0"/>
              </a:rPr>
            </a:br>
            <a:r>
              <a:rPr lang="en-US">
                <a:sym typeface="Symbol" charset="0"/>
              </a:rPr>
              <a:t>that </a:t>
            </a:r>
            <a:r>
              <a:rPr lang="en-US" i="1">
                <a:sym typeface="Symbol" charset="0"/>
              </a:rPr>
              <a:t>p</a:t>
            </a:r>
            <a:r>
              <a:rPr lang="en-US">
                <a:sym typeface="Symbol" charset="0"/>
              </a:rPr>
              <a:t> is true, or </a:t>
            </a:r>
            <a:r>
              <a:rPr lang="en-US" i="1">
                <a:sym typeface="Symbol" charset="0"/>
              </a:rPr>
              <a:t>q</a:t>
            </a:r>
            <a:r>
              <a:rPr lang="en-US">
                <a:sym typeface="Symbol" charset="0"/>
              </a:rPr>
              <a:t> is</a:t>
            </a:r>
            <a:br>
              <a:rPr lang="en-US">
                <a:sym typeface="Symbol" charset="0"/>
              </a:rPr>
            </a:br>
            <a:r>
              <a:rPr lang="en-US">
                <a:sym typeface="Symbol" charset="0"/>
              </a:rPr>
              <a:t>true, but </a:t>
            </a:r>
            <a:r>
              <a:rPr lang="en-US" b="1">
                <a:sym typeface="Symbol" charset="0"/>
              </a:rPr>
              <a:t>not both</a:t>
            </a:r>
            <a:r>
              <a:rPr lang="en-US">
                <a:sym typeface="Symbol" charset="0"/>
              </a:rPr>
              <a:t>!</a:t>
            </a:r>
          </a:p>
          <a:p>
            <a:r>
              <a:rPr lang="en-US">
                <a:solidFill>
                  <a:schemeClr val="accent2"/>
                </a:solidFill>
                <a:sym typeface="Symbol" charset="0"/>
              </a:rPr>
              <a:t>This operation is</a:t>
            </a:r>
            <a:br>
              <a:rPr lang="en-US">
                <a:solidFill>
                  <a:schemeClr val="accent2"/>
                </a:solidFill>
                <a:sym typeface="Symbol" charset="0"/>
              </a:rPr>
            </a:br>
            <a:r>
              <a:rPr lang="en-US">
                <a:solidFill>
                  <a:schemeClr val="accent2"/>
                </a:solidFill>
                <a:sym typeface="Symbol" charset="0"/>
              </a:rPr>
              <a:t>called </a:t>
            </a:r>
            <a:r>
              <a:rPr lang="en-US" i="1">
                <a:solidFill>
                  <a:schemeClr val="accent2"/>
                </a:solidFill>
                <a:sym typeface="Symbol" charset="0"/>
              </a:rPr>
              <a:t>exclusive or,</a:t>
            </a:r>
            <a:r>
              <a:rPr lang="en-US">
                <a:solidFill>
                  <a:schemeClr val="accent2"/>
                </a:solidFill>
                <a:sym typeface="Symbol" charset="0"/>
              </a:rPr>
              <a:t/>
            </a:r>
            <a:br>
              <a:rPr lang="en-US">
                <a:solidFill>
                  <a:schemeClr val="accent2"/>
                </a:solidFill>
                <a:sym typeface="Symbol" charset="0"/>
              </a:rPr>
            </a:br>
            <a:r>
              <a:rPr lang="en-US">
                <a:solidFill>
                  <a:schemeClr val="accent2"/>
                </a:solidFill>
                <a:sym typeface="Symbol" charset="0"/>
              </a:rPr>
              <a:t>because it </a:t>
            </a:r>
            <a:r>
              <a:rPr lang="en-US" b="1">
                <a:solidFill>
                  <a:schemeClr val="accent2"/>
                </a:solidFill>
                <a:sym typeface="Symbol" charset="0"/>
              </a:rPr>
              <a:t>excludes</a:t>
            </a:r>
            <a:r>
              <a:rPr lang="en-US">
                <a:solidFill>
                  <a:schemeClr val="accent2"/>
                </a:solidFill>
                <a:sym typeface="Symbol" charset="0"/>
              </a:rPr>
              <a:t> the</a:t>
            </a:r>
            <a:br>
              <a:rPr lang="en-US">
                <a:solidFill>
                  <a:schemeClr val="accent2"/>
                </a:solidFill>
                <a:sym typeface="Symbol" charset="0"/>
              </a:rPr>
            </a:br>
            <a:r>
              <a:rPr lang="en-US">
                <a:solidFill>
                  <a:schemeClr val="accent2"/>
                </a:solidFill>
                <a:sym typeface="Symbol" charset="0"/>
              </a:rPr>
              <a:t>possibility that both </a:t>
            </a:r>
            <a:r>
              <a:rPr lang="en-US" i="1">
                <a:solidFill>
                  <a:schemeClr val="accent2"/>
                </a:solidFill>
                <a:sym typeface="Symbol" charset="0"/>
              </a:rPr>
              <a:t>p</a:t>
            </a:r>
            <a:r>
              <a:rPr lang="en-US">
                <a:solidFill>
                  <a:schemeClr val="accent2"/>
                </a:solidFill>
                <a:sym typeface="Symbol" charset="0"/>
              </a:rPr>
              <a:t> and </a:t>
            </a:r>
            <a:r>
              <a:rPr lang="en-US" i="1">
                <a:solidFill>
                  <a:schemeClr val="accent2"/>
                </a:solidFill>
                <a:sym typeface="Symbol" charset="0"/>
              </a:rPr>
              <a:t>q</a:t>
            </a:r>
            <a:r>
              <a:rPr lang="en-US">
                <a:solidFill>
                  <a:schemeClr val="accent2"/>
                </a:solidFill>
                <a:sym typeface="Symbol" charset="0"/>
              </a:rPr>
              <a:t> are true.</a:t>
            </a:r>
          </a:p>
          <a:p>
            <a:r>
              <a:rPr lang="ja-JP" altLang="en-US">
                <a:latin typeface="Arial"/>
                <a:sym typeface="Symbol" charset="0"/>
              </a:rPr>
              <a:t>“</a:t>
            </a:r>
            <a:r>
              <a:rPr lang="en-US"/>
              <a:t>¬</a:t>
            </a:r>
            <a:r>
              <a:rPr lang="ja-JP" altLang="en-US">
                <a:latin typeface="Arial"/>
                <a:sym typeface="Symbol" charset="0"/>
              </a:rPr>
              <a:t>”</a:t>
            </a:r>
            <a:r>
              <a:rPr lang="en-US">
                <a:sym typeface="Symbol" charset="0"/>
              </a:rPr>
              <a:t> and </a:t>
            </a:r>
            <a:r>
              <a:rPr lang="ja-JP" altLang="en-US">
                <a:latin typeface="Arial"/>
                <a:sym typeface="Symbol" charset="0"/>
              </a:rPr>
              <a:t>“</a:t>
            </a:r>
            <a:r>
              <a:rPr lang="en-US">
                <a:sym typeface="Symbol" charset="0"/>
              </a:rPr>
              <a:t></a:t>
            </a:r>
            <a:r>
              <a:rPr lang="ja-JP" altLang="en-US">
                <a:latin typeface="Arial"/>
                <a:sym typeface="Symbol" charset="0"/>
              </a:rPr>
              <a:t>”</a:t>
            </a:r>
            <a:r>
              <a:rPr lang="en-US">
                <a:sym typeface="Symbol" charset="0"/>
              </a:rPr>
              <a:t> together are </a:t>
            </a:r>
            <a:r>
              <a:rPr lang="en-US" b="1">
                <a:sym typeface="Symbol" charset="0"/>
              </a:rPr>
              <a:t>not</a:t>
            </a:r>
            <a:r>
              <a:rPr lang="en-US">
                <a:sym typeface="Symbol" charset="0"/>
              </a:rPr>
              <a:t> universal.</a:t>
            </a:r>
          </a:p>
        </p:txBody>
      </p:sp>
      <p:sp>
        <p:nvSpPr>
          <p:cNvPr id="51203" name="Rectangle 3"/>
          <p:cNvSpPr>
            <a:spLocks noGrp="1" noChangeArrowheads="1"/>
          </p:cNvSpPr>
          <p:nvPr>
            <p:ph type="title"/>
          </p:nvPr>
        </p:nvSpPr>
        <p:spPr>
          <a:ln/>
        </p:spPr>
        <p:txBody>
          <a:bodyPr/>
          <a:lstStyle/>
          <a:p>
            <a:r>
              <a:rPr lang="en-US"/>
              <a:t>Exclusive-Or Truth Table</a:t>
            </a:r>
          </a:p>
        </p:txBody>
      </p:sp>
      <p:graphicFrame>
        <p:nvGraphicFramePr>
          <p:cNvPr id="51204" name="Object 4"/>
          <p:cNvGraphicFramePr>
            <a:graphicFrameLocks noChangeAspect="1"/>
          </p:cNvGraphicFramePr>
          <p:nvPr/>
        </p:nvGraphicFramePr>
        <p:xfrm>
          <a:off x="5637213" y="2214563"/>
          <a:ext cx="2317750" cy="2830512"/>
        </p:xfrm>
        <a:graphic>
          <a:graphicData uri="http://schemas.openxmlformats.org/presentationml/2006/ole">
            <mc:AlternateContent xmlns:mc="http://schemas.openxmlformats.org/markup-compatibility/2006">
              <mc:Choice xmlns:v="urn:schemas-microsoft-com:vml" Requires="v">
                <p:oleObj spid="_x0000_s51342" name="Document" r:id="rId4" imgW="2325960" imgH="2843280" progId="Word.Document.8">
                  <p:embed/>
                </p:oleObj>
              </mc:Choice>
              <mc:Fallback>
                <p:oleObj name="Document" r:id="rId4" imgW="2325960" imgH="284328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7213" y="2214563"/>
                        <a:ext cx="2317750" cy="2830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06" name="AutoShape 6"/>
          <p:cNvSpPr>
            <a:spLocks/>
          </p:cNvSpPr>
          <p:nvPr/>
        </p:nvSpPr>
        <p:spPr bwMode="auto">
          <a:xfrm>
            <a:off x="7696200" y="4343400"/>
            <a:ext cx="228600" cy="609600"/>
          </a:xfrm>
          <a:prstGeom prst="rightBrace">
            <a:avLst>
              <a:gd name="adj1" fmla="val 2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207" name="Text Box 7"/>
          <p:cNvSpPr txBox="1">
            <a:spLocks noChangeArrowheads="1"/>
          </p:cNvSpPr>
          <p:nvPr/>
        </p:nvSpPr>
        <p:spPr bwMode="auto">
          <a:xfrm>
            <a:off x="7985125" y="4457700"/>
            <a:ext cx="1120775" cy="925513"/>
          </a:xfrm>
          <a:prstGeom prst="rect">
            <a:avLst/>
          </a:prstGeom>
          <a:solidFill>
            <a:srgbClr val="FFFFCC"/>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Note</a:t>
            </a:r>
            <a:br>
              <a:rPr lang="en-US" sz="1800"/>
            </a:br>
            <a:r>
              <a:rPr lang="en-US" sz="1800"/>
              <a:t>difference</a:t>
            </a:r>
            <a:br>
              <a:rPr lang="en-US" sz="1800"/>
            </a:br>
            <a:r>
              <a:rPr lang="en-US" sz="1800"/>
              <a:t>from OR.</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46</a:t>
            </a:fld>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4146" name="Rectangle 2"/>
          <p:cNvSpPr>
            <a:spLocks noGrp="1" noChangeArrowheads="1"/>
          </p:cNvSpPr>
          <p:nvPr>
            <p:ph type="body" idx="1"/>
          </p:nvPr>
        </p:nvSpPr>
        <p:spPr>
          <a:xfrm>
            <a:off x="685800" y="1981200"/>
            <a:ext cx="7772400" cy="4495800"/>
          </a:xfrm>
          <a:ln/>
        </p:spPr>
        <p:txBody>
          <a:bodyPr/>
          <a:lstStyle/>
          <a:p>
            <a:pPr>
              <a:lnSpc>
                <a:spcPct val="90000"/>
              </a:lnSpc>
              <a:buFontTx/>
              <a:buNone/>
            </a:pPr>
            <a:r>
              <a:rPr lang="en-US"/>
              <a:t>Note that </a:t>
            </a:r>
            <a:r>
              <a:rPr lang="en-US" u="sng"/>
              <a:t>English</a:t>
            </a:r>
            <a:r>
              <a:rPr lang="en-US"/>
              <a:t> </a:t>
            </a:r>
            <a:r>
              <a:rPr lang="ja-JP" altLang="en-US">
                <a:latin typeface="Arial"/>
              </a:rPr>
              <a:t>“</a:t>
            </a:r>
            <a:r>
              <a:rPr lang="en-US"/>
              <a:t>or</a:t>
            </a:r>
            <a:r>
              <a:rPr lang="ja-JP" altLang="en-US">
                <a:latin typeface="Arial"/>
              </a:rPr>
              <a:t>”</a:t>
            </a:r>
            <a:r>
              <a:rPr lang="en-US"/>
              <a:t> can be </a:t>
            </a:r>
            <a:r>
              <a:rPr lang="en-US" u="sng"/>
              <a:t>ambiguous</a:t>
            </a:r>
            <a:r>
              <a:rPr lang="en-US"/>
              <a:t> regarding the </a:t>
            </a:r>
            <a:r>
              <a:rPr lang="ja-JP" altLang="en-US">
                <a:latin typeface="Arial"/>
              </a:rPr>
              <a:t>“</a:t>
            </a:r>
            <a:r>
              <a:rPr lang="en-US"/>
              <a:t>both</a:t>
            </a:r>
            <a:r>
              <a:rPr lang="ja-JP" altLang="en-US">
                <a:latin typeface="Arial"/>
              </a:rPr>
              <a:t>”</a:t>
            </a:r>
            <a:r>
              <a:rPr lang="en-US"/>
              <a:t> case!</a:t>
            </a:r>
            <a:endParaRPr lang="en-US" i="1"/>
          </a:p>
          <a:p>
            <a:pPr>
              <a:lnSpc>
                <a:spcPct val="90000"/>
              </a:lnSpc>
              <a:buFontTx/>
              <a:buNone/>
            </a:pPr>
            <a:endParaRPr lang="en-US">
              <a:sym typeface="Symbol" charset="0"/>
            </a:endParaRPr>
          </a:p>
          <a:p>
            <a:pPr>
              <a:lnSpc>
                <a:spcPct val="90000"/>
              </a:lnSpc>
              <a:buFontTx/>
              <a:buNone/>
            </a:pPr>
            <a:endParaRPr lang="en-US">
              <a:sym typeface="Symbol" charset="0"/>
            </a:endParaRPr>
          </a:p>
          <a:p>
            <a:pPr>
              <a:lnSpc>
                <a:spcPct val="90000"/>
              </a:lnSpc>
              <a:buFontTx/>
              <a:buNone/>
            </a:pPr>
            <a:endParaRPr lang="en-US">
              <a:sym typeface="Symbol" charset="0"/>
            </a:endParaRPr>
          </a:p>
          <a:p>
            <a:pPr>
              <a:lnSpc>
                <a:spcPct val="90000"/>
              </a:lnSpc>
              <a:buFontTx/>
              <a:buNone/>
            </a:pPr>
            <a:endParaRPr lang="en-US">
              <a:sym typeface="Symbol" charset="0"/>
            </a:endParaRPr>
          </a:p>
          <a:p>
            <a:pPr>
              <a:lnSpc>
                <a:spcPct val="90000"/>
              </a:lnSpc>
              <a:buFontTx/>
              <a:buNone/>
            </a:pPr>
            <a:r>
              <a:rPr lang="en-US">
                <a:sym typeface="Symbol" charset="0"/>
              </a:rPr>
              <a:t>Need context to disambiguate the meaning!</a:t>
            </a:r>
          </a:p>
          <a:p>
            <a:pPr>
              <a:lnSpc>
                <a:spcPct val="90000"/>
              </a:lnSpc>
              <a:buFontTx/>
              <a:buNone/>
            </a:pPr>
            <a:r>
              <a:rPr lang="en-US">
                <a:solidFill>
                  <a:srgbClr val="FF0000"/>
                </a:solidFill>
                <a:sym typeface="Symbol" charset="0"/>
              </a:rPr>
              <a:t>For this class, assume </a:t>
            </a:r>
            <a:r>
              <a:rPr lang="ja-JP" altLang="en-US">
                <a:solidFill>
                  <a:srgbClr val="FF0000"/>
                </a:solidFill>
                <a:latin typeface="Arial"/>
                <a:sym typeface="Symbol" charset="0"/>
              </a:rPr>
              <a:t>“</a:t>
            </a:r>
            <a:r>
              <a:rPr lang="en-US">
                <a:solidFill>
                  <a:srgbClr val="FF0000"/>
                </a:solidFill>
                <a:sym typeface="Symbol" charset="0"/>
              </a:rPr>
              <a:t>or</a:t>
            </a:r>
            <a:r>
              <a:rPr lang="ja-JP" altLang="en-US">
                <a:solidFill>
                  <a:srgbClr val="FF0000"/>
                </a:solidFill>
                <a:latin typeface="Arial"/>
                <a:sym typeface="Symbol" charset="0"/>
              </a:rPr>
              <a:t>”</a:t>
            </a:r>
            <a:r>
              <a:rPr lang="en-US">
                <a:solidFill>
                  <a:srgbClr val="FF0000"/>
                </a:solidFill>
                <a:sym typeface="Symbol" charset="0"/>
              </a:rPr>
              <a:t> means </a:t>
            </a:r>
            <a:r>
              <a:rPr lang="en-US" u="sng">
                <a:solidFill>
                  <a:srgbClr val="FF0000"/>
                </a:solidFill>
                <a:sym typeface="Symbol" charset="0"/>
              </a:rPr>
              <a:t>inclusive</a:t>
            </a:r>
            <a:r>
              <a:rPr lang="en-US">
                <a:solidFill>
                  <a:srgbClr val="FF0000"/>
                </a:solidFill>
                <a:sym typeface="Symbol" charset="0"/>
              </a:rPr>
              <a:t>.</a:t>
            </a:r>
          </a:p>
        </p:txBody>
      </p:sp>
      <p:sp>
        <p:nvSpPr>
          <p:cNvPr id="774147" name="Rectangle 3"/>
          <p:cNvSpPr>
            <a:spLocks noGrp="1" noChangeArrowheads="1"/>
          </p:cNvSpPr>
          <p:nvPr>
            <p:ph type="title"/>
          </p:nvPr>
        </p:nvSpPr>
        <p:spPr>
          <a:ln/>
        </p:spPr>
        <p:txBody>
          <a:bodyPr/>
          <a:lstStyle/>
          <a:p>
            <a:r>
              <a:rPr lang="en-US"/>
              <a:t>Natural Language is Ambiguous</a:t>
            </a:r>
          </a:p>
        </p:txBody>
      </p:sp>
      <p:graphicFrame>
        <p:nvGraphicFramePr>
          <p:cNvPr id="774148" name="Object 4"/>
          <p:cNvGraphicFramePr>
            <a:graphicFrameLocks noChangeAspect="1"/>
          </p:cNvGraphicFramePr>
          <p:nvPr/>
        </p:nvGraphicFramePr>
        <p:xfrm>
          <a:off x="5405438" y="2663825"/>
          <a:ext cx="3141662" cy="2806700"/>
        </p:xfrm>
        <a:graphic>
          <a:graphicData uri="http://schemas.openxmlformats.org/presentationml/2006/ole">
            <mc:AlternateContent xmlns:mc="http://schemas.openxmlformats.org/markup-compatibility/2006">
              <mc:Choice xmlns:v="urn:schemas-microsoft-com:vml" Requires="v">
                <p:oleObj spid="_x0000_s774287" name="Document" r:id="rId4" imgW="3148200" imgH="2808360" progId="Word.Document.8">
                  <p:embed/>
                </p:oleObj>
              </mc:Choice>
              <mc:Fallback>
                <p:oleObj name="Document" r:id="rId4" imgW="3148200" imgH="280836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438" y="2663825"/>
                        <a:ext cx="3141662" cy="280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74149" name="Text Box 5"/>
          <p:cNvSpPr txBox="1">
            <a:spLocks noChangeArrowheads="1"/>
          </p:cNvSpPr>
          <p:nvPr/>
        </p:nvSpPr>
        <p:spPr bwMode="auto">
          <a:xfrm>
            <a:off x="2133600" y="6324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47</a:t>
            </a:fld>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a:ln/>
        </p:spPr>
        <p:txBody>
          <a:bodyPr/>
          <a:lstStyle/>
          <a:p>
            <a:r>
              <a:rPr lang="en-GB" sz="4000"/>
              <a:t>Test your understanding of </a:t>
            </a:r>
            <a:br>
              <a:rPr lang="en-GB" sz="4000"/>
            </a:br>
            <a:r>
              <a:rPr lang="en-GB" sz="4000"/>
              <a:t>the two types of disjunction</a:t>
            </a:r>
            <a:endParaRPr lang="en-US" sz="4000"/>
          </a:p>
        </p:txBody>
      </p:sp>
      <p:sp>
        <p:nvSpPr>
          <p:cNvPr id="1150979" name="Rectangle 3"/>
          <p:cNvSpPr>
            <a:spLocks noGrp="1" noChangeArrowheads="1"/>
          </p:cNvSpPr>
          <p:nvPr>
            <p:ph type="body" idx="1"/>
          </p:nvPr>
        </p:nvSpPr>
        <p:spPr>
          <a:ln/>
        </p:spPr>
        <p:txBody>
          <a:bodyPr/>
          <a:lstStyle/>
          <a:p>
            <a:pPr marL="609600" indent="-609600">
              <a:buFontTx/>
              <a:buAutoNum type="arabicPeriod"/>
            </a:pPr>
            <a:r>
              <a:rPr lang="en-GB"/>
              <a:t>Suppose p </a:t>
            </a:r>
            <a:r>
              <a:rPr lang="en-US">
                <a:solidFill>
                  <a:schemeClr val="accent2"/>
                </a:solidFill>
                <a:sym typeface="Symbol" charset="0"/>
              </a:rPr>
              <a:t></a:t>
            </a:r>
            <a:r>
              <a:rPr lang="en-US">
                <a:sym typeface="Symbol" charset="0"/>
              </a:rPr>
              <a:t> q is true.</a:t>
            </a:r>
            <a:br>
              <a:rPr lang="en-US">
                <a:sym typeface="Symbol" charset="0"/>
              </a:rPr>
            </a:br>
            <a:r>
              <a:rPr lang="en-US">
                <a:sym typeface="Symbol" charset="0"/>
              </a:rPr>
              <a:t>Does it follow that </a:t>
            </a:r>
            <a:r>
              <a:rPr lang="en-US"/>
              <a:t>p</a:t>
            </a:r>
            <a:r>
              <a:rPr lang="en-US">
                <a:sym typeface="Symbol" charset="0"/>
              </a:rPr>
              <a:t>q</a:t>
            </a:r>
            <a:r>
              <a:rPr lang="en-US" i="1">
                <a:sym typeface="Symbol" charset="0"/>
              </a:rPr>
              <a:t> </a:t>
            </a:r>
            <a:r>
              <a:rPr lang="en-US">
                <a:sym typeface="Symbol" charset="0"/>
              </a:rPr>
              <a:t>is true?</a:t>
            </a:r>
            <a:br>
              <a:rPr lang="en-US">
                <a:sym typeface="Symbol" charset="0"/>
              </a:rPr>
            </a:br>
            <a:endParaRPr lang="en-US">
              <a:sym typeface="Symbol" charset="0"/>
            </a:endParaRPr>
          </a:p>
          <a:p>
            <a:pPr marL="609600" indent="-609600">
              <a:buFontTx/>
              <a:buAutoNum type="arabicPeriod"/>
            </a:pPr>
            <a:r>
              <a:rPr lang="en-GB"/>
              <a:t>Suppose </a:t>
            </a:r>
            <a:r>
              <a:rPr lang="en-US"/>
              <a:t>p</a:t>
            </a:r>
            <a:r>
              <a:rPr lang="en-US">
                <a:sym typeface="Symbol" charset="0"/>
              </a:rPr>
              <a:t>q</a:t>
            </a:r>
            <a:r>
              <a:rPr lang="en-US" i="1">
                <a:sym typeface="Symbol" charset="0"/>
              </a:rPr>
              <a:t> </a:t>
            </a:r>
            <a:r>
              <a:rPr lang="en-US">
                <a:sym typeface="Symbol" charset="0"/>
              </a:rPr>
              <a:t>is true.</a:t>
            </a:r>
            <a:br>
              <a:rPr lang="en-US">
                <a:sym typeface="Symbol" charset="0"/>
              </a:rPr>
            </a:br>
            <a:r>
              <a:rPr lang="en-US">
                <a:sym typeface="Symbol" charset="0"/>
              </a:rPr>
              <a:t>Does it follow that </a:t>
            </a:r>
            <a:r>
              <a:rPr lang="en-GB"/>
              <a:t>p </a:t>
            </a:r>
            <a:r>
              <a:rPr lang="en-US">
                <a:solidFill>
                  <a:schemeClr val="accent2"/>
                </a:solidFill>
                <a:sym typeface="Symbol" charset="0"/>
              </a:rPr>
              <a:t></a:t>
            </a:r>
            <a:r>
              <a:rPr lang="en-US" i="1">
                <a:sym typeface="Symbol" charset="0"/>
              </a:rPr>
              <a:t> </a:t>
            </a:r>
            <a:r>
              <a:rPr lang="en-US">
                <a:sym typeface="Symbol" charset="0"/>
              </a:rPr>
              <a:t>q is true?</a:t>
            </a:r>
          </a:p>
          <a:p>
            <a:pPr marL="609600" indent="-609600">
              <a:buFontTx/>
              <a:buAutoNum type="arabicPeriod"/>
            </a:pPr>
            <a:endParaRPr lang="en-US">
              <a:sym typeface="Symbol" charset="0"/>
            </a:endParaRPr>
          </a:p>
          <a:p>
            <a:pPr marL="609600" indent="-609600"/>
            <a:endParaRPr lang="en-US">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48</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p:spPr>
        <p:txBody>
          <a:bodyPr/>
          <a:lstStyle/>
          <a:p>
            <a:r>
              <a:rPr lang="en-US"/>
              <a:t>Propositional Logic (§1.1)</a:t>
            </a:r>
          </a:p>
        </p:txBody>
      </p:sp>
      <p:sp>
        <p:nvSpPr>
          <p:cNvPr id="14339" name="Rectangle 3"/>
          <p:cNvSpPr>
            <a:spLocks noGrp="1" noChangeArrowheads="1"/>
          </p:cNvSpPr>
          <p:nvPr>
            <p:ph type="body" sz="half" idx="1"/>
          </p:nvPr>
        </p:nvSpPr>
        <p:spPr>
          <a:xfrm>
            <a:off x="685800" y="1981200"/>
            <a:ext cx="7772400" cy="4114800"/>
          </a:xfrm>
          <a:ln/>
        </p:spPr>
        <p:txBody>
          <a:bodyPr/>
          <a:lstStyle/>
          <a:p>
            <a:pPr>
              <a:buFontTx/>
              <a:buNone/>
            </a:pPr>
            <a:r>
              <a:rPr lang="en-US" sz="2800" i="1"/>
              <a:t>Propositional Logic</a:t>
            </a:r>
            <a:r>
              <a:rPr lang="en-US" sz="2800"/>
              <a:t> is the logic of compound statements built from simpler statements </a:t>
            </a:r>
            <a:br>
              <a:rPr lang="en-US" sz="2800"/>
            </a:br>
            <a:r>
              <a:rPr lang="en-US" sz="2800"/>
              <a:t>using so-called </a:t>
            </a:r>
            <a:r>
              <a:rPr lang="en-US" sz="2800" i="1"/>
              <a:t>Boolean</a:t>
            </a:r>
            <a:r>
              <a:rPr lang="en-US" sz="2800"/>
              <a:t> </a:t>
            </a:r>
            <a:r>
              <a:rPr lang="en-US" sz="2800" i="1"/>
              <a:t>connectives.</a:t>
            </a:r>
          </a:p>
          <a:p>
            <a:pPr>
              <a:buFontTx/>
              <a:buNone/>
            </a:pPr>
            <a:r>
              <a:rPr lang="en-US" sz="2800">
                <a:solidFill>
                  <a:srgbClr val="FF0000"/>
                </a:solidFill>
              </a:rPr>
              <a:t>Some applications in computer science:</a:t>
            </a:r>
          </a:p>
          <a:p>
            <a:r>
              <a:rPr lang="en-US" sz="2800">
                <a:solidFill>
                  <a:schemeClr val="accent2"/>
                </a:solidFill>
              </a:rPr>
              <a:t>Design of digital electronic circuits.</a:t>
            </a:r>
          </a:p>
          <a:p>
            <a:r>
              <a:rPr lang="en-US" sz="2800">
                <a:solidFill>
                  <a:schemeClr val="accent2"/>
                </a:solidFill>
              </a:rPr>
              <a:t>Expressing conditions in programs.</a:t>
            </a:r>
          </a:p>
          <a:p>
            <a:r>
              <a:rPr lang="en-US" sz="2800">
                <a:solidFill>
                  <a:schemeClr val="accent2"/>
                </a:solidFill>
              </a:rPr>
              <a:t>Queries to databases &amp; search engines.</a:t>
            </a:r>
          </a:p>
        </p:txBody>
      </p:sp>
      <p:pic>
        <p:nvPicPr>
          <p:cNvPr id="14345" name="Picture 9" descr="Boole"/>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362825" y="1524000"/>
            <a:ext cx="1628775" cy="1905000"/>
          </a:xfrm>
          <a:noFill/>
          <a:ln w="38100">
            <a:solidFill>
              <a:srgbClr val="006600"/>
            </a:solid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4347" name="Text Box 11"/>
          <p:cNvSpPr txBox="1">
            <a:spLocks noChangeArrowheads="1"/>
          </p:cNvSpPr>
          <p:nvPr/>
        </p:nvSpPr>
        <p:spPr bwMode="auto">
          <a:xfrm>
            <a:off x="7362825" y="3429000"/>
            <a:ext cx="1517650" cy="698500"/>
          </a:xfrm>
          <a:prstGeom prst="rect">
            <a:avLst/>
          </a:prstGeom>
          <a:solidFill>
            <a:srgbClr val="FFFFCC"/>
          </a:solidFill>
          <a:ln w="57150">
            <a:solidFill>
              <a:srgbClr val="00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a:t>George Boole</a:t>
            </a:r>
            <a:br>
              <a:rPr lang="en-US" sz="1800"/>
            </a:br>
            <a:r>
              <a:rPr lang="en-US" sz="1800"/>
              <a:t>(1815-1864)</a:t>
            </a:r>
          </a:p>
        </p:txBody>
      </p:sp>
      <p:pic>
        <p:nvPicPr>
          <p:cNvPr id="14349" name="Picture 13" descr="Chrysippus1"/>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7210425" y="4267200"/>
            <a:ext cx="1309688" cy="1981200"/>
          </a:xfrm>
          <a:noFill/>
          <a:ln w="38100">
            <a:solidFill>
              <a:srgbClr val="006600"/>
            </a:solid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4351" name="Text Box 15"/>
          <p:cNvSpPr txBox="1">
            <a:spLocks noChangeArrowheads="1"/>
          </p:cNvSpPr>
          <p:nvPr/>
        </p:nvSpPr>
        <p:spPr bwMode="auto">
          <a:xfrm>
            <a:off x="6524625" y="6096000"/>
            <a:ext cx="2578100" cy="698500"/>
          </a:xfrm>
          <a:prstGeom prst="rect">
            <a:avLst/>
          </a:prstGeom>
          <a:solidFill>
            <a:srgbClr val="FFFFCC"/>
          </a:solidFill>
          <a:ln w="57150">
            <a:solidFill>
              <a:srgbClr val="00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a:t>Chrysippus of Soli</a:t>
            </a:r>
            <a:br>
              <a:rPr lang="en-US" sz="1800"/>
            </a:br>
            <a:r>
              <a:rPr lang="en-US" sz="1800"/>
              <a:t>(ca. 281 B.C. – 205 B.C.)</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29261B2-B88A-A04A-955B-8ECA51B21F9E}"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Grp="1" noChangeArrowheads="1"/>
          </p:cNvSpPr>
          <p:nvPr>
            <p:ph type="title"/>
          </p:nvPr>
        </p:nvSpPr>
        <p:spPr>
          <a:ln/>
        </p:spPr>
        <p:txBody>
          <a:bodyPr/>
          <a:lstStyle/>
          <a:p>
            <a:r>
              <a:rPr lang="en-GB" sz="4000"/>
              <a:t>Test your understanding of </a:t>
            </a:r>
            <a:br>
              <a:rPr lang="en-GB" sz="4000"/>
            </a:br>
            <a:r>
              <a:rPr lang="en-GB" sz="4000"/>
              <a:t>the two types of disjunction</a:t>
            </a:r>
            <a:endParaRPr lang="en-US" sz="4000"/>
          </a:p>
        </p:txBody>
      </p:sp>
      <p:sp>
        <p:nvSpPr>
          <p:cNvPr id="1152003" name="Rectangle 3"/>
          <p:cNvSpPr>
            <a:spLocks noGrp="1" noChangeArrowheads="1"/>
          </p:cNvSpPr>
          <p:nvPr>
            <p:ph type="body" idx="1"/>
          </p:nvPr>
        </p:nvSpPr>
        <p:spPr>
          <a:ln/>
        </p:spPr>
        <p:txBody>
          <a:bodyPr/>
          <a:lstStyle/>
          <a:p>
            <a:pPr marL="609600" indent="-609600">
              <a:buFontTx/>
              <a:buAutoNum type="arabicPeriod"/>
            </a:pPr>
            <a:r>
              <a:rPr lang="en-GB" sz="2800"/>
              <a:t>Suppose p </a:t>
            </a:r>
            <a:r>
              <a:rPr lang="en-US" sz="2800">
                <a:solidFill>
                  <a:schemeClr val="accent2"/>
                </a:solidFill>
                <a:sym typeface="Symbol" charset="0"/>
              </a:rPr>
              <a:t></a:t>
            </a:r>
            <a:r>
              <a:rPr lang="en-US" sz="2800">
                <a:sym typeface="Symbol" charset="0"/>
              </a:rPr>
              <a:t> q is true.</a:t>
            </a:r>
            <a:br>
              <a:rPr lang="en-US" sz="2800">
                <a:sym typeface="Symbol" charset="0"/>
              </a:rPr>
            </a:br>
            <a:r>
              <a:rPr lang="en-US" sz="2800">
                <a:sym typeface="Symbol" charset="0"/>
              </a:rPr>
              <a:t>Does it follow that </a:t>
            </a:r>
            <a:r>
              <a:rPr lang="en-US" sz="2800"/>
              <a:t>p</a:t>
            </a:r>
            <a:r>
              <a:rPr lang="en-US" sz="2800">
                <a:sym typeface="Symbol" charset="0"/>
              </a:rPr>
              <a:t>q</a:t>
            </a:r>
            <a:r>
              <a:rPr lang="en-US" sz="2800" i="1">
                <a:sym typeface="Symbol" charset="0"/>
              </a:rPr>
              <a:t> </a:t>
            </a:r>
            <a:r>
              <a:rPr lang="en-US" sz="2800">
                <a:sym typeface="Symbol" charset="0"/>
              </a:rPr>
              <a:t>is true?</a:t>
            </a:r>
            <a:br>
              <a:rPr lang="en-US" sz="2800">
                <a:sym typeface="Symbol" charset="0"/>
              </a:rPr>
            </a:br>
            <a:r>
              <a:rPr lang="en-US" sz="2800">
                <a:solidFill>
                  <a:schemeClr val="accent2"/>
                </a:solidFill>
                <a:sym typeface="Symbol" charset="0"/>
              </a:rPr>
              <a:t>No</a:t>
            </a:r>
            <a:r>
              <a:rPr lang="en-US" sz="2800">
                <a:sym typeface="Symbol" charset="0"/>
              </a:rPr>
              <a:t>: consider p TRUE, q TRUE</a:t>
            </a:r>
          </a:p>
          <a:p>
            <a:pPr marL="609600" indent="-609600">
              <a:buFontTx/>
              <a:buAutoNum type="arabicPeriod"/>
            </a:pPr>
            <a:r>
              <a:rPr lang="en-GB" sz="2800"/>
              <a:t>Suppose </a:t>
            </a:r>
            <a:r>
              <a:rPr lang="en-US" sz="2800"/>
              <a:t>p</a:t>
            </a:r>
            <a:r>
              <a:rPr lang="en-US" sz="2800">
                <a:sym typeface="Symbol" charset="0"/>
              </a:rPr>
              <a:t>q</a:t>
            </a:r>
            <a:r>
              <a:rPr lang="en-US" sz="2800" i="1">
                <a:sym typeface="Symbol" charset="0"/>
              </a:rPr>
              <a:t> </a:t>
            </a:r>
            <a:r>
              <a:rPr lang="en-US" sz="2800">
                <a:sym typeface="Symbol" charset="0"/>
              </a:rPr>
              <a:t>is true. Does it follow </a:t>
            </a:r>
            <a:br>
              <a:rPr lang="en-US" sz="2800">
                <a:sym typeface="Symbol" charset="0"/>
              </a:rPr>
            </a:br>
            <a:r>
              <a:rPr lang="en-US" sz="2800">
                <a:sym typeface="Symbol" charset="0"/>
              </a:rPr>
              <a:t>that </a:t>
            </a:r>
            <a:r>
              <a:rPr lang="en-GB" sz="2800"/>
              <a:t>p </a:t>
            </a:r>
            <a:r>
              <a:rPr lang="en-US" sz="2800">
                <a:solidFill>
                  <a:schemeClr val="accent2"/>
                </a:solidFill>
                <a:sym typeface="Symbol" charset="0"/>
              </a:rPr>
              <a:t></a:t>
            </a:r>
            <a:r>
              <a:rPr lang="en-US" sz="2800">
                <a:sym typeface="Symbol" charset="0"/>
              </a:rPr>
              <a:t> q is true? </a:t>
            </a:r>
            <a:r>
              <a:rPr lang="en-US" sz="2800">
                <a:solidFill>
                  <a:schemeClr val="accent2"/>
                </a:solidFill>
                <a:sym typeface="Symbol" charset="0"/>
              </a:rPr>
              <a:t>Yes</a:t>
            </a:r>
            <a:r>
              <a:rPr lang="en-US" sz="2800">
                <a:sym typeface="Symbol" charset="0"/>
              </a:rPr>
              <a:t>. Check each </a:t>
            </a:r>
            <a:br>
              <a:rPr lang="en-US" sz="2800">
                <a:sym typeface="Symbol" charset="0"/>
              </a:rPr>
            </a:br>
            <a:r>
              <a:rPr lang="en-US" sz="2800">
                <a:sym typeface="Symbol" charset="0"/>
              </a:rPr>
              <a:t>of the two assignments that make </a:t>
            </a:r>
            <a:r>
              <a:rPr lang="en-US" sz="2800"/>
              <a:t>p</a:t>
            </a:r>
            <a:r>
              <a:rPr lang="en-US" sz="2800">
                <a:sym typeface="Symbol" charset="0"/>
              </a:rPr>
              <a:t>q</a:t>
            </a:r>
            <a:r>
              <a:rPr lang="en-US" sz="2800" i="1">
                <a:sym typeface="Symbol" charset="0"/>
              </a:rPr>
              <a:t> true:</a:t>
            </a:r>
            <a:br>
              <a:rPr lang="en-US" sz="2800" i="1">
                <a:sym typeface="Symbol" charset="0"/>
              </a:rPr>
            </a:br>
            <a:r>
              <a:rPr lang="en-US" sz="2800" i="1">
                <a:sym typeface="Symbol" charset="0"/>
              </a:rPr>
              <a:t>  </a:t>
            </a:r>
            <a:r>
              <a:rPr lang="en-US" sz="2800">
                <a:sym typeface="Symbol" charset="0"/>
              </a:rPr>
              <a:t>a) p TRUE, q FALSE  </a:t>
            </a:r>
            <a:r>
              <a:rPr lang="en-US" sz="2800" i="1">
                <a:solidFill>
                  <a:srgbClr val="FF0000"/>
                </a:solidFill>
                <a:sym typeface="Symbol" charset="0"/>
              </a:rPr>
              <a:t>(makes </a:t>
            </a:r>
            <a:r>
              <a:rPr lang="en-GB" sz="2800" i="1">
                <a:solidFill>
                  <a:srgbClr val="FF0000"/>
                </a:solidFill>
              </a:rPr>
              <a:t>p </a:t>
            </a:r>
            <a:r>
              <a:rPr lang="en-US" sz="2800" i="1">
                <a:solidFill>
                  <a:srgbClr val="FF0000"/>
                </a:solidFill>
                <a:sym typeface="Symbol" charset="0"/>
              </a:rPr>
              <a:t> q true)</a:t>
            </a:r>
            <a:r>
              <a:rPr lang="en-US" sz="2800" i="1">
                <a:sym typeface="Symbol" charset="0"/>
              </a:rPr>
              <a:t> </a:t>
            </a:r>
            <a:br>
              <a:rPr lang="en-US" sz="2800" i="1">
                <a:sym typeface="Symbol" charset="0"/>
              </a:rPr>
            </a:br>
            <a:r>
              <a:rPr lang="en-US" sz="2800">
                <a:sym typeface="Symbol" charset="0"/>
              </a:rPr>
              <a:t>  b) p FALSE, q TRUE  </a:t>
            </a:r>
            <a:r>
              <a:rPr lang="en-US" sz="2800" i="1">
                <a:solidFill>
                  <a:srgbClr val="FF0000"/>
                </a:solidFill>
                <a:sym typeface="Symbol" charset="0"/>
              </a:rPr>
              <a:t>(makes </a:t>
            </a:r>
            <a:r>
              <a:rPr lang="en-GB" sz="2800" i="1">
                <a:solidFill>
                  <a:srgbClr val="FF0000"/>
                </a:solidFill>
              </a:rPr>
              <a:t>p </a:t>
            </a:r>
            <a:r>
              <a:rPr lang="en-US" sz="2800" i="1">
                <a:solidFill>
                  <a:srgbClr val="FF0000"/>
                </a:solidFill>
                <a:sym typeface="Symbol" charset="0"/>
              </a:rPr>
              <a:t> q true) </a:t>
            </a:r>
            <a:br>
              <a:rPr lang="en-US" sz="2800" i="1">
                <a:solidFill>
                  <a:srgbClr val="FF0000"/>
                </a:solidFill>
                <a:sym typeface="Symbol" charset="0"/>
              </a:rPr>
            </a:br>
            <a:endParaRPr lang="en-US" sz="2800" i="1">
              <a:solidFill>
                <a:srgbClr val="FF0000"/>
              </a:solidFill>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49</a:t>
            </a:fld>
            <a:endParaRPr lang="en-US"/>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ln/>
        </p:spPr>
        <p:txBody>
          <a:bodyPr/>
          <a:lstStyle/>
          <a:p>
            <a:r>
              <a:rPr lang="en-US"/>
              <a:t>The </a:t>
            </a:r>
            <a:r>
              <a:rPr lang="en-US" i="1"/>
              <a:t>Implication</a:t>
            </a:r>
            <a:r>
              <a:rPr lang="en-US"/>
              <a:t> Operator</a:t>
            </a:r>
          </a:p>
        </p:txBody>
      </p:sp>
      <p:sp>
        <p:nvSpPr>
          <p:cNvPr id="53251" name="Rectangle 3"/>
          <p:cNvSpPr>
            <a:spLocks noGrp="1" noChangeArrowheads="1"/>
          </p:cNvSpPr>
          <p:nvPr>
            <p:ph type="body" idx="1"/>
          </p:nvPr>
        </p:nvSpPr>
        <p:spPr>
          <a:ln/>
        </p:spPr>
        <p:txBody>
          <a:bodyPr/>
          <a:lstStyle/>
          <a:p>
            <a:pPr>
              <a:buFontTx/>
              <a:buNone/>
            </a:pPr>
            <a:r>
              <a:rPr lang="en-US"/>
              <a:t>The </a:t>
            </a:r>
            <a:r>
              <a:rPr lang="en-US" i="1"/>
              <a:t>implication</a:t>
            </a:r>
            <a:r>
              <a:rPr lang="en-US"/>
              <a:t> </a:t>
            </a:r>
            <a:r>
              <a:rPr lang="en-US" i="1"/>
              <a:t>p </a:t>
            </a:r>
            <a:r>
              <a:rPr lang="en-US">
                <a:sym typeface="Symbol" charset="0"/>
              </a:rPr>
              <a:t> </a:t>
            </a:r>
            <a:r>
              <a:rPr lang="en-US" i="1">
                <a:sym typeface="Symbol" charset="0"/>
              </a:rPr>
              <a:t>q</a:t>
            </a:r>
            <a:r>
              <a:rPr lang="en-US">
                <a:sym typeface="Symbol" charset="0"/>
              </a:rPr>
              <a:t> states that </a:t>
            </a:r>
            <a:r>
              <a:rPr lang="en-US" i="1">
                <a:sym typeface="Symbol" charset="0"/>
              </a:rPr>
              <a:t>p</a:t>
            </a:r>
            <a:r>
              <a:rPr lang="en-US">
                <a:sym typeface="Symbol" charset="0"/>
              </a:rPr>
              <a:t> implies </a:t>
            </a:r>
            <a:r>
              <a:rPr lang="en-US" i="1">
                <a:sym typeface="Symbol" charset="0"/>
              </a:rPr>
              <a:t>q.</a:t>
            </a:r>
          </a:p>
          <a:p>
            <a:pPr>
              <a:buFontTx/>
              <a:buNone/>
            </a:pPr>
            <a:r>
              <a:rPr lang="en-US" i="1">
                <a:solidFill>
                  <a:schemeClr val="accent2"/>
                </a:solidFill>
                <a:sym typeface="Symbol" charset="0"/>
              </a:rPr>
              <a:t>I.e.</a:t>
            </a:r>
            <a:r>
              <a:rPr lang="en-US">
                <a:solidFill>
                  <a:schemeClr val="accent2"/>
                </a:solidFill>
                <a:sym typeface="Symbol" charset="0"/>
              </a:rPr>
              <a:t>, If </a:t>
            </a:r>
            <a:r>
              <a:rPr lang="en-US" i="1">
                <a:solidFill>
                  <a:schemeClr val="accent2"/>
                </a:solidFill>
                <a:sym typeface="Symbol" charset="0"/>
              </a:rPr>
              <a:t>p</a:t>
            </a:r>
            <a:r>
              <a:rPr lang="en-US">
                <a:solidFill>
                  <a:schemeClr val="accent2"/>
                </a:solidFill>
                <a:sym typeface="Symbol" charset="0"/>
              </a:rPr>
              <a:t> is true, then </a:t>
            </a:r>
            <a:r>
              <a:rPr lang="en-US" i="1">
                <a:solidFill>
                  <a:schemeClr val="accent2"/>
                </a:solidFill>
                <a:sym typeface="Symbol" charset="0"/>
              </a:rPr>
              <a:t>q</a:t>
            </a:r>
            <a:r>
              <a:rPr lang="en-US">
                <a:solidFill>
                  <a:schemeClr val="accent2"/>
                </a:solidFill>
                <a:sym typeface="Symbol" charset="0"/>
              </a:rPr>
              <a:t> is true; but if </a:t>
            </a:r>
            <a:r>
              <a:rPr lang="en-US" i="1">
                <a:solidFill>
                  <a:schemeClr val="accent2"/>
                </a:solidFill>
                <a:sym typeface="Symbol" charset="0"/>
              </a:rPr>
              <a:t>p</a:t>
            </a:r>
            <a:r>
              <a:rPr lang="en-US">
                <a:solidFill>
                  <a:schemeClr val="accent2"/>
                </a:solidFill>
                <a:sym typeface="Symbol" charset="0"/>
              </a:rPr>
              <a:t> is not true, then </a:t>
            </a:r>
            <a:r>
              <a:rPr lang="en-US" i="1">
                <a:solidFill>
                  <a:schemeClr val="accent2"/>
                </a:solidFill>
                <a:sym typeface="Symbol" charset="0"/>
              </a:rPr>
              <a:t>q</a:t>
            </a:r>
            <a:r>
              <a:rPr lang="en-US">
                <a:solidFill>
                  <a:schemeClr val="accent2"/>
                </a:solidFill>
                <a:sym typeface="Symbol" charset="0"/>
              </a:rPr>
              <a:t> could be either true or false.</a:t>
            </a:r>
          </a:p>
          <a:p>
            <a:pPr>
              <a:buFontTx/>
              <a:buNone/>
            </a:pPr>
            <a:r>
              <a:rPr lang="en-US" i="1">
                <a:solidFill>
                  <a:srgbClr val="006600"/>
                </a:solidFill>
                <a:sym typeface="Symbol" charset="0"/>
              </a:rPr>
              <a:t>E.g.</a:t>
            </a:r>
            <a:r>
              <a:rPr lang="en-US">
                <a:solidFill>
                  <a:srgbClr val="006600"/>
                </a:solidFill>
                <a:sym typeface="Symbol" charset="0"/>
              </a:rPr>
              <a:t>, let </a:t>
            </a:r>
            <a:r>
              <a:rPr lang="en-US" i="1">
                <a:solidFill>
                  <a:srgbClr val="006600"/>
                </a:solidFill>
                <a:sym typeface="Symbol" charset="0"/>
              </a:rPr>
              <a:t>p </a:t>
            </a:r>
            <a:r>
              <a:rPr lang="en-US">
                <a:solidFill>
                  <a:srgbClr val="006600"/>
                </a:solidFill>
                <a:sym typeface="Symbol" charset="0"/>
              </a:rPr>
              <a:t>= </a:t>
            </a:r>
            <a:r>
              <a:rPr lang="ja-JP" altLang="en-US">
                <a:solidFill>
                  <a:srgbClr val="006600"/>
                </a:solidFill>
                <a:latin typeface="Arial"/>
                <a:sym typeface="Symbol" charset="0"/>
              </a:rPr>
              <a:t>“</a:t>
            </a:r>
            <a:r>
              <a:rPr lang="en-US">
                <a:solidFill>
                  <a:srgbClr val="006600"/>
                </a:solidFill>
                <a:sym typeface="Symbol" charset="0"/>
              </a:rPr>
              <a:t>You study hard.</a:t>
            </a:r>
            <a:r>
              <a:rPr lang="ja-JP" altLang="en-US">
                <a:solidFill>
                  <a:srgbClr val="006600"/>
                </a:solidFill>
                <a:latin typeface="Arial"/>
                <a:sym typeface="Symbol" charset="0"/>
              </a:rPr>
              <a:t>”</a:t>
            </a:r>
            <a:r>
              <a:rPr lang="en-US">
                <a:solidFill>
                  <a:srgbClr val="006600"/>
                </a:solidFill>
                <a:sym typeface="Symbol" charset="0"/>
              </a:rPr>
              <a:t/>
            </a:r>
            <a:br>
              <a:rPr lang="en-US">
                <a:solidFill>
                  <a:srgbClr val="006600"/>
                </a:solidFill>
                <a:sym typeface="Symbol" charset="0"/>
              </a:rPr>
            </a:br>
            <a:r>
              <a:rPr lang="en-US">
                <a:solidFill>
                  <a:srgbClr val="006600"/>
                </a:solidFill>
                <a:sym typeface="Symbol" charset="0"/>
              </a:rPr>
              <a:t>          </a:t>
            </a:r>
            <a:r>
              <a:rPr lang="en-US" i="1">
                <a:solidFill>
                  <a:srgbClr val="006600"/>
                </a:solidFill>
                <a:sym typeface="Symbol" charset="0"/>
              </a:rPr>
              <a:t>q </a:t>
            </a:r>
            <a:r>
              <a:rPr lang="en-US">
                <a:solidFill>
                  <a:srgbClr val="006600"/>
                </a:solidFill>
                <a:sym typeface="Symbol" charset="0"/>
              </a:rPr>
              <a:t>= </a:t>
            </a:r>
            <a:r>
              <a:rPr lang="ja-JP" altLang="en-US">
                <a:solidFill>
                  <a:srgbClr val="006600"/>
                </a:solidFill>
                <a:latin typeface="Arial"/>
                <a:sym typeface="Symbol" charset="0"/>
              </a:rPr>
              <a:t>“</a:t>
            </a:r>
            <a:r>
              <a:rPr lang="en-US">
                <a:solidFill>
                  <a:srgbClr val="006600"/>
                </a:solidFill>
                <a:sym typeface="Symbol" charset="0"/>
              </a:rPr>
              <a:t>You will get a good grade.</a:t>
            </a:r>
            <a:r>
              <a:rPr lang="ja-JP" altLang="en-US">
                <a:solidFill>
                  <a:srgbClr val="006600"/>
                </a:solidFill>
                <a:latin typeface="Arial"/>
                <a:sym typeface="Symbol" charset="0"/>
              </a:rPr>
              <a:t>”</a:t>
            </a:r>
            <a:endParaRPr lang="en-US">
              <a:solidFill>
                <a:srgbClr val="006600"/>
              </a:solidFill>
              <a:sym typeface="Symbol" charset="0"/>
            </a:endParaRPr>
          </a:p>
          <a:p>
            <a:pPr>
              <a:buFontTx/>
              <a:buNone/>
            </a:pPr>
            <a:r>
              <a:rPr lang="en-US" i="1">
                <a:solidFill>
                  <a:srgbClr val="FF0000"/>
                </a:solidFill>
              </a:rPr>
              <a:t>p </a:t>
            </a:r>
            <a:r>
              <a:rPr lang="en-US">
                <a:solidFill>
                  <a:srgbClr val="FF0000"/>
                </a:solidFill>
                <a:sym typeface="Symbol" charset="0"/>
              </a:rPr>
              <a:t> </a:t>
            </a:r>
            <a:r>
              <a:rPr lang="en-US" i="1">
                <a:solidFill>
                  <a:srgbClr val="FF0000"/>
                </a:solidFill>
                <a:sym typeface="Symbol" charset="0"/>
              </a:rPr>
              <a:t>q = </a:t>
            </a:r>
            <a:r>
              <a:rPr lang="ja-JP" altLang="en-US">
                <a:solidFill>
                  <a:srgbClr val="FF0000"/>
                </a:solidFill>
                <a:latin typeface="Arial"/>
                <a:sym typeface="Symbol" charset="0"/>
              </a:rPr>
              <a:t>“</a:t>
            </a:r>
            <a:r>
              <a:rPr lang="en-US">
                <a:solidFill>
                  <a:srgbClr val="FF0000"/>
                </a:solidFill>
                <a:sym typeface="Symbol" charset="0"/>
              </a:rPr>
              <a:t>If you study hard, then you will get a good grade.</a:t>
            </a:r>
            <a:r>
              <a:rPr lang="ja-JP" altLang="en-US">
                <a:solidFill>
                  <a:srgbClr val="FF0000"/>
                </a:solidFill>
                <a:latin typeface="Arial"/>
                <a:sym typeface="Symbol" charset="0"/>
              </a:rPr>
              <a:t>”</a:t>
            </a:r>
            <a:endParaRPr lang="en-US" i="1">
              <a:solidFill>
                <a:srgbClr val="FF0000"/>
              </a:solidFill>
              <a:sym typeface="Symbol" charset="0"/>
            </a:endParaRPr>
          </a:p>
        </p:txBody>
      </p:sp>
      <p:sp>
        <p:nvSpPr>
          <p:cNvPr id="53254" name="Text Box 6"/>
          <p:cNvSpPr txBox="1">
            <a:spLocks noChangeArrowheads="1"/>
          </p:cNvSpPr>
          <p:nvPr/>
        </p:nvSpPr>
        <p:spPr bwMode="auto">
          <a:xfrm>
            <a:off x="2401888" y="1600200"/>
            <a:ext cx="1484312" cy="457200"/>
          </a:xfrm>
          <a:prstGeom prst="rect">
            <a:avLst/>
          </a:prstGeom>
          <a:solidFill>
            <a:srgbClr val="FFFFCC"/>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antecedent</a:t>
            </a:r>
          </a:p>
        </p:txBody>
      </p:sp>
      <p:sp>
        <p:nvSpPr>
          <p:cNvPr id="53255" name="AutoShape 7"/>
          <p:cNvSpPr>
            <a:spLocks/>
          </p:cNvSpPr>
          <p:nvPr/>
        </p:nvSpPr>
        <p:spPr bwMode="auto">
          <a:xfrm rot="5400000">
            <a:off x="3476625" y="1943100"/>
            <a:ext cx="228600" cy="3048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56" name="Text Box 8"/>
          <p:cNvSpPr txBox="1">
            <a:spLocks noChangeArrowheads="1"/>
          </p:cNvSpPr>
          <p:nvPr/>
        </p:nvSpPr>
        <p:spPr bwMode="auto">
          <a:xfrm>
            <a:off x="4114800" y="1600200"/>
            <a:ext cx="1554163"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consequent</a:t>
            </a:r>
          </a:p>
        </p:txBody>
      </p:sp>
      <p:sp>
        <p:nvSpPr>
          <p:cNvPr id="53257" name="AutoShape 9"/>
          <p:cNvSpPr>
            <a:spLocks/>
          </p:cNvSpPr>
          <p:nvPr/>
        </p:nvSpPr>
        <p:spPr bwMode="auto">
          <a:xfrm rot="5400000">
            <a:off x="4276725" y="1981200"/>
            <a:ext cx="228600" cy="3048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50</a:t>
            </a:fld>
            <a:endParaRPr lang="en-US"/>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ln/>
        </p:spPr>
        <p:txBody>
          <a:bodyPr/>
          <a:lstStyle/>
          <a:p>
            <a:r>
              <a:rPr lang="en-US"/>
              <a:t>Implication Truth Table</a:t>
            </a:r>
          </a:p>
        </p:txBody>
      </p:sp>
      <p:sp>
        <p:nvSpPr>
          <p:cNvPr id="773123" name="Rectangle 3"/>
          <p:cNvSpPr>
            <a:spLocks noGrp="1" noChangeArrowheads="1"/>
          </p:cNvSpPr>
          <p:nvPr>
            <p:ph type="body" idx="1"/>
          </p:nvPr>
        </p:nvSpPr>
        <p:spPr>
          <a:ln/>
        </p:spPr>
        <p:txBody>
          <a:bodyPr/>
          <a:lstStyle/>
          <a:p>
            <a:r>
              <a:rPr lang="en-US" i="1"/>
              <a:t>p </a:t>
            </a:r>
            <a:r>
              <a:rPr lang="en-US">
                <a:sym typeface="Symbol" charset="0"/>
              </a:rPr>
              <a:t></a:t>
            </a:r>
            <a:r>
              <a:rPr lang="en-US" i="1"/>
              <a:t> q </a:t>
            </a:r>
            <a:r>
              <a:rPr lang="en-US"/>
              <a:t>is </a:t>
            </a:r>
            <a:r>
              <a:rPr lang="en-US" b="1"/>
              <a:t>false</a:t>
            </a:r>
            <a:r>
              <a:rPr lang="en-US"/>
              <a:t> </a:t>
            </a:r>
            <a:r>
              <a:rPr lang="en-US" u="sng"/>
              <a:t>only</a:t>
            </a:r>
            <a:r>
              <a:rPr lang="en-US"/>
              <a:t> when</a:t>
            </a:r>
            <a:br>
              <a:rPr lang="en-US"/>
            </a:br>
            <a:r>
              <a:rPr lang="en-US"/>
              <a:t>(</a:t>
            </a:r>
            <a:r>
              <a:rPr lang="en-US" i="1"/>
              <a:t>p</a:t>
            </a:r>
            <a:r>
              <a:rPr lang="en-US"/>
              <a:t> is true but </a:t>
            </a:r>
            <a:r>
              <a:rPr lang="en-US" i="1"/>
              <a:t>q</a:t>
            </a:r>
            <a:r>
              <a:rPr lang="en-US"/>
              <a:t> is </a:t>
            </a:r>
            <a:r>
              <a:rPr lang="en-US" b="1"/>
              <a:t>not</a:t>
            </a:r>
            <a:r>
              <a:rPr lang="en-US"/>
              <a:t> true)</a:t>
            </a:r>
          </a:p>
          <a:p>
            <a:r>
              <a:rPr lang="en-US" i="1">
                <a:solidFill>
                  <a:schemeClr val="accent2"/>
                </a:solidFill>
              </a:rPr>
              <a:t>p </a:t>
            </a:r>
            <a:r>
              <a:rPr lang="en-US">
                <a:solidFill>
                  <a:schemeClr val="accent2"/>
                </a:solidFill>
                <a:sym typeface="Symbol" charset="0"/>
              </a:rPr>
              <a:t></a:t>
            </a:r>
            <a:r>
              <a:rPr lang="en-US" i="1">
                <a:solidFill>
                  <a:schemeClr val="accent2"/>
                </a:solidFill>
              </a:rPr>
              <a:t> q   </a:t>
            </a:r>
            <a:r>
              <a:rPr lang="en-US">
                <a:solidFill>
                  <a:schemeClr val="accent2"/>
                </a:solidFill>
              </a:rPr>
              <a:t>does </a:t>
            </a:r>
            <a:r>
              <a:rPr lang="en-US" b="1">
                <a:solidFill>
                  <a:schemeClr val="accent2"/>
                </a:solidFill>
              </a:rPr>
              <a:t>not </a:t>
            </a:r>
            <a:r>
              <a:rPr lang="en-US">
                <a:solidFill>
                  <a:schemeClr val="accent2"/>
                </a:solidFill>
              </a:rPr>
              <a:t>say</a:t>
            </a:r>
            <a:br>
              <a:rPr lang="en-US">
                <a:solidFill>
                  <a:schemeClr val="accent2"/>
                </a:solidFill>
              </a:rPr>
            </a:br>
            <a:r>
              <a:rPr lang="en-US">
                <a:solidFill>
                  <a:schemeClr val="accent2"/>
                </a:solidFill>
              </a:rPr>
              <a:t>that </a:t>
            </a:r>
            <a:r>
              <a:rPr lang="en-US" i="1">
                <a:solidFill>
                  <a:schemeClr val="accent2"/>
                </a:solidFill>
              </a:rPr>
              <a:t>p</a:t>
            </a:r>
            <a:r>
              <a:rPr lang="en-US">
                <a:solidFill>
                  <a:schemeClr val="accent2"/>
                </a:solidFill>
              </a:rPr>
              <a:t> </a:t>
            </a:r>
            <a:r>
              <a:rPr lang="en-US" u="sng">
                <a:solidFill>
                  <a:schemeClr val="accent2"/>
                </a:solidFill>
              </a:rPr>
              <a:t>causes</a:t>
            </a:r>
            <a:r>
              <a:rPr lang="en-US">
                <a:solidFill>
                  <a:schemeClr val="accent2"/>
                </a:solidFill>
              </a:rPr>
              <a:t> </a:t>
            </a:r>
            <a:r>
              <a:rPr lang="en-US" i="1">
                <a:solidFill>
                  <a:schemeClr val="accent2"/>
                </a:solidFill>
              </a:rPr>
              <a:t>q</a:t>
            </a:r>
            <a:r>
              <a:rPr lang="en-US">
                <a:solidFill>
                  <a:schemeClr val="accent2"/>
                </a:solidFill>
              </a:rPr>
              <a:t>!</a:t>
            </a:r>
          </a:p>
          <a:p>
            <a:r>
              <a:rPr lang="en-US" i="1">
                <a:solidFill>
                  <a:srgbClr val="006600"/>
                </a:solidFill>
              </a:rPr>
              <a:t>p </a:t>
            </a:r>
            <a:r>
              <a:rPr lang="en-US">
                <a:solidFill>
                  <a:srgbClr val="006600"/>
                </a:solidFill>
                <a:sym typeface="Symbol" charset="0"/>
              </a:rPr>
              <a:t></a:t>
            </a:r>
            <a:r>
              <a:rPr lang="en-US" i="1">
                <a:solidFill>
                  <a:srgbClr val="006600"/>
                </a:solidFill>
              </a:rPr>
              <a:t> q   </a:t>
            </a:r>
            <a:r>
              <a:rPr lang="en-US">
                <a:solidFill>
                  <a:srgbClr val="006600"/>
                </a:solidFill>
              </a:rPr>
              <a:t>does </a:t>
            </a:r>
            <a:r>
              <a:rPr lang="en-US" b="1">
                <a:solidFill>
                  <a:srgbClr val="006600"/>
                </a:solidFill>
              </a:rPr>
              <a:t>not </a:t>
            </a:r>
            <a:r>
              <a:rPr lang="en-US">
                <a:solidFill>
                  <a:srgbClr val="006600"/>
                </a:solidFill>
              </a:rPr>
              <a:t>require</a:t>
            </a:r>
            <a:br>
              <a:rPr lang="en-US">
                <a:solidFill>
                  <a:srgbClr val="006600"/>
                </a:solidFill>
              </a:rPr>
            </a:br>
            <a:r>
              <a:rPr lang="en-US">
                <a:solidFill>
                  <a:srgbClr val="006600"/>
                </a:solidFill>
              </a:rPr>
              <a:t>that </a:t>
            </a:r>
            <a:r>
              <a:rPr lang="en-US" i="1">
                <a:solidFill>
                  <a:srgbClr val="006600"/>
                </a:solidFill>
              </a:rPr>
              <a:t>p</a:t>
            </a:r>
            <a:r>
              <a:rPr lang="en-US">
                <a:solidFill>
                  <a:srgbClr val="006600"/>
                </a:solidFill>
              </a:rPr>
              <a:t> or </a:t>
            </a:r>
            <a:r>
              <a:rPr lang="en-US" i="1">
                <a:solidFill>
                  <a:srgbClr val="006600"/>
                </a:solidFill>
              </a:rPr>
              <a:t>q</a:t>
            </a:r>
            <a:r>
              <a:rPr lang="en-US">
                <a:solidFill>
                  <a:srgbClr val="006600"/>
                </a:solidFill>
              </a:rPr>
              <a:t> </a:t>
            </a:r>
            <a:r>
              <a:rPr lang="en-US" b="1" u="sng">
                <a:solidFill>
                  <a:srgbClr val="006600"/>
                </a:solidFill>
              </a:rPr>
              <a:t>are true</a:t>
            </a:r>
            <a:r>
              <a:rPr lang="en-US">
                <a:solidFill>
                  <a:srgbClr val="006600"/>
                </a:solidFill>
              </a:rPr>
              <a:t>!</a:t>
            </a:r>
          </a:p>
          <a:p>
            <a:r>
              <a:rPr lang="en-US" i="1">
                <a:solidFill>
                  <a:srgbClr val="FF0000"/>
                </a:solidFill>
              </a:rPr>
              <a:t>E.g.</a:t>
            </a:r>
            <a:r>
              <a:rPr lang="en-US">
                <a:solidFill>
                  <a:srgbClr val="FF0000"/>
                </a:solidFill>
              </a:rPr>
              <a:t> </a:t>
            </a:r>
            <a:r>
              <a:rPr lang="ja-JP" altLang="en-US">
                <a:solidFill>
                  <a:srgbClr val="FF0000"/>
                </a:solidFill>
                <a:latin typeface="Arial"/>
              </a:rPr>
              <a:t>“</a:t>
            </a:r>
            <a:r>
              <a:rPr lang="en-US">
                <a:solidFill>
                  <a:srgbClr val="FF0000"/>
                </a:solidFill>
              </a:rPr>
              <a:t>(1=0) </a:t>
            </a:r>
            <a:r>
              <a:rPr lang="en-US">
                <a:solidFill>
                  <a:srgbClr val="FF0000"/>
                </a:solidFill>
                <a:sym typeface="Symbol" charset="0"/>
              </a:rPr>
              <a:t> pigs can fly</a:t>
            </a:r>
            <a:r>
              <a:rPr lang="ja-JP" altLang="en-US">
                <a:solidFill>
                  <a:srgbClr val="FF0000"/>
                </a:solidFill>
                <a:latin typeface="Arial"/>
                <a:sym typeface="Symbol" charset="0"/>
              </a:rPr>
              <a:t>”</a:t>
            </a:r>
            <a:r>
              <a:rPr lang="en-US">
                <a:solidFill>
                  <a:srgbClr val="FF0000"/>
                </a:solidFill>
                <a:sym typeface="Symbol" charset="0"/>
              </a:rPr>
              <a:t> is TRUE!</a:t>
            </a:r>
          </a:p>
        </p:txBody>
      </p:sp>
      <p:graphicFrame>
        <p:nvGraphicFramePr>
          <p:cNvPr id="773124" name="Object 4"/>
          <p:cNvGraphicFramePr>
            <a:graphicFrameLocks noChangeAspect="1"/>
          </p:cNvGraphicFramePr>
          <p:nvPr/>
        </p:nvGraphicFramePr>
        <p:xfrm>
          <a:off x="5561013" y="2136775"/>
          <a:ext cx="2651125" cy="2832100"/>
        </p:xfrm>
        <a:graphic>
          <a:graphicData uri="http://schemas.openxmlformats.org/presentationml/2006/ole">
            <mc:AlternateContent xmlns:mc="http://schemas.openxmlformats.org/markup-compatibility/2006">
              <mc:Choice xmlns:v="urn:schemas-microsoft-com:vml" Requires="v">
                <p:oleObj spid="_x0000_s773262" name="Document" r:id="rId4" imgW="2666524" imgH="2842736" progId="Word.Document.8">
                  <p:embed/>
                </p:oleObj>
              </mc:Choice>
              <mc:Fallback>
                <p:oleObj name="Document" r:id="rId4" imgW="2666524" imgH="284273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013" y="2136775"/>
                        <a:ext cx="2651125" cy="2832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73126" name="AutoShape 6"/>
          <p:cNvSpPr>
            <a:spLocks/>
          </p:cNvSpPr>
          <p:nvPr/>
        </p:nvSpPr>
        <p:spPr bwMode="auto">
          <a:xfrm>
            <a:off x="7772400" y="3810000"/>
            <a:ext cx="228600" cy="457200"/>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3127" name="Text Box 7"/>
          <p:cNvSpPr txBox="1">
            <a:spLocks noChangeArrowheads="1"/>
          </p:cNvSpPr>
          <p:nvPr/>
        </p:nvSpPr>
        <p:spPr bwMode="auto">
          <a:xfrm>
            <a:off x="8061325" y="3352800"/>
            <a:ext cx="827088" cy="15525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The </a:t>
            </a:r>
            <a:br>
              <a:rPr lang="en-US"/>
            </a:br>
            <a:r>
              <a:rPr lang="en-US" u="sng"/>
              <a:t>only</a:t>
            </a:r>
            <a:r>
              <a:rPr lang="en-US"/>
              <a:t/>
            </a:r>
            <a:br>
              <a:rPr lang="en-US"/>
            </a:br>
            <a:r>
              <a:rPr lang="en-US"/>
              <a:t>False</a:t>
            </a:r>
            <a:br>
              <a:rPr lang="en-US"/>
            </a:br>
            <a:r>
              <a:rPr lang="en-US"/>
              <a:t>case!</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51</a:t>
            </a:fld>
            <a:endParaRPr lang="en-US"/>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title"/>
          </p:nvPr>
        </p:nvSpPr>
        <p:spPr>
          <a:ln/>
        </p:spPr>
        <p:txBody>
          <a:bodyPr/>
          <a:lstStyle/>
          <a:p>
            <a:r>
              <a:rPr lang="en-US"/>
              <a:t>Implication Truth Table</a:t>
            </a:r>
          </a:p>
        </p:txBody>
      </p:sp>
      <p:sp>
        <p:nvSpPr>
          <p:cNvPr id="1164291" name="Rectangle 3"/>
          <p:cNvSpPr>
            <a:spLocks noGrp="1" noChangeArrowheads="1"/>
          </p:cNvSpPr>
          <p:nvPr>
            <p:ph type="body" idx="1"/>
          </p:nvPr>
        </p:nvSpPr>
        <p:spPr>
          <a:ln/>
        </p:spPr>
        <p:txBody>
          <a:bodyPr/>
          <a:lstStyle/>
          <a:p>
            <a:r>
              <a:rPr lang="en-GB">
                <a:solidFill>
                  <a:srgbClr val="FF0000"/>
                </a:solidFill>
                <a:sym typeface="Symbol" charset="0"/>
              </a:rPr>
              <a:t>Suppose you know </a:t>
            </a:r>
            <a:br>
              <a:rPr lang="en-GB">
                <a:solidFill>
                  <a:srgbClr val="FF0000"/>
                </a:solidFill>
                <a:sym typeface="Symbol" charset="0"/>
              </a:rPr>
            </a:br>
            <a:r>
              <a:rPr lang="en-GB">
                <a:solidFill>
                  <a:srgbClr val="FF0000"/>
                </a:solidFill>
                <a:sym typeface="Symbol" charset="0"/>
              </a:rPr>
              <a:t>that </a:t>
            </a:r>
            <a:r>
              <a:rPr lang="en-GB">
                <a:sym typeface="Symbol" charset="0"/>
              </a:rPr>
              <a:t>q</a:t>
            </a:r>
            <a:r>
              <a:rPr lang="en-GB">
                <a:solidFill>
                  <a:srgbClr val="FF0000"/>
                </a:solidFill>
                <a:sym typeface="Symbol" charset="0"/>
              </a:rPr>
              <a:t> is </a:t>
            </a:r>
            <a:r>
              <a:rPr lang="en-GB">
                <a:sym typeface="Symbol" charset="0"/>
              </a:rPr>
              <a:t>T</a:t>
            </a:r>
            <a:r>
              <a:rPr lang="en-GB">
                <a:solidFill>
                  <a:srgbClr val="FF0000"/>
                </a:solidFill>
                <a:sym typeface="Symbol" charset="0"/>
              </a:rPr>
              <a:t>. What </a:t>
            </a:r>
            <a:br>
              <a:rPr lang="en-GB">
                <a:solidFill>
                  <a:srgbClr val="FF0000"/>
                </a:solidFill>
                <a:sym typeface="Symbol" charset="0"/>
              </a:rPr>
            </a:br>
            <a:r>
              <a:rPr lang="en-GB">
                <a:solidFill>
                  <a:srgbClr val="FF0000"/>
                </a:solidFill>
                <a:sym typeface="Symbol" charset="0"/>
              </a:rPr>
              <a:t>do you know about</a:t>
            </a:r>
            <a:br>
              <a:rPr lang="en-GB">
                <a:solidFill>
                  <a:srgbClr val="FF0000"/>
                </a:solidFill>
                <a:sym typeface="Symbol" charset="0"/>
              </a:rPr>
            </a:br>
            <a:r>
              <a:rPr lang="en-US" i="1">
                <a:sym typeface="Symbol" charset="0"/>
              </a:rPr>
              <a:t>p</a:t>
            </a:r>
            <a:r>
              <a:rPr lang="en-US">
                <a:sym typeface="Symbol" charset="0"/>
              </a:rPr>
              <a:t></a:t>
            </a:r>
            <a:r>
              <a:rPr lang="en-US" i="1">
                <a:sym typeface="Symbol" charset="0"/>
              </a:rPr>
              <a:t>q</a:t>
            </a:r>
            <a:r>
              <a:rPr lang="en-US">
                <a:sym typeface="Symbol" charset="0"/>
              </a:rPr>
              <a:t> </a:t>
            </a:r>
            <a:r>
              <a:rPr lang="en-US">
                <a:solidFill>
                  <a:srgbClr val="FF0000"/>
                </a:solidFill>
                <a:sym typeface="Symbol" charset="0"/>
              </a:rPr>
              <a:t>?</a:t>
            </a:r>
          </a:p>
        </p:txBody>
      </p:sp>
      <p:graphicFrame>
        <p:nvGraphicFramePr>
          <p:cNvPr id="1164292" name="Object 4"/>
          <p:cNvGraphicFramePr>
            <a:graphicFrameLocks noChangeAspect="1"/>
          </p:cNvGraphicFramePr>
          <p:nvPr/>
        </p:nvGraphicFramePr>
        <p:xfrm>
          <a:off x="5556250" y="2133600"/>
          <a:ext cx="2632075" cy="2813050"/>
        </p:xfrm>
        <a:graphic>
          <a:graphicData uri="http://schemas.openxmlformats.org/presentationml/2006/ole">
            <mc:AlternateContent xmlns:mc="http://schemas.openxmlformats.org/markup-compatibility/2006">
              <mc:Choice xmlns:v="urn:schemas-microsoft-com:vml" Requires="v">
                <p:oleObj spid="_x0000_s1164429" name="Document" r:id="rId4" imgW="2667626" imgH="2848189" progId="Word.Document.8">
                  <p:embed/>
                </p:oleObj>
              </mc:Choice>
              <mc:Fallback>
                <p:oleObj name="Document" r:id="rId4" imgW="2667626" imgH="284818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2133600"/>
                        <a:ext cx="2632075" cy="281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52</a:t>
            </a:fld>
            <a:endParaRPr lang="en-US"/>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a:ln/>
        </p:spPr>
        <p:txBody>
          <a:bodyPr/>
          <a:lstStyle/>
          <a:p>
            <a:r>
              <a:rPr lang="en-US"/>
              <a:t>Implication Truth Table</a:t>
            </a:r>
          </a:p>
        </p:txBody>
      </p:sp>
      <p:sp>
        <p:nvSpPr>
          <p:cNvPr id="1170435" name="Rectangle 3"/>
          <p:cNvSpPr>
            <a:spLocks noGrp="1" noChangeArrowheads="1"/>
          </p:cNvSpPr>
          <p:nvPr>
            <p:ph type="body" idx="1"/>
          </p:nvPr>
        </p:nvSpPr>
        <p:spPr>
          <a:ln/>
        </p:spPr>
        <p:txBody>
          <a:bodyPr/>
          <a:lstStyle/>
          <a:p>
            <a:r>
              <a:rPr lang="en-GB">
                <a:solidFill>
                  <a:srgbClr val="FF0000"/>
                </a:solidFill>
                <a:sym typeface="Symbol" charset="0"/>
              </a:rPr>
              <a:t>Suppose you know </a:t>
            </a:r>
            <a:br>
              <a:rPr lang="en-GB">
                <a:solidFill>
                  <a:srgbClr val="FF0000"/>
                </a:solidFill>
                <a:sym typeface="Symbol" charset="0"/>
              </a:rPr>
            </a:br>
            <a:r>
              <a:rPr lang="en-GB">
                <a:solidFill>
                  <a:srgbClr val="FF0000"/>
                </a:solidFill>
                <a:sym typeface="Symbol" charset="0"/>
              </a:rPr>
              <a:t>that </a:t>
            </a:r>
            <a:r>
              <a:rPr lang="en-GB">
                <a:sym typeface="Symbol" charset="0"/>
              </a:rPr>
              <a:t>q</a:t>
            </a:r>
            <a:r>
              <a:rPr lang="en-GB">
                <a:solidFill>
                  <a:srgbClr val="FF0000"/>
                </a:solidFill>
                <a:sym typeface="Symbol" charset="0"/>
              </a:rPr>
              <a:t> is </a:t>
            </a:r>
            <a:r>
              <a:rPr lang="en-GB">
                <a:sym typeface="Symbol" charset="0"/>
              </a:rPr>
              <a:t>T</a:t>
            </a:r>
            <a:r>
              <a:rPr lang="en-GB">
                <a:solidFill>
                  <a:srgbClr val="FF0000"/>
                </a:solidFill>
                <a:sym typeface="Symbol" charset="0"/>
              </a:rPr>
              <a:t>. What </a:t>
            </a:r>
            <a:br>
              <a:rPr lang="en-GB">
                <a:solidFill>
                  <a:srgbClr val="FF0000"/>
                </a:solidFill>
                <a:sym typeface="Symbol" charset="0"/>
              </a:rPr>
            </a:br>
            <a:r>
              <a:rPr lang="en-GB">
                <a:solidFill>
                  <a:srgbClr val="FF0000"/>
                </a:solidFill>
                <a:sym typeface="Symbol" charset="0"/>
              </a:rPr>
              <a:t>do you know about</a:t>
            </a:r>
            <a:br>
              <a:rPr lang="en-GB">
                <a:solidFill>
                  <a:srgbClr val="FF0000"/>
                </a:solidFill>
                <a:sym typeface="Symbol" charset="0"/>
              </a:rPr>
            </a:br>
            <a:r>
              <a:rPr lang="en-US" i="1">
                <a:sym typeface="Symbol" charset="0"/>
              </a:rPr>
              <a:t>p</a:t>
            </a:r>
            <a:r>
              <a:rPr lang="en-US">
                <a:sym typeface="Symbol" charset="0"/>
              </a:rPr>
              <a:t></a:t>
            </a:r>
            <a:r>
              <a:rPr lang="en-US" i="1">
                <a:sym typeface="Symbol" charset="0"/>
              </a:rPr>
              <a:t>q</a:t>
            </a:r>
            <a:r>
              <a:rPr lang="en-US">
                <a:sym typeface="Symbol" charset="0"/>
              </a:rPr>
              <a:t> </a:t>
            </a:r>
            <a:r>
              <a:rPr lang="en-US">
                <a:solidFill>
                  <a:srgbClr val="FF0000"/>
                </a:solidFill>
                <a:sym typeface="Symbol" charset="0"/>
              </a:rPr>
              <a:t>?</a:t>
            </a:r>
          </a:p>
          <a:p>
            <a:r>
              <a:rPr lang="en-GB">
                <a:solidFill>
                  <a:srgbClr val="FF0000"/>
                </a:solidFill>
                <a:sym typeface="Symbol" charset="0"/>
              </a:rPr>
              <a:t>The conditional </a:t>
            </a:r>
            <a:br>
              <a:rPr lang="en-GB">
                <a:solidFill>
                  <a:srgbClr val="FF0000"/>
                </a:solidFill>
                <a:sym typeface="Symbol" charset="0"/>
              </a:rPr>
            </a:br>
            <a:r>
              <a:rPr lang="en-GB">
                <a:solidFill>
                  <a:srgbClr val="FF0000"/>
                </a:solidFill>
                <a:sym typeface="Symbol" charset="0"/>
              </a:rPr>
              <a:t>must be </a:t>
            </a:r>
            <a:r>
              <a:rPr lang="en-GB">
                <a:sym typeface="Symbol" charset="0"/>
              </a:rPr>
              <a:t>T</a:t>
            </a:r>
            <a:endParaRPr lang="en-US">
              <a:sym typeface="Symbol" charset="0"/>
            </a:endParaRPr>
          </a:p>
        </p:txBody>
      </p:sp>
      <p:graphicFrame>
        <p:nvGraphicFramePr>
          <p:cNvPr id="1170436" name="Object 4"/>
          <p:cNvGraphicFramePr>
            <a:graphicFrameLocks noChangeAspect="1"/>
          </p:cNvGraphicFramePr>
          <p:nvPr/>
        </p:nvGraphicFramePr>
        <p:xfrm>
          <a:off x="5556250" y="2133600"/>
          <a:ext cx="2632075" cy="2813050"/>
        </p:xfrm>
        <a:graphic>
          <a:graphicData uri="http://schemas.openxmlformats.org/presentationml/2006/ole">
            <mc:AlternateContent xmlns:mc="http://schemas.openxmlformats.org/markup-compatibility/2006">
              <mc:Choice xmlns:v="urn:schemas-microsoft-com:vml" Requires="v">
                <p:oleObj spid="_x0000_s1170573" name="Document" r:id="rId4" imgW="2667626" imgH="2848189" progId="Word.Document.8">
                  <p:embed/>
                </p:oleObj>
              </mc:Choice>
              <mc:Fallback>
                <p:oleObj name="Document" r:id="rId4" imgW="2667626" imgH="284818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2133600"/>
                        <a:ext cx="2632075" cy="281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53</a:t>
            </a:fld>
            <a:endParaRPr lang="en-US"/>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a:ln/>
        </p:spPr>
        <p:txBody>
          <a:bodyPr/>
          <a:lstStyle/>
          <a:p>
            <a:r>
              <a:rPr lang="en-US"/>
              <a:t>Implication Truth Table</a:t>
            </a:r>
          </a:p>
        </p:txBody>
      </p:sp>
      <p:sp>
        <p:nvSpPr>
          <p:cNvPr id="1166339" name="Rectangle 3"/>
          <p:cNvSpPr>
            <a:spLocks noGrp="1" noChangeArrowheads="1"/>
          </p:cNvSpPr>
          <p:nvPr>
            <p:ph type="body" idx="1"/>
          </p:nvPr>
        </p:nvSpPr>
        <p:spPr>
          <a:ln/>
        </p:spPr>
        <p:txBody>
          <a:bodyPr/>
          <a:lstStyle/>
          <a:p>
            <a:r>
              <a:rPr lang="en-GB">
                <a:solidFill>
                  <a:srgbClr val="FF0000"/>
                </a:solidFill>
                <a:sym typeface="Symbol" charset="0"/>
              </a:rPr>
              <a:t>Suppose you know</a:t>
            </a:r>
            <a:br>
              <a:rPr lang="en-GB">
                <a:solidFill>
                  <a:srgbClr val="FF0000"/>
                </a:solidFill>
                <a:sym typeface="Symbol" charset="0"/>
              </a:rPr>
            </a:br>
            <a:r>
              <a:rPr lang="en-GB">
                <a:solidFill>
                  <a:srgbClr val="FF0000"/>
                </a:solidFill>
                <a:sym typeface="Symbol" charset="0"/>
              </a:rPr>
              <a:t>that </a:t>
            </a:r>
            <a:r>
              <a:rPr lang="en-GB">
                <a:sym typeface="Symbol" charset="0"/>
              </a:rPr>
              <a:t>p</a:t>
            </a:r>
            <a:r>
              <a:rPr lang="en-GB">
                <a:solidFill>
                  <a:srgbClr val="FF0000"/>
                </a:solidFill>
                <a:sym typeface="Symbol" charset="0"/>
              </a:rPr>
              <a:t> is </a:t>
            </a:r>
            <a:r>
              <a:rPr lang="en-GB">
                <a:sym typeface="Symbol" charset="0"/>
              </a:rPr>
              <a:t>F</a:t>
            </a:r>
            <a:r>
              <a:rPr lang="en-GB">
                <a:solidFill>
                  <a:srgbClr val="FF0000"/>
                </a:solidFill>
                <a:sym typeface="Symbol" charset="0"/>
              </a:rPr>
              <a:t>.  What</a:t>
            </a:r>
            <a:br>
              <a:rPr lang="en-GB">
                <a:solidFill>
                  <a:srgbClr val="FF0000"/>
                </a:solidFill>
                <a:sym typeface="Symbol" charset="0"/>
              </a:rPr>
            </a:br>
            <a:r>
              <a:rPr lang="en-GB">
                <a:solidFill>
                  <a:srgbClr val="FF0000"/>
                </a:solidFill>
                <a:sym typeface="Symbol" charset="0"/>
              </a:rPr>
              <a:t>do you know about</a:t>
            </a:r>
            <a:br>
              <a:rPr lang="en-GB">
                <a:solidFill>
                  <a:srgbClr val="FF0000"/>
                </a:solidFill>
                <a:sym typeface="Symbol" charset="0"/>
              </a:rPr>
            </a:br>
            <a:r>
              <a:rPr lang="en-US" i="1">
                <a:sym typeface="Symbol" charset="0"/>
              </a:rPr>
              <a:t>p</a:t>
            </a:r>
            <a:r>
              <a:rPr lang="en-US">
                <a:sym typeface="Symbol" charset="0"/>
              </a:rPr>
              <a:t></a:t>
            </a:r>
            <a:r>
              <a:rPr lang="en-US" i="1">
                <a:sym typeface="Symbol" charset="0"/>
              </a:rPr>
              <a:t>q</a:t>
            </a:r>
            <a:r>
              <a:rPr lang="en-US">
                <a:sym typeface="Symbol" charset="0"/>
              </a:rPr>
              <a:t> </a:t>
            </a:r>
            <a:r>
              <a:rPr lang="en-US">
                <a:solidFill>
                  <a:srgbClr val="FF0000"/>
                </a:solidFill>
                <a:sym typeface="Symbol" charset="0"/>
              </a:rPr>
              <a:t>?</a:t>
            </a:r>
          </a:p>
          <a:p>
            <a:r>
              <a:rPr lang="en-GB">
                <a:solidFill>
                  <a:srgbClr val="FF0000"/>
                </a:solidFill>
                <a:sym typeface="Symbol" charset="0"/>
              </a:rPr>
              <a:t>The conditional</a:t>
            </a:r>
            <a:br>
              <a:rPr lang="en-GB">
                <a:solidFill>
                  <a:srgbClr val="FF0000"/>
                </a:solidFill>
                <a:sym typeface="Symbol" charset="0"/>
              </a:rPr>
            </a:br>
            <a:r>
              <a:rPr lang="en-GB">
                <a:solidFill>
                  <a:srgbClr val="FF0000"/>
                </a:solidFill>
                <a:sym typeface="Symbol" charset="0"/>
              </a:rPr>
              <a:t>must be </a:t>
            </a:r>
            <a:r>
              <a:rPr lang="en-GB">
                <a:sym typeface="Symbol" charset="0"/>
              </a:rPr>
              <a:t>T</a:t>
            </a:r>
            <a:endParaRPr lang="en-US">
              <a:sym typeface="Symbol" charset="0"/>
            </a:endParaRPr>
          </a:p>
        </p:txBody>
      </p:sp>
      <p:graphicFrame>
        <p:nvGraphicFramePr>
          <p:cNvPr id="1166340" name="Object 4"/>
          <p:cNvGraphicFramePr>
            <a:graphicFrameLocks noChangeAspect="1"/>
          </p:cNvGraphicFramePr>
          <p:nvPr/>
        </p:nvGraphicFramePr>
        <p:xfrm>
          <a:off x="5556250" y="2133600"/>
          <a:ext cx="2632075" cy="2813050"/>
        </p:xfrm>
        <a:graphic>
          <a:graphicData uri="http://schemas.openxmlformats.org/presentationml/2006/ole">
            <mc:AlternateContent xmlns:mc="http://schemas.openxmlformats.org/markup-compatibility/2006">
              <mc:Choice xmlns:v="urn:schemas-microsoft-com:vml" Requires="v">
                <p:oleObj spid="_x0000_s1166477" name="Document" r:id="rId4" imgW="2667626" imgH="2846388" progId="Word.Document.8">
                  <p:embed/>
                </p:oleObj>
              </mc:Choice>
              <mc:Fallback>
                <p:oleObj name="Document" r:id="rId4" imgW="2667626" imgH="284638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2133600"/>
                        <a:ext cx="2632075" cy="281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54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a:ln/>
        </p:spPr>
        <p:txBody>
          <a:bodyPr/>
          <a:lstStyle/>
          <a:p>
            <a:r>
              <a:rPr lang="en-US"/>
              <a:t>Implication Truth Table</a:t>
            </a:r>
          </a:p>
        </p:txBody>
      </p:sp>
      <p:sp>
        <p:nvSpPr>
          <p:cNvPr id="1166339" name="Rectangle 3"/>
          <p:cNvSpPr>
            <a:spLocks noGrp="1" noChangeArrowheads="1"/>
          </p:cNvSpPr>
          <p:nvPr>
            <p:ph type="body" idx="1"/>
          </p:nvPr>
        </p:nvSpPr>
        <p:spPr>
          <a:ln/>
        </p:spPr>
        <p:txBody>
          <a:bodyPr/>
          <a:lstStyle/>
          <a:p>
            <a:r>
              <a:rPr lang="en-GB" dirty="0">
                <a:solidFill>
                  <a:srgbClr val="FF0000"/>
                </a:solidFill>
                <a:sym typeface="Symbol" charset="0"/>
              </a:rPr>
              <a:t>Suppose you know</a:t>
            </a:r>
            <a:br>
              <a:rPr lang="en-GB" dirty="0">
                <a:solidFill>
                  <a:srgbClr val="FF0000"/>
                </a:solidFill>
                <a:sym typeface="Symbol" charset="0"/>
              </a:rPr>
            </a:br>
            <a:r>
              <a:rPr lang="en-GB" dirty="0">
                <a:solidFill>
                  <a:srgbClr val="FF0000"/>
                </a:solidFill>
                <a:sym typeface="Symbol" charset="0"/>
              </a:rPr>
              <a:t>that </a:t>
            </a:r>
            <a:r>
              <a:rPr lang="en-GB" dirty="0">
                <a:sym typeface="Symbol" charset="0"/>
              </a:rPr>
              <a:t>p</a:t>
            </a:r>
            <a:r>
              <a:rPr lang="en-GB" dirty="0">
                <a:solidFill>
                  <a:srgbClr val="FF0000"/>
                </a:solidFill>
                <a:sym typeface="Symbol" charset="0"/>
              </a:rPr>
              <a:t> is </a:t>
            </a:r>
            <a:r>
              <a:rPr lang="en-GB" dirty="0" smtClean="0">
                <a:solidFill>
                  <a:srgbClr val="000000"/>
                </a:solidFill>
                <a:sym typeface="Symbol" charset="0"/>
              </a:rPr>
              <a:t>T</a:t>
            </a:r>
            <a:r>
              <a:rPr lang="en-GB" dirty="0" smtClean="0">
                <a:solidFill>
                  <a:srgbClr val="FF0000"/>
                </a:solidFill>
                <a:sym typeface="Symbol" charset="0"/>
              </a:rPr>
              <a:t>.</a:t>
            </a:r>
          </a:p>
          <a:p>
            <a:r>
              <a:rPr lang="en-GB" dirty="0" smtClean="0">
                <a:solidFill>
                  <a:srgbClr val="FF0000"/>
                </a:solidFill>
                <a:sym typeface="Symbol" charset="0"/>
              </a:rPr>
              <a:t>What</a:t>
            </a:r>
            <a:r>
              <a:rPr lang="en-GB" dirty="0">
                <a:solidFill>
                  <a:srgbClr val="FF0000"/>
                </a:solidFill>
                <a:sym typeface="Symbol" charset="0"/>
              </a:rPr>
              <a:t> </a:t>
            </a:r>
            <a:r>
              <a:rPr lang="en-GB" dirty="0" smtClean="0">
                <a:solidFill>
                  <a:srgbClr val="FF0000"/>
                </a:solidFill>
                <a:sym typeface="Symbol" charset="0"/>
              </a:rPr>
              <a:t>do </a:t>
            </a:r>
            <a:r>
              <a:rPr lang="en-GB" dirty="0">
                <a:solidFill>
                  <a:srgbClr val="FF0000"/>
                </a:solidFill>
                <a:sym typeface="Symbol" charset="0"/>
              </a:rPr>
              <a:t>you know about</a:t>
            </a:r>
            <a:br>
              <a:rPr lang="en-GB" dirty="0">
                <a:solidFill>
                  <a:srgbClr val="FF0000"/>
                </a:solidFill>
                <a:sym typeface="Symbol" charset="0"/>
              </a:rPr>
            </a:br>
            <a:r>
              <a:rPr lang="en-US" i="1" dirty="0" err="1">
                <a:sym typeface="Symbol" charset="0"/>
              </a:rPr>
              <a:t>p</a:t>
            </a:r>
            <a:r>
              <a:rPr lang="en-US" dirty="0" err="1">
                <a:sym typeface="Symbol" charset="0"/>
              </a:rPr>
              <a:t></a:t>
            </a:r>
            <a:r>
              <a:rPr lang="en-US" i="1" dirty="0" err="1">
                <a:sym typeface="Symbol" charset="0"/>
              </a:rPr>
              <a:t>q</a:t>
            </a:r>
            <a:r>
              <a:rPr lang="en-US" dirty="0">
                <a:sym typeface="Symbol" charset="0"/>
              </a:rPr>
              <a:t> </a:t>
            </a:r>
            <a:r>
              <a:rPr lang="en-US" dirty="0" smtClean="0">
                <a:solidFill>
                  <a:srgbClr val="FF0000"/>
                </a:solidFill>
                <a:sym typeface="Symbol" charset="0"/>
              </a:rPr>
              <a:t>?  </a:t>
            </a:r>
            <a:r>
              <a:rPr lang="en-US" dirty="0" smtClean="0">
                <a:solidFill>
                  <a:srgbClr val="000000"/>
                </a:solidFill>
                <a:sym typeface="Symbol" charset="0"/>
              </a:rPr>
              <a:t>T or F</a:t>
            </a:r>
            <a:r>
              <a:rPr lang="en-US" dirty="0" smtClean="0">
                <a:solidFill>
                  <a:srgbClr val="FF0000"/>
                </a:solidFill>
                <a:sym typeface="Symbol" charset="0"/>
              </a:rPr>
              <a:t>.</a:t>
            </a:r>
            <a:endParaRPr lang="en-US" dirty="0">
              <a:solidFill>
                <a:srgbClr val="FF0000"/>
              </a:solidFill>
              <a:sym typeface="Symbol" charset="0"/>
            </a:endParaRPr>
          </a:p>
          <a:p>
            <a:r>
              <a:rPr lang="en-GB" dirty="0" smtClean="0">
                <a:solidFill>
                  <a:srgbClr val="FF0000"/>
                </a:solidFill>
                <a:sym typeface="Symbol" charset="0"/>
              </a:rPr>
              <a:t>What do you know about</a:t>
            </a:r>
          </a:p>
          <a:p>
            <a:pPr marL="0" indent="0">
              <a:buNone/>
            </a:pPr>
            <a:r>
              <a:rPr lang="en-GB" dirty="0" smtClean="0">
                <a:solidFill>
                  <a:srgbClr val="FF0000"/>
                </a:solidFill>
                <a:sym typeface="Symbol" charset="0"/>
              </a:rPr>
              <a:t>    q?  </a:t>
            </a:r>
            <a:r>
              <a:rPr lang="en-GB" dirty="0" smtClean="0">
                <a:solidFill>
                  <a:srgbClr val="000000"/>
                </a:solidFill>
                <a:sym typeface="Symbol" charset="0"/>
              </a:rPr>
              <a:t>T or F</a:t>
            </a:r>
            <a:r>
              <a:rPr lang="en-GB" dirty="0" smtClean="0">
                <a:solidFill>
                  <a:srgbClr val="FF0000"/>
                </a:solidFill>
                <a:sym typeface="Symbol" charset="0"/>
              </a:rPr>
              <a:t>.</a:t>
            </a:r>
            <a:endParaRPr lang="en-US" dirty="0">
              <a:sym typeface="Symbol" charset="0"/>
            </a:endParaRPr>
          </a:p>
        </p:txBody>
      </p:sp>
      <p:graphicFrame>
        <p:nvGraphicFramePr>
          <p:cNvPr id="1166340" name="Object 4"/>
          <p:cNvGraphicFramePr>
            <a:graphicFrameLocks noChangeAspect="1"/>
          </p:cNvGraphicFramePr>
          <p:nvPr/>
        </p:nvGraphicFramePr>
        <p:xfrm>
          <a:off x="5556250" y="2133600"/>
          <a:ext cx="2632075" cy="2813050"/>
        </p:xfrm>
        <a:graphic>
          <a:graphicData uri="http://schemas.openxmlformats.org/presentationml/2006/ole">
            <mc:AlternateContent xmlns:mc="http://schemas.openxmlformats.org/markup-compatibility/2006">
              <mc:Choice xmlns:v="urn:schemas-microsoft-com:vml" Requires="v">
                <p:oleObj spid="_x0000_s1050" name="Document" r:id="rId4" imgW="2667626" imgH="2846388" progId="Word.Document.8">
                  <p:embed/>
                </p:oleObj>
              </mc:Choice>
              <mc:Fallback>
                <p:oleObj name="Document" r:id="rId4" imgW="2667626" imgH="284638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2133600"/>
                        <a:ext cx="2632075" cy="281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55</a:t>
            </a:fld>
            <a:endParaRPr lang="en-US"/>
          </a:p>
        </p:txBody>
      </p:sp>
    </p:spTree>
    <p:extLst>
      <p:ext uri="{BB962C8B-B14F-4D97-AF65-F5344CB8AC3E}">
        <p14:creationId xmlns:p14="http://schemas.microsoft.com/office/powerpoint/2010/main" val="146535940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ln/>
        </p:spPr>
        <p:txBody>
          <a:bodyPr/>
          <a:lstStyle/>
          <a:p>
            <a:r>
              <a:rPr lang="en-US" sz="4000"/>
              <a:t>Implications between real sentencs</a:t>
            </a:r>
          </a:p>
        </p:txBody>
      </p:sp>
      <p:sp>
        <p:nvSpPr>
          <p:cNvPr id="83971" name="Rectangle 3"/>
          <p:cNvSpPr>
            <a:spLocks noGrp="1" noChangeArrowheads="1"/>
          </p:cNvSpPr>
          <p:nvPr>
            <p:ph type="body" idx="1"/>
          </p:nvPr>
        </p:nvSpPr>
        <p:spPr>
          <a:xfrm>
            <a:off x="685800" y="1981200"/>
            <a:ext cx="7772400" cy="4267200"/>
          </a:xfrm>
          <a:ln/>
        </p:spPr>
        <p:txBody>
          <a:bodyPr/>
          <a:lstStyle/>
          <a:p>
            <a:r>
              <a:rPr lang="ja-JP" altLang="en-US">
                <a:latin typeface="Arial"/>
              </a:rPr>
              <a:t>“</a:t>
            </a:r>
            <a:r>
              <a:rPr lang="en-US"/>
              <a:t>If this lecture ever ends, then the sun has risen this morning.</a:t>
            </a:r>
            <a:r>
              <a:rPr lang="ja-JP" altLang="en-US">
                <a:latin typeface="Arial"/>
              </a:rPr>
              <a:t>”</a:t>
            </a:r>
            <a:r>
              <a:rPr lang="en-US"/>
              <a:t> </a:t>
            </a:r>
            <a:r>
              <a:rPr lang="en-US" i="1">
                <a:solidFill>
                  <a:schemeClr val="accent2"/>
                </a:solidFill>
              </a:rPr>
              <a:t>True</a:t>
            </a:r>
            <a:r>
              <a:rPr lang="en-US">
                <a:solidFill>
                  <a:schemeClr val="accent2"/>
                </a:solidFill>
              </a:rPr>
              <a:t> or </a:t>
            </a:r>
            <a:r>
              <a:rPr lang="en-US" i="1">
                <a:solidFill>
                  <a:schemeClr val="accent2"/>
                </a:solidFill>
              </a:rPr>
              <a:t>False</a:t>
            </a:r>
            <a:r>
              <a:rPr lang="en-US">
                <a:solidFill>
                  <a:schemeClr val="accent2"/>
                </a:solidFill>
              </a:rPr>
              <a:t>?</a:t>
            </a:r>
          </a:p>
          <a:p>
            <a:r>
              <a:rPr lang="ja-JP" altLang="en-US">
                <a:latin typeface="Arial"/>
              </a:rPr>
              <a:t>“</a:t>
            </a:r>
            <a:r>
              <a:rPr lang="en-US"/>
              <a:t>If Tuesday is a day of the week, then I am a penguin.</a:t>
            </a:r>
            <a:r>
              <a:rPr lang="ja-JP" altLang="en-US">
                <a:latin typeface="Arial"/>
              </a:rPr>
              <a:t>”</a:t>
            </a:r>
            <a:r>
              <a:rPr lang="en-US"/>
              <a:t> </a:t>
            </a:r>
            <a:r>
              <a:rPr lang="en-US" i="1">
                <a:solidFill>
                  <a:schemeClr val="accent2"/>
                </a:solidFill>
              </a:rPr>
              <a:t>True</a:t>
            </a:r>
            <a:r>
              <a:rPr lang="en-US">
                <a:solidFill>
                  <a:schemeClr val="accent2"/>
                </a:solidFill>
              </a:rPr>
              <a:t> or </a:t>
            </a:r>
            <a:r>
              <a:rPr lang="en-US" i="1">
                <a:solidFill>
                  <a:schemeClr val="accent2"/>
                </a:solidFill>
              </a:rPr>
              <a:t>False</a:t>
            </a:r>
            <a:r>
              <a:rPr lang="en-US">
                <a:solidFill>
                  <a:schemeClr val="accent2"/>
                </a:solidFill>
              </a:rPr>
              <a:t>?</a:t>
            </a:r>
          </a:p>
          <a:p>
            <a:r>
              <a:rPr lang="ja-JP" altLang="en-US">
                <a:latin typeface="Arial"/>
              </a:rPr>
              <a:t>“</a:t>
            </a:r>
            <a:r>
              <a:rPr lang="en-US"/>
              <a:t>If 1+1=6, then Bush is president.</a:t>
            </a:r>
            <a:r>
              <a:rPr lang="ja-JP" altLang="en-US">
                <a:latin typeface="Arial"/>
              </a:rPr>
              <a:t>”</a:t>
            </a:r>
            <a:r>
              <a:rPr lang="en-US"/>
              <a:t> </a:t>
            </a:r>
            <a:br>
              <a:rPr lang="en-US"/>
            </a:br>
            <a:r>
              <a:rPr lang="en-US" i="1">
                <a:solidFill>
                  <a:schemeClr val="accent2"/>
                </a:solidFill>
              </a:rPr>
              <a:t>True</a:t>
            </a:r>
            <a:r>
              <a:rPr lang="en-US">
                <a:solidFill>
                  <a:schemeClr val="accent2"/>
                </a:solidFill>
              </a:rPr>
              <a:t> or </a:t>
            </a:r>
            <a:r>
              <a:rPr lang="en-US" i="1">
                <a:solidFill>
                  <a:schemeClr val="accent2"/>
                </a:solidFill>
              </a:rPr>
              <a:t>False</a:t>
            </a:r>
            <a:r>
              <a:rPr lang="en-US">
                <a:solidFill>
                  <a:schemeClr val="accent2"/>
                </a:solidFill>
              </a:rPr>
              <a:t>?</a:t>
            </a:r>
          </a:p>
          <a:p>
            <a:r>
              <a:rPr lang="ja-JP" altLang="en-US">
                <a:latin typeface="Arial"/>
              </a:rPr>
              <a:t>“</a:t>
            </a:r>
            <a:r>
              <a:rPr lang="en-US"/>
              <a:t>If the moon is made of green cheese, then 1+1=7.</a:t>
            </a:r>
            <a:r>
              <a:rPr lang="ja-JP" altLang="en-US">
                <a:latin typeface="Arial"/>
              </a:rPr>
              <a:t>”</a:t>
            </a:r>
            <a:r>
              <a:rPr lang="en-US"/>
              <a:t> </a:t>
            </a:r>
            <a:r>
              <a:rPr lang="en-US" i="1">
                <a:solidFill>
                  <a:schemeClr val="accent2"/>
                </a:solidFill>
              </a:rPr>
              <a:t>True </a:t>
            </a:r>
            <a:r>
              <a:rPr lang="en-US">
                <a:solidFill>
                  <a:schemeClr val="accent2"/>
                </a:solidFill>
              </a:rPr>
              <a:t>or</a:t>
            </a:r>
            <a:r>
              <a:rPr lang="en-US" i="1">
                <a:solidFill>
                  <a:schemeClr val="accent2"/>
                </a:solidFill>
              </a:rPr>
              <a:t> False</a:t>
            </a:r>
            <a:r>
              <a:rPr lang="en-US">
                <a:solidFill>
                  <a:schemeClr val="accent2"/>
                </a:solidFill>
              </a:rPr>
              <a:t>?</a:t>
            </a:r>
          </a:p>
        </p:txBody>
      </p:sp>
      <p:sp>
        <p:nvSpPr>
          <p:cNvPr id="83972" name="Oval 4"/>
          <p:cNvSpPr>
            <a:spLocks noChangeArrowheads="1"/>
          </p:cNvSpPr>
          <p:nvPr/>
        </p:nvSpPr>
        <p:spPr bwMode="auto">
          <a:xfrm>
            <a:off x="2514600" y="5791200"/>
            <a:ext cx="914400" cy="457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3" name="Oval 5"/>
          <p:cNvSpPr>
            <a:spLocks noChangeArrowheads="1"/>
          </p:cNvSpPr>
          <p:nvPr/>
        </p:nvSpPr>
        <p:spPr bwMode="auto">
          <a:xfrm>
            <a:off x="1066800" y="4724400"/>
            <a:ext cx="914400" cy="457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4" name="Oval 6"/>
          <p:cNvSpPr>
            <a:spLocks noChangeArrowheads="1"/>
          </p:cNvSpPr>
          <p:nvPr/>
        </p:nvSpPr>
        <p:spPr bwMode="auto">
          <a:xfrm>
            <a:off x="4419600" y="2590800"/>
            <a:ext cx="914400" cy="457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5" name="Oval 7"/>
          <p:cNvSpPr>
            <a:spLocks noChangeArrowheads="1"/>
          </p:cNvSpPr>
          <p:nvPr/>
        </p:nvSpPr>
        <p:spPr bwMode="auto">
          <a:xfrm>
            <a:off x="4343400" y="3657600"/>
            <a:ext cx="1066800" cy="457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56</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anim calcmode="lin" valueType="num">
                                      <p:cBhvr>
                                        <p:cTn id="7" dur="500" fill="hold"/>
                                        <p:tgtEl>
                                          <p:spTgt spid="83974"/>
                                        </p:tgtEl>
                                        <p:attrNameLst>
                                          <p:attrName>ppt_w</p:attrName>
                                        </p:attrNameLst>
                                      </p:cBhvr>
                                      <p:tavLst>
                                        <p:tav tm="0">
                                          <p:val>
                                            <p:strVal val="(6*min(max(#ppt_w*#ppt_h,.3),1)-7.4)/-.7*#ppt_w"/>
                                          </p:val>
                                        </p:tav>
                                        <p:tav tm="100000">
                                          <p:val>
                                            <p:strVal val="#ppt_w"/>
                                          </p:val>
                                        </p:tav>
                                      </p:tavLst>
                                    </p:anim>
                                    <p:anim calcmode="lin" valueType="num">
                                      <p:cBhvr>
                                        <p:cTn id="8" dur="500" fill="hold"/>
                                        <p:tgtEl>
                                          <p:spTgt spid="83974"/>
                                        </p:tgtEl>
                                        <p:attrNameLst>
                                          <p:attrName>ppt_h</p:attrName>
                                        </p:attrNameLst>
                                      </p:cBhvr>
                                      <p:tavLst>
                                        <p:tav tm="0">
                                          <p:val>
                                            <p:strVal val="(6*min(max(#ppt_w*#ppt_h,.3),1)-7.4)/-.7*#ppt_h"/>
                                          </p:val>
                                        </p:tav>
                                        <p:tav tm="100000">
                                          <p:val>
                                            <p:strVal val="#ppt_h"/>
                                          </p:val>
                                        </p:tav>
                                      </p:tavLst>
                                    </p:anim>
                                    <p:anim calcmode="lin" valueType="num">
                                      <p:cBhvr>
                                        <p:cTn id="9" dur="500" fill="hold"/>
                                        <p:tgtEl>
                                          <p:spTgt spid="83974"/>
                                        </p:tgtEl>
                                        <p:attrNameLst>
                                          <p:attrName>ppt_x</p:attrName>
                                        </p:attrNameLst>
                                      </p:cBhvr>
                                      <p:tavLst>
                                        <p:tav tm="0">
                                          <p:val>
                                            <p:fltVal val="0.5"/>
                                          </p:val>
                                        </p:tav>
                                        <p:tav tm="100000">
                                          <p:val>
                                            <p:strVal val="#ppt_x"/>
                                          </p:val>
                                        </p:tav>
                                      </p:tavLst>
                                    </p:anim>
                                    <p:anim calcmode="lin" valueType="num">
                                      <p:cBhvr>
                                        <p:cTn id="10" dur="500" fill="hold"/>
                                        <p:tgtEl>
                                          <p:spTgt spid="83974"/>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83975"/>
                                        </p:tgtEl>
                                        <p:attrNameLst>
                                          <p:attrName>style.visibility</p:attrName>
                                        </p:attrNameLst>
                                      </p:cBhvr>
                                      <p:to>
                                        <p:strVal val="visible"/>
                                      </p:to>
                                    </p:set>
                                    <p:anim calcmode="lin" valueType="num">
                                      <p:cBhvr>
                                        <p:cTn id="15" dur="500" fill="hold"/>
                                        <p:tgtEl>
                                          <p:spTgt spid="83975"/>
                                        </p:tgtEl>
                                        <p:attrNameLst>
                                          <p:attrName>ppt_w</p:attrName>
                                        </p:attrNameLst>
                                      </p:cBhvr>
                                      <p:tavLst>
                                        <p:tav tm="0">
                                          <p:val>
                                            <p:strVal val="(6*min(max(#ppt_w*#ppt_h,.3),1)-7.4)/-.7*#ppt_w"/>
                                          </p:val>
                                        </p:tav>
                                        <p:tav tm="100000">
                                          <p:val>
                                            <p:strVal val="#ppt_w"/>
                                          </p:val>
                                        </p:tav>
                                      </p:tavLst>
                                    </p:anim>
                                    <p:anim calcmode="lin" valueType="num">
                                      <p:cBhvr>
                                        <p:cTn id="16" dur="500" fill="hold"/>
                                        <p:tgtEl>
                                          <p:spTgt spid="83975"/>
                                        </p:tgtEl>
                                        <p:attrNameLst>
                                          <p:attrName>ppt_h</p:attrName>
                                        </p:attrNameLst>
                                      </p:cBhvr>
                                      <p:tavLst>
                                        <p:tav tm="0">
                                          <p:val>
                                            <p:strVal val="(6*min(max(#ppt_w*#ppt_h,.3),1)-7.4)/-.7*#ppt_h"/>
                                          </p:val>
                                        </p:tav>
                                        <p:tav tm="100000">
                                          <p:val>
                                            <p:strVal val="#ppt_h"/>
                                          </p:val>
                                        </p:tav>
                                      </p:tavLst>
                                    </p:anim>
                                    <p:anim calcmode="lin" valueType="num">
                                      <p:cBhvr>
                                        <p:cTn id="17" dur="500" fill="hold"/>
                                        <p:tgtEl>
                                          <p:spTgt spid="83975"/>
                                        </p:tgtEl>
                                        <p:attrNameLst>
                                          <p:attrName>ppt_x</p:attrName>
                                        </p:attrNameLst>
                                      </p:cBhvr>
                                      <p:tavLst>
                                        <p:tav tm="0">
                                          <p:val>
                                            <p:fltVal val="0.5"/>
                                          </p:val>
                                        </p:tav>
                                        <p:tav tm="100000">
                                          <p:val>
                                            <p:strVal val="#ppt_x"/>
                                          </p:val>
                                        </p:tav>
                                      </p:tavLst>
                                    </p:anim>
                                    <p:anim calcmode="lin" valueType="num">
                                      <p:cBhvr>
                                        <p:cTn id="18" dur="500" fill="hold"/>
                                        <p:tgtEl>
                                          <p:spTgt spid="83975"/>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CASHREG.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6" fill="hold" grpId="0" nodeType="clickEffect">
                                  <p:stCondLst>
                                    <p:cond delay="0"/>
                                  </p:stCondLst>
                                  <p:childTnLst>
                                    <p:set>
                                      <p:cBhvr>
                                        <p:cTn id="22" dur="1" fill="hold">
                                          <p:stCondLst>
                                            <p:cond delay="0"/>
                                          </p:stCondLst>
                                        </p:cTn>
                                        <p:tgtEl>
                                          <p:spTgt spid="83973"/>
                                        </p:tgtEl>
                                        <p:attrNameLst>
                                          <p:attrName>style.visibility</p:attrName>
                                        </p:attrNameLst>
                                      </p:cBhvr>
                                      <p:to>
                                        <p:strVal val="visible"/>
                                      </p:to>
                                    </p:set>
                                    <p:anim calcmode="lin" valueType="num">
                                      <p:cBhvr>
                                        <p:cTn id="23" dur="500" fill="hold"/>
                                        <p:tgtEl>
                                          <p:spTgt spid="83973"/>
                                        </p:tgtEl>
                                        <p:attrNameLst>
                                          <p:attrName>ppt_w</p:attrName>
                                        </p:attrNameLst>
                                      </p:cBhvr>
                                      <p:tavLst>
                                        <p:tav tm="0">
                                          <p:val>
                                            <p:strVal val="(6*min(max(#ppt_w*#ppt_h,.3),1)-7.4)/-.7*#ppt_w"/>
                                          </p:val>
                                        </p:tav>
                                        <p:tav tm="100000">
                                          <p:val>
                                            <p:strVal val="#ppt_w"/>
                                          </p:val>
                                        </p:tav>
                                      </p:tavLst>
                                    </p:anim>
                                    <p:anim calcmode="lin" valueType="num">
                                      <p:cBhvr>
                                        <p:cTn id="24" dur="500" fill="hold"/>
                                        <p:tgtEl>
                                          <p:spTgt spid="83973"/>
                                        </p:tgtEl>
                                        <p:attrNameLst>
                                          <p:attrName>ppt_h</p:attrName>
                                        </p:attrNameLst>
                                      </p:cBhvr>
                                      <p:tavLst>
                                        <p:tav tm="0">
                                          <p:val>
                                            <p:strVal val="(6*min(max(#ppt_w*#ppt_h,.3),1)-7.4)/-.7*#ppt_h"/>
                                          </p:val>
                                        </p:tav>
                                        <p:tav tm="100000">
                                          <p:val>
                                            <p:strVal val="#ppt_h"/>
                                          </p:val>
                                        </p:tav>
                                      </p:tavLst>
                                    </p:anim>
                                    <p:anim calcmode="lin" valueType="num">
                                      <p:cBhvr>
                                        <p:cTn id="25" dur="500" fill="hold"/>
                                        <p:tgtEl>
                                          <p:spTgt spid="83973"/>
                                        </p:tgtEl>
                                        <p:attrNameLst>
                                          <p:attrName>ppt_x</p:attrName>
                                        </p:attrNameLst>
                                      </p:cBhvr>
                                      <p:tavLst>
                                        <p:tav tm="0">
                                          <p:val>
                                            <p:fltVal val="0.5"/>
                                          </p:val>
                                        </p:tav>
                                        <p:tav tm="100000">
                                          <p:val>
                                            <p:strVal val="#ppt_x"/>
                                          </p:val>
                                        </p:tav>
                                      </p:tavLst>
                                    </p:anim>
                                    <p:anim calcmode="lin" valueType="num">
                                      <p:cBhvr>
                                        <p:cTn id="26" dur="500" fill="hold"/>
                                        <p:tgtEl>
                                          <p:spTgt spid="83973"/>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voltag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6" fill="hold" grpId="0" nodeType="clickEffect">
                                  <p:stCondLst>
                                    <p:cond delay="0"/>
                                  </p:stCondLst>
                                  <p:childTnLst>
                                    <p:set>
                                      <p:cBhvr>
                                        <p:cTn id="30" dur="1" fill="hold">
                                          <p:stCondLst>
                                            <p:cond delay="0"/>
                                          </p:stCondLst>
                                        </p:cTn>
                                        <p:tgtEl>
                                          <p:spTgt spid="83972"/>
                                        </p:tgtEl>
                                        <p:attrNameLst>
                                          <p:attrName>style.visibility</p:attrName>
                                        </p:attrNameLst>
                                      </p:cBhvr>
                                      <p:to>
                                        <p:strVal val="visible"/>
                                      </p:to>
                                    </p:set>
                                    <p:anim calcmode="lin" valueType="num">
                                      <p:cBhvr>
                                        <p:cTn id="31" dur="500" fill="hold"/>
                                        <p:tgtEl>
                                          <p:spTgt spid="83972"/>
                                        </p:tgtEl>
                                        <p:attrNameLst>
                                          <p:attrName>ppt_w</p:attrName>
                                        </p:attrNameLst>
                                      </p:cBhvr>
                                      <p:tavLst>
                                        <p:tav tm="0">
                                          <p:val>
                                            <p:strVal val="(6*min(max(#ppt_w*#ppt_h,.3),1)-7.4)/-.7*#ppt_w"/>
                                          </p:val>
                                        </p:tav>
                                        <p:tav tm="100000">
                                          <p:val>
                                            <p:strVal val="#ppt_w"/>
                                          </p:val>
                                        </p:tav>
                                      </p:tavLst>
                                    </p:anim>
                                    <p:anim calcmode="lin" valueType="num">
                                      <p:cBhvr>
                                        <p:cTn id="32" dur="500" fill="hold"/>
                                        <p:tgtEl>
                                          <p:spTgt spid="83972"/>
                                        </p:tgtEl>
                                        <p:attrNameLst>
                                          <p:attrName>ppt_h</p:attrName>
                                        </p:attrNameLst>
                                      </p:cBhvr>
                                      <p:tavLst>
                                        <p:tav tm="0">
                                          <p:val>
                                            <p:strVal val="(6*min(max(#ppt_w*#ppt_h,.3),1)-7.4)/-.7*#ppt_h"/>
                                          </p:val>
                                        </p:tav>
                                        <p:tav tm="100000">
                                          <p:val>
                                            <p:strVal val="#ppt_h"/>
                                          </p:val>
                                        </p:tav>
                                      </p:tavLst>
                                    </p:anim>
                                    <p:anim calcmode="lin" valueType="num">
                                      <p:cBhvr>
                                        <p:cTn id="33" dur="500" fill="hold"/>
                                        <p:tgtEl>
                                          <p:spTgt spid="83972"/>
                                        </p:tgtEl>
                                        <p:attrNameLst>
                                          <p:attrName>ppt_x</p:attrName>
                                        </p:attrNameLst>
                                      </p:cBhvr>
                                      <p:tavLst>
                                        <p:tav tm="0">
                                          <p:val>
                                            <p:fltVal val="0.5"/>
                                          </p:val>
                                        </p:tav>
                                        <p:tav tm="100000">
                                          <p:val>
                                            <p:strVal val="#ppt_x"/>
                                          </p:val>
                                        </p:tav>
                                      </p:tavLst>
                                    </p:anim>
                                    <p:anim calcmode="lin" valueType="num">
                                      <p:cBhvr>
                                        <p:cTn id="34" dur="500" fill="hold"/>
                                        <p:tgtEl>
                                          <p:spTgt spid="83972"/>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P spid="83974" grpId="0" animBg="1"/>
      <p:bldP spid="8397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ln/>
        </p:spPr>
        <p:txBody>
          <a:bodyPr/>
          <a:lstStyle/>
          <a:p>
            <a:r>
              <a:rPr lang="en-US"/>
              <a:t>Why does this seem wrong?</a:t>
            </a:r>
          </a:p>
        </p:txBody>
      </p:sp>
      <p:sp>
        <p:nvSpPr>
          <p:cNvPr id="850947" name="Rectangle 3"/>
          <p:cNvSpPr>
            <a:spLocks noGrp="1" noChangeArrowheads="1"/>
          </p:cNvSpPr>
          <p:nvPr>
            <p:ph type="body" idx="1"/>
          </p:nvPr>
        </p:nvSpPr>
        <p:spPr>
          <a:ln/>
        </p:spPr>
        <p:txBody>
          <a:bodyPr/>
          <a:lstStyle/>
          <a:p>
            <a:r>
              <a:rPr lang="en-US"/>
              <a:t>Recall </a:t>
            </a:r>
            <a:r>
              <a:rPr lang="ja-JP" altLang="en-US" i="1">
                <a:solidFill>
                  <a:schemeClr val="accent2"/>
                </a:solidFill>
              </a:rPr>
              <a:t>“</a:t>
            </a:r>
            <a:r>
              <a:rPr lang="en-US" i="1">
                <a:solidFill>
                  <a:schemeClr val="accent2"/>
                </a:solidFill>
              </a:rPr>
              <a:t>If [you study hard] then [you</a:t>
            </a:r>
            <a:r>
              <a:rPr lang="ja-JP" altLang="en-US" i="1">
                <a:solidFill>
                  <a:schemeClr val="accent2"/>
                </a:solidFill>
              </a:rPr>
              <a:t>’</a:t>
            </a:r>
            <a:r>
              <a:rPr lang="en-US" i="1">
                <a:solidFill>
                  <a:schemeClr val="accent2"/>
                </a:solidFill>
              </a:rPr>
              <a:t>ll get a good grade]</a:t>
            </a:r>
            <a:r>
              <a:rPr lang="ja-JP" altLang="en-US" i="1">
                <a:solidFill>
                  <a:schemeClr val="accent2"/>
                </a:solidFill>
              </a:rPr>
              <a:t>”</a:t>
            </a:r>
            <a:endParaRPr lang="en-US" i="1">
              <a:solidFill>
                <a:schemeClr val="accent2"/>
              </a:solidFill>
            </a:endParaRPr>
          </a:p>
          <a:p>
            <a:r>
              <a:rPr lang="en-US"/>
              <a:t>In normal English, this asserts a causal connection between the two propositions. The connective </a:t>
            </a:r>
            <a:r>
              <a:rPr lang="en-US">
                <a:solidFill>
                  <a:srgbClr val="FF0000"/>
                </a:solidFill>
                <a:sym typeface="Symbol" charset="0"/>
              </a:rPr>
              <a:t></a:t>
            </a:r>
            <a:r>
              <a:rPr lang="en-US">
                <a:sym typeface="Symbol" charset="0"/>
              </a:rPr>
              <a:t> does not capture this connection.</a:t>
            </a: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57</a:t>
            </a:fld>
            <a:endParaRPr lang="en-US"/>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ln/>
        </p:spPr>
        <p:txBody>
          <a:bodyPr/>
          <a:lstStyle/>
          <a:p>
            <a:r>
              <a:rPr lang="en-US"/>
              <a:t>English Phrases Meaning </a:t>
            </a:r>
            <a:r>
              <a:rPr lang="en-US" i="1"/>
              <a:t>p </a:t>
            </a:r>
            <a:r>
              <a:rPr lang="en-US">
                <a:sym typeface="Symbol" charset="0"/>
              </a:rPr>
              <a:t> </a:t>
            </a:r>
            <a:r>
              <a:rPr lang="en-US" i="1">
                <a:sym typeface="Symbol" charset="0"/>
              </a:rPr>
              <a:t>q</a:t>
            </a:r>
            <a:endParaRPr lang="en-US">
              <a:sym typeface="Symbol" charset="0"/>
            </a:endParaRPr>
          </a:p>
        </p:txBody>
      </p:sp>
      <p:sp>
        <p:nvSpPr>
          <p:cNvPr id="84995" name="Rectangle 3"/>
          <p:cNvSpPr>
            <a:spLocks noGrp="1" noChangeArrowheads="1"/>
          </p:cNvSpPr>
          <p:nvPr>
            <p:ph type="body" sz="half" idx="1"/>
          </p:nvPr>
        </p:nvSpPr>
        <p:spPr>
          <a:ln/>
        </p:spPr>
        <p:txBody>
          <a:bodyPr/>
          <a:lstStyle/>
          <a:p>
            <a:r>
              <a:rPr lang="ja-JP" altLang="en-US">
                <a:latin typeface="Arial"/>
              </a:rPr>
              <a:t>“</a:t>
            </a:r>
            <a:r>
              <a:rPr lang="en-US" i="1"/>
              <a:t>p</a:t>
            </a:r>
            <a:r>
              <a:rPr lang="en-US"/>
              <a:t> implies </a:t>
            </a:r>
            <a:r>
              <a:rPr lang="en-US" i="1"/>
              <a:t>q</a:t>
            </a:r>
            <a:r>
              <a:rPr lang="ja-JP" altLang="en-US">
                <a:latin typeface="Arial"/>
              </a:rPr>
              <a:t>”</a:t>
            </a:r>
            <a:endParaRPr lang="en-US"/>
          </a:p>
          <a:p>
            <a:r>
              <a:rPr lang="ja-JP" altLang="en-US">
                <a:latin typeface="Arial"/>
              </a:rPr>
              <a:t>“</a:t>
            </a:r>
            <a:r>
              <a:rPr lang="en-US"/>
              <a:t>if </a:t>
            </a:r>
            <a:r>
              <a:rPr lang="en-US" i="1"/>
              <a:t>p</a:t>
            </a:r>
            <a:r>
              <a:rPr lang="en-US"/>
              <a:t>, then </a:t>
            </a:r>
            <a:r>
              <a:rPr lang="en-US" i="1"/>
              <a:t>q</a:t>
            </a:r>
            <a:r>
              <a:rPr lang="ja-JP" altLang="en-US">
                <a:latin typeface="Arial"/>
              </a:rPr>
              <a:t>”</a:t>
            </a:r>
            <a:endParaRPr lang="en-US"/>
          </a:p>
          <a:p>
            <a:r>
              <a:rPr lang="ja-JP" altLang="en-US">
                <a:latin typeface="Arial"/>
              </a:rPr>
              <a:t>“</a:t>
            </a:r>
            <a:r>
              <a:rPr lang="en-US"/>
              <a:t>if </a:t>
            </a:r>
            <a:r>
              <a:rPr lang="en-US" i="1"/>
              <a:t>p</a:t>
            </a:r>
            <a:r>
              <a:rPr lang="en-US"/>
              <a:t>, </a:t>
            </a:r>
            <a:r>
              <a:rPr lang="en-US" i="1"/>
              <a:t>q</a:t>
            </a:r>
            <a:r>
              <a:rPr lang="ja-JP" altLang="en-US">
                <a:latin typeface="Arial"/>
              </a:rPr>
              <a:t>”</a:t>
            </a:r>
            <a:endParaRPr lang="en-US"/>
          </a:p>
          <a:p>
            <a:r>
              <a:rPr lang="ja-JP" altLang="en-US">
                <a:latin typeface="Arial"/>
              </a:rPr>
              <a:t>“</a:t>
            </a:r>
            <a:r>
              <a:rPr lang="en-US"/>
              <a:t>when </a:t>
            </a:r>
            <a:r>
              <a:rPr lang="en-US" i="1"/>
              <a:t>p</a:t>
            </a:r>
            <a:r>
              <a:rPr lang="en-US"/>
              <a:t>, </a:t>
            </a:r>
            <a:r>
              <a:rPr lang="en-US" i="1"/>
              <a:t>q</a:t>
            </a:r>
            <a:r>
              <a:rPr lang="ja-JP" altLang="en-US">
                <a:latin typeface="Arial"/>
              </a:rPr>
              <a:t>”</a:t>
            </a:r>
            <a:endParaRPr lang="en-US"/>
          </a:p>
          <a:p>
            <a:r>
              <a:rPr lang="ja-JP" altLang="en-US">
                <a:latin typeface="Arial"/>
              </a:rPr>
              <a:t>“</a:t>
            </a:r>
            <a:r>
              <a:rPr lang="en-US"/>
              <a:t>whenever </a:t>
            </a:r>
            <a:r>
              <a:rPr lang="en-US" i="1"/>
              <a:t>p</a:t>
            </a:r>
            <a:r>
              <a:rPr lang="en-US"/>
              <a:t>, </a:t>
            </a:r>
            <a:r>
              <a:rPr lang="en-US" i="1"/>
              <a:t>q</a:t>
            </a:r>
            <a:r>
              <a:rPr lang="ja-JP" altLang="en-US">
                <a:latin typeface="Arial"/>
              </a:rPr>
              <a:t>”</a:t>
            </a:r>
            <a:endParaRPr lang="en-US"/>
          </a:p>
          <a:p>
            <a:r>
              <a:rPr lang="ja-JP" altLang="en-US">
                <a:latin typeface="Arial"/>
              </a:rPr>
              <a:t>“</a:t>
            </a:r>
            <a:r>
              <a:rPr lang="en-US" i="1"/>
              <a:t>q </a:t>
            </a:r>
            <a:r>
              <a:rPr lang="en-US"/>
              <a:t>if </a:t>
            </a:r>
            <a:r>
              <a:rPr lang="en-US" i="1"/>
              <a:t>p</a:t>
            </a:r>
            <a:r>
              <a:rPr lang="ja-JP" altLang="en-US">
                <a:latin typeface="Arial"/>
              </a:rPr>
              <a:t>”</a:t>
            </a:r>
            <a:endParaRPr lang="en-US"/>
          </a:p>
          <a:p>
            <a:r>
              <a:rPr lang="ja-JP" altLang="en-US">
                <a:latin typeface="Arial"/>
              </a:rPr>
              <a:t>“</a:t>
            </a:r>
            <a:r>
              <a:rPr lang="en-US" i="1"/>
              <a:t>q</a:t>
            </a:r>
            <a:r>
              <a:rPr lang="en-US"/>
              <a:t> when </a:t>
            </a:r>
            <a:r>
              <a:rPr lang="en-US" i="1"/>
              <a:t>p</a:t>
            </a:r>
            <a:r>
              <a:rPr lang="ja-JP" altLang="en-US">
                <a:latin typeface="Arial"/>
              </a:rPr>
              <a:t>”</a:t>
            </a:r>
            <a:endParaRPr lang="en-US"/>
          </a:p>
          <a:p>
            <a:r>
              <a:rPr lang="ja-JP" altLang="en-US">
                <a:latin typeface="Arial"/>
              </a:rPr>
              <a:t>“</a:t>
            </a:r>
            <a:r>
              <a:rPr lang="en-US" i="1"/>
              <a:t>q</a:t>
            </a:r>
            <a:r>
              <a:rPr lang="en-US"/>
              <a:t> whenever </a:t>
            </a:r>
            <a:r>
              <a:rPr lang="en-US" i="1"/>
              <a:t>p</a:t>
            </a:r>
            <a:r>
              <a:rPr lang="ja-JP" altLang="en-US">
                <a:latin typeface="Arial"/>
              </a:rPr>
              <a:t>”</a:t>
            </a:r>
            <a:endParaRPr lang="en-US"/>
          </a:p>
        </p:txBody>
      </p:sp>
      <p:sp>
        <p:nvSpPr>
          <p:cNvPr id="84996" name="Rectangle 4"/>
          <p:cNvSpPr>
            <a:spLocks noGrp="1" noChangeArrowheads="1"/>
          </p:cNvSpPr>
          <p:nvPr>
            <p:ph type="body" sz="half" idx="2"/>
          </p:nvPr>
        </p:nvSpPr>
        <p:spPr>
          <a:ln/>
        </p:spPr>
        <p:txBody>
          <a:bodyPr/>
          <a:lstStyle/>
          <a:p>
            <a:r>
              <a:rPr lang="ja-JP" altLang="en-US">
                <a:latin typeface="Arial"/>
              </a:rPr>
              <a:t>“</a:t>
            </a:r>
            <a:r>
              <a:rPr lang="en-US" i="1"/>
              <a:t>p </a:t>
            </a:r>
            <a:r>
              <a:rPr lang="en-US"/>
              <a:t>only if </a:t>
            </a:r>
            <a:r>
              <a:rPr lang="en-US" i="1"/>
              <a:t>q</a:t>
            </a:r>
            <a:r>
              <a:rPr lang="ja-JP" altLang="en-US">
                <a:latin typeface="Arial"/>
              </a:rPr>
              <a:t>”</a:t>
            </a:r>
            <a:endParaRPr lang="en-US"/>
          </a:p>
          <a:p>
            <a:r>
              <a:rPr lang="ja-JP" altLang="en-US">
                <a:latin typeface="Arial"/>
              </a:rPr>
              <a:t>“</a:t>
            </a:r>
            <a:r>
              <a:rPr lang="en-US" i="1"/>
              <a:t>p </a:t>
            </a:r>
            <a:r>
              <a:rPr lang="en-US"/>
              <a:t>is sufficient for </a:t>
            </a:r>
            <a:r>
              <a:rPr lang="en-US" i="1"/>
              <a:t>q</a:t>
            </a:r>
            <a:r>
              <a:rPr lang="ja-JP" altLang="en-US">
                <a:latin typeface="Arial"/>
              </a:rPr>
              <a:t>”</a:t>
            </a:r>
            <a:endParaRPr lang="en-US"/>
          </a:p>
          <a:p>
            <a:r>
              <a:rPr lang="ja-JP" altLang="en-US">
                <a:latin typeface="Arial"/>
              </a:rPr>
              <a:t>“</a:t>
            </a:r>
            <a:r>
              <a:rPr lang="en-US" i="1"/>
              <a:t>q</a:t>
            </a:r>
            <a:r>
              <a:rPr lang="en-US"/>
              <a:t> is necessary for </a:t>
            </a:r>
            <a:r>
              <a:rPr lang="en-US" i="1"/>
              <a:t>p</a:t>
            </a:r>
            <a:r>
              <a:rPr lang="ja-JP" altLang="en-US">
                <a:latin typeface="Arial"/>
              </a:rPr>
              <a:t>”</a:t>
            </a:r>
            <a:endParaRPr lang="en-US"/>
          </a:p>
          <a:p>
            <a:r>
              <a:rPr lang="ja-JP" altLang="en-US">
                <a:latin typeface="Arial"/>
              </a:rPr>
              <a:t>“</a:t>
            </a:r>
            <a:r>
              <a:rPr lang="en-US" i="1"/>
              <a:t>q</a:t>
            </a:r>
            <a:r>
              <a:rPr lang="en-US"/>
              <a:t> follows from </a:t>
            </a:r>
            <a:r>
              <a:rPr lang="en-US" i="1"/>
              <a:t>p</a:t>
            </a:r>
            <a:r>
              <a:rPr lang="ja-JP" altLang="en-US">
                <a:latin typeface="Arial"/>
              </a:rPr>
              <a:t>”</a:t>
            </a:r>
            <a:endParaRPr lang="en-US"/>
          </a:p>
          <a:p>
            <a:r>
              <a:rPr lang="ja-JP" altLang="en-US">
                <a:latin typeface="Arial"/>
              </a:rPr>
              <a:t>“</a:t>
            </a:r>
            <a:r>
              <a:rPr lang="en-US" i="1"/>
              <a:t>q </a:t>
            </a:r>
            <a:r>
              <a:rPr lang="en-US"/>
              <a:t>is implied by </a:t>
            </a:r>
            <a:r>
              <a:rPr lang="en-US" i="1"/>
              <a:t>p</a:t>
            </a:r>
            <a:r>
              <a:rPr lang="ja-JP" altLang="en-US">
                <a:latin typeface="Arial"/>
              </a:rPr>
              <a:t>”</a:t>
            </a:r>
            <a:endParaRPr lang="en-US"/>
          </a:p>
          <a:p>
            <a:pPr>
              <a:buFontTx/>
              <a:buNone/>
            </a:pPr>
            <a:endParaRPr lang="en-US" sz="2400">
              <a:solidFill>
                <a:schemeClr val="accent2"/>
              </a:solidFill>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75B49DE2-710F-4A4A-8836-ABC18BD23B0B}" type="slidenum">
              <a:rPr lang="en-US" smtClean="0"/>
              <a:pPr/>
              <a:t>58</a:t>
            </a:fld>
            <a:endParaRPr lang="en-US"/>
          </a:p>
        </p:txBody>
      </p:sp>
      <p:sp>
        <p:nvSpPr>
          <p:cNvPr id="9" name="TextBox 8"/>
          <p:cNvSpPr txBox="1"/>
          <p:nvPr/>
        </p:nvSpPr>
        <p:spPr>
          <a:xfrm>
            <a:off x="4724400" y="4495800"/>
            <a:ext cx="3733800" cy="1600200"/>
          </a:xfrm>
          <a:prstGeom prst="rect">
            <a:avLst/>
          </a:prstGeom>
        </p:spPr>
        <p:txBody>
          <a:bodyPr wrap="square" rtlCol="0">
            <a:normAutofit fontScale="85000" lnSpcReduction="20000"/>
          </a:bodyPr>
          <a:lstStyle/>
          <a:p>
            <a:pPr>
              <a:spcBef>
                <a:spcPct val="20000"/>
              </a:spcBef>
            </a:pPr>
            <a:r>
              <a:rPr lang="en-US" dirty="0" smtClean="0">
                <a:solidFill>
                  <a:srgbClr val="FF0000"/>
                </a:solidFill>
                <a:latin typeface="+mn-lt"/>
                <a:ea typeface="+mn-ea"/>
              </a:rPr>
              <a:t>T</a:t>
            </a:r>
            <a:r>
              <a:rPr kumimoji="0" lang="en-US" sz="2400" b="0" i="0" u="none" strike="noStrike" kern="1200" cap="none" spc="0" normalizeH="0" baseline="0" noProof="0" dirty="0" err="1" smtClean="0">
                <a:ln>
                  <a:noFill/>
                </a:ln>
                <a:solidFill>
                  <a:srgbClr val="FF0000"/>
                </a:solidFill>
                <a:effectLst/>
                <a:uLnTx/>
                <a:uFillTx/>
                <a:latin typeface="+mn-lt"/>
                <a:ea typeface="+mn-ea"/>
                <a:cs typeface="+mn-cs"/>
              </a:rPr>
              <a:t>ricky</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 "only if" is p</a:t>
            </a:r>
            <a:r>
              <a:rPr lang="en-US" dirty="0" smtClean="0">
                <a:solidFill>
                  <a:srgbClr val="FF0000"/>
                </a:solidFill>
              </a:rPr>
              <a:t> </a:t>
            </a:r>
            <a:r>
              <a:rPr lang="en-GB" dirty="0">
                <a:solidFill>
                  <a:srgbClr val="FF0000"/>
                </a:solidFill>
                <a:sym typeface="Symbol"/>
              </a:rPr>
              <a:t></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 q. </a:t>
            </a:r>
            <a:r>
              <a:rPr lang="en-GB" sz="2400" dirty="0" smtClean="0">
                <a:solidFill>
                  <a:srgbClr val="FF0000"/>
                </a:solidFill>
                <a:sym typeface="Symbol"/>
              </a:rPr>
              <a:t>"</a:t>
            </a:r>
            <a:r>
              <a:rPr lang="en-GB" dirty="0" smtClean="0">
                <a:solidFill>
                  <a:srgbClr val="FF0000"/>
                </a:solidFill>
                <a:sym typeface="Symbol"/>
              </a:rPr>
              <a:t>p</a:t>
            </a:r>
            <a:r>
              <a:rPr lang="en-GB" sz="2400" dirty="0" smtClean="0">
                <a:solidFill>
                  <a:srgbClr val="FF0000"/>
                </a:solidFill>
                <a:sym typeface="Symbol"/>
              </a:rPr>
              <a:t> only if q" says that p cannot be true when q is not true. The statement "p </a:t>
            </a:r>
            <a:r>
              <a:rPr lang="en-GB" sz="2400" dirty="0">
                <a:solidFill>
                  <a:srgbClr val="FF0000"/>
                </a:solidFill>
                <a:sym typeface="Symbol"/>
              </a:rPr>
              <a:t>only if </a:t>
            </a:r>
            <a:r>
              <a:rPr lang="en-GB" sz="2400" dirty="0" smtClean="0">
                <a:solidFill>
                  <a:srgbClr val="FF0000"/>
                </a:solidFill>
                <a:sym typeface="Symbol"/>
              </a:rPr>
              <a:t>q" is false where p is true, but q is false.  Where p is true, then so is q.</a:t>
            </a:r>
            <a:endParaRPr kumimoji="0" lang="en-US" sz="24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ln/>
        </p:spPr>
        <p:txBody>
          <a:bodyPr/>
          <a:lstStyle/>
          <a:p>
            <a:r>
              <a:rPr lang="en-US"/>
              <a:t>Propositions in natural language</a:t>
            </a:r>
          </a:p>
        </p:txBody>
      </p:sp>
      <p:sp>
        <p:nvSpPr>
          <p:cNvPr id="15363" name="Rectangle 3"/>
          <p:cNvSpPr>
            <a:spLocks noGrp="1" noChangeArrowheads="1"/>
          </p:cNvSpPr>
          <p:nvPr>
            <p:ph type="body" idx="1"/>
          </p:nvPr>
        </p:nvSpPr>
        <p:spPr>
          <a:xfrm>
            <a:off x="228600" y="1905000"/>
            <a:ext cx="8763000" cy="4419600"/>
          </a:xfrm>
          <a:ln/>
        </p:spPr>
        <p:txBody>
          <a:bodyPr/>
          <a:lstStyle/>
          <a:p>
            <a:pPr>
              <a:lnSpc>
                <a:spcPct val="90000"/>
              </a:lnSpc>
              <a:buFontTx/>
              <a:buNone/>
            </a:pPr>
            <a:r>
              <a:rPr lang="en-US" dirty="0"/>
              <a:t>In propositional logic, a </a:t>
            </a:r>
            <a:r>
              <a:rPr lang="en-US" i="1" dirty="0"/>
              <a:t>proposition</a:t>
            </a:r>
            <a:r>
              <a:rPr lang="en-US" dirty="0"/>
              <a:t> is simply:</a:t>
            </a:r>
          </a:p>
          <a:p>
            <a:pPr>
              <a:lnSpc>
                <a:spcPct val="90000"/>
              </a:lnSpc>
            </a:pPr>
            <a:r>
              <a:rPr lang="en-US" dirty="0"/>
              <a:t>a </a:t>
            </a:r>
            <a:r>
              <a:rPr lang="en-US" i="1" dirty="0"/>
              <a:t>statement </a:t>
            </a:r>
            <a:r>
              <a:rPr lang="en-US" dirty="0"/>
              <a:t>(</a:t>
            </a:r>
            <a:r>
              <a:rPr lang="en-US" i="1" dirty="0"/>
              <a:t>i.e.</a:t>
            </a:r>
            <a:r>
              <a:rPr lang="en-US" dirty="0"/>
              <a:t>, a declarative sentence)</a:t>
            </a:r>
            <a:r>
              <a:rPr lang="en-US" i="1" dirty="0"/>
              <a:t> </a:t>
            </a:r>
          </a:p>
          <a:p>
            <a:pPr lvl="1">
              <a:lnSpc>
                <a:spcPct val="90000"/>
              </a:lnSpc>
            </a:pPr>
            <a:r>
              <a:rPr lang="en-US" sz="3200" i="1" dirty="0"/>
              <a:t>with some definite meaning</a:t>
            </a:r>
            <a:endParaRPr lang="en-US" sz="3200" dirty="0"/>
          </a:p>
          <a:p>
            <a:pPr>
              <a:lnSpc>
                <a:spcPct val="90000"/>
              </a:lnSpc>
            </a:pPr>
            <a:r>
              <a:rPr lang="en-US" dirty="0"/>
              <a:t>having a </a:t>
            </a:r>
            <a:r>
              <a:rPr lang="en-US" i="1" dirty="0"/>
              <a:t>truth value</a:t>
            </a:r>
            <a:r>
              <a:rPr lang="en-US" dirty="0"/>
              <a:t> that</a:t>
            </a:r>
            <a:r>
              <a:rPr lang="ja-JP" altLang="en-US" dirty="0">
                <a:latin typeface="Arial"/>
              </a:rPr>
              <a:t>’</a:t>
            </a:r>
            <a:r>
              <a:rPr lang="en-US" dirty="0"/>
              <a:t>s </a:t>
            </a:r>
            <a:r>
              <a:rPr lang="en-US" dirty="0" smtClean="0"/>
              <a:t>either </a:t>
            </a:r>
            <a:r>
              <a:rPr lang="en-US" i="1" dirty="0"/>
              <a:t>true</a:t>
            </a:r>
            <a:r>
              <a:rPr lang="en-US" dirty="0"/>
              <a:t> (</a:t>
            </a:r>
            <a:r>
              <a:rPr lang="en-US" b="1" dirty="0"/>
              <a:t>T</a:t>
            </a:r>
            <a:r>
              <a:rPr lang="en-US" dirty="0"/>
              <a:t>) or </a:t>
            </a:r>
            <a:r>
              <a:rPr lang="en-US" i="1" dirty="0"/>
              <a:t>false</a:t>
            </a:r>
            <a:r>
              <a:rPr lang="en-US" dirty="0"/>
              <a:t> (</a:t>
            </a:r>
            <a:r>
              <a:rPr lang="en-US" b="1" dirty="0"/>
              <a:t>F</a:t>
            </a:r>
            <a:r>
              <a:rPr lang="en-US" dirty="0" smtClean="0"/>
              <a:t>).  Only values statements can have.</a:t>
            </a:r>
            <a:endParaRPr lang="en-US" dirty="0"/>
          </a:p>
          <a:p>
            <a:pPr lvl="1">
              <a:lnSpc>
                <a:spcPct val="90000"/>
              </a:lnSpc>
            </a:pPr>
            <a:r>
              <a:rPr lang="en-US" sz="3200" dirty="0"/>
              <a:t>Never both, or somewhere </a:t>
            </a:r>
            <a:r>
              <a:rPr lang="ja-JP" altLang="en-US" sz="3200" dirty="0">
                <a:latin typeface="Arial"/>
              </a:rPr>
              <a:t>“</a:t>
            </a:r>
            <a:r>
              <a:rPr lang="en-US" sz="3200" dirty="0"/>
              <a:t>in between</a:t>
            </a:r>
            <a:r>
              <a:rPr lang="ja-JP" altLang="en-US" sz="3200" dirty="0">
                <a:latin typeface="Arial"/>
              </a:rPr>
              <a:t>”</a:t>
            </a:r>
            <a:r>
              <a:rPr lang="en-US" sz="3200" dirty="0"/>
              <a:t>. However, you might not </a:t>
            </a:r>
            <a:r>
              <a:rPr lang="en-US" sz="3200" i="1" dirty="0"/>
              <a:t>know</a:t>
            </a:r>
            <a:r>
              <a:rPr lang="en-US" sz="3200" dirty="0"/>
              <a:t> the </a:t>
            </a:r>
            <a:br>
              <a:rPr lang="en-US" sz="3200" dirty="0"/>
            </a:br>
            <a:r>
              <a:rPr lang="en-US" sz="3200" dirty="0"/>
              <a:t>truth value</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a:ln/>
        </p:spPr>
        <p:txBody>
          <a:bodyPr/>
          <a:lstStyle/>
          <a:p>
            <a:r>
              <a:rPr lang="en-GB"/>
              <a:t>But we’re not studying English ..</a:t>
            </a:r>
            <a:endParaRPr lang="en-US"/>
          </a:p>
        </p:txBody>
      </p:sp>
      <p:sp>
        <p:nvSpPr>
          <p:cNvPr id="1004547" name="Rectangle 3"/>
          <p:cNvSpPr>
            <a:spLocks noGrp="1" noChangeArrowheads="1"/>
          </p:cNvSpPr>
          <p:nvPr>
            <p:ph type="body" idx="1"/>
          </p:nvPr>
        </p:nvSpPr>
        <p:spPr>
          <a:ln/>
        </p:spPr>
        <p:txBody>
          <a:bodyPr/>
          <a:lstStyle/>
          <a:p>
            <a:pPr>
              <a:lnSpc>
                <a:spcPct val="90000"/>
              </a:lnSpc>
            </a:pPr>
            <a:r>
              <a:rPr lang="en-GB"/>
              <a:t>Probably no two of these expressions have exactly the same meaning in English</a:t>
            </a:r>
          </a:p>
          <a:p>
            <a:pPr>
              <a:lnSpc>
                <a:spcPct val="90000"/>
              </a:lnSpc>
            </a:pPr>
            <a:r>
              <a:rPr lang="en-GB"/>
              <a:t>For example, </a:t>
            </a:r>
            <a:br>
              <a:rPr lang="en-GB"/>
            </a:br>
            <a:r>
              <a:rPr lang="en-GB"/>
              <a:t>‘</a:t>
            </a:r>
            <a:r>
              <a:rPr lang="en-GB" i="1"/>
              <a:t>I’ll go to the party if Mary goes’</a:t>
            </a:r>
            <a:br>
              <a:rPr lang="en-GB" i="1"/>
            </a:br>
            <a:r>
              <a:rPr lang="en-GB"/>
              <a:t>can be interpreted as implying</a:t>
            </a:r>
            <a:br>
              <a:rPr lang="en-GB"/>
            </a:br>
            <a:r>
              <a:rPr lang="en-GB"/>
              <a:t>‘</a:t>
            </a:r>
            <a:r>
              <a:rPr lang="en-GB" i="1"/>
              <a:t>I’ll </a:t>
            </a:r>
            <a:r>
              <a:rPr lang="en-GB"/>
              <a:t>only</a:t>
            </a:r>
            <a:r>
              <a:rPr lang="en-GB" i="1"/>
              <a:t> go to the party if Mary goes’</a:t>
            </a:r>
            <a:br>
              <a:rPr lang="en-GB" i="1"/>
            </a:br>
            <a:r>
              <a:rPr lang="en-GB"/>
              <a:t>turning the sentence into a biconditional:</a:t>
            </a:r>
            <a:br>
              <a:rPr lang="en-GB"/>
            </a:br>
            <a:r>
              <a:rPr lang="en-GB"/>
              <a:t>I go IFF Mary goes</a:t>
            </a:r>
            <a:endParaRPr lang="en-US"/>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59</a:t>
            </a:fld>
            <a:endParaRPr lang="en-US"/>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a:ln/>
        </p:spPr>
        <p:txBody>
          <a:bodyPr/>
          <a:lstStyle/>
          <a:p>
            <a:r>
              <a:rPr lang="en-US"/>
              <a:t>Biconditional Truth Table</a:t>
            </a:r>
          </a:p>
        </p:txBody>
      </p:sp>
      <p:sp>
        <p:nvSpPr>
          <p:cNvPr id="1162243" name="Rectangle 3"/>
          <p:cNvSpPr>
            <a:spLocks noGrp="1" noChangeArrowheads="1"/>
          </p:cNvSpPr>
          <p:nvPr>
            <p:ph type="body" idx="1"/>
          </p:nvPr>
        </p:nvSpPr>
        <p:spPr>
          <a:xfrm>
            <a:off x="685800" y="2133600"/>
            <a:ext cx="7772400" cy="3886200"/>
          </a:xfrm>
          <a:ln/>
        </p:spPr>
        <p:txBody>
          <a:bodyPr/>
          <a:lstStyle/>
          <a:p>
            <a:pPr>
              <a:lnSpc>
                <a:spcPct val="90000"/>
              </a:lnSpc>
            </a:pPr>
            <a:r>
              <a:rPr lang="en-US" i="1"/>
              <a:t>p </a:t>
            </a:r>
            <a:r>
              <a:rPr lang="en-US">
                <a:effectLst/>
                <a:sym typeface="Symbol" charset="0"/>
              </a:rPr>
              <a:t></a:t>
            </a:r>
            <a:r>
              <a:rPr lang="en-US" i="1"/>
              <a:t> q </a:t>
            </a:r>
            <a:r>
              <a:rPr lang="en-US"/>
              <a:t>means that </a:t>
            </a:r>
            <a:r>
              <a:rPr lang="en-US" i="1"/>
              <a:t>p</a:t>
            </a:r>
            <a:r>
              <a:rPr lang="en-US"/>
              <a:t> and </a:t>
            </a:r>
            <a:r>
              <a:rPr lang="en-US" i="1"/>
              <a:t>q</a:t>
            </a:r>
            <a:br>
              <a:rPr lang="en-US" i="1"/>
            </a:br>
            <a:r>
              <a:rPr lang="en-US"/>
              <a:t>have the </a:t>
            </a:r>
            <a:r>
              <a:rPr lang="en-US" b="1"/>
              <a:t>same</a:t>
            </a:r>
            <a:r>
              <a:rPr lang="en-US"/>
              <a:t> truth value.</a:t>
            </a:r>
          </a:p>
          <a:p>
            <a:pPr>
              <a:lnSpc>
                <a:spcPct val="90000"/>
              </a:lnSpc>
            </a:pPr>
            <a:r>
              <a:rPr lang="en-US">
                <a:solidFill>
                  <a:schemeClr val="accent2"/>
                </a:solidFill>
              </a:rPr>
              <a:t>Note this truth table is the</a:t>
            </a:r>
            <a:br>
              <a:rPr lang="en-US">
                <a:solidFill>
                  <a:schemeClr val="accent2"/>
                </a:solidFill>
              </a:rPr>
            </a:br>
            <a:r>
              <a:rPr lang="en-US">
                <a:solidFill>
                  <a:schemeClr val="accent2"/>
                </a:solidFill>
              </a:rPr>
              <a:t>exact </a:t>
            </a:r>
            <a:r>
              <a:rPr lang="en-US" b="1">
                <a:solidFill>
                  <a:schemeClr val="accent2"/>
                </a:solidFill>
              </a:rPr>
              <a:t>opposite</a:t>
            </a:r>
            <a:r>
              <a:rPr lang="en-US">
                <a:solidFill>
                  <a:schemeClr val="accent2"/>
                </a:solidFill>
              </a:rPr>
              <a:t> of </a:t>
            </a:r>
            <a:r>
              <a:rPr lang="en-US">
                <a:solidFill>
                  <a:schemeClr val="accent2"/>
                </a:solidFill>
                <a:sym typeface="Symbol" charset="0"/>
              </a:rPr>
              <a:t></a:t>
            </a:r>
            <a:r>
              <a:rPr lang="ja-JP" altLang="en-US">
                <a:solidFill>
                  <a:schemeClr val="accent2"/>
                </a:solidFill>
                <a:latin typeface="Arial"/>
                <a:sym typeface="Symbol" charset="0"/>
              </a:rPr>
              <a:t>’</a:t>
            </a:r>
            <a:r>
              <a:rPr lang="en-US">
                <a:solidFill>
                  <a:schemeClr val="accent2"/>
                </a:solidFill>
                <a:sym typeface="Symbol" charset="0"/>
              </a:rPr>
              <a:t>s!</a:t>
            </a:r>
          </a:p>
          <a:p>
            <a:pPr lvl="1">
              <a:lnSpc>
                <a:spcPct val="90000"/>
              </a:lnSpc>
              <a:buFontTx/>
              <a:buNone/>
            </a:pPr>
            <a:r>
              <a:rPr lang="en-US">
                <a:solidFill>
                  <a:srgbClr val="006600"/>
                </a:solidFill>
              </a:rPr>
              <a:t>Thus, </a:t>
            </a:r>
            <a:r>
              <a:rPr lang="en-US" i="1">
                <a:solidFill>
                  <a:srgbClr val="006600"/>
                </a:solidFill>
              </a:rPr>
              <a:t>p </a:t>
            </a:r>
            <a:r>
              <a:rPr lang="en-US">
                <a:solidFill>
                  <a:srgbClr val="006600"/>
                </a:solidFill>
                <a:effectLst/>
                <a:sym typeface="Symbol" charset="0"/>
              </a:rPr>
              <a:t></a:t>
            </a:r>
            <a:r>
              <a:rPr lang="en-US" i="1">
                <a:solidFill>
                  <a:srgbClr val="006600"/>
                </a:solidFill>
              </a:rPr>
              <a:t> q </a:t>
            </a:r>
            <a:r>
              <a:rPr lang="en-US">
                <a:solidFill>
                  <a:srgbClr val="006600"/>
                </a:solidFill>
              </a:rPr>
              <a:t>means ¬(</a:t>
            </a:r>
            <a:r>
              <a:rPr lang="en-US" i="1">
                <a:solidFill>
                  <a:srgbClr val="006600"/>
                </a:solidFill>
              </a:rPr>
              <a:t>p </a:t>
            </a:r>
            <a:r>
              <a:rPr lang="en-US">
                <a:solidFill>
                  <a:srgbClr val="006600"/>
                </a:solidFill>
                <a:sym typeface="Symbol" charset="0"/>
              </a:rPr>
              <a:t> </a:t>
            </a:r>
            <a:r>
              <a:rPr lang="en-US" i="1">
                <a:solidFill>
                  <a:srgbClr val="006600"/>
                </a:solidFill>
                <a:sym typeface="Symbol" charset="0"/>
              </a:rPr>
              <a:t>q</a:t>
            </a:r>
            <a:r>
              <a:rPr lang="en-US">
                <a:solidFill>
                  <a:srgbClr val="006600"/>
                </a:solidFill>
                <a:sym typeface="Symbol" charset="0"/>
              </a:rPr>
              <a:t>)</a:t>
            </a:r>
            <a:endParaRPr lang="en-US">
              <a:solidFill>
                <a:srgbClr val="006600"/>
              </a:solidFill>
            </a:endParaRPr>
          </a:p>
          <a:p>
            <a:pPr>
              <a:lnSpc>
                <a:spcPct val="90000"/>
              </a:lnSpc>
            </a:pPr>
            <a:r>
              <a:rPr lang="en-US" i="1">
                <a:solidFill>
                  <a:srgbClr val="FF0000"/>
                </a:solidFill>
              </a:rPr>
              <a:t>p </a:t>
            </a:r>
            <a:r>
              <a:rPr lang="en-US">
                <a:solidFill>
                  <a:srgbClr val="FF0000"/>
                </a:solidFill>
                <a:effectLst/>
                <a:sym typeface="Symbol" charset="0"/>
              </a:rPr>
              <a:t></a:t>
            </a:r>
            <a:r>
              <a:rPr lang="en-US" i="1">
                <a:solidFill>
                  <a:srgbClr val="FF0000"/>
                </a:solidFill>
              </a:rPr>
              <a:t> q </a:t>
            </a:r>
            <a:r>
              <a:rPr lang="en-US">
                <a:solidFill>
                  <a:srgbClr val="FF0000"/>
                </a:solidFill>
              </a:rPr>
              <a:t>does </a:t>
            </a:r>
            <a:r>
              <a:rPr lang="en-US" b="1">
                <a:solidFill>
                  <a:srgbClr val="FF0000"/>
                </a:solidFill>
              </a:rPr>
              <a:t>not </a:t>
            </a:r>
            <a:r>
              <a:rPr lang="en-US">
                <a:solidFill>
                  <a:srgbClr val="FF0000"/>
                </a:solidFill>
              </a:rPr>
              <a:t>imply</a:t>
            </a:r>
            <a:br>
              <a:rPr lang="en-US">
                <a:solidFill>
                  <a:srgbClr val="FF0000"/>
                </a:solidFill>
              </a:rPr>
            </a:br>
            <a:r>
              <a:rPr lang="en-US">
                <a:solidFill>
                  <a:srgbClr val="FF0000"/>
                </a:solidFill>
              </a:rPr>
              <a:t>that </a:t>
            </a:r>
            <a:r>
              <a:rPr lang="en-US" i="1">
                <a:solidFill>
                  <a:srgbClr val="FF0000"/>
                </a:solidFill>
              </a:rPr>
              <a:t>p</a:t>
            </a:r>
            <a:r>
              <a:rPr lang="en-US">
                <a:solidFill>
                  <a:srgbClr val="FF0000"/>
                </a:solidFill>
              </a:rPr>
              <a:t> and </a:t>
            </a:r>
            <a:r>
              <a:rPr lang="en-US" i="1">
                <a:solidFill>
                  <a:srgbClr val="FF0000"/>
                </a:solidFill>
              </a:rPr>
              <a:t>q</a:t>
            </a:r>
            <a:r>
              <a:rPr lang="en-US">
                <a:solidFill>
                  <a:srgbClr val="FF0000"/>
                </a:solidFill>
              </a:rPr>
              <a:t> are true, </a:t>
            </a:r>
            <a:br>
              <a:rPr lang="en-US">
                <a:solidFill>
                  <a:srgbClr val="FF0000"/>
                </a:solidFill>
              </a:rPr>
            </a:br>
            <a:r>
              <a:rPr lang="en-US">
                <a:solidFill>
                  <a:srgbClr val="FF0000"/>
                </a:solidFill>
              </a:rPr>
              <a:t>or that either of them causes the other.</a:t>
            </a:r>
            <a:endParaRPr lang="en-US">
              <a:solidFill>
                <a:srgbClr val="FF0000"/>
              </a:solidFill>
              <a:sym typeface="Symbol" charset="0"/>
            </a:endParaRPr>
          </a:p>
        </p:txBody>
      </p:sp>
      <p:graphicFrame>
        <p:nvGraphicFramePr>
          <p:cNvPr id="1162244" name="Object 4"/>
          <p:cNvGraphicFramePr>
            <a:graphicFrameLocks noChangeAspect="1"/>
          </p:cNvGraphicFramePr>
          <p:nvPr/>
        </p:nvGraphicFramePr>
        <p:xfrm>
          <a:off x="5562600" y="1676400"/>
          <a:ext cx="2681288" cy="3124200"/>
        </p:xfrm>
        <a:graphic>
          <a:graphicData uri="http://schemas.openxmlformats.org/presentationml/2006/ole">
            <mc:AlternateContent xmlns:mc="http://schemas.openxmlformats.org/markup-compatibility/2006">
              <mc:Choice xmlns:v="urn:schemas-microsoft-com:vml" Requires="v">
                <p:oleObj spid="_x0000_s1162379" name="Document" r:id="rId4" imgW="2891160" imgH="2843280" progId="Word.Document.8">
                  <p:embed/>
                </p:oleObj>
              </mc:Choice>
              <mc:Fallback>
                <p:oleObj name="Document" r:id="rId4" imgW="2891160" imgH="284328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676400"/>
                        <a:ext cx="2681288" cy="3124200"/>
                      </a:xfrm>
                      <a:prstGeom prst="rect">
                        <a:avLst/>
                      </a:prstGeom>
                      <a:solidFill>
                        <a:srgbClr val="FFFFCC"/>
                      </a:solidFill>
                      <a:ln w="57150">
                        <a:solidFill>
                          <a:srgbClr val="00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60</a:t>
            </a:fld>
            <a:endParaRPr lang="en-US"/>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a:ln/>
        </p:spPr>
        <p:txBody>
          <a:bodyPr/>
          <a:lstStyle/>
          <a:p>
            <a:r>
              <a:rPr lang="en-GB"/>
              <a:t>Consider ...</a:t>
            </a:r>
            <a:endParaRPr lang="en-US"/>
          </a:p>
        </p:txBody>
      </p:sp>
      <p:sp>
        <p:nvSpPr>
          <p:cNvPr id="1172483" name="Rectangle 3"/>
          <p:cNvSpPr>
            <a:spLocks noGrp="1" noChangeArrowheads="1"/>
          </p:cNvSpPr>
          <p:nvPr>
            <p:ph type="body" idx="1"/>
          </p:nvPr>
        </p:nvSpPr>
        <p:spPr>
          <a:ln/>
        </p:spPr>
        <p:txBody>
          <a:bodyPr/>
          <a:lstStyle/>
          <a:p>
            <a:pPr marL="609600" indent="-609600">
              <a:buFontTx/>
              <a:buNone/>
            </a:pPr>
            <a:r>
              <a:rPr lang="en-US"/>
              <a:t>The truth of p </a:t>
            </a:r>
            <a:r>
              <a:rPr lang="en-US">
                <a:effectLst/>
                <a:sym typeface="Symbol" charset="0"/>
              </a:rPr>
              <a:t></a:t>
            </a:r>
            <a:r>
              <a:rPr lang="en-US"/>
              <a:t> q, where</a:t>
            </a:r>
          </a:p>
          <a:p>
            <a:pPr marL="609600" indent="-609600">
              <a:buFontTx/>
              <a:buAutoNum type="arabicPeriod"/>
            </a:pPr>
            <a:r>
              <a:rPr lang="en-GB"/>
              <a:t>p= </a:t>
            </a:r>
            <a:r>
              <a:rPr lang="en-GB">
                <a:solidFill>
                  <a:schemeClr val="accent2"/>
                </a:solidFill>
              </a:rPr>
              <a:t>Scotland is in the UK</a:t>
            </a:r>
            <a:br>
              <a:rPr lang="en-GB">
                <a:solidFill>
                  <a:schemeClr val="accent2"/>
                </a:solidFill>
              </a:rPr>
            </a:br>
            <a:r>
              <a:rPr lang="en-GB"/>
              <a:t>q= </a:t>
            </a:r>
            <a:r>
              <a:rPr lang="en-GB">
                <a:solidFill>
                  <a:schemeClr val="accent2"/>
                </a:solidFill>
              </a:rPr>
              <a:t>2+2 =4</a:t>
            </a:r>
          </a:p>
          <a:p>
            <a:pPr marL="609600" indent="-609600">
              <a:buFontTx/>
              <a:buAutoNum type="arabicPeriod"/>
            </a:pPr>
            <a:r>
              <a:rPr lang="en-GB"/>
              <a:t>p= </a:t>
            </a:r>
            <a:r>
              <a:rPr lang="en-GB">
                <a:solidFill>
                  <a:schemeClr val="accent2"/>
                </a:solidFill>
              </a:rPr>
              <a:t>Scotland is not in the UK</a:t>
            </a:r>
            <a:br>
              <a:rPr lang="en-GB">
                <a:solidFill>
                  <a:schemeClr val="accent2"/>
                </a:solidFill>
              </a:rPr>
            </a:br>
            <a:r>
              <a:rPr lang="en-GB"/>
              <a:t>q= </a:t>
            </a:r>
            <a:r>
              <a:rPr lang="en-GB">
                <a:solidFill>
                  <a:schemeClr val="accent2"/>
                </a:solidFill>
              </a:rPr>
              <a:t>2+2 =5</a:t>
            </a:r>
          </a:p>
          <a:p>
            <a:pPr marL="609600" indent="-609600">
              <a:buFontTx/>
              <a:buAutoNum type="arabicPeriod"/>
            </a:pPr>
            <a:r>
              <a:rPr lang="en-GB"/>
              <a:t>p= </a:t>
            </a:r>
            <a:r>
              <a:rPr lang="en-GB">
                <a:solidFill>
                  <a:schemeClr val="accent2"/>
                </a:solidFill>
              </a:rPr>
              <a:t>Scotland is in the UK</a:t>
            </a:r>
            <a:br>
              <a:rPr lang="en-GB">
                <a:solidFill>
                  <a:schemeClr val="accent2"/>
                </a:solidFill>
              </a:rPr>
            </a:br>
            <a:r>
              <a:rPr lang="en-GB"/>
              <a:t>q= </a:t>
            </a:r>
            <a:r>
              <a:rPr lang="en-GB">
                <a:solidFill>
                  <a:schemeClr val="accent2"/>
                </a:solidFill>
              </a:rPr>
              <a:t>Wales is not in the UK</a:t>
            </a:r>
            <a:endParaRPr lang="en-US">
              <a:solidFill>
                <a:schemeClr val="accent2"/>
              </a:solidFill>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61</a:t>
            </a:fld>
            <a:endParaRPr lang="en-US"/>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a:ln/>
        </p:spPr>
        <p:txBody>
          <a:bodyPr/>
          <a:lstStyle/>
          <a:p>
            <a:r>
              <a:rPr lang="en-GB"/>
              <a:t>Consider ...</a:t>
            </a:r>
            <a:endParaRPr lang="en-US"/>
          </a:p>
        </p:txBody>
      </p:sp>
      <p:sp>
        <p:nvSpPr>
          <p:cNvPr id="1173507" name="Rectangle 3"/>
          <p:cNvSpPr>
            <a:spLocks noGrp="1" noChangeArrowheads="1"/>
          </p:cNvSpPr>
          <p:nvPr>
            <p:ph type="body" idx="1"/>
          </p:nvPr>
        </p:nvSpPr>
        <p:spPr>
          <a:ln/>
        </p:spPr>
        <p:txBody>
          <a:bodyPr/>
          <a:lstStyle/>
          <a:p>
            <a:pPr marL="609600" indent="-609600">
              <a:buFontTx/>
              <a:buNone/>
            </a:pPr>
            <a:r>
              <a:rPr lang="en-US"/>
              <a:t>The truth of p </a:t>
            </a:r>
            <a:r>
              <a:rPr lang="en-US">
                <a:effectLst/>
                <a:sym typeface="Symbol" charset="0"/>
              </a:rPr>
              <a:t></a:t>
            </a:r>
            <a:r>
              <a:rPr lang="en-US"/>
              <a:t> q, where</a:t>
            </a:r>
          </a:p>
          <a:p>
            <a:pPr marL="609600" indent="-609600">
              <a:buFontTx/>
              <a:buAutoNum type="arabicPeriod"/>
            </a:pPr>
            <a:r>
              <a:rPr lang="en-GB"/>
              <a:t>p= </a:t>
            </a:r>
            <a:r>
              <a:rPr lang="en-GB">
                <a:solidFill>
                  <a:schemeClr val="accent2"/>
                </a:solidFill>
              </a:rPr>
              <a:t>Scotland is in the UK</a:t>
            </a:r>
            <a:br>
              <a:rPr lang="en-GB">
                <a:solidFill>
                  <a:schemeClr val="accent2"/>
                </a:solidFill>
              </a:rPr>
            </a:br>
            <a:r>
              <a:rPr lang="en-GB"/>
              <a:t>q= </a:t>
            </a:r>
            <a:r>
              <a:rPr lang="en-GB">
                <a:solidFill>
                  <a:schemeClr val="accent2"/>
                </a:solidFill>
              </a:rPr>
              <a:t>2+2 =4                              </a:t>
            </a:r>
            <a:r>
              <a:rPr lang="en-GB">
                <a:solidFill>
                  <a:srgbClr val="FF0000"/>
                </a:solidFill>
              </a:rPr>
              <a:t>TRUE</a:t>
            </a:r>
          </a:p>
          <a:p>
            <a:pPr marL="609600" indent="-609600">
              <a:buFontTx/>
              <a:buAutoNum type="arabicPeriod"/>
            </a:pPr>
            <a:r>
              <a:rPr lang="en-GB"/>
              <a:t>p= </a:t>
            </a:r>
            <a:r>
              <a:rPr lang="en-GB">
                <a:solidFill>
                  <a:schemeClr val="accent2"/>
                </a:solidFill>
              </a:rPr>
              <a:t>Scotland is not in the UK</a:t>
            </a:r>
            <a:br>
              <a:rPr lang="en-GB">
                <a:solidFill>
                  <a:schemeClr val="accent2"/>
                </a:solidFill>
              </a:rPr>
            </a:br>
            <a:r>
              <a:rPr lang="en-GB"/>
              <a:t>q= </a:t>
            </a:r>
            <a:r>
              <a:rPr lang="en-GB">
                <a:solidFill>
                  <a:schemeClr val="accent2"/>
                </a:solidFill>
              </a:rPr>
              <a:t>2+2 =5                              </a:t>
            </a:r>
            <a:r>
              <a:rPr lang="en-GB">
                <a:solidFill>
                  <a:srgbClr val="FF0000"/>
                </a:solidFill>
              </a:rPr>
              <a:t>TRUE</a:t>
            </a:r>
          </a:p>
          <a:p>
            <a:pPr marL="609600" indent="-609600">
              <a:buFontTx/>
              <a:buAutoNum type="arabicPeriod"/>
            </a:pPr>
            <a:r>
              <a:rPr lang="en-GB"/>
              <a:t>p= </a:t>
            </a:r>
            <a:r>
              <a:rPr lang="en-GB">
                <a:solidFill>
                  <a:schemeClr val="accent2"/>
                </a:solidFill>
              </a:rPr>
              <a:t>Scotland is in the UK</a:t>
            </a:r>
            <a:br>
              <a:rPr lang="en-GB">
                <a:solidFill>
                  <a:schemeClr val="accent2"/>
                </a:solidFill>
              </a:rPr>
            </a:br>
            <a:r>
              <a:rPr lang="en-GB"/>
              <a:t>q= </a:t>
            </a:r>
            <a:r>
              <a:rPr lang="en-GB">
                <a:solidFill>
                  <a:schemeClr val="accent2"/>
                </a:solidFill>
              </a:rPr>
              <a:t>Wales is not in the UK     </a:t>
            </a:r>
            <a:r>
              <a:rPr lang="en-GB">
                <a:solidFill>
                  <a:srgbClr val="FF0000"/>
                </a:solidFill>
              </a:rPr>
              <a:t>FALSE</a:t>
            </a:r>
            <a:endParaRPr lang="en-US">
              <a:solidFill>
                <a:srgbClr val="FF0000"/>
              </a:solidFill>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62</a:t>
            </a:fld>
            <a:endParaRPr lang="en-US"/>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Grp="1" noChangeArrowheads="1"/>
          </p:cNvSpPr>
          <p:nvPr>
            <p:ph type="title"/>
          </p:nvPr>
        </p:nvSpPr>
        <p:spPr>
          <a:ln/>
        </p:spPr>
        <p:txBody>
          <a:bodyPr/>
          <a:lstStyle/>
          <a:p>
            <a:pPr marL="838200" indent="-838200"/>
            <a:r>
              <a:rPr lang="en-GB" sz="4000"/>
              <a:t>The difference </a:t>
            </a:r>
            <a:br>
              <a:rPr lang="en-GB" sz="4000"/>
            </a:br>
            <a:r>
              <a:rPr lang="en-GB" sz="4000"/>
              <a:t>between </a:t>
            </a:r>
            <a:r>
              <a:rPr lang="en-US" sz="4000">
                <a:sym typeface="Symbol" charset="0"/>
              </a:rPr>
              <a:t> and</a:t>
            </a:r>
            <a:r>
              <a:rPr lang="en-GB" sz="4000"/>
              <a:t> </a:t>
            </a:r>
            <a:r>
              <a:rPr lang="en-US" sz="4000">
                <a:sym typeface="Symbol" charset="0"/>
              </a:rPr>
              <a:t></a:t>
            </a:r>
            <a:endParaRPr lang="en-US" sz="4000"/>
          </a:p>
        </p:txBody>
      </p:sp>
      <p:sp>
        <p:nvSpPr>
          <p:cNvPr id="1180675" name="Rectangle 3"/>
          <p:cNvSpPr>
            <a:spLocks noGrp="1" noChangeArrowheads="1"/>
          </p:cNvSpPr>
          <p:nvPr>
            <p:ph type="body" idx="1"/>
          </p:nvPr>
        </p:nvSpPr>
        <p:spPr>
          <a:ln/>
        </p:spPr>
        <p:txBody>
          <a:bodyPr/>
          <a:lstStyle/>
          <a:p>
            <a:pPr marL="609600" indent="-609600">
              <a:buFontTx/>
              <a:buNone/>
            </a:pPr>
            <a:r>
              <a:rPr lang="en-US">
                <a:sym typeface="Symbol" charset="0"/>
              </a:rPr>
              <a:t>A </a:t>
            </a:r>
            <a:r>
              <a:rPr lang="en-US">
                <a:effectLst/>
                <a:sym typeface="Symbol" charset="0"/>
              </a:rPr>
              <a:t> </a:t>
            </a:r>
            <a:r>
              <a:rPr lang="en-US">
                <a:sym typeface="Symbol" charset="0"/>
              </a:rPr>
              <a:t>B says that A and B happen to have the same truth value. They could be atomic. </a:t>
            </a:r>
          </a:p>
          <a:p>
            <a:pPr marL="609600" indent="-609600">
              <a:buFontTx/>
              <a:buNone/>
            </a:pPr>
            <a:r>
              <a:rPr lang="en-GB">
                <a:sym typeface="Symbol" charset="0"/>
              </a:rPr>
              <a:t>A </a:t>
            </a:r>
            <a:r>
              <a:rPr lang="en-US">
                <a:sym typeface="Symbol" charset="0"/>
              </a:rPr>
              <a:t> B  says that </a:t>
            </a:r>
            <a:r>
              <a:rPr lang="en-US" b="1">
                <a:sym typeface="Symbol" charset="0"/>
              </a:rPr>
              <a:t>no assignment of truth values</a:t>
            </a:r>
            <a:r>
              <a:rPr lang="en-US">
                <a:sym typeface="Symbol" charset="0"/>
              </a:rPr>
              <a:t> to A and B can make A </a:t>
            </a:r>
            <a:r>
              <a:rPr lang="en-US">
                <a:effectLst/>
                <a:sym typeface="Symbol" charset="0"/>
              </a:rPr>
              <a:t> </a:t>
            </a:r>
            <a:r>
              <a:rPr lang="en-US">
                <a:sym typeface="Symbol" charset="0"/>
              </a:rPr>
              <a:t>B false</a:t>
            </a:r>
          </a:p>
          <a:p>
            <a:pPr marL="609600" indent="-609600">
              <a:buFontTx/>
              <a:buNone/>
            </a:pPr>
            <a:r>
              <a:rPr lang="en-US">
                <a:sym typeface="Symbol" charset="0"/>
              </a:rPr>
              <a:t>      So, </a:t>
            </a:r>
            <a:r>
              <a:rPr lang="en-GB">
                <a:sym typeface="Symbol" charset="0"/>
              </a:rPr>
              <a:t>A </a:t>
            </a:r>
            <a:r>
              <a:rPr lang="en-US">
                <a:sym typeface="Symbol" charset="0"/>
              </a:rPr>
              <a:t> B can only hold between well-chosen compound A and B.</a:t>
            </a:r>
          </a:p>
          <a:p>
            <a:pPr marL="609600" indent="-609600">
              <a:buFontTx/>
              <a:buNone/>
            </a:pPr>
            <a:r>
              <a:rPr lang="en-GB">
                <a:solidFill>
                  <a:schemeClr val="accent2"/>
                </a:solidFill>
                <a:sym typeface="Symbol" charset="0"/>
              </a:rPr>
              <a:t>A </a:t>
            </a:r>
            <a:r>
              <a:rPr lang="en-US">
                <a:solidFill>
                  <a:schemeClr val="accent2"/>
                </a:solidFill>
                <a:sym typeface="Symbol" charset="0"/>
              </a:rPr>
              <a:t> B  says    </a:t>
            </a:r>
            <a:r>
              <a:rPr lang="ja-JP" altLang="en-US">
                <a:solidFill>
                  <a:schemeClr val="accent2"/>
                </a:solidFill>
                <a:sym typeface="Symbol" charset="0"/>
              </a:rPr>
              <a:t>“</a:t>
            </a:r>
            <a:r>
              <a:rPr lang="en-US">
                <a:solidFill>
                  <a:schemeClr val="accent2"/>
                </a:solidFill>
                <a:sym typeface="Symbol" charset="0"/>
              </a:rPr>
              <a:t>A </a:t>
            </a:r>
            <a:r>
              <a:rPr lang="en-US">
                <a:solidFill>
                  <a:schemeClr val="accent2"/>
                </a:solidFill>
                <a:effectLst/>
                <a:sym typeface="Symbol" charset="0"/>
              </a:rPr>
              <a:t> </a:t>
            </a:r>
            <a:r>
              <a:rPr lang="en-US">
                <a:solidFill>
                  <a:schemeClr val="accent2"/>
                </a:solidFill>
                <a:sym typeface="Symbol" charset="0"/>
              </a:rPr>
              <a:t>B is a tautology</a:t>
            </a:r>
            <a:r>
              <a:rPr lang="ja-JP" altLang="en-US">
                <a:solidFill>
                  <a:schemeClr val="accent2"/>
                </a:solidFill>
                <a:sym typeface="Symbol" charset="0"/>
              </a:rPr>
              <a:t>”</a:t>
            </a:r>
            <a:endParaRPr lang="en-US">
              <a:solidFill>
                <a:schemeClr val="accent2"/>
              </a:solidFill>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63</a:t>
            </a:fld>
            <a:endParaRPr lang="en-US"/>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a:ln/>
        </p:spPr>
        <p:txBody>
          <a:bodyPr/>
          <a:lstStyle/>
          <a:p>
            <a:r>
              <a:rPr lang="en-GB"/>
              <a:t>Consider ...</a:t>
            </a:r>
            <a:endParaRPr lang="en-US"/>
          </a:p>
        </p:txBody>
      </p:sp>
      <p:sp>
        <p:nvSpPr>
          <p:cNvPr id="1174531" name="Rectangle 3"/>
          <p:cNvSpPr>
            <a:spLocks noGrp="1" noChangeArrowheads="1"/>
          </p:cNvSpPr>
          <p:nvPr>
            <p:ph type="body" idx="1"/>
          </p:nvPr>
        </p:nvSpPr>
        <p:spPr>
          <a:ln/>
        </p:spPr>
        <p:txBody>
          <a:bodyPr/>
          <a:lstStyle/>
          <a:p>
            <a:pPr marL="609600" indent="-609600">
              <a:buFontTx/>
              <a:buNone/>
            </a:pPr>
            <a:r>
              <a:rPr lang="en-US"/>
              <a:t>The truth of p </a:t>
            </a:r>
            <a:r>
              <a:rPr lang="en-US">
                <a:solidFill>
                  <a:srgbClr val="FF0000"/>
                </a:solidFill>
                <a:sym typeface="Symbol" charset="0"/>
              </a:rPr>
              <a:t> </a:t>
            </a:r>
            <a:r>
              <a:rPr lang="en-US"/>
              <a:t>q, where</a:t>
            </a:r>
          </a:p>
          <a:p>
            <a:pPr marL="609600" indent="-609600">
              <a:buFontTx/>
              <a:buAutoNum type="arabicPeriod"/>
            </a:pPr>
            <a:r>
              <a:rPr lang="en-GB"/>
              <a:t>p= </a:t>
            </a:r>
            <a:r>
              <a:rPr lang="en-GB">
                <a:solidFill>
                  <a:schemeClr val="accent2"/>
                </a:solidFill>
              </a:rPr>
              <a:t>Scotland is in the UK</a:t>
            </a:r>
            <a:br>
              <a:rPr lang="en-GB">
                <a:solidFill>
                  <a:schemeClr val="accent2"/>
                </a:solidFill>
              </a:rPr>
            </a:br>
            <a:r>
              <a:rPr lang="en-GB"/>
              <a:t>q= </a:t>
            </a:r>
            <a:r>
              <a:rPr lang="en-GB">
                <a:solidFill>
                  <a:schemeClr val="accent2"/>
                </a:solidFill>
              </a:rPr>
              <a:t>2+2 =4</a:t>
            </a:r>
            <a:endParaRPr lang="en-GB">
              <a:solidFill>
                <a:srgbClr val="FF0000"/>
              </a:solidFill>
            </a:endParaRPr>
          </a:p>
          <a:p>
            <a:pPr marL="609600" indent="-609600">
              <a:buFontTx/>
              <a:buAutoNum type="arabicPeriod"/>
            </a:pPr>
            <a:r>
              <a:rPr lang="en-GB"/>
              <a:t>p= </a:t>
            </a:r>
            <a:r>
              <a:rPr lang="en-GB">
                <a:solidFill>
                  <a:schemeClr val="accent2"/>
                </a:solidFill>
              </a:rPr>
              <a:t>Scotland is not in the UK</a:t>
            </a:r>
            <a:br>
              <a:rPr lang="en-GB">
                <a:solidFill>
                  <a:schemeClr val="accent2"/>
                </a:solidFill>
              </a:rPr>
            </a:br>
            <a:r>
              <a:rPr lang="en-GB"/>
              <a:t>q= </a:t>
            </a:r>
            <a:r>
              <a:rPr lang="en-GB">
                <a:solidFill>
                  <a:schemeClr val="accent2"/>
                </a:solidFill>
              </a:rPr>
              <a:t>Wales is not in the UK</a:t>
            </a:r>
            <a:endParaRPr lang="en-GB">
              <a:solidFill>
                <a:srgbClr val="FF0000"/>
              </a:solidFill>
            </a:endParaRPr>
          </a:p>
          <a:p>
            <a:pPr marL="609600" indent="-609600">
              <a:buFontTx/>
              <a:buAutoNum type="arabicPeriod"/>
            </a:pPr>
            <a:r>
              <a:rPr lang="en-GB"/>
              <a:t>p= </a:t>
            </a:r>
            <a:r>
              <a:rPr lang="en-GB">
                <a:solidFill>
                  <a:schemeClr val="accent2"/>
                </a:solidFill>
              </a:rPr>
              <a:t>Scotland is in UK </a:t>
            </a:r>
            <a:r>
              <a:rPr lang="en-GB">
                <a:solidFill>
                  <a:schemeClr val="accent2"/>
                </a:solidFill>
                <a:sym typeface="Symbol" charset="0"/>
              </a:rPr>
              <a:t></a:t>
            </a:r>
            <a:r>
              <a:rPr lang="en-GB">
                <a:solidFill>
                  <a:schemeClr val="accent2"/>
                </a:solidFill>
              </a:rPr>
              <a:t> Wales is in UK</a:t>
            </a:r>
            <a:br>
              <a:rPr lang="en-GB">
                <a:solidFill>
                  <a:schemeClr val="accent2"/>
                </a:solidFill>
              </a:rPr>
            </a:br>
            <a:r>
              <a:rPr lang="en-GB"/>
              <a:t>q= </a:t>
            </a:r>
            <a:r>
              <a:rPr lang="en-GB">
                <a:solidFill>
                  <a:schemeClr val="accent2"/>
                </a:solidFill>
              </a:rPr>
              <a:t>Wales is in UK </a:t>
            </a:r>
            <a:r>
              <a:rPr lang="en-GB">
                <a:solidFill>
                  <a:schemeClr val="accent2"/>
                </a:solidFill>
                <a:sym typeface="Symbol" charset="0"/>
              </a:rPr>
              <a:t> </a:t>
            </a:r>
            <a:r>
              <a:rPr lang="en-GB">
                <a:solidFill>
                  <a:schemeClr val="accent2"/>
                </a:solidFill>
              </a:rPr>
              <a:t>Scotland is in UK</a:t>
            </a:r>
            <a:endParaRPr lang="en-US">
              <a:solidFill>
                <a:srgbClr val="FF0000"/>
              </a:solidFill>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64</a:t>
            </a:fld>
            <a:endParaRPr lang="en-US"/>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a:ln/>
        </p:spPr>
        <p:txBody>
          <a:bodyPr/>
          <a:lstStyle/>
          <a:p>
            <a:r>
              <a:rPr lang="en-GB"/>
              <a:t>Consider ...</a:t>
            </a:r>
            <a:endParaRPr lang="en-US"/>
          </a:p>
        </p:txBody>
      </p:sp>
      <p:sp>
        <p:nvSpPr>
          <p:cNvPr id="1176579" name="Rectangle 3"/>
          <p:cNvSpPr>
            <a:spLocks noGrp="1" noChangeArrowheads="1"/>
          </p:cNvSpPr>
          <p:nvPr>
            <p:ph type="body" idx="1"/>
          </p:nvPr>
        </p:nvSpPr>
        <p:spPr>
          <a:ln/>
        </p:spPr>
        <p:txBody>
          <a:bodyPr/>
          <a:lstStyle/>
          <a:p>
            <a:pPr marL="609600" indent="-609600">
              <a:lnSpc>
                <a:spcPct val="90000"/>
              </a:lnSpc>
              <a:buFontTx/>
              <a:buNone/>
            </a:pPr>
            <a:r>
              <a:rPr lang="en-US"/>
              <a:t>The truth of p</a:t>
            </a:r>
            <a:r>
              <a:rPr lang="en-US">
                <a:solidFill>
                  <a:srgbClr val="FF0000"/>
                </a:solidFill>
                <a:sym typeface="Symbol" charset="0"/>
              </a:rPr>
              <a:t></a:t>
            </a:r>
            <a:r>
              <a:rPr lang="en-US"/>
              <a:t>q, where</a:t>
            </a:r>
          </a:p>
          <a:p>
            <a:pPr marL="609600" indent="-609600">
              <a:lnSpc>
                <a:spcPct val="90000"/>
              </a:lnSpc>
              <a:buFontTx/>
              <a:buAutoNum type="arabicPeriod"/>
            </a:pPr>
            <a:r>
              <a:rPr lang="en-GB"/>
              <a:t>p= </a:t>
            </a:r>
            <a:r>
              <a:rPr lang="en-GB">
                <a:solidFill>
                  <a:schemeClr val="accent2"/>
                </a:solidFill>
              </a:rPr>
              <a:t>Scotland is in the UK</a:t>
            </a:r>
            <a:br>
              <a:rPr lang="en-GB">
                <a:solidFill>
                  <a:schemeClr val="accent2"/>
                </a:solidFill>
              </a:rPr>
            </a:br>
            <a:r>
              <a:rPr lang="en-GB"/>
              <a:t>q= </a:t>
            </a:r>
            <a:r>
              <a:rPr lang="en-GB">
                <a:solidFill>
                  <a:schemeClr val="accent2"/>
                </a:solidFill>
              </a:rPr>
              <a:t>2+2 =4                              </a:t>
            </a:r>
            <a:r>
              <a:rPr lang="en-GB">
                <a:solidFill>
                  <a:srgbClr val="FF0000"/>
                </a:solidFill>
              </a:rPr>
              <a:t>FALSE</a:t>
            </a:r>
          </a:p>
          <a:p>
            <a:pPr marL="609600" indent="-609600">
              <a:lnSpc>
                <a:spcPct val="90000"/>
              </a:lnSpc>
              <a:buFontTx/>
              <a:buAutoNum type="arabicPeriod"/>
            </a:pPr>
            <a:r>
              <a:rPr lang="en-GB"/>
              <a:t>p= </a:t>
            </a:r>
            <a:r>
              <a:rPr lang="en-GB">
                <a:solidFill>
                  <a:schemeClr val="accent2"/>
                </a:solidFill>
              </a:rPr>
              <a:t>Scotland is not in the UK</a:t>
            </a:r>
            <a:br>
              <a:rPr lang="en-GB">
                <a:solidFill>
                  <a:schemeClr val="accent2"/>
                </a:solidFill>
              </a:rPr>
            </a:br>
            <a:r>
              <a:rPr lang="en-GB"/>
              <a:t>q= </a:t>
            </a:r>
            <a:r>
              <a:rPr lang="en-GB">
                <a:solidFill>
                  <a:schemeClr val="accent2"/>
                </a:solidFill>
              </a:rPr>
              <a:t>Wales is not in the UK     </a:t>
            </a:r>
            <a:r>
              <a:rPr lang="en-GB">
                <a:solidFill>
                  <a:srgbClr val="FF0000"/>
                </a:solidFill>
              </a:rPr>
              <a:t>FALSE</a:t>
            </a:r>
          </a:p>
          <a:p>
            <a:pPr marL="609600" indent="-609600">
              <a:lnSpc>
                <a:spcPct val="90000"/>
              </a:lnSpc>
              <a:buFontTx/>
              <a:buAutoNum type="arabicPeriod"/>
            </a:pPr>
            <a:r>
              <a:rPr lang="en-GB"/>
              <a:t>p= </a:t>
            </a:r>
            <a:r>
              <a:rPr lang="en-GB">
                <a:solidFill>
                  <a:schemeClr val="accent2"/>
                </a:solidFill>
              </a:rPr>
              <a:t>Scotland is in UK </a:t>
            </a:r>
            <a:r>
              <a:rPr lang="en-GB">
                <a:solidFill>
                  <a:schemeClr val="accent2"/>
                </a:solidFill>
                <a:sym typeface="Symbol" charset="0"/>
              </a:rPr>
              <a:t></a:t>
            </a:r>
            <a:r>
              <a:rPr lang="en-GB">
                <a:solidFill>
                  <a:schemeClr val="accent2"/>
                </a:solidFill>
              </a:rPr>
              <a:t> Wales is in UK</a:t>
            </a:r>
            <a:br>
              <a:rPr lang="en-GB">
                <a:solidFill>
                  <a:schemeClr val="accent2"/>
                </a:solidFill>
              </a:rPr>
            </a:br>
            <a:r>
              <a:rPr lang="en-GB"/>
              <a:t>q= </a:t>
            </a:r>
            <a:r>
              <a:rPr lang="en-GB">
                <a:solidFill>
                  <a:schemeClr val="accent2"/>
                </a:solidFill>
              </a:rPr>
              <a:t>Wales is in UK </a:t>
            </a:r>
            <a:r>
              <a:rPr lang="en-GB">
                <a:solidFill>
                  <a:schemeClr val="accent2"/>
                </a:solidFill>
                <a:sym typeface="Symbol" charset="0"/>
              </a:rPr>
              <a:t> </a:t>
            </a:r>
            <a:r>
              <a:rPr lang="en-GB">
                <a:solidFill>
                  <a:schemeClr val="accent2"/>
                </a:solidFill>
              </a:rPr>
              <a:t>Scotland is in UK</a:t>
            </a:r>
            <a:br>
              <a:rPr lang="en-GB">
                <a:solidFill>
                  <a:schemeClr val="accent2"/>
                </a:solidFill>
              </a:rPr>
            </a:br>
            <a:r>
              <a:rPr lang="en-GB">
                <a:solidFill>
                  <a:schemeClr val="accent2"/>
                </a:solidFill>
              </a:rPr>
              <a:t>                                               </a:t>
            </a:r>
            <a:r>
              <a:rPr lang="en-GB">
                <a:solidFill>
                  <a:srgbClr val="FF0000"/>
                </a:solidFill>
              </a:rPr>
              <a:t>TRUE</a:t>
            </a:r>
            <a:endParaRPr lang="en-US">
              <a:solidFill>
                <a:srgbClr val="FF0000"/>
              </a:solidFill>
            </a:endParaRPr>
          </a:p>
          <a:p>
            <a:pPr marL="2209800" lvl="4" indent="-381000">
              <a:lnSpc>
                <a:spcPct val="90000"/>
              </a:lnSpc>
              <a:buFontTx/>
              <a:buAutoNum type="arabicPeriod"/>
            </a:pPr>
            <a:endParaRPr lang="en-GB"/>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a:ln/>
        </p:spPr>
        <p:txBody>
          <a:bodyPr/>
          <a:lstStyle/>
          <a:p>
            <a:r>
              <a:rPr lang="en-GB" sz="3200"/>
              <a:t>The language of propositional logic defined more properly (i.e., as a formal language)</a:t>
            </a:r>
            <a:endParaRPr lang="en-US" sz="3200"/>
          </a:p>
        </p:txBody>
      </p:sp>
      <p:sp>
        <p:nvSpPr>
          <p:cNvPr id="966659" name="Rectangle 3"/>
          <p:cNvSpPr>
            <a:spLocks noGrp="1" noChangeArrowheads="1"/>
          </p:cNvSpPr>
          <p:nvPr>
            <p:ph type="body" idx="1"/>
          </p:nvPr>
        </p:nvSpPr>
        <p:spPr>
          <a:ln/>
        </p:spPr>
        <p:txBody>
          <a:bodyPr/>
          <a:lstStyle/>
          <a:p>
            <a:r>
              <a:rPr lang="en-GB"/>
              <a:t>Atoms: p1, p2, p3, ..</a:t>
            </a:r>
          </a:p>
          <a:p>
            <a:r>
              <a:rPr lang="en-GB"/>
              <a:t>Formulas:</a:t>
            </a:r>
          </a:p>
          <a:p>
            <a:pPr lvl="1"/>
            <a:r>
              <a:rPr lang="en-GB"/>
              <a:t>All atoms are formulas</a:t>
            </a:r>
          </a:p>
          <a:p>
            <a:pPr lvl="1"/>
            <a:r>
              <a:rPr lang="en-GB"/>
              <a:t>For all </a:t>
            </a:r>
            <a:r>
              <a:rPr lang="en-GB">
                <a:sym typeface="Symbol" charset="0"/>
              </a:rPr>
              <a:t> , i</a:t>
            </a:r>
            <a:r>
              <a:rPr lang="en-GB"/>
              <a:t>f </a:t>
            </a:r>
            <a:r>
              <a:rPr lang="en-GB">
                <a:sym typeface="Symbol" charset="0"/>
              </a:rPr>
              <a:t> is a formula then </a:t>
            </a:r>
            <a:r>
              <a:rPr lang="en-US"/>
              <a:t>¬ </a:t>
            </a:r>
            <a:r>
              <a:rPr lang="en-GB">
                <a:sym typeface="Symbol" charset="0"/>
              </a:rPr>
              <a:t> is a formula</a:t>
            </a:r>
          </a:p>
          <a:p>
            <a:pPr lvl="1"/>
            <a:r>
              <a:rPr lang="en-GB"/>
              <a:t>For all </a:t>
            </a:r>
            <a:r>
              <a:rPr lang="en-GB">
                <a:sym typeface="Symbol" charset="0"/>
              </a:rPr>
              <a:t> and , if  and  are formulas then the following are formulas:  ( </a:t>
            </a:r>
            <a:r>
              <a:rPr lang="en-US">
                <a:sym typeface="Symbol" charset="0"/>
              </a:rPr>
              <a:t></a:t>
            </a:r>
            <a:r>
              <a:rPr lang="en-GB">
                <a:sym typeface="Symbol" charset="0"/>
              </a:rPr>
              <a:t> ),   ( </a:t>
            </a:r>
            <a:r>
              <a:rPr lang="en-US">
                <a:sym typeface="Symbol" charset="0"/>
              </a:rPr>
              <a:t></a:t>
            </a:r>
            <a:r>
              <a:rPr lang="en-GB">
                <a:sym typeface="Symbol" charset="0"/>
              </a:rPr>
              <a:t> ),   ( </a:t>
            </a:r>
            <a:r>
              <a:rPr lang="en-US">
                <a:sym typeface="Symbol" charset="0"/>
              </a:rPr>
              <a:t></a:t>
            </a:r>
            <a:r>
              <a:rPr lang="en-GB">
                <a:sym typeface="Symbol" charset="0"/>
              </a:rPr>
              <a:t> )     </a:t>
            </a:r>
            <a:r>
              <a:rPr lang="en-GB" i="1">
                <a:sym typeface="Symbol" charset="0"/>
              </a:rPr>
              <a:t>(etc.)</a:t>
            </a: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66</a:t>
            </a:fld>
            <a:endParaRPr lang="en-US"/>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a:ln/>
        </p:spPr>
        <p:txBody>
          <a:bodyPr/>
          <a:lstStyle/>
          <a:p>
            <a:r>
              <a:rPr lang="en-GB" sz="3200"/>
              <a:t>The language of propositional logic defined more properly (i.e., as a formal language)</a:t>
            </a:r>
            <a:endParaRPr lang="en-US" sz="3200"/>
          </a:p>
        </p:txBody>
      </p:sp>
      <p:sp>
        <p:nvSpPr>
          <p:cNvPr id="1181699" name="Rectangle 3"/>
          <p:cNvSpPr>
            <a:spLocks noGrp="1" noChangeArrowheads="1"/>
          </p:cNvSpPr>
          <p:nvPr>
            <p:ph type="body" idx="1"/>
          </p:nvPr>
        </p:nvSpPr>
        <p:spPr>
          <a:ln/>
        </p:spPr>
        <p:txBody>
          <a:bodyPr/>
          <a:lstStyle/>
          <a:p>
            <a:r>
              <a:rPr lang="en-GB" i="1">
                <a:sym typeface="Symbol" charset="0"/>
              </a:rPr>
              <a:t>Which of these are formulas, according to this strict definition?</a:t>
            </a:r>
          </a:p>
          <a:p>
            <a:r>
              <a:rPr lang="en-GB" i="1">
                <a:sym typeface="Symbol" charset="0"/>
              </a:rPr>
              <a:t> </a:t>
            </a:r>
            <a:r>
              <a:rPr lang="en-GB">
                <a:sym typeface="Symbol" charset="0"/>
              </a:rPr>
              <a:t>p1 </a:t>
            </a:r>
            <a:r>
              <a:rPr lang="en-US">
                <a:sym typeface="Symbol" charset="0"/>
              </a:rPr>
              <a:t></a:t>
            </a:r>
            <a:r>
              <a:rPr lang="en-GB">
                <a:sym typeface="Symbol" charset="0"/>
              </a:rPr>
              <a:t> </a:t>
            </a:r>
            <a:r>
              <a:rPr lang="en-US"/>
              <a:t>¬</a:t>
            </a:r>
            <a:r>
              <a:rPr lang="en-GB">
                <a:sym typeface="Symbol" charset="0"/>
              </a:rPr>
              <a:t> p2 </a:t>
            </a:r>
          </a:p>
          <a:p>
            <a:r>
              <a:rPr lang="en-GB">
                <a:sym typeface="Symbol" charset="0"/>
              </a:rPr>
              <a:t>(p1 </a:t>
            </a:r>
            <a:r>
              <a:rPr lang="en-US">
                <a:sym typeface="Symbol" charset="0"/>
              </a:rPr>
              <a:t></a:t>
            </a:r>
            <a:r>
              <a:rPr lang="en-GB">
                <a:sym typeface="Symbol" charset="0"/>
              </a:rPr>
              <a:t> </a:t>
            </a:r>
            <a:r>
              <a:rPr lang="en-US"/>
              <a:t>¬</a:t>
            </a:r>
            <a:r>
              <a:rPr lang="en-GB">
                <a:sym typeface="Symbol" charset="0"/>
              </a:rPr>
              <a:t> p2) </a:t>
            </a:r>
          </a:p>
          <a:p>
            <a:r>
              <a:rPr lang="en-GB">
                <a:sym typeface="Symbol" charset="0"/>
              </a:rPr>
              <a:t> </a:t>
            </a:r>
            <a:r>
              <a:rPr lang="en-US"/>
              <a:t>¬ ¬ ¬</a:t>
            </a:r>
            <a:r>
              <a:rPr lang="en-GB">
                <a:sym typeface="Symbol" charset="0"/>
              </a:rPr>
              <a:t>(p9 </a:t>
            </a:r>
            <a:r>
              <a:rPr lang="en-US">
                <a:sym typeface="Symbol" charset="0"/>
              </a:rPr>
              <a:t></a:t>
            </a:r>
            <a:r>
              <a:rPr lang="en-GB">
                <a:sym typeface="Symbol" charset="0"/>
              </a:rPr>
              <a:t> p8)</a:t>
            </a:r>
          </a:p>
          <a:p>
            <a:r>
              <a:rPr lang="en-GB">
                <a:sym typeface="Symbol" charset="0"/>
              </a:rPr>
              <a:t>(p</a:t>
            </a:r>
            <a:r>
              <a:rPr lang="en-US"/>
              <a:t>1</a:t>
            </a:r>
            <a:r>
              <a:rPr lang="en-US">
                <a:sym typeface="Symbol" charset="0"/>
              </a:rPr>
              <a:t> p2  p3)</a:t>
            </a:r>
            <a:endParaRPr lang="en-GB">
              <a:sym typeface="Symbol" charset="0"/>
            </a:endParaRPr>
          </a:p>
          <a:p>
            <a:r>
              <a:rPr lang="en-GB">
                <a:sym typeface="Symbol" charset="0"/>
              </a:rPr>
              <a:t>(p</a:t>
            </a:r>
            <a:r>
              <a:rPr lang="en-US"/>
              <a:t>1</a:t>
            </a:r>
            <a:r>
              <a:rPr lang="en-US">
                <a:sym typeface="Symbol" charset="0"/>
              </a:rPr>
              <a:t> (p2  p3))</a:t>
            </a:r>
            <a:endParaRPr lang="en-GB" i="1">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67</a:t>
            </a:fld>
            <a:endParaRPr lang="en-US"/>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ln/>
        </p:spPr>
        <p:txBody>
          <a:bodyPr/>
          <a:lstStyle/>
          <a:p>
            <a:r>
              <a:rPr lang="en-GB" sz="3200"/>
              <a:t>The language of propositional logic defined more properly (i.e., as a formal language)</a:t>
            </a:r>
            <a:endParaRPr lang="en-US" sz="3200"/>
          </a:p>
        </p:txBody>
      </p:sp>
      <p:sp>
        <p:nvSpPr>
          <p:cNvPr id="1182723" name="Rectangle 3"/>
          <p:cNvSpPr>
            <a:spLocks noGrp="1" noChangeArrowheads="1"/>
          </p:cNvSpPr>
          <p:nvPr>
            <p:ph type="body" idx="1"/>
          </p:nvPr>
        </p:nvSpPr>
        <p:spPr>
          <a:ln/>
        </p:spPr>
        <p:txBody>
          <a:bodyPr/>
          <a:lstStyle/>
          <a:p>
            <a:r>
              <a:rPr lang="en-GB" i="1">
                <a:sym typeface="Symbol" charset="0"/>
              </a:rPr>
              <a:t>Which of these are formulas, </a:t>
            </a:r>
            <a:r>
              <a:rPr lang="en-GB" b="1" i="1">
                <a:sym typeface="Symbol" charset="0"/>
              </a:rPr>
              <a:t>according to this strict definition</a:t>
            </a:r>
            <a:r>
              <a:rPr lang="en-GB" i="1">
                <a:sym typeface="Symbol" charset="0"/>
              </a:rPr>
              <a:t>?</a:t>
            </a:r>
          </a:p>
          <a:p>
            <a:r>
              <a:rPr lang="en-GB" i="1">
                <a:sym typeface="Symbol" charset="0"/>
              </a:rPr>
              <a:t> </a:t>
            </a:r>
            <a:r>
              <a:rPr lang="en-GB">
                <a:sym typeface="Symbol" charset="0"/>
              </a:rPr>
              <a:t>p1 </a:t>
            </a:r>
            <a:r>
              <a:rPr lang="en-US">
                <a:sym typeface="Symbol" charset="0"/>
              </a:rPr>
              <a:t></a:t>
            </a:r>
            <a:r>
              <a:rPr lang="en-GB">
                <a:sym typeface="Symbol" charset="0"/>
              </a:rPr>
              <a:t> </a:t>
            </a:r>
            <a:r>
              <a:rPr lang="en-US"/>
              <a:t>¬</a:t>
            </a:r>
            <a:r>
              <a:rPr lang="en-GB">
                <a:sym typeface="Symbol" charset="0"/>
              </a:rPr>
              <a:t> p2  </a:t>
            </a:r>
            <a:r>
              <a:rPr lang="en-GB">
                <a:solidFill>
                  <a:srgbClr val="FF0000"/>
                </a:solidFill>
                <a:sym typeface="Symbol" charset="0"/>
              </a:rPr>
              <a:t>No</a:t>
            </a:r>
          </a:p>
          <a:p>
            <a:r>
              <a:rPr lang="en-GB">
                <a:sym typeface="Symbol" charset="0"/>
              </a:rPr>
              <a:t>(p1 </a:t>
            </a:r>
            <a:r>
              <a:rPr lang="en-US">
                <a:sym typeface="Symbol" charset="0"/>
              </a:rPr>
              <a:t></a:t>
            </a:r>
            <a:r>
              <a:rPr lang="en-GB">
                <a:sym typeface="Symbol" charset="0"/>
              </a:rPr>
              <a:t> </a:t>
            </a:r>
            <a:r>
              <a:rPr lang="en-US"/>
              <a:t>¬</a:t>
            </a:r>
            <a:r>
              <a:rPr lang="en-GB">
                <a:sym typeface="Symbol" charset="0"/>
              </a:rPr>
              <a:t> p2)  </a:t>
            </a:r>
            <a:r>
              <a:rPr lang="en-GB">
                <a:solidFill>
                  <a:srgbClr val="FF0000"/>
                </a:solidFill>
                <a:sym typeface="Symbol" charset="0"/>
              </a:rPr>
              <a:t>Yes</a:t>
            </a:r>
          </a:p>
          <a:p>
            <a:r>
              <a:rPr lang="en-GB">
                <a:sym typeface="Symbol" charset="0"/>
              </a:rPr>
              <a:t> </a:t>
            </a:r>
            <a:r>
              <a:rPr lang="en-US"/>
              <a:t>¬ ¬ ¬</a:t>
            </a:r>
            <a:r>
              <a:rPr lang="en-GB">
                <a:sym typeface="Symbol" charset="0"/>
              </a:rPr>
              <a:t>(p9 </a:t>
            </a:r>
            <a:r>
              <a:rPr lang="en-US">
                <a:sym typeface="Symbol" charset="0"/>
              </a:rPr>
              <a:t></a:t>
            </a:r>
            <a:r>
              <a:rPr lang="en-GB">
                <a:sym typeface="Symbol" charset="0"/>
              </a:rPr>
              <a:t> p8) </a:t>
            </a:r>
            <a:r>
              <a:rPr lang="en-GB">
                <a:solidFill>
                  <a:srgbClr val="FF0000"/>
                </a:solidFill>
                <a:sym typeface="Symbol" charset="0"/>
              </a:rPr>
              <a:t>Yes</a:t>
            </a:r>
          </a:p>
          <a:p>
            <a:r>
              <a:rPr lang="en-GB">
                <a:sym typeface="Symbol" charset="0"/>
              </a:rPr>
              <a:t>(p</a:t>
            </a:r>
            <a:r>
              <a:rPr lang="en-US"/>
              <a:t>1</a:t>
            </a:r>
            <a:r>
              <a:rPr lang="en-US">
                <a:sym typeface="Symbol" charset="0"/>
              </a:rPr>
              <a:t> p2  p3) </a:t>
            </a:r>
            <a:r>
              <a:rPr lang="en-US">
                <a:solidFill>
                  <a:srgbClr val="FF0000"/>
                </a:solidFill>
                <a:sym typeface="Symbol" charset="0"/>
              </a:rPr>
              <a:t>No</a:t>
            </a:r>
            <a:endParaRPr lang="en-GB">
              <a:solidFill>
                <a:srgbClr val="FF0000"/>
              </a:solidFill>
              <a:sym typeface="Symbol" charset="0"/>
            </a:endParaRPr>
          </a:p>
          <a:p>
            <a:r>
              <a:rPr lang="en-GB">
                <a:sym typeface="Symbol" charset="0"/>
              </a:rPr>
              <a:t>(p</a:t>
            </a:r>
            <a:r>
              <a:rPr lang="en-US"/>
              <a:t>1</a:t>
            </a:r>
            <a:r>
              <a:rPr lang="en-US">
                <a:sym typeface="Symbol" charset="0"/>
              </a:rPr>
              <a:t> (p2  p3)) </a:t>
            </a:r>
            <a:r>
              <a:rPr lang="en-US">
                <a:solidFill>
                  <a:srgbClr val="FF0000"/>
                </a:solidFill>
                <a:sym typeface="Symbol" charset="0"/>
              </a:rPr>
              <a:t>Yes</a:t>
            </a:r>
            <a:endParaRPr lang="en-GB">
              <a:solidFill>
                <a:srgbClr val="FF0000"/>
              </a:solidFill>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68</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ln/>
        </p:spPr>
        <p:txBody>
          <a:bodyPr/>
          <a:lstStyle/>
          <a:p>
            <a:r>
              <a:rPr lang="en-US"/>
              <a:t>Examples of NL Propositions</a:t>
            </a:r>
          </a:p>
        </p:txBody>
      </p:sp>
      <p:sp>
        <p:nvSpPr>
          <p:cNvPr id="16387" name="Rectangle 3"/>
          <p:cNvSpPr>
            <a:spLocks noGrp="1" noChangeArrowheads="1"/>
          </p:cNvSpPr>
          <p:nvPr>
            <p:ph type="body" idx="1"/>
          </p:nvPr>
        </p:nvSpPr>
        <p:spPr>
          <a:ln/>
        </p:spPr>
        <p:txBody>
          <a:bodyPr/>
          <a:lstStyle/>
          <a:p>
            <a:r>
              <a:rPr lang="ja-JP" altLang="en-US" sz="2800">
                <a:solidFill>
                  <a:schemeClr val="accent2"/>
                </a:solidFill>
                <a:latin typeface="Arial"/>
              </a:rPr>
              <a:t>“</a:t>
            </a:r>
            <a:r>
              <a:rPr lang="en-US" sz="2800">
                <a:solidFill>
                  <a:schemeClr val="accent2"/>
                </a:solidFill>
              </a:rPr>
              <a:t>It is raining.</a:t>
            </a:r>
            <a:r>
              <a:rPr lang="ja-JP" altLang="en-US" sz="2800">
                <a:solidFill>
                  <a:schemeClr val="accent2"/>
                </a:solidFill>
                <a:latin typeface="Arial"/>
              </a:rPr>
              <a:t>”</a:t>
            </a:r>
            <a:r>
              <a:rPr lang="en-US" sz="2800">
                <a:solidFill>
                  <a:schemeClr val="accent2"/>
                </a:solidFill>
              </a:rPr>
              <a:t>  </a:t>
            </a:r>
            <a:r>
              <a:rPr lang="en-US" sz="2800">
                <a:solidFill>
                  <a:srgbClr val="FF0000"/>
                </a:solidFill>
              </a:rPr>
              <a:t>(In a given situation.)</a:t>
            </a:r>
          </a:p>
          <a:p>
            <a:r>
              <a:rPr lang="ja-JP" altLang="en-US" sz="2800">
                <a:solidFill>
                  <a:schemeClr val="accent2"/>
                </a:solidFill>
                <a:latin typeface="Arial"/>
              </a:rPr>
              <a:t>“</a:t>
            </a:r>
            <a:r>
              <a:rPr lang="en-US" sz="2800">
                <a:solidFill>
                  <a:schemeClr val="accent2"/>
                </a:solidFill>
              </a:rPr>
              <a:t>Beijing is the capital of China, and 1 + 2 = 2</a:t>
            </a:r>
            <a:r>
              <a:rPr lang="ja-JP" altLang="en-US" sz="2800">
                <a:solidFill>
                  <a:schemeClr val="accent2"/>
                </a:solidFill>
                <a:latin typeface="Arial"/>
              </a:rPr>
              <a:t>”</a:t>
            </a:r>
            <a:endParaRPr lang="en-US" sz="2800">
              <a:solidFill>
                <a:schemeClr val="accent2"/>
              </a:solidFill>
            </a:endParaRPr>
          </a:p>
          <a:p>
            <a:pPr>
              <a:buFontTx/>
              <a:buNone/>
            </a:pPr>
            <a:r>
              <a:rPr lang="en-US" sz="2800" u="sng"/>
              <a:t>But, the following are </a:t>
            </a:r>
            <a:r>
              <a:rPr lang="en-US" sz="2800" b="1" u="sng"/>
              <a:t>NOT</a:t>
            </a:r>
            <a:r>
              <a:rPr lang="en-US" sz="2800" u="sng"/>
              <a:t> propositions:</a:t>
            </a:r>
            <a:endParaRPr lang="en-US" sz="2800">
              <a:solidFill>
                <a:srgbClr val="FF0000"/>
              </a:solidFill>
            </a:endParaRPr>
          </a:p>
          <a:p>
            <a:r>
              <a:rPr lang="ja-JP" altLang="en-US" sz="2800">
                <a:solidFill>
                  <a:schemeClr val="accent2"/>
                </a:solidFill>
                <a:latin typeface="Arial"/>
              </a:rPr>
              <a:t>“</a:t>
            </a:r>
            <a:r>
              <a:rPr lang="en-US" sz="2800">
                <a:solidFill>
                  <a:schemeClr val="accent2"/>
                </a:solidFill>
              </a:rPr>
              <a:t>Who</a:t>
            </a:r>
            <a:r>
              <a:rPr lang="ja-JP" altLang="en-US" sz="2800">
                <a:solidFill>
                  <a:schemeClr val="accent2"/>
                </a:solidFill>
                <a:latin typeface="Arial"/>
              </a:rPr>
              <a:t>’</a:t>
            </a:r>
            <a:r>
              <a:rPr lang="en-US" sz="2800">
                <a:solidFill>
                  <a:schemeClr val="accent2"/>
                </a:solidFill>
              </a:rPr>
              <a:t>s there?</a:t>
            </a:r>
            <a:r>
              <a:rPr lang="ja-JP" altLang="en-US" sz="2800">
                <a:solidFill>
                  <a:schemeClr val="accent2"/>
                </a:solidFill>
                <a:latin typeface="Arial"/>
              </a:rPr>
              <a:t>”</a:t>
            </a:r>
            <a:r>
              <a:rPr lang="en-US" sz="2800">
                <a:solidFill>
                  <a:schemeClr val="accent2"/>
                </a:solidFill>
              </a:rPr>
              <a:t> </a:t>
            </a:r>
            <a:r>
              <a:rPr lang="en-US" sz="2800">
                <a:solidFill>
                  <a:srgbClr val="FF0000"/>
                </a:solidFill>
              </a:rPr>
              <a:t>(interrogative: no truth value)</a:t>
            </a:r>
          </a:p>
          <a:p>
            <a:r>
              <a:rPr lang="ja-JP" altLang="en-US" sz="2800">
                <a:solidFill>
                  <a:schemeClr val="accent2"/>
                </a:solidFill>
                <a:latin typeface="Arial"/>
              </a:rPr>
              <a:t>“</a:t>
            </a:r>
            <a:r>
              <a:rPr lang="en-US" sz="2800">
                <a:solidFill>
                  <a:schemeClr val="accent2"/>
                </a:solidFill>
              </a:rPr>
              <a:t>x := x+1</a:t>
            </a:r>
            <a:r>
              <a:rPr lang="ja-JP" altLang="en-US" sz="2800">
                <a:solidFill>
                  <a:schemeClr val="accent2"/>
                </a:solidFill>
                <a:latin typeface="Arial"/>
              </a:rPr>
              <a:t>”</a:t>
            </a:r>
            <a:r>
              <a:rPr lang="en-US" sz="2800">
                <a:solidFill>
                  <a:schemeClr val="accent2"/>
                </a:solidFill>
              </a:rPr>
              <a:t> </a:t>
            </a:r>
            <a:r>
              <a:rPr lang="en-US" sz="2800">
                <a:solidFill>
                  <a:srgbClr val="FF0000"/>
                </a:solidFill>
              </a:rPr>
              <a:t>(imperative: no truth value)</a:t>
            </a:r>
          </a:p>
          <a:p>
            <a:r>
              <a:rPr lang="ja-JP" altLang="en-US" sz="2800">
                <a:solidFill>
                  <a:schemeClr val="accent2"/>
                </a:solidFill>
                <a:latin typeface="Arial"/>
              </a:rPr>
              <a:t>“</a:t>
            </a:r>
            <a:r>
              <a:rPr lang="en-US" sz="2800">
                <a:solidFill>
                  <a:schemeClr val="accent2"/>
                </a:solidFill>
              </a:rPr>
              <a:t>1 + 2</a:t>
            </a:r>
            <a:r>
              <a:rPr lang="ja-JP" altLang="en-US" sz="2800">
                <a:solidFill>
                  <a:schemeClr val="accent2"/>
                </a:solidFill>
                <a:latin typeface="Arial"/>
              </a:rPr>
              <a:t>”</a:t>
            </a:r>
            <a:r>
              <a:rPr lang="en-US" sz="2800">
                <a:solidFill>
                  <a:schemeClr val="accent2"/>
                </a:solidFill>
              </a:rPr>
              <a:t> </a:t>
            </a:r>
            <a:r>
              <a:rPr lang="en-US" sz="2800">
                <a:solidFill>
                  <a:srgbClr val="FF0000"/>
                </a:solidFill>
              </a:rPr>
              <a:t>(term: no truth value)</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ln/>
        </p:spPr>
        <p:txBody>
          <a:bodyPr/>
          <a:lstStyle/>
          <a:p>
            <a:r>
              <a:rPr lang="en-GB" sz="4000"/>
              <a:t>Simplifying conventions</a:t>
            </a:r>
            <a:endParaRPr lang="en-US" sz="4000"/>
          </a:p>
        </p:txBody>
      </p:sp>
      <p:sp>
        <p:nvSpPr>
          <p:cNvPr id="967683" name="Rectangle 3"/>
          <p:cNvSpPr>
            <a:spLocks noGrp="1" noChangeArrowheads="1"/>
          </p:cNvSpPr>
          <p:nvPr>
            <p:ph type="body" idx="1"/>
          </p:nvPr>
        </p:nvSpPr>
        <p:spPr>
          <a:ln/>
        </p:spPr>
        <p:txBody>
          <a:bodyPr/>
          <a:lstStyle/>
          <a:p>
            <a:r>
              <a:rPr lang="en-GB" i="1">
                <a:sym typeface="Symbol" charset="0"/>
              </a:rPr>
              <a:t>Convention 1: </a:t>
            </a:r>
            <a:r>
              <a:rPr lang="en-GB">
                <a:sym typeface="Symbol" charset="0"/>
              </a:rPr>
              <a:t>outermost brackets may be omitted,:</a:t>
            </a:r>
            <a:br>
              <a:rPr lang="en-GB">
                <a:sym typeface="Symbol" charset="0"/>
              </a:rPr>
            </a:br>
            <a:r>
              <a:rPr lang="en-GB">
                <a:sym typeface="Symbol" charset="0"/>
              </a:rPr>
              <a:t>p1 </a:t>
            </a:r>
            <a:r>
              <a:rPr lang="en-US">
                <a:sym typeface="Symbol" charset="0"/>
              </a:rPr>
              <a:t></a:t>
            </a:r>
            <a:r>
              <a:rPr lang="en-GB">
                <a:sym typeface="Symbol" charset="0"/>
              </a:rPr>
              <a:t> </a:t>
            </a:r>
            <a:r>
              <a:rPr lang="en-US"/>
              <a:t>¬</a:t>
            </a:r>
            <a:r>
              <a:rPr lang="en-GB">
                <a:sym typeface="Symbol" charset="0"/>
              </a:rPr>
              <a:t> p2,   </a:t>
            </a:r>
            <a:r>
              <a:rPr lang="en-US"/>
              <a:t>¬ ¬ ¬</a:t>
            </a:r>
            <a:r>
              <a:rPr lang="en-GB">
                <a:sym typeface="Symbol" charset="0"/>
              </a:rPr>
              <a:t>(p9 </a:t>
            </a:r>
            <a:r>
              <a:rPr lang="en-US">
                <a:sym typeface="Symbol" charset="0"/>
              </a:rPr>
              <a:t></a:t>
            </a:r>
            <a:r>
              <a:rPr lang="en-GB">
                <a:sym typeface="Symbol" charset="0"/>
              </a:rPr>
              <a:t> p8),  p</a:t>
            </a:r>
            <a:r>
              <a:rPr lang="en-US"/>
              <a:t>1</a:t>
            </a:r>
            <a:r>
              <a:rPr lang="en-US">
                <a:sym typeface="Symbol" charset="0"/>
              </a:rPr>
              <a:t> (p2  p3)</a:t>
            </a:r>
          </a:p>
          <a:p>
            <a:r>
              <a:rPr lang="en-GB" i="1">
                <a:sym typeface="Symbol" charset="0"/>
              </a:rPr>
              <a:t>Convention 2: </a:t>
            </a:r>
            <a:r>
              <a:rPr lang="en-GB">
                <a:sym typeface="Symbol" charset="0"/>
              </a:rPr>
              <a:t>associativity allows us to omit even more brackets, e.g.:</a:t>
            </a:r>
            <a:br>
              <a:rPr lang="en-GB">
                <a:sym typeface="Symbol" charset="0"/>
              </a:rPr>
            </a:br>
            <a:r>
              <a:rPr lang="en-GB">
                <a:sym typeface="Symbol" charset="0"/>
              </a:rPr>
              <a:t>p</a:t>
            </a:r>
            <a:r>
              <a:rPr lang="en-US"/>
              <a:t>1</a:t>
            </a:r>
            <a:r>
              <a:rPr lang="en-US">
                <a:sym typeface="Symbol" charset="0"/>
              </a:rPr>
              <a:t> p2  p3,            </a:t>
            </a:r>
            <a:r>
              <a:rPr lang="en-GB">
                <a:sym typeface="Symbol" charset="0"/>
              </a:rPr>
              <a:t>p</a:t>
            </a:r>
            <a:r>
              <a:rPr lang="en-US"/>
              <a:t>1</a:t>
            </a:r>
            <a:r>
              <a:rPr lang="en-US">
                <a:sym typeface="Symbol" charset="0"/>
              </a:rPr>
              <a:t>  p2  p3</a:t>
            </a: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69</a:t>
            </a:fld>
            <a:endParaRPr lang="en-US"/>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a:ln/>
        </p:spPr>
        <p:txBody>
          <a:bodyPr/>
          <a:lstStyle/>
          <a:p>
            <a:r>
              <a:rPr lang="en-GB" sz="3200"/>
              <a:t>The language of propositional logic defined more properly (i.e., as a formal language)</a:t>
            </a:r>
            <a:endParaRPr lang="en-US" sz="3200"/>
          </a:p>
        </p:txBody>
      </p:sp>
      <p:sp>
        <p:nvSpPr>
          <p:cNvPr id="1184771" name="Rectangle 3"/>
          <p:cNvSpPr>
            <a:spLocks noGrp="1" noChangeArrowheads="1"/>
          </p:cNvSpPr>
          <p:nvPr>
            <p:ph type="body" idx="1"/>
          </p:nvPr>
        </p:nvSpPr>
        <p:spPr>
          <a:ln/>
        </p:spPr>
        <p:txBody>
          <a:bodyPr/>
          <a:lstStyle/>
          <a:p>
            <a:r>
              <a:rPr lang="en-GB" i="1" dirty="0">
                <a:sym typeface="Symbol" charset="0"/>
              </a:rPr>
              <a:t>Which of these are formulas, </a:t>
            </a:r>
            <a:r>
              <a:rPr lang="en-GB" b="1" i="1" dirty="0">
                <a:sym typeface="Symbol" charset="0"/>
              </a:rPr>
              <a:t>when using these two </a:t>
            </a:r>
            <a:r>
              <a:rPr lang="en-GB" b="1" i="1" dirty="0" smtClean="0">
                <a:sym typeface="Symbol" charset="0"/>
              </a:rPr>
              <a:t>conventions</a:t>
            </a:r>
            <a:r>
              <a:rPr lang="en-GB" i="1" dirty="0">
                <a:sym typeface="Symbol" charset="0"/>
              </a:rPr>
              <a:t>?</a:t>
            </a:r>
          </a:p>
          <a:p>
            <a:r>
              <a:rPr lang="en-GB" i="1" dirty="0">
                <a:sym typeface="Symbol" charset="0"/>
              </a:rPr>
              <a:t> </a:t>
            </a:r>
            <a:r>
              <a:rPr lang="en-GB" dirty="0">
                <a:sym typeface="Symbol" charset="0"/>
              </a:rPr>
              <a:t>p1 </a:t>
            </a:r>
            <a:r>
              <a:rPr lang="en-US" dirty="0">
                <a:sym typeface="Symbol" charset="0"/>
              </a:rPr>
              <a:t></a:t>
            </a:r>
            <a:r>
              <a:rPr lang="en-GB" dirty="0">
                <a:sym typeface="Symbol" charset="0"/>
              </a:rPr>
              <a:t> </a:t>
            </a:r>
            <a:r>
              <a:rPr lang="en-US" dirty="0"/>
              <a:t>¬</a:t>
            </a:r>
            <a:r>
              <a:rPr lang="en-GB" dirty="0">
                <a:sym typeface="Symbol" charset="0"/>
              </a:rPr>
              <a:t> p2  </a:t>
            </a:r>
            <a:r>
              <a:rPr lang="en-GB" dirty="0">
                <a:solidFill>
                  <a:srgbClr val="FF0000"/>
                </a:solidFill>
                <a:sym typeface="Symbol" charset="0"/>
              </a:rPr>
              <a:t>Yes</a:t>
            </a:r>
          </a:p>
          <a:p>
            <a:r>
              <a:rPr lang="en-GB" dirty="0">
                <a:sym typeface="Symbol" charset="0"/>
              </a:rPr>
              <a:t>(p1 </a:t>
            </a:r>
            <a:r>
              <a:rPr lang="en-US" dirty="0">
                <a:sym typeface="Symbol" charset="0"/>
              </a:rPr>
              <a:t></a:t>
            </a:r>
            <a:r>
              <a:rPr lang="en-GB" dirty="0">
                <a:sym typeface="Symbol" charset="0"/>
              </a:rPr>
              <a:t> </a:t>
            </a:r>
            <a:r>
              <a:rPr lang="en-US" dirty="0"/>
              <a:t>¬</a:t>
            </a:r>
            <a:r>
              <a:rPr lang="en-GB" dirty="0">
                <a:sym typeface="Symbol" charset="0"/>
              </a:rPr>
              <a:t> p2)  </a:t>
            </a:r>
            <a:r>
              <a:rPr lang="en-GB" dirty="0">
                <a:solidFill>
                  <a:srgbClr val="FF0000"/>
                </a:solidFill>
                <a:sym typeface="Symbol" charset="0"/>
              </a:rPr>
              <a:t>Yes</a:t>
            </a:r>
          </a:p>
          <a:p>
            <a:r>
              <a:rPr lang="en-GB" dirty="0">
                <a:sym typeface="Symbol" charset="0"/>
              </a:rPr>
              <a:t> </a:t>
            </a:r>
            <a:r>
              <a:rPr lang="en-US" dirty="0"/>
              <a:t>¬ ¬ ¬</a:t>
            </a:r>
            <a:r>
              <a:rPr lang="en-GB" dirty="0">
                <a:sym typeface="Symbol" charset="0"/>
              </a:rPr>
              <a:t>(p9 </a:t>
            </a:r>
            <a:r>
              <a:rPr lang="en-US" dirty="0">
                <a:sym typeface="Symbol" charset="0"/>
              </a:rPr>
              <a:t></a:t>
            </a:r>
            <a:r>
              <a:rPr lang="en-GB" dirty="0">
                <a:sym typeface="Symbol" charset="0"/>
              </a:rPr>
              <a:t> p8) </a:t>
            </a:r>
            <a:r>
              <a:rPr lang="en-GB" dirty="0">
                <a:solidFill>
                  <a:srgbClr val="FF0000"/>
                </a:solidFill>
                <a:sym typeface="Symbol" charset="0"/>
              </a:rPr>
              <a:t>Yes</a:t>
            </a:r>
          </a:p>
          <a:p>
            <a:r>
              <a:rPr lang="en-GB" dirty="0">
                <a:sym typeface="Symbol" charset="0"/>
              </a:rPr>
              <a:t>(p</a:t>
            </a:r>
            <a:r>
              <a:rPr lang="en-US" dirty="0"/>
              <a:t>1</a:t>
            </a:r>
            <a:r>
              <a:rPr lang="en-US" dirty="0">
                <a:sym typeface="Symbol" charset="0"/>
              </a:rPr>
              <a:t> p2  p3) </a:t>
            </a:r>
            <a:r>
              <a:rPr lang="en-US" dirty="0">
                <a:solidFill>
                  <a:srgbClr val="FF0000"/>
                </a:solidFill>
                <a:sym typeface="Symbol" charset="0"/>
              </a:rPr>
              <a:t>No</a:t>
            </a:r>
            <a:endParaRPr lang="en-GB" dirty="0">
              <a:solidFill>
                <a:srgbClr val="FF0000"/>
              </a:solidFill>
              <a:sym typeface="Symbol" charset="0"/>
            </a:endParaRPr>
          </a:p>
          <a:p>
            <a:r>
              <a:rPr lang="en-GB" dirty="0">
                <a:sym typeface="Symbol" charset="0"/>
              </a:rPr>
              <a:t>(p</a:t>
            </a:r>
            <a:r>
              <a:rPr lang="en-US" dirty="0"/>
              <a:t>1</a:t>
            </a:r>
            <a:r>
              <a:rPr lang="en-US" dirty="0">
                <a:sym typeface="Symbol" charset="0"/>
              </a:rPr>
              <a:t> (p2  p3)) </a:t>
            </a:r>
            <a:r>
              <a:rPr lang="en-US" dirty="0">
                <a:solidFill>
                  <a:srgbClr val="FF0000"/>
                </a:solidFill>
                <a:sym typeface="Symbol" charset="0"/>
              </a:rPr>
              <a:t>Yes</a:t>
            </a:r>
            <a:endParaRPr lang="en-GB" dirty="0">
              <a:solidFill>
                <a:srgbClr val="FF0000"/>
              </a:solidFill>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70</a:t>
            </a:fld>
            <a:endParaRPr lang="en-US"/>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ln/>
        </p:spPr>
        <p:txBody>
          <a:bodyPr/>
          <a:lstStyle/>
          <a:p>
            <a:r>
              <a:rPr lang="en-US"/>
              <a:t>Contrapositive</a:t>
            </a:r>
          </a:p>
        </p:txBody>
      </p:sp>
      <p:sp>
        <p:nvSpPr>
          <p:cNvPr id="86019" name="Rectangle 3"/>
          <p:cNvSpPr>
            <a:spLocks noGrp="1" noChangeArrowheads="1"/>
          </p:cNvSpPr>
          <p:nvPr>
            <p:ph type="body" idx="1"/>
          </p:nvPr>
        </p:nvSpPr>
        <p:spPr>
          <a:ln/>
        </p:spPr>
        <p:txBody>
          <a:bodyPr/>
          <a:lstStyle/>
          <a:p>
            <a:pPr>
              <a:buFontTx/>
              <a:buNone/>
            </a:pPr>
            <a:r>
              <a:rPr lang="en-US"/>
              <a:t>Some terminology, for an implication </a:t>
            </a:r>
            <a:r>
              <a:rPr lang="en-US" i="1"/>
              <a:t>p </a:t>
            </a:r>
            <a:r>
              <a:rPr lang="en-US">
                <a:sym typeface="Symbol" charset="0"/>
              </a:rPr>
              <a:t> </a:t>
            </a:r>
            <a:r>
              <a:rPr lang="en-US" i="1">
                <a:sym typeface="Symbol" charset="0"/>
              </a:rPr>
              <a:t>q</a:t>
            </a:r>
            <a:r>
              <a:rPr lang="en-US">
                <a:sym typeface="Symbol" charset="0"/>
              </a:rPr>
              <a:t>:</a:t>
            </a:r>
            <a:endParaRPr lang="en-US"/>
          </a:p>
          <a:p>
            <a:r>
              <a:rPr lang="en-US">
                <a:solidFill>
                  <a:schemeClr val="accent2"/>
                </a:solidFill>
              </a:rPr>
              <a:t>Its </a:t>
            </a:r>
            <a:r>
              <a:rPr lang="en-US" i="1">
                <a:solidFill>
                  <a:schemeClr val="accent2"/>
                </a:solidFill>
              </a:rPr>
              <a:t>converse</a:t>
            </a:r>
            <a:r>
              <a:rPr lang="en-US">
                <a:solidFill>
                  <a:schemeClr val="accent2"/>
                </a:solidFill>
              </a:rPr>
              <a:t> </a:t>
            </a:r>
            <a:r>
              <a:rPr lang="en-US">
                <a:solidFill>
                  <a:schemeClr val="accent2"/>
                </a:solidFill>
                <a:sym typeface="Symbol" charset="0"/>
              </a:rPr>
              <a:t>is:</a:t>
            </a:r>
            <a:r>
              <a:rPr lang="en-US">
                <a:sym typeface="Symbol" charset="0"/>
              </a:rPr>
              <a:t> 	</a:t>
            </a:r>
            <a:r>
              <a:rPr lang="en-US" i="1">
                <a:solidFill>
                  <a:srgbClr val="006600"/>
                </a:solidFill>
              </a:rPr>
              <a:t>q </a:t>
            </a:r>
            <a:r>
              <a:rPr lang="en-US">
                <a:solidFill>
                  <a:srgbClr val="006600"/>
                </a:solidFill>
                <a:sym typeface="Symbol" charset="0"/>
              </a:rPr>
              <a:t> </a:t>
            </a:r>
            <a:r>
              <a:rPr lang="en-US" i="1">
                <a:solidFill>
                  <a:srgbClr val="006600"/>
                </a:solidFill>
                <a:sym typeface="Symbol" charset="0"/>
              </a:rPr>
              <a:t>p</a:t>
            </a:r>
            <a:r>
              <a:rPr lang="en-US">
                <a:solidFill>
                  <a:srgbClr val="006600"/>
                </a:solidFill>
                <a:sym typeface="Symbol" charset="0"/>
              </a:rPr>
              <a:t>.</a:t>
            </a:r>
            <a:endParaRPr lang="en-US">
              <a:solidFill>
                <a:srgbClr val="006600"/>
              </a:solidFill>
              <a:cs typeface="Times New Roman" charset="0"/>
              <a:sym typeface="Symbol" charset="0"/>
            </a:endParaRPr>
          </a:p>
          <a:p>
            <a:r>
              <a:rPr lang="en-US">
                <a:solidFill>
                  <a:schemeClr val="accent2"/>
                </a:solidFill>
                <a:sym typeface="Symbol" charset="0"/>
              </a:rPr>
              <a:t>Its </a:t>
            </a:r>
            <a:r>
              <a:rPr lang="en-US" i="1">
                <a:solidFill>
                  <a:schemeClr val="accent2"/>
                </a:solidFill>
                <a:sym typeface="Symbol" charset="0"/>
              </a:rPr>
              <a:t>contrapositive</a:t>
            </a:r>
            <a:r>
              <a:rPr lang="en-US">
                <a:solidFill>
                  <a:schemeClr val="accent2"/>
                </a:solidFill>
                <a:sym typeface="Symbol" charset="0"/>
              </a:rPr>
              <a:t>:</a:t>
            </a:r>
            <a:r>
              <a:rPr lang="en-US">
                <a:sym typeface="Symbol" charset="0"/>
              </a:rPr>
              <a:t>	</a:t>
            </a:r>
            <a:r>
              <a:rPr lang="en-US">
                <a:solidFill>
                  <a:srgbClr val="006600"/>
                </a:solidFill>
              </a:rPr>
              <a:t>¬</a:t>
            </a:r>
            <a:r>
              <a:rPr lang="en-US" i="1">
                <a:solidFill>
                  <a:srgbClr val="006600"/>
                </a:solidFill>
              </a:rPr>
              <a:t>q </a:t>
            </a:r>
            <a:r>
              <a:rPr lang="en-US">
                <a:solidFill>
                  <a:srgbClr val="006600"/>
                </a:solidFill>
                <a:sym typeface="Symbol" charset="0"/>
              </a:rPr>
              <a:t> </a:t>
            </a:r>
            <a:r>
              <a:rPr lang="en-US">
                <a:solidFill>
                  <a:srgbClr val="006600"/>
                </a:solidFill>
              </a:rPr>
              <a:t>¬</a:t>
            </a:r>
            <a:r>
              <a:rPr lang="en-US">
                <a:solidFill>
                  <a:srgbClr val="006600"/>
                </a:solidFill>
                <a:sym typeface="Symbol" charset="0"/>
              </a:rPr>
              <a:t> </a:t>
            </a:r>
            <a:r>
              <a:rPr lang="en-US" i="1">
                <a:solidFill>
                  <a:srgbClr val="006600"/>
                </a:solidFill>
              </a:rPr>
              <a:t>p.</a:t>
            </a:r>
          </a:p>
          <a:p>
            <a:endParaRPr lang="en-US"/>
          </a:p>
          <a:p>
            <a:r>
              <a:rPr lang="en-US"/>
              <a:t>Which of these two has/have the </a:t>
            </a:r>
            <a:r>
              <a:rPr lang="en-US" i="1"/>
              <a:t>same meaning</a:t>
            </a:r>
            <a:r>
              <a:rPr lang="en-US"/>
              <a:t> (express same truth function) </a:t>
            </a:r>
            <a:br>
              <a:rPr lang="en-US"/>
            </a:br>
            <a:r>
              <a:rPr lang="en-US"/>
              <a:t>as </a:t>
            </a:r>
            <a:r>
              <a:rPr lang="en-US" i="1"/>
              <a:t>p</a:t>
            </a:r>
            <a:r>
              <a:rPr lang="en-US"/>
              <a:t> </a:t>
            </a:r>
            <a:r>
              <a:rPr lang="en-US">
                <a:sym typeface="Symbol" charset="0"/>
              </a:rPr>
              <a:t></a:t>
            </a:r>
            <a:r>
              <a:rPr lang="en-US" i="1">
                <a:sym typeface="Symbol" charset="0"/>
              </a:rPr>
              <a:t> q</a:t>
            </a:r>
            <a:r>
              <a:rPr lang="en-US">
                <a:sym typeface="Symbol" charset="0"/>
              </a:rPr>
              <a:t>? Prove it.</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71</a:t>
            </a:fld>
            <a:endParaRPr lang="en-US"/>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ln/>
        </p:spPr>
        <p:txBody>
          <a:bodyPr/>
          <a:lstStyle/>
          <a:p>
            <a:r>
              <a:rPr lang="en-US" smtClean="0"/>
              <a:t>Contrapositive</a:t>
            </a:r>
            <a:endParaRPr lang="en-US"/>
          </a:p>
        </p:txBody>
      </p:sp>
      <p:sp>
        <p:nvSpPr>
          <p:cNvPr id="87043" name="Rectangle 3"/>
          <p:cNvSpPr>
            <a:spLocks noGrp="1" noChangeArrowheads="1"/>
          </p:cNvSpPr>
          <p:nvPr>
            <p:ph type="body" idx="1"/>
          </p:nvPr>
        </p:nvSpPr>
        <p:spPr>
          <a:ln/>
        </p:spPr>
        <p:txBody>
          <a:bodyPr/>
          <a:lstStyle/>
          <a:p>
            <a:pPr>
              <a:buFontTx/>
              <a:buNone/>
            </a:pPr>
            <a:r>
              <a:rPr lang="en-US">
                <a:solidFill>
                  <a:schemeClr val="accent2"/>
                </a:solidFill>
              </a:rPr>
              <a:t>Proving the equivalence of </a:t>
            </a:r>
            <a:r>
              <a:rPr lang="en-US" i="1">
                <a:solidFill>
                  <a:schemeClr val="accent2"/>
                </a:solidFill>
              </a:rPr>
              <a:t>p </a:t>
            </a:r>
            <a:r>
              <a:rPr lang="en-US">
                <a:solidFill>
                  <a:schemeClr val="accent2"/>
                </a:solidFill>
                <a:sym typeface="Symbol" charset="0"/>
              </a:rPr>
              <a:t> </a:t>
            </a:r>
            <a:r>
              <a:rPr lang="en-US" i="1">
                <a:solidFill>
                  <a:schemeClr val="accent2"/>
                </a:solidFill>
                <a:sym typeface="Symbol" charset="0"/>
              </a:rPr>
              <a:t>q </a:t>
            </a:r>
            <a:r>
              <a:rPr lang="en-US">
                <a:solidFill>
                  <a:schemeClr val="accent2"/>
                </a:solidFill>
                <a:sym typeface="Symbol" charset="0"/>
              </a:rPr>
              <a:t>and its contrapositive, </a:t>
            </a:r>
            <a:r>
              <a:rPr lang="en-US">
                <a:solidFill>
                  <a:schemeClr val="accent2"/>
                </a:solidFill>
              </a:rPr>
              <a:t>using truth tables:</a:t>
            </a:r>
          </a:p>
        </p:txBody>
      </p:sp>
      <p:graphicFrame>
        <p:nvGraphicFramePr>
          <p:cNvPr id="87044" name="Object 4"/>
          <p:cNvGraphicFramePr>
            <a:graphicFrameLocks noChangeAspect="1"/>
          </p:cNvGraphicFramePr>
          <p:nvPr/>
        </p:nvGraphicFramePr>
        <p:xfrm>
          <a:off x="914400" y="3127375"/>
          <a:ext cx="7207250" cy="2741613"/>
        </p:xfrm>
        <a:graphic>
          <a:graphicData uri="http://schemas.openxmlformats.org/presentationml/2006/ole">
            <mc:AlternateContent xmlns:mc="http://schemas.openxmlformats.org/markup-compatibility/2006">
              <mc:Choice xmlns:v="urn:schemas-microsoft-com:vml" Requires="v">
                <p:oleObj spid="_x0000_s87192" name="Document" r:id="rId4" imgW="7218420" imgH="2838668" progId="Word.Document.8">
                  <p:embed/>
                </p:oleObj>
              </mc:Choice>
              <mc:Fallback>
                <p:oleObj name="Document" r:id="rId4" imgW="7218420" imgH="283866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127375"/>
                        <a:ext cx="7207250" cy="2741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72</a:t>
            </a:fld>
            <a:endParaRPr lang="en-US"/>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ln/>
        </p:spPr>
        <p:txBody>
          <a:bodyPr/>
          <a:lstStyle/>
          <a:p>
            <a:r>
              <a:rPr lang="en-US"/>
              <a:t>Boolean Operations Summary</a:t>
            </a:r>
          </a:p>
        </p:txBody>
      </p:sp>
      <p:sp>
        <p:nvSpPr>
          <p:cNvPr id="90115" name="Rectangle 3"/>
          <p:cNvSpPr>
            <a:spLocks noGrp="1" noChangeArrowheads="1"/>
          </p:cNvSpPr>
          <p:nvPr>
            <p:ph type="body" idx="1"/>
          </p:nvPr>
        </p:nvSpPr>
        <p:spPr>
          <a:xfrm>
            <a:off x="685800" y="1981200"/>
            <a:ext cx="7772400" cy="4343400"/>
          </a:xfrm>
          <a:ln/>
        </p:spPr>
        <p:txBody>
          <a:bodyPr/>
          <a:lstStyle/>
          <a:p>
            <a:r>
              <a:rPr lang="en-US">
                <a:solidFill>
                  <a:schemeClr val="accent2"/>
                </a:solidFill>
              </a:rPr>
              <a:t>We have seen 1 unary operator (out of the 4 possible ones) and 5 binary operators:</a:t>
            </a:r>
          </a:p>
        </p:txBody>
      </p:sp>
      <p:graphicFrame>
        <p:nvGraphicFramePr>
          <p:cNvPr id="90116" name="Object 4"/>
          <p:cNvGraphicFramePr>
            <a:graphicFrameLocks noChangeAspect="1"/>
          </p:cNvGraphicFramePr>
          <p:nvPr/>
        </p:nvGraphicFramePr>
        <p:xfrm>
          <a:off x="990600" y="3582988"/>
          <a:ext cx="7131050" cy="2741612"/>
        </p:xfrm>
        <a:graphic>
          <a:graphicData uri="http://schemas.openxmlformats.org/presentationml/2006/ole">
            <mc:AlternateContent xmlns:mc="http://schemas.openxmlformats.org/markup-compatibility/2006">
              <mc:Choice xmlns:v="urn:schemas-microsoft-com:vml" Requires="v">
                <p:oleObj spid="_x0000_s90252" name="Document" r:id="rId4" imgW="7140600" imgH="2842920" progId="Word.Document.8">
                  <p:embed/>
                </p:oleObj>
              </mc:Choice>
              <mc:Fallback>
                <p:oleObj name="Document" r:id="rId4" imgW="7140600" imgH="28429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582988"/>
                        <a:ext cx="7131050" cy="2741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212A10D1-AE62-3247-BB71-74F4C4FB131E}" type="slidenum">
              <a:rPr lang="en-US" smtClean="0"/>
              <a:pPr/>
              <a:t>73</a:t>
            </a:fld>
            <a:endParaRPr lang="en-US"/>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a:ln/>
        </p:spPr>
        <p:txBody>
          <a:bodyPr/>
          <a:lstStyle/>
          <a:p>
            <a:r>
              <a:rPr lang="en-GB"/>
              <a:t>For you to think about:</a:t>
            </a:r>
            <a:endParaRPr lang="en-US"/>
          </a:p>
        </p:txBody>
      </p:sp>
      <p:sp>
        <p:nvSpPr>
          <p:cNvPr id="985091" name="Rectangle 3"/>
          <p:cNvSpPr>
            <a:spLocks noGrp="1" noChangeArrowheads="1"/>
          </p:cNvSpPr>
          <p:nvPr>
            <p:ph type="body" idx="1"/>
          </p:nvPr>
        </p:nvSpPr>
        <p:spPr>
          <a:ln/>
        </p:spPr>
        <p:txBody>
          <a:bodyPr/>
          <a:lstStyle/>
          <a:p>
            <a:pPr marL="609600" indent="-609600">
              <a:buFontTx/>
              <a:buAutoNum type="arabicPeriod"/>
            </a:pPr>
            <a:r>
              <a:rPr lang="en-GB">
                <a:sym typeface="Symbol" charset="0"/>
              </a:rPr>
              <a:t>Can you think of yet another 2-place connective?</a:t>
            </a:r>
            <a:br>
              <a:rPr lang="en-GB">
                <a:sym typeface="Symbol" charset="0"/>
              </a:rPr>
            </a:br>
            <a:r>
              <a:rPr lang="en-GB">
                <a:sym typeface="Symbol" charset="0"/>
              </a:rPr>
              <a:t>How many possible connectives do there exist? </a:t>
            </a:r>
            <a:endParaRPr lang="en-US">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74</a:t>
            </a:fld>
            <a:endParaRPr lang="en-US"/>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a:ln/>
        </p:spPr>
        <p:txBody>
          <a:bodyPr/>
          <a:lstStyle/>
          <a:p>
            <a:r>
              <a:rPr lang="en-GB"/>
              <a:t>For you to think about:</a:t>
            </a:r>
            <a:endParaRPr lang="en-US"/>
          </a:p>
        </p:txBody>
      </p:sp>
      <p:sp>
        <p:nvSpPr>
          <p:cNvPr id="995331" name="Rectangle 3"/>
          <p:cNvSpPr>
            <a:spLocks noGrp="1" noChangeArrowheads="1"/>
          </p:cNvSpPr>
          <p:nvPr>
            <p:ph type="body" idx="1"/>
          </p:nvPr>
        </p:nvSpPr>
        <p:spPr>
          <a:ln/>
        </p:spPr>
        <p:txBody>
          <a:bodyPr/>
          <a:lstStyle/>
          <a:p>
            <a:pPr marL="609600" indent="-609600">
              <a:buFontTx/>
              <a:buAutoNum type="arabicPeriod"/>
            </a:pPr>
            <a:r>
              <a:rPr lang="en-GB" sz="2800" dirty="0">
                <a:sym typeface="Symbol" charset="0"/>
              </a:rPr>
              <a:t>How many possible connectives do there exist? </a:t>
            </a:r>
          </a:p>
          <a:p>
            <a:pPr marL="609600" indent="-609600">
              <a:buFontTx/>
              <a:buNone/>
            </a:pPr>
            <a:r>
              <a:rPr lang="en-GB" sz="2800" b="1" dirty="0">
                <a:sym typeface="Symbol" charset="0"/>
              </a:rPr>
              <a:t>                                  p  connective q</a:t>
            </a:r>
            <a:br>
              <a:rPr lang="en-GB" sz="2800" b="1" dirty="0">
                <a:sym typeface="Symbol" charset="0"/>
              </a:rPr>
            </a:br>
            <a:r>
              <a:rPr lang="en-GB" sz="2800" dirty="0">
                <a:sym typeface="Symbol" charset="0"/>
              </a:rPr>
              <a:t>                           T           ?         T</a:t>
            </a:r>
            <a:br>
              <a:rPr lang="en-GB" sz="2800" dirty="0">
                <a:sym typeface="Symbol" charset="0"/>
              </a:rPr>
            </a:br>
            <a:r>
              <a:rPr lang="en-GB" sz="2800" dirty="0">
                <a:sym typeface="Symbol" charset="0"/>
              </a:rPr>
              <a:t>                           T           ?         F</a:t>
            </a:r>
            <a:br>
              <a:rPr lang="en-GB" sz="2800" dirty="0">
                <a:sym typeface="Symbol" charset="0"/>
              </a:rPr>
            </a:br>
            <a:r>
              <a:rPr lang="en-GB" sz="2800" dirty="0">
                <a:sym typeface="Symbol" charset="0"/>
              </a:rPr>
              <a:t>                           F           ?         T                      </a:t>
            </a:r>
            <a:br>
              <a:rPr lang="en-GB" sz="2800" dirty="0">
                <a:sym typeface="Symbol" charset="0"/>
              </a:rPr>
            </a:br>
            <a:r>
              <a:rPr lang="en-GB" sz="2800" dirty="0">
                <a:sym typeface="Symbol" charset="0"/>
              </a:rPr>
              <a:t>                           F           ?         F</a:t>
            </a:r>
            <a:br>
              <a:rPr lang="en-GB" sz="2800" dirty="0">
                <a:sym typeface="Symbol" charset="0"/>
              </a:rPr>
            </a:br>
            <a:r>
              <a:rPr lang="en-GB" sz="2800" i="1" dirty="0">
                <a:sym typeface="Symbol" charset="0"/>
              </a:rPr>
              <a:t>Each question mark can be T or F, hence</a:t>
            </a:r>
            <a:br>
              <a:rPr lang="en-GB" sz="2800" i="1" dirty="0">
                <a:sym typeface="Symbol" charset="0"/>
              </a:rPr>
            </a:br>
            <a:r>
              <a:rPr lang="en-GB" sz="2800" i="1" dirty="0" smtClean="0">
                <a:sym typeface="Symbol" charset="0"/>
              </a:rPr>
              <a:t>2*2*2*2</a:t>
            </a:r>
            <a:r>
              <a:rPr lang="en-GB" sz="2800" i="1" dirty="0">
                <a:sym typeface="Symbol" charset="0"/>
              </a:rPr>
              <a:t>=16 connectives </a:t>
            </a:r>
            <a:endParaRPr lang="en-US" sz="2800" i="1" dirty="0">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75</a:t>
            </a:fld>
            <a:endParaRPr lang="en-US"/>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a:ln/>
        </p:spPr>
        <p:txBody>
          <a:bodyPr/>
          <a:lstStyle/>
          <a:p>
            <a:r>
              <a:rPr lang="en-GB"/>
              <a:t>Example of another connective</a:t>
            </a:r>
            <a:endParaRPr lang="en-US"/>
          </a:p>
        </p:txBody>
      </p:sp>
      <p:sp>
        <p:nvSpPr>
          <p:cNvPr id="997379" name="Rectangle 3"/>
          <p:cNvSpPr>
            <a:spLocks noGrp="1" noChangeArrowheads="1"/>
          </p:cNvSpPr>
          <p:nvPr>
            <p:ph type="body" idx="1"/>
          </p:nvPr>
        </p:nvSpPr>
        <p:spPr>
          <a:ln/>
        </p:spPr>
        <p:txBody>
          <a:bodyPr/>
          <a:lstStyle/>
          <a:p>
            <a:pPr marL="609600" indent="-609600">
              <a:lnSpc>
                <a:spcPct val="90000"/>
              </a:lnSpc>
              <a:buFontTx/>
              <a:buNone/>
            </a:pPr>
            <a:r>
              <a:rPr lang="en-GB" b="1">
                <a:sym typeface="Symbol" charset="0"/>
              </a:rPr>
              <a:t>      p  connective   q        </a:t>
            </a:r>
            <a:r>
              <a:rPr lang="en-GB">
                <a:sym typeface="Symbol" charset="0"/>
              </a:rPr>
              <a:t>compare:  </a:t>
            </a:r>
            <a:r>
              <a:rPr lang="en-GB" b="1">
                <a:sym typeface="Symbol" charset="0"/>
              </a:rPr>
              <a:t> p and q      </a:t>
            </a:r>
          </a:p>
          <a:p>
            <a:pPr marL="609600" indent="-609600">
              <a:lnSpc>
                <a:spcPct val="90000"/>
              </a:lnSpc>
              <a:buFontTx/>
              <a:buNone/>
            </a:pPr>
            <a:r>
              <a:rPr lang="en-GB">
                <a:sym typeface="Symbol" charset="0"/>
              </a:rPr>
              <a:t>      T           F         T                                T</a:t>
            </a:r>
            <a:br>
              <a:rPr lang="en-GB">
                <a:sym typeface="Symbol" charset="0"/>
              </a:rPr>
            </a:br>
            <a:r>
              <a:rPr lang="en-GB">
                <a:sym typeface="Symbol" charset="0"/>
              </a:rPr>
              <a:t>T           T         F                                F</a:t>
            </a:r>
            <a:br>
              <a:rPr lang="en-GB">
                <a:sym typeface="Symbol" charset="0"/>
              </a:rPr>
            </a:br>
            <a:r>
              <a:rPr lang="en-GB">
                <a:sym typeface="Symbol" charset="0"/>
              </a:rPr>
              <a:t>F           T         T                                F</a:t>
            </a:r>
            <a:br>
              <a:rPr lang="en-GB">
                <a:sym typeface="Symbol" charset="0"/>
              </a:rPr>
            </a:br>
            <a:r>
              <a:rPr lang="en-GB">
                <a:sym typeface="Symbol" charset="0"/>
              </a:rPr>
              <a:t>F           T         F                                F</a:t>
            </a:r>
          </a:p>
          <a:p>
            <a:pPr marL="609600" indent="-609600">
              <a:lnSpc>
                <a:spcPct val="90000"/>
              </a:lnSpc>
              <a:buFontTx/>
              <a:buNone/>
            </a:pPr>
            <a:endParaRPr lang="en-GB">
              <a:sym typeface="Symbol" charset="0"/>
            </a:endParaRPr>
          </a:p>
          <a:p>
            <a:pPr marL="609600" indent="-609600">
              <a:lnSpc>
                <a:spcPct val="90000"/>
              </a:lnSpc>
              <a:buFontTx/>
              <a:buNone/>
            </a:pPr>
            <a:r>
              <a:rPr lang="en-GB">
                <a:sym typeface="Symbol" charset="0"/>
              </a:rPr>
              <a:t>Names: NAND, Sheffer stroke</a:t>
            </a:r>
            <a:br>
              <a:rPr lang="en-GB">
                <a:sym typeface="Symbol" charset="0"/>
              </a:rPr>
            </a:br>
            <a:endParaRPr lang="en-US">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76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ln/>
        </p:spPr>
        <p:txBody>
          <a:bodyPr/>
          <a:lstStyle/>
          <a:p>
            <a:r>
              <a:rPr lang="en-US"/>
              <a:t>Some Alternative Notations</a:t>
            </a:r>
          </a:p>
        </p:txBody>
      </p:sp>
      <p:graphicFrame>
        <p:nvGraphicFramePr>
          <p:cNvPr id="91139" name="Object 3"/>
          <p:cNvGraphicFramePr>
            <a:graphicFrameLocks noGrp="1" noChangeAspect="1"/>
          </p:cNvGraphicFramePr>
          <p:nvPr>
            <p:ph type="tbl" idx="1"/>
          </p:nvPr>
        </p:nvGraphicFramePr>
        <p:xfrm>
          <a:off x="381000" y="2286000"/>
          <a:ext cx="8313738" cy="3063875"/>
        </p:xfrm>
        <a:graphic>
          <a:graphicData uri="http://schemas.openxmlformats.org/presentationml/2006/ole">
            <mc:AlternateContent xmlns:mc="http://schemas.openxmlformats.org/markup-compatibility/2006">
              <mc:Choice xmlns:v="urn:schemas-microsoft-com:vml" Requires="v">
                <p:oleObj spid="_x0000_s91275" name="Document" r:id="rId4" imgW="8799120" imgH="3243960" progId="Word.Document.8">
                  <p:embed/>
                </p:oleObj>
              </mc:Choice>
              <mc:Fallback>
                <p:oleObj name="Document" r:id="rId4" imgW="8799120" imgH="324396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86000"/>
                        <a:ext cx="8313738" cy="3063875"/>
                      </a:xfrm>
                      <a:prstGeom prst="rect">
                        <a:avLst/>
                      </a:prstGeom>
                      <a:solidFill>
                        <a:schemeClr val="bg1"/>
                      </a:solidFill>
                      <a:ln>
                        <a:noFill/>
                      </a:ln>
                      <a:extLst>
                        <a:ext uri="{91240B29-F687-4f45-9708-019B960494DF}">
                          <a14:hiddenLine xmlns:a14="http://schemas.microsoft.com/office/drawing/2010/main" w="57150">
                            <a:solidFill>
                              <a:schemeClr val="tx1"/>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795208ED-D298-D645-806D-8E0150F73A31}" type="slidenum">
              <a:rPr lang="en-US" smtClean="0"/>
              <a:pPr/>
              <a:t>77</a:t>
            </a:fld>
            <a:endParaRPr lang="en-US"/>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ln/>
        </p:spPr>
        <p:txBody>
          <a:bodyPr/>
          <a:lstStyle/>
          <a:p>
            <a:r>
              <a:rPr lang="en-US" dirty="0" smtClean="0"/>
              <a:t>To this point</a:t>
            </a:r>
            <a:endParaRPr lang="en-US" dirty="0"/>
          </a:p>
        </p:txBody>
      </p:sp>
      <p:sp>
        <p:nvSpPr>
          <p:cNvPr id="111619" name="Rectangle 3"/>
          <p:cNvSpPr>
            <a:spLocks noGrp="1" noChangeArrowheads="1"/>
          </p:cNvSpPr>
          <p:nvPr>
            <p:ph type="body" sz="half" idx="1"/>
          </p:nvPr>
        </p:nvSpPr>
        <p:spPr>
          <a:ln/>
        </p:spPr>
        <p:txBody>
          <a:bodyPr/>
          <a:lstStyle/>
          <a:p>
            <a:pPr>
              <a:buFontTx/>
              <a:buNone/>
            </a:pPr>
            <a:r>
              <a:rPr lang="en-US"/>
              <a:t>You have learned about:</a:t>
            </a:r>
          </a:p>
          <a:p>
            <a:pPr>
              <a:buFontTx/>
              <a:buNone/>
            </a:pPr>
            <a:endParaRPr lang="en-US"/>
          </a:p>
          <a:p>
            <a:r>
              <a:rPr lang="en-US"/>
              <a:t>Propositional logic operators</a:t>
            </a:r>
            <a:r>
              <a:rPr lang="ja-JP" altLang="en-US">
                <a:latin typeface="Arial"/>
              </a:rPr>
              <a:t>’</a:t>
            </a:r>
            <a:endParaRPr lang="en-US"/>
          </a:p>
          <a:p>
            <a:pPr lvl="1"/>
            <a:r>
              <a:rPr lang="en-US"/>
              <a:t>Symbolic notations.</a:t>
            </a:r>
          </a:p>
          <a:p>
            <a:pPr lvl="1"/>
            <a:r>
              <a:rPr lang="en-US"/>
              <a:t>English equivalents</a:t>
            </a:r>
          </a:p>
          <a:p>
            <a:pPr lvl="1"/>
            <a:r>
              <a:rPr lang="en-US"/>
              <a:t>Truth tables.</a:t>
            </a:r>
          </a:p>
          <a:p>
            <a:pPr lvl="1"/>
            <a:r>
              <a:rPr lang="en-GB"/>
              <a:t>Logical equivalence</a:t>
            </a:r>
            <a:endParaRPr lang="en-US"/>
          </a:p>
        </p:txBody>
      </p:sp>
      <p:sp>
        <p:nvSpPr>
          <p:cNvPr id="111620" name="Rectangle 4"/>
          <p:cNvSpPr>
            <a:spLocks noGrp="1" noChangeArrowheads="1"/>
          </p:cNvSpPr>
          <p:nvPr>
            <p:ph type="body" sz="half" idx="2"/>
          </p:nvPr>
        </p:nvSpPr>
        <p:spPr>
          <a:ln/>
        </p:spPr>
        <p:txBody>
          <a:bodyPr/>
          <a:lstStyle/>
          <a:p>
            <a:r>
              <a:rPr lang="en-GB"/>
              <a:t>Next:</a:t>
            </a:r>
            <a:endParaRPr lang="en-US"/>
          </a:p>
          <a:p>
            <a:pPr lvl="1"/>
            <a:r>
              <a:rPr lang="en-US"/>
              <a:t>More about logical equivalences.</a:t>
            </a:r>
          </a:p>
          <a:p>
            <a:pPr lvl="1"/>
            <a:r>
              <a:rPr lang="en-US"/>
              <a:t>How to prove them.</a:t>
            </a:r>
          </a:p>
          <a:p>
            <a:endParaRPr lang="en-US"/>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75B49DE2-710F-4A4A-8836-ABC18BD23B0B}" type="slidenum">
              <a:rPr lang="en-US" smtClean="0"/>
              <a:pPr/>
              <a:t>78</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ln/>
        </p:spPr>
        <p:txBody>
          <a:bodyPr/>
          <a:lstStyle/>
          <a:p>
            <a:r>
              <a:rPr lang="en-GB" sz="4000"/>
              <a:t>Propositions in Propositional Logic</a:t>
            </a:r>
            <a:endParaRPr lang="en-US" sz="4000"/>
          </a:p>
        </p:txBody>
      </p:sp>
      <p:sp>
        <p:nvSpPr>
          <p:cNvPr id="913411" name="Rectangle 3"/>
          <p:cNvSpPr>
            <a:spLocks noGrp="1" noChangeArrowheads="1"/>
          </p:cNvSpPr>
          <p:nvPr>
            <p:ph type="body" idx="1"/>
          </p:nvPr>
        </p:nvSpPr>
        <p:spPr>
          <a:ln/>
        </p:spPr>
        <p:txBody>
          <a:bodyPr/>
          <a:lstStyle/>
          <a:p>
            <a:r>
              <a:rPr lang="en-US" sz="2800"/>
              <a:t>Atoms: </a:t>
            </a:r>
            <a:r>
              <a:rPr lang="en-US" sz="2800" i="1"/>
              <a:t>p</a:t>
            </a:r>
            <a:r>
              <a:rPr lang="en-US" sz="2800"/>
              <a:t>, </a:t>
            </a:r>
            <a:r>
              <a:rPr lang="en-US" sz="2800" i="1"/>
              <a:t>q</a:t>
            </a:r>
            <a:r>
              <a:rPr lang="en-US" sz="2800"/>
              <a:t>, </a:t>
            </a:r>
            <a:r>
              <a:rPr lang="en-US" sz="2800" i="1"/>
              <a:t>r</a:t>
            </a:r>
            <a:r>
              <a:rPr lang="en-US" sz="2800"/>
              <a:t>, …</a:t>
            </a:r>
            <a:br>
              <a:rPr lang="en-US" sz="2800"/>
            </a:br>
            <a:r>
              <a:rPr lang="en-US" sz="2800"/>
              <a:t>(Corresponds with simple English sentences, e.g.</a:t>
            </a:r>
            <a:br>
              <a:rPr lang="en-US" sz="2800"/>
            </a:br>
            <a:r>
              <a:rPr lang="ja-JP" altLang="en-US" sz="2800">
                <a:latin typeface="Arial"/>
              </a:rPr>
              <a:t>‘</a:t>
            </a:r>
            <a:r>
              <a:rPr lang="en-US" sz="2800">
                <a:solidFill>
                  <a:schemeClr val="accent2"/>
                </a:solidFill>
              </a:rPr>
              <a:t>I had salad for lunch</a:t>
            </a:r>
            <a:r>
              <a:rPr lang="ja-JP" altLang="en-US" sz="2800">
                <a:solidFill>
                  <a:schemeClr val="accent2"/>
                </a:solidFill>
                <a:latin typeface="Arial"/>
              </a:rPr>
              <a:t>’</a:t>
            </a:r>
            <a:r>
              <a:rPr lang="en-US" sz="2800">
                <a:solidFill>
                  <a:schemeClr val="accent2"/>
                </a:solidFill>
              </a:rPr>
              <a:t>)</a:t>
            </a:r>
            <a:r>
              <a:rPr lang="en-US" sz="2800"/>
              <a:t/>
            </a:r>
            <a:br>
              <a:rPr lang="en-US" sz="2800"/>
            </a:br>
            <a:endParaRPr lang="en-US" sz="2800"/>
          </a:p>
          <a:p>
            <a:r>
              <a:rPr lang="en-GB" sz="2800"/>
              <a:t>Complex propositions : built up from atoms using operators: </a:t>
            </a:r>
            <a:r>
              <a:rPr lang="en-US" sz="2800" i="1">
                <a:sym typeface="Symbol" charset="0"/>
              </a:rPr>
              <a:t>p</a:t>
            </a:r>
            <a:r>
              <a:rPr lang="en-US" sz="2800">
                <a:sym typeface="Symbol" charset="0"/>
              </a:rPr>
              <a:t></a:t>
            </a:r>
            <a:r>
              <a:rPr lang="en-US" sz="2800" i="1">
                <a:sym typeface="Symbol" charset="0"/>
              </a:rPr>
              <a:t>q</a:t>
            </a:r>
            <a:r>
              <a:rPr lang="en-US" sz="2800"/>
              <a:t> </a:t>
            </a:r>
            <a:br>
              <a:rPr lang="en-US" sz="2800"/>
            </a:br>
            <a:r>
              <a:rPr lang="en-US" sz="2800"/>
              <a:t>(Corresponds with compound English sentences, e.g.,  </a:t>
            </a:r>
            <a:r>
              <a:rPr lang="en-GB" sz="2800">
                <a:solidFill>
                  <a:schemeClr val="accent2"/>
                </a:solidFill>
              </a:rPr>
              <a:t>“</a:t>
            </a:r>
            <a:r>
              <a:rPr lang="en-US" sz="2800">
                <a:solidFill>
                  <a:schemeClr val="accent2"/>
                </a:solidFill>
                <a:sym typeface="Symbol" charset="0"/>
              </a:rPr>
              <a:t>I had salad for lunch </a:t>
            </a:r>
            <a:r>
              <a:rPr lang="en-US" sz="2800" b="1">
                <a:solidFill>
                  <a:schemeClr val="accent2"/>
                </a:solidFill>
                <a:sym typeface="Symbol" charset="0"/>
              </a:rPr>
              <a:t>and</a:t>
            </a:r>
            <a:r>
              <a:rPr lang="en-US" sz="2800" b="1" i="1">
                <a:solidFill>
                  <a:schemeClr val="accent2"/>
                </a:solidFill>
                <a:sym typeface="Symbol" charset="0"/>
              </a:rPr>
              <a:t> </a:t>
            </a:r>
            <a:r>
              <a:rPr lang="en-US" sz="2800">
                <a:solidFill>
                  <a:schemeClr val="accent2"/>
                </a:solidFill>
                <a:sym typeface="Symbol" charset="0"/>
              </a:rPr>
              <a:t>I had steak for dinner.</a:t>
            </a:r>
            <a:r>
              <a:rPr lang="ja-JP" altLang="en-US" sz="2800">
                <a:solidFill>
                  <a:schemeClr val="accent2"/>
                </a:solidFill>
                <a:latin typeface="Arial"/>
                <a:sym typeface="Symbol" charset="0"/>
              </a:rPr>
              <a:t>”</a:t>
            </a:r>
            <a:r>
              <a:rPr lang="en-US" sz="2800">
                <a:solidFill>
                  <a:schemeClr val="accent2"/>
                </a:solidFill>
                <a:sym typeface="Symbol" charset="0"/>
              </a:rPr>
              <a:t>)</a:t>
            </a:r>
            <a:endParaRPr lang="en-US" sz="2800">
              <a:solidFill>
                <a:schemeClr val="accent2"/>
              </a:solidFill>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a:ln/>
        </p:spPr>
        <p:txBody>
          <a:bodyPr/>
          <a:lstStyle/>
          <a:p>
            <a:r>
              <a:rPr lang="en-GB"/>
              <a:t>Tautologies revisited</a:t>
            </a:r>
            <a:endParaRPr lang="en-US"/>
          </a:p>
        </p:txBody>
      </p:sp>
      <p:sp>
        <p:nvSpPr>
          <p:cNvPr id="1006595" name="Rectangle 3"/>
          <p:cNvSpPr>
            <a:spLocks noGrp="1" noChangeArrowheads="1"/>
          </p:cNvSpPr>
          <p:nvPr>
            <p:ph type="body" idx="1"/>
          </p:nvPr>
        </p:nvSpPr>
        <p:spPr>
          <a:ln/>
        </p:spPr>
        <p:txBody>
          <a:bodyPr/>
          <a:lstStyle/>
          <a:p>
            <a:r>
              <a:rPr lang="en-GB"/>
              <a:t>We’ve introduced the notion of a tautology using the example </a:t>
            </a:r>
            <a:r>
              <a:rPr lang="en-US" i="1">
                <a:solidFill>
                  <a:schemeClr val="accent2"/>
                </a:solidFill>
              </a:rPr>
              <a:t>p </a:t>
            </a:r>
            <a:r>
              <a:rPr lang="en-US">
                <a:solidFill>
                  <a:schemeClr val="accent2"/>
                </a:solidFill>
                <a:sym typeface="Symbol" charset="0"/>
              </a:rPr>
              <a:t> </a:t>
            </a:r>
            <a:r>
              <a:rPr lang="en-US" i="1">
                <a:solidFill>
                  <a:schemeClr val="accent2"/>
                </a:solidFill>
                <a:sym typeface="Symbol" charset="0"/>
              </a:rPr>
              <a:t>p</a:t>
            </a:r>
          </a:p>
          <a:p>
            <a:r>
              <a:rPr lang="en-US">
                <a:sym typeface="Symbol" charset="0"/>
              </a:rPr>
              <a:t>Now, you know more operators, so can formulate many more tautologies, e.g.,</a:t>
            </a:r>
            <a:br>
              <a:rPr lang="en-US">
                <a:sym typeface="Symbol" charset="0"/>
              </a:rPr>
            </a:br>
            <a:r>
              <a:rPr lang="en-US">
                <a:sym typeface="Symbol" charset="0"/>
              </a:rPr>
              <a:t>the following are tautologies:</a:t>
            </a:r>
            <a:br>
              <a:rPr lang="en-US">
                <a:sym typeface="Symbol" charset="0"/>
              </a:rPr>
            </a:br>
            <a:r>
              <a:rPr lang="en-US">
                <a:sym typeface="Symbol" charset="0"/>
              </a:rPr>
              <a:t>(</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  (</a:t>
            </a:r>
            <a:r>
              <a:rPr lang="en-US" i="1">
                <a:solidFill>
                  <a:schemeClr val="accent2"/>
                </a:solidFill>
                <a:sym typeface="Symbol" charset="0"/>
              </a:rPr>
              <a:t>p </a:t>
            </a:r>
            <a:r>
              <a:rPr lang="en-US">
                <a:solidFill>
                  <a:schemeClr val="accent2"/>
                </a:solidFill>
                <a:sym typeface="Symbol" charset="0"/>
              </a:rPr>
              <a:t> </a:t>
            </a:r>
            <a:r>
              <a:rPr lang="en-US" i="1">
                <a:solidFill>
                  <a:schemeClr val="accent2"/>
                </a:solidFill>
                <a:sym typeface="Symbol" charset="0"/>
              </a:rPr>
              <a:t>q</a:t>
            </a:r>
            <a:r>
              <a:rPr lang="en-US">
                <a:solidFill>
                  <a:schemeClr val="accent2"/>
                </a:solidFill>
                <a:sym typeface="Symbol" charset="0"/>
              </a:rPr>
              <a:t>)</a:t>
            </a:r>
            <a:br>
              <a:rPr lang="en-US">
                <a:solidFill>
                  <a:schemeClr val="accent2"/>
                </a:solidFill>
                <a:sym typeface="Symbol" charset="0"/>
              </a:rPr>
            </a:br>
            <a:r>
              <a:rPr lang="en-US">
                <a:solidFill>
                  <a:schemeClr val="accent2"/>
                </a:solidFill>
                <a:sym typeface="Symbol" charset="0"/>
              </a:rPr>
              <a:t>(</a:t>
            </a:r>
            <a:r>
              <a:rPr lang="en-US" i="1">
                <a:solidFill>
                  <a:schemeClr val="accent2"/>
                </a:solidFill>
              </a:rPr>
              <a:t>p</a:t>
            </a:r>
            <a:r>
              <a:rPr lang="en-US">
                <a:solidFill>
                  <a:schemeClr val="accent2"/>
                </a:solidFill>
                <a:sym typeface="Symbol" charset="0"/>
              </a:rPr>
              <a:t></a:t>
            </a:r>
            <a:r>
              <a:rPr lang="en-US" i="1">
                <a:solidFill>
                  <a:schemeClr val="accent2"/>
                </a:solidFill>
                <a:sym typeface="Symbol" charset="0"/>
              </a:rPr>
              <a:t>q)</a:t>
            </a:r>
            <a:r>
              <a:rPr lang="en-US" i="1">
                <a:solidFill>
                  <a:schemeClr val="accent2"/>
                </a:solidFill>
              </a:rPr>
              <a:t> </a:t>
            </a:r>
            <a:r>
              <a:rPr lang="en-US">
                <a:solidFill>
                  <a:schemeClr val="accent2"/>
                </a:solidFill>
                <a:sym typeface="Symbol" charset="0"/>
              </a:rPr>
              <a:t> </a:t>
            </a:r>
            <a:r>
              <a:rPr lang="en-US" i="1">
                <a:solidFill>
                  <a:schemeClr val="accent2"/>
                </a:solidFill>
                <a:sym typeface="Symbol" charset="0"/>
              </a:rPr>
              <a:t> (</a:t>
            </a:r>
            <a:r>
              <a:rPr lang="en-US">
                <a:solidFill>
                  <a:schemeClr val="accent2"/>
                </a:solidFill>
              </a:rPr>
              <a:t>¬</a:t>
            </a:r>
            <a:r>
              <a:rPr lang="en-US" i="1">
                <a:solidFill>
                  <a:schemeClr val="accent2"/>
                </a:solidFill>
              </a:rPr>
              <a:t>q </a:t>
            </a:r>
            <a:r>
              <a:rPr lang="en-US">
                <a:solidFill>
                  <a:schemeClr val="accent2"/>
                </a:solidFill>
                <a:sym typeface="Symbol" charset="0"/>
              </a:rPr>
              <a:t> </a:t>
            </a:r>
            <a:r>
              <a:rPr lang="en-US">
                <a:solidFill>
                  <a:schemeClr val="accent2"/>
                </a:solidFill>
              </a:rPr>
              <a:t>¬</a:t>
            </a:r>
            <a:r>
              <a:rPr lang="en-US">
                <a:solidFill>
                  <a:schemeClr val="accent2"/>
                </a:solidFill>
                <a:sym typeface="Symbol" charset="0"/>
              </a:rPr>
              <a:t> </a:t>
            </a:r>
            <a:r>
              <a:rPr lang="en-US" i="1">
                <a:solidFill>
                  <a:schemeClr val="accent2"/>
                </a:solidFill>
              </a:rPr>
              <a:t>p), and so on</a:t>
            </a:r>
          </a:p>
          <a:p>
            <a:endParaRPr lang="en-US">
              <a:solidFill>
                <a:schemeClr val="accent2"/>
              </a:solidFill>
              <a:sym typeface="Symbol" charset="0"/>
            </a:endParaRPr>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79</a:t>
            </a:fld>
            <a:endParaRPr lang="en-US"/>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ln/>
        </p:spPr>
        <p:txBody>
          <a:bodyPr/>
          <a:lstStyle/>
          <a:p>
            <a:r>
              <a:rPr lang="en-US"/>
              <a:t>Equivalence Laws</a:t>
            </a:r>
          </a:p>
        </p:txBody>
      </p:sp>
      <p:sp>
        <p:nvSpPr>
          <p:cNvPr id="116739" name="Rectangle 3"/>
          <p:cNvSpPr>
            <a:spLocks noGrp="1" noChangeArrowheads="1"/>
          </p:cNvSpPr>
          <p:nvPr>
            <p:ph type="body" idx="1"/>
          </p:nvPr>
        </p:nvSpPr>
        <p:spPr>
          <a:ln/>
        </p:spPr>
        <p:txBody>
          <a:bodyPr/>
          <a:lstStyle/>
          <a:p>
            <a:r>
              <a:rPr lang="en-US"/>
              <a:t>Similar to arithmetic identities in algebra</a:t>
            </a:r>
          </a:p>
          <a:p>
            <a:r>
              <a:rPr lang="en-US"/>
              <a:t>Patterns that can be used to match (part of) another proposition</a:t>
            </a:r>
          </a:p>
          <a:p>
            <a:r>
              <a:rPr lang="en-GB"/>
              <a:t>Abbreviation: </a:t>
            </a:r>
            <a:r>
              <a:rPr lang="en-GB" b="1"/>
              <a:t>T</a:t>
            </a:r>
            <a:r>
              <a:rPr lang="en-GB"/>
              <a:t> stands for an arbitrary tautology; </a:t>
            </a:r>
            <a:r>
              <a:rPr lang="en-GB" b="1"/>
              <a:t>F</a:t>
            </a:r>
            <a:r>
              <a:rPr lang="en-GB"/>
              <a:t> an arbitrary contradiction</a:t>
            </a:r>
            <a:endParaRPr lang="en-US"/>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80</a:t>
            </a:fld>
            <a:endParaRPr lang="en-US"/>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ln/>
        </p:spPr>
        <p:txBody>
          <a:bodyPr/>
          <a:lstStyle/>
          <a:p>
            <a:r>
              <a:rPr lang="en-US"/>
              <a:t>Equivalence Laws - Examples</a:t>
            </a:r>
          </a:p>
        </p:txBody>
      </p:sp>
      <p:sp>
        <p:nvSpPr>
          <p:cNvPr id="117763" name="Rectangle 3"/>
          <p:cNvSpPr>
            <a:spLocks noGrp="1" noChangeArrowheads="1"/>
          </p:cNvSpPr>
          <p:nvPr>
            <p:ph type="body" idx="1"/>
          </p:nvPr>
        </p:nvSpPr>
        <p:spPr>
          <a:ln/>
        </p:spPr>
        <p:txBody>
          <a:bodyPr/>
          <a:lstStyle/>
          <a:p>
            <a:r>
              <a:rPr lang="en-US" i="1">
                <a:sym typeface="Symbol" charset="0"/>
              </a:rPr>
              <a:t>Identity</a:t>
            </a:r>
            <a:r>
              <a:rPr lang="en-US">
                <a:sym typeface="Symbol" charset="0"/>
              </a:rPr>
              <a:t>:             </a:t>
            </a:r>
            <a:r>
              <a:rPr lang="en-US" i="1">
                <a:solidFill>
                  <a:schemeClr val="accent2"/>
                </a:solidFill>
                <a:sym typeface="Symbol" charset="0"/>
              </a:rPr>
              <a:t>p</a:t>
            </a:r>
            <a:r>
              <a:rPr lang="en-US">
                <a:solidFill>
                  <a:schemeClr val="accent2"/>
                </a:solidFill>
                <a:sym typeface="Symbol" charset="0"/>
              </a:rPr>
              <a:t></a:t>
            </a:r>
            <a:r>
              <a:rPr lang="en-US" b="1">
                <a:solidFill>
                  <a:schemeClr val="accent2"/>
                </a:solidFill>
                <a:sym typeface="Symbol" charset="0"/>
              </a:rPr>
              <a:t>T </a:t>
            </a:r>
            <a:r>
              <a:rPr lang="en-US">
                <a:solidFill>
                  <a:schemeClr val="accent2"/>
                </a:solidFill>
                <a:sym typeface="Symbol" charset="0"/>
              </a:rPr>
              <a:t> </a:t>
            </a:r>
            <a:r>
              <a:rPr lang="en-US" i="1">
                <a:solidFill>
                  <a:schemeClr val="accent2"/>
                </a:solidFill>
                <a:sym typeface="Symbol" charset="0"/>
              </a:rPr>
              <a:t>p      p</a:t>
            </a:r>
            <a:r>
              <a:rPr lang="en-US">
                <a:solidFill>
                  <a:schemeClr val="accent2"/>
                </a:solidFill>
                <a:sym typeface="Symbol" charset="0"/>
              </a:rPr>
              <a:t></a:t>
            </a:r>
            <a:r>
              <a:rPr lang="en-US" b="1">
                <a:solidFill>
                  <a:schemeClr val="accent2"/>
                </a:solidFill>
                <a:sym typeface="Symbol" charset="0"/>
              </a:rPr>
              <a:t>F </a:t>
            </a:r>
            <a:r>
              <a:rPr lang="en-US">
                <a:solidFill>
                  <a:schemeClr val="accent2"/>
                </a:solidFill>
                <a:sym typeface="Symbol" charset="0"/>
              </a:rPr>
              <a:t> </a:t>
            </a:r>
            <a:r>
              <a:rPr lang="en-US" i="1">
                <a:solidFill>
                  <a:schemeClr val="accent2"/>
                </a:solidFill>
                <a:sym typeface="Symbol" charset="0"/>
              </a:rPr>
              <a:t>p</a:t>
            </a:r>
            <a:endParaRPr lang="en-US" b="1">
              <a:solidFill>
                <a:schemeClr val="accent2"/>
              </a:solidFill>
              <a:sym typeface="Symbol" charset="0"/>
            </a:endParaRPr>
          </a:p>
          <a:p>
            <a:r>
              <a:rPr lang="en-US" i="1">
                <a:sym typeface="Symbol" charset="0"/>
              </a:rPr>
              <a:t>Domination</a:t>
            </a:r>
            <a:r>
              <a:rPr lang="en-US">
                <a:sym typeface="Symbol" charset="0"/>
              </a:rPr>
              <a:t>:      </a:t>
            </a:r>
            <a:r>
              <a:rPr lang="en-US" i="1">
                <a:solidFill>
                  <a:schemeClr val="accent2"/>
                </a:solidFill>
                <a:sym typeface="Symbol" charset="0"/>
              </a:rPr>
              <a:t>p</a:t>
            </a:r>
            <a:r>
              <a:rPr lang="en-US">
                <a:solidFill>
                  <a:schemeClr val="accent2"/>
                </a:solidFill>
                <a:sym typeface="Symbol" charset="0"/>
              </a:rPr>
              <a:t></a:t>
            </a:r>
            <a:r>
              <a:rPr lang="en-US" b="1">
                <a:solidFill>
                  <a:schemeClr val="accent2"/>
                </a:solidFill>
                <a:sym typeface="Symbol" charset="0"/>
              </a:rPr>
              <a:t>T </a:t>
            </a:r>
            <a:r>
              <a:rPr lang="en-US">
                <a:solidFill>
                  <a:schemeClr val="accent2"/>
                </a:solidFill>
                <a:sym typeface="Symbol" charset="0"/>
              </a:rPr>
              <a:t> </a:t>
            </a:r>
            <a:r>
              <a:rPr lang="en-US" b="1">
                <a:solidFill>
                  <a:schemeClr val="accent2"/>
                </a:solidFill>
                <a:sym typeface="Symbol" charset="0"/>
              </a:rPr>
              <a:t>T      </a:t>
            </a:r>
            <a:r>
              <a:rPr lang="en-US" i="1">
                <a:solidFill>
                  <a:schemeClr val="accent2"/>
                </a:solidFill>
                <a:sym typeface="Symbol" charset="0"/>
              </a:rPr>
              <a:t>p</a:t>
            </a:r>
            <a:r>
              <a:rPr lang="en-US">
                <a:solidFill>
                  <a:schemeClr val="accent2"/>
                </a:solidFill>
                <a:sym typeface="Symbol" charset="0"/>
              </a:rPr>
              <a:t></a:t>
            </a:r>
            <a:r>
              <a:rPr lang="en-US" b="1">
                <a:solidFill>
                  <a:schemeClr val="accent2"/>
                </a:solidFill>
                <a:sym typeface="Symbol" charset="0"/>
              </a:rPr>
              <a:t>F </a:t>
            </a:r>
            <a:r>
              <a:rPr lang="en-US">
                <a:solidFill>
                  <a:schemeClr val="accent2"/>
                </a:solidFill>
                <a:sym typeface="Symbol" charset="0"/>
              </a:rPr>
              <a:t> </a:t>
            </a:r>
            <a:r>
              <a:rPr lang="en-US" b="1">
                <a:solidFill>
                  <a:schemeClr val="accent2"/>
                </a:solidFill>
                <a:sym typeface="Symbol" charset="0"/>
              </a:rPr>
              <a:t>F</a:t>
            </a:r>
          </a:p>
          <a:p>
            <a:r>
              <a:rPr lang="en-US" i="1">
                <a:sym typeface="Symbol" charset="0"/>
              </a:rPr>
              <a:t>Idempotence</a:t>
            </a:r>
            <a:r>
              <a:rPr lang="en-US">
                <a:sym typeface="Symbol" charset="0"/>
              </a:rPr>
              <a:t>: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p </a:t>
            </a:r>
            <a:r>
              <a:rPr lang="en-US">
                <a:solidFill>
                  <a:schemeClr val="accent2"/>
                </a:solidFill>
                <a:sym typeface="Symbol" charset="0"/>
              </a:rPr>
              <a:t> </a:t>
            </a:r>
            <a:r>
              <a:rPr lang="en-US" i="1">
                <a:solidFill>
                  <a:schemeClr val="accent2"/>
                </a:solidFill>
                <a:sym typeface="Symbol" charset="0"/>
              </a:rPr>
              <a:t>p       p</a:t>
            </a:r>
            <a:r>
              <a:rPr lang="en-US">
                <a:solidFill>
                  <a:schemeClr val="accent2"/>
                </a:solidFill>
                <a:sym typeface="Symbol" charset="0"/>
              </a:rPr>
              <a:t></a:t>
            </a:r>
            <a:r>
              <a:rPr lang="en-US" i="1">
                <a:solidFill>
                  <a:schemeClr val="accent2"/>
                </a:solidFill>
                <a:sym typeface="Symbol" charset="0"/>
              </a:rPr>
              <a:t>p </a:t>
            </a:r>
            <a:r>
              <a:rPr lang="en-US">
                <a:solidFill>
                  <a:schemeClr val="accent2"/>
                </a:solidFill>
                <a:sym typeface="Symbol" charset="0"/>
              </a:rPr>
              <a:t> </a:t>
            </a:r>
            <a:r>
              <a:rPr lang="en-US" i="1">
                <a:solidFill>
                  <a:schemeClr val="accent2"/>
                </a:solidFill>
                <a:sym typeface="Symbol" charset="0"/>
              </a:rPr>
              <a:t>p</a:t>
            </a:r>
          </a:p>
          <a:p>
            <a:r>
              <a:rPr lang="en-US" i="1">
                <a:sym typeface="Symbol" charset="0"/>
              </a:rPr>
              <a:t>Double negation:       </a:t>
            </a:r>
            <a:r>
              <a:rPr lang="en-US">
                <a:solidFill>
                  <a:schemeClr val="accent2"/>
                </a:solidFill>
                <a:sym typeface="Symbol" charset="0"/>
              </a:rPr>
              <a:t></a:t>
            </a:r>
            <a:r>
              <a:rPr lang="en-US" i="1">
                <a:solidFill>
                  <a:schemeClr val="accent2"/>
                </a:solidFill>
                <a:sym typeface="Symbol" charset="0"/>
              </a:rPr>
              <a:t>p </a:t>
            </a:r>
            <a:r>
              <a:rPr lang="en-US">
                <a:solidFill>
                  <a:schemeClr val="accent2"/>
                </a:solidFill>
                <a:sym typeface="Symbol" charset="0"/>
              </a:rPr>
              <a:t> </a:t>
            </a:r>
            <a:r>
              <a:rPr lang="en-US" i="1">
                <a:solidFill>
                  <a:schemeClr val="accent2"/>
                </a:solidFill>
                <a:sym typeface="Symbol" charset="0"/>
              </a:rPr>
              <a:t>p</a:t>
            </a:r>
          </a:p>
          <a:p>
            <a:r>
              <a:rPr lang="en-US" i="1">
                <a:sym typeface="Symbol" charset="0"/>
              </a:rPr>
              <a:t>Commutativity: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 </a:t>
            </a:r>
            <a:r>
              <a:rPr lang="en-US">
                <a:solidFill>
                  <a:schemeClr val="accent2"/>
                </a:solidFill>
                <a:sym typeface="Symbol" charset="0"/>
              </a:rPr>
              <a:t> </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p    p</a:t>
            </a:r>
            <a:r>
              <a:rPr lang="en-US">
                <a:solidFill>
                  <a:schemeClr val="accent2"/>
                </a:solidFill>
                <a:sym typeface="Symbol" charset="0"/>
              </a:rPr>
              <a:t></a:t>
            </a:r>
            <a:r>
              <a:rPr lang="en-US" i="1">
                <a:solidFill>
                  <a:schemeClr val="accent2"/>
                </a:solidFill>
                <a:sym typeface="Symbol" charset="0"/>
              </a:rPr>
              <a:t>q </a:t>
            </a:r>
            <a:r>
              <a:rPr lang="en-US">
                <a:solidFill>
                  <a:schemeClr val="accent2"/>
                </a:solidFill>
                <a:sym typeface="Symbol" charset="0"/>
              </a:rPr>
              <a:t> </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p</a:t>
            </a:r>
          </a:p>
          <a:p>
            <a:r>
              <a:rPr lang="en-US" i="1">
                <a:sym typeface="Symbol" charset="0"/>
              </a:rPr>
              <a:t>Associativity:          </a:t>
            </a:r>
            <a:r>
              <a:rPr lang="en-US">
                <a:solidFill>
                  <a:schemeClr val="accent2"/>
                </a:solidFill>
                <a:sym typeface="Symbol" charset="0"/>
              </a:rPr>
              <a:t>(</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r</a:t>
            </a:r>
            <a:r>
              <a:rPr lang="en-US">
                <a:solidFill>
                  <a:schemeClr val="accent2"/>
                </a:solidFill>
                <a:sym typeface="Symbol" charset="0"/>
              </a:rPr>
              <a:t> 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r</a:t>
            </a:r>
            <a:r>
              <a:rPr lang="en-US">
                <a:solidFill>
                  <a:schemeClr val="accent2"/>
                </a:solidFill>
                <a:sym typeface="Symbol" charset="0"/>
              </a:rPr>
              <a:t>)</a:t>
            </a:r>
            <a:br>
              <a:rPr lang="en-US">
                <a:solidFill>
                  <a:schemeClr val="accent2"/>
                </a:solidFill>
                <a:sym typeface="Symbol" charset="0"/>
              </a:rPr>
            </a:br>
            <a:r>
              <a:rPr lang="en-US">
                <a:solidFill>
                  <a:schemeClr val="accent2"/>
                </a:solidFill>
                <a:sym typeface="Symbol" charset="0"/>
              </a:rPr>
              <a:t>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r</a:t>
            </a:r>
            <a:r>
              <a:rPr lang="en-US">
                <a:solidFill>
                  <a:schemeClr val="accent2"/>
                </a:solidFill>
                <a:sym typeface="Symbol" charset="0"/>
              </a:rPr>
              <a:t> 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r</a:t>
            </a:r>
            <a:r>
              <a:rPr lang="en-US">
                <a:solidFill>
                  <a:schemeClr val="accent2"/>
                </a:solidFill>
                <a:sym typeface="Symbol" charset="0"/>
              </a:rPr>
              <a:t>)</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81</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763">
                                            <p:txEl>
                                              <p:pRg st="1" end="1"/>
                                            </p:txEl>
                                          </p:spTgt>
                                        </p:tgtEl>
                                        <p:attrNameLst>
                                          <p:attrName>style.visibility</p:attrName>
                                        </p:attrNameLst>
                                      </p:cBhvr>
                                      <p:to>
                                        <p:strVal val="visible"/>
                                      </p:to>
                                    </p:set>
                                    <p:anim calcmode="lin" valueType="num">
                                      <p:cBhvr additive="base">
                                        <p:cTn id="13" dur="500" fill="hold"/>
                                        <p:tgtEl>
                                          <p:spTgt spid="117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76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7763">
                                            <p:txEl>
                                              <p:pRg st="2" end="2"/>
                                            </p:txEl>
                                          </p:spTgt>
                                        </p:tgtEl>
                                        <p:attrNameLst>
                                          <p:attrName>style.visibility</p:attrName>
                                        </p:attrNameLst>
                                      </p:cBhvr>
                                      <p:to>
                                        <p:strVal val="visible"/>
                                      </p:to>
                                    </p:set>
                                    <p:anim calcmode="lin" valueType="num">
                                      <p:cBhvr additive="base">
                                        <p:cTn id="19" dur="5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76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7763">
                                            <p:txEl>
                                              <p:pRg st="3" end="3"/>
                                            </p:txEl>
                                          </p:spTgt>
                                        </p:tgtEl>
                                        <p:attrNameLst>
                                          <p:attrName>style.visibility</p:attrName>
                                        </p:attrNameLst>
                                      </p:cBhvr>
                                      <p:to>
                                        <p:strVal val="visible"/>
                                      </p:to>
                                    </p:set>
                                    <p:anim calcmode="lin" valueType="num">
                                      <p:cBhvr additive="base">
                                        <p:cTn id="25" dur="500" fill="hold"/>
                                        <p:tgtEl>
                                          <p:spTgt spid="1177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776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763">
                                            <p:txEl>
                                              <p:pRg st="4" end="4"/>
                                            </p:txEl>
                                          </p:spTgt>
                                        </p:tgtEl>
                                        <p:attrNameLst>
                                          <p:attrName>style.visibility</p:attrName>
                                        </p:attrNameLst>
                                      </p:cBhvr>
                                      <p:to>
                                        <p:strVal val="visible"/>
                                      </p:to>
                                    </p:set>
                                    <p:anim calcmode="lin" valueType="num">
                                      <p:cBhvr additive="base">
                                        <p:cTn id="31" dur="500" fill="hold"/>
                                        <p:tgtEl>
                                          <p:spTgt spid="1177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776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7763">
                                            <p:txEl>
                                              <p:pRg st="5" end="5"/>
                                            </p:txEl>
                                          </p:spTgt>
                                        </p:tgtEl>
                                        <p:attrNameLst>
                                          <p:attrName>style.visibility</p:attrName>
                                        </p:attrNameLst>
                                      </p:cBhvr>
                                      <p:to>
                                        <p:strVal val="visible"/>
                                      </p:to>
                                    </p:set>
                                    <p:anim calcmode="lin" valueType="num">
                                      <p:cBhvr additive="base">
                                        <p:cTn id="37" dur="5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7763">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ln/>
        </p:spPr>
        <p:txBody>
          <a:bodyPr/>
          <a:lstStyle/>
          <a:p>
            <a:r>
              <a:rPr lang="en-US"/>
              <a:t>More Equivalence Laws</a:t>
            </a:r>
          </a:p>
        </p:txBody>
      </p:sp>
      <p:sp>
        <p:nvSpPr>
          <p:cNvPr id="118787" name="Rectangle 3"/>
          <p:cNvSpPr>
            <a:spLocks noGrp="1" noChangeArrowheads="1"/>
          </p:cNvSpPr>
          <p:nvPr>
            <p:ph type="body" sz="half" idx="1"/>
          </p:nvPr>
        </p:nvSpPr>
        <p:spPr>
          <a:xfrm>
            <a:off x="685800" y="1981200"/>
            <a:ext cx="7772400" cy="4114800"/>
          </a:xfrm>
          <a:ln/>
        </p:spPr>
        <p:txBody>
          <a:bodyPr/>
          <a:lstStyle/>
          <a:p>
            <a:r>
              <a:rPr lang="en-US" sz="2800" i="1"/>
              <a:t>Distributive</a:t>
            </a:r>
            <a:r>
              <a:rPr lang="en-US" sz="2800"/>
              <a:t>:     </a:t>
            </a:r>
            <a:r>
              <a:rPr lang="en-US" sz="2800" i="1">
                <a:solidFill>
                  <a:schemeClr val="accent2"/>
                </a:solidFill>
                <a:sym typeface="Symbol" charset="0"/>
              </a:rPr>
              <a:t>p</a:t>
            </a:r>
            <a:r>
              <a:rPr lang="en-US" sz="2800">
                <a:solidFill>
                  <a:schemeClr val="accent2"/>
                </a:solidFill>
                <a:sym typeface="Symbol" charset="0"/>
              </a:rPr>
              <a:t>(</a:t>
            </a:r>
            <a:r>
              <a:rPr lang="en-US" sz="2800" i="1">
                <a:solidFill>
                  <a:schemeClr val="accent2"/>
                </a:solidFill>
                <a:sym typeface="Symbol" charset="0"/>
              </a:rPr>
              <a:t>q</a:t>
            </a:r>
            <a:r>
              <a:rPr lang="en-US" sz="2800">
                <a:solidFill>
                  <a:schemeClr val="accent2"/>
                </a:solidFill>
                <a:sym typeface="Symbol" charset="0"/>
              </a:rPr>
              <a:t></a:t>
            </a:r>
            <a:r>
              <a:rPr lang="en-US" sz="2800" i="1">
                <a:solidFill>
                  <a:schemeClr val="accent2"/>
                </a:solidFill>
                <a:sym typeface="Symbol" charset="0"/>
              </a:rPr>
              <a:t>r</a:t>
            </a:r>
            <a:r>
              <a:rPr lang="en-US" sz="2800">
                <a:solidFill>
                  <a:schemeClr val="accent2"/>
                </a:solidFill>
                <a:sym typeface="Symbol" charset="0"/>
              </a:rPr>
              <a:t>)  (</a:t>
            </a:r>
            <a:r>
              <a:rPr lang="en-US" sz="2800" i="1">
                <a:solidFill>
                  <a:schemeClr val="accent2"/>
                </a:solidFill>
                <a:sym typeface="Symbol" charset="0"/>
              </a:rPr>
              <a:t>p</a:t>
            </a:r>
            <a:r>
              <a:rPr lang="en-US" sz="2800">
                <a:solidFill>
                  <a:schemeClr val="accent2"/>
                </a:solidFill>
                <a:sym typeface="Symbol" charset="0"/>
              </a:rPr>
              <a:t></a:t>
            </a:r>
            <a:r>
              <a:rPr lang="en-US" sz="2800" i="1">
                <a:solidFill>
                  <a:schemeClr val="accent2"/>
                </a:solidFill>
                <a:sym typeface="Symbol" charset="0"/>
              </a:rPr>
              <a:t>q</a:t>
            </a:r>
            <a:r>
              <a:rPr lang="en-US" sz="2800">
                <a:solidFill>
                  <a:schemeClr val="accent2"/>
                </a:solidFill>
                <a:sym typeface="Symbol" charset="0"/>
              </a:rPr>
              <a:t>)(</a:t>
            </a:r>
            <a:r>
              <a:rPr lang="en-US" sz="2800" i="1">
                <a:solidFill>
                  <a:schemeClr val="accent2"/>
                </a:solidFill>
                <a:sym typeface="Symbol" charset="0"/>
              </a:rPr>
              <a:t>p</a:t>
            </a:r>
            <a:r>
              <a:rPr lang="en-US" sz="2800">
                <a:solidFill>
                  <a:schemeClr val="accent2"/>
                </a:solidFill>
                <a:sym typeface="Symbol" charset="0"/>
              </a:rPr>
              <a:t></a:t>
            </a:r>
            <a:r>
              <a:rPr lang="en-US" sz="2800" i="1">
                <a:solidFill>
                  <a:schemeClr val="accent2"/>
                </a:solidFill>
                <a:sym typeface="Symbol" charset="0"/>
              </a:rPr>
              <a:t>r</a:t>
            </a:r>
            <a:r>
              <a:rPr lang="en-US" sz="2800">
                <a:solidFill>
                  <a:schemeClr val="accent2"/>
                </a:solidFill>
                <a:sym typeface="Symbol" charset="0"/>
              </a:rPr>
              <a:t>)</a:t>
            </a:r>
            <a:br>
              <a:rPr lang="en-US" sz="2800">
                <a:solidFill>
                  <a:schemeClr val="accent2"/>
                </a:solidFill>
                <a:sym typeface="Symbol" charset="0"/>
              </a:rPr>
            </a:br>
            <a:r>
              <a:rPr lang="en-US" sz="2800">
                <a:solidFill>
                  <a:schemeClr val="accent2"/>
                </a:solidFill>
                <a:sym typeface="Symbol" charset="0"/>
              </a:rPr>
              <a:t>                         </a:t>
            </a:r>
            <a:r>
              <a:rPr lang="en-US" sz="2800" i="1">
                <a:solidFill>
                  <a:schemeClr val="accent2"/>
                </a:solidFill>
                <a:sym typeface="Symbol" charset="0"/>
              </a:rPr>
              <a:t>p</a:t>
            </a:r>
            <a:r>
              <a:rPr lang="en-US" sz="2800">
                <a:solidFill>
                  <a:schemeClr val="accent2"/>
                </a:solidFill>
                <a:sym typeface="Symbol" charset="0"/>
              </a:rPr>
              <a:t>(</a:t>
            </a:r>
            <a:r>
              <a:rPr lang="en-US" sz="2800" i="1">
                <a:solidFill>
                  <a:schemeClr val="accent2"/>
                </a:solidFill>
                <a:sym typeface="Symbol" charset="0"/>
              </a:rPr>
              <a:t>q</a:t>
            </a:r>
            <a:r>
              <a:rPr lang="en-US" sz="2800">
                <a:solidFill>
                  <a:schemeClr val="accent2"/>
                </a:solidFill>
                <a:sym typeface="Symbol" charset="0"/>
              </a:rPr>
              <a:t></a:t>
            </a:r>
            <a:r>
              <a:rPr lang="en-US" sz="2800" i="1">
                <a:solidFill>
                  <a:schemeClr val="accent2"/>
                </a:solidFill>
                <a:sym typeface="Symbol" charset="0"/>
              </a:rPr>
              <a:t>r</a:t>
            </a:r>
            <a:r>
              <a:rPr lang="en-US" sz="2800">
                <a:solidFill>
                  <a:schemeClr val="accent2"/>
                </a:solidFill>
                <a:sym typeface="Symbol" charset="0"/>
              </a:rPr>
              <a:t>)  (</a:t>
            </a:r>
            <a:r>
              <a:rPr lang="en-US" sz="2800" i="1">
                <a:solidFill>
                  <a:schemeClr val="accent2"/>
                </a:solidFill>
                <a:sym typeface="Symbol" charset="0"/>
              </a:rPr>
              <a:t>p</a:t>
            </a:r>
            <a:r>
              <a:rPr lang="en-US" sz="2800">
                <a:solidFill>
                  <a:schemeClr val="accent2"/>
                </a:solidFill>
                <a:sym typeface="Symbol" charset="0"/>
              </a:rPr>
              <a:t></a:t>
            </a:r>
            <a:r>
              <a:rPr lang="en-US" sz="2800" i="1">
                <a:solidFill>
                  <a:schemeClr val="accent2"/>
                </a:solidFill>
                <a:sym typeface="Symbol" charset="0"/>
              </a:rPr>
              <a:t>q</a:t>
            </a:r>
            <a:r>
              <a:rPr lang="en-US" sz="2800">
                <a:solidFill>
                  <a:schemeClr val="accent2"/>
                </a:solidFill>
                <a:sym typeface="Symbol" charset="0"/>
              </a:rPr>
              <a:t>)(</a:t>
            </a:r>
            <a:r>
              <a:rPr lang="en-US" sz="2800" i="1">
                <a:solidFill>
                  <a:schemeClr val="accent2"/>
                </a:solidFill>
                <a:sym typeface="Symbol" charset="0"/>
              </a:rPr>
              <a:t>p</a:t>
            </a:r>
            <a:r>
              <a:rPr lang="en-US" sz="2800">
                <a:solidFill>
                  <a:schemeClr val="accent2"/>
                </a:solidFill>
                <a:sym typeface="Symbol" charset="0"/>
              </a:rPr>
              <a:t></a:t>
            </a:r>
            <a:r>
              <a:rPr lang="en-US" sz="2800" i="1">
                <a:solidFill>
                  <a:schemeClr val="accent2"/>
                </a:solidFill>
                <a:sym typeface="Symbol" charset="0"/>
              </a:rPr>
              <a:t>r</a:t>
            </a:r>
            <a:r>
              <a:rPr lang="en-US" sz="2800">
                <a:solidFill>
                  <a:schemeClr val="accent2"/>
                </a:solidFill>
                <a:sym typeface="Symbol" charset="0"/>
              </a:rPr>
              <a:t>)</a:t>
            </a:r>
          </a:p>
          <a:p>
            <a:r>
              <a:rPr lang="en-US" sz="2800" i="1">
                <a:sym typeface="Symbol" charset="0"/>
              </a:rPr>
              <a:t>De Morgan</a:t>
            </a:r>
            <a:r>
              <a:rPr lang="ja-JP" altLang="en-US" sz="2800" i="1">
                <a:latin typeface="Arial"/>
                <a:sym typeface="Symbol" charset="0"/>
              </a:rPr>
              <a:t>’</a:t>
            </a:r>
            <a:r>
              <a:rPr lang="en-US" sz="2800" i="1">
                <a:sym typeface="Symbol" charset="0"/>
              </a:rPr>
              <a:t>s</a:t>
            </a:r>
            <a:r>
              <a:rPr lang="en-US" sz="2800">
                <a:sym typeface="Symbol" charset="0"/>
              </a:rPr>
              <a:t>:</a:t>
            </a:r>
            <a:br>
              <a:rPr lang="en-US" sz="2800">
                <a:sym typeface="Symbol" charset="0"/>
              </a:rPr>
            </a:br>
            <a:r>
              <a:rPr lang="en-US" sz="2800">
                <a:sym typeface="Symbol" charset="0"/>
              </a:rPr>
              <a:t>	</a:t>
            </a:r>
            <a:r>
              <a:rPr lang="en-US" sz="2800">
                <a:solidFill>
                  <a:schemeClr val="accent2"/>
                </a:solidFill>
                <a:sym typeface="Symbol" charset="0"/>
              </a:rPr>
              <a:t>(</a:t>
            </a:r>
            <a:r>
              <a:rPr lang="en-US" sz="2800" i="1">
                <a:solidFill>
                  <a:schemeClr val="accent2"/>
                </a:solidFill>
                <a:sym typeface="Symbol" charset="0"/>
              </a:rPr>
              <a:t>p</a:t>
            </a:r>
            <a:r>
              <a:rPr lang="en-US" sz="2800">
                <a:solidFill>
                  <a:schemeClr val="accent2"/>
                </a:solidFill>
                <a:sym typeface="Symbol" charset="0"/>
              </a:rPr>
              <a:t></a:t>
            </a:r>
            <a:r>
              <a:rPr lang="en-US" sz="2800" i="1">
                <a:solidFill>
                  <a:schemeClr val="accent2"/>
                </a:solidFill>
                <a:sym typeface="Symbol" charset="0"/>
              </a:rPr>
              <a:t>q</a:t>
            </a:r>
            <a:r>
              <a:rPr lang="en-US" sz="2800">
                <a:solidFill>
                  <a:schemeClr val="accent2"/>
                </a:solidFill>
                <a:sym typeface="Symbol" charset="0"/>
              </a:rPr>
              <a:t>)  </a:t>
            </a:r>
            <a:r>
              <a:rPr lang="en-US" sz="2800" i="1">
                <a:solidFill>
                  <a:schemeClr val="accent2"/>
                </a:solidFill>
                <a:sym typeface="Symbol" charset="0"/>
              </a:rPr>
              <a:t>p </a:t>
            </a:r>
            <a:r>
              <a:rPr lang="en-US" sz="2800">
                <a:solidFill>
                  <a:schemeClr val="accent2"/>
                </a:solidFill>
                <a:sym typeface="Symbol" charset="0"/>
              </a:rPr>
              <a:t> </a:t>
            </a:r>
            <a:r>
              <a:rPr lang="en-US" sz="2800" i="1">
                <a:solidFill>
                  <a:schemeClr val="accent2"/>
                </a:solidFill>
                <a:sym typeface="Symbol" charset="0"/>
              </a:rPr>
              <a:t>q</a:t>
            </a:r>
            <a:br>
              <a:rPr lang="en-US" sz="2800" i="1">
                <a:solidFill>
                  <a:schemeClr val="accent2"/>
                </a:solidFill>
                <a:sym typeface="Symbol" charset="0"/>
              </a:rPr>
            </a:br>
            <a:r>
              <a:rPr lang="en-US" sz="2800">
                <a:solidFill>
                  <a:schemeClr val="accent2"/>
                </a:solidFill>
                <a:sym typeface="Symbol" charset="0"/>
              </a:rPr>
              <a:t> 	(</a:t>
            </a:r>
            <a:r>
              <a:rPr lang="en-US" sz="2800" i="1">
                <a:solidFill>
                  <a:schemeClr val="accent2"/>
                </a:solidFill>
                <a:sym typeface="Symbol" charset="0"/>
              </a:rPr>
              <a:t>p</a:t>
            </a:r>
            <a:r>
              <a:rPr lang="en-US" sz="2800">
                <a:solidFill>
                  <a:schemeClr val="accent2"/>
                </a:solidFill>
                <a:sym typeface="Symbol" charset="0"/>
              </a:rPr>
              <a:t></a:t>
            </a:r>
            <a:r>
              <a:rPr lang="en-US" sz="2800" i="1">
                <a:solidFill>
                  <a:schemeClr val="accent2"/>
                </a:solidFill>
                <a:sym typeface="Symbol" charset="0"/>
              </a:rPr>
              <a:t>q</a:t>
            </a:r>
            <a:r>
              <a:rPr lang="en-US" sz="2800">
                <a:solidFill>
                  <a:schemeClr val="accent2"/>
                </a:solidFill>
                <a:sym typeface="Symbol" charset="0"/>
              </a:rPr>
              <a:t>)  </a:t>
            </a:r>
            <a:r>
              <a:rPr lang="en-US" sz="2800" i="1">
                <a:solidFill>
                  <a:schemeClr val="accent2"/>
                </a:solidFill>
                <a:sym typeface="Symbol" charset="0"/>
              </a:rPr>
              <a:t>p </a:t>
            </a:r>
            <a:r>
              <a:rPr lang="en-US" sz="2800">
                <a:solidFill>
                  <a:schemeClr val="accent2"/>
                </a:solidFill>
                <a:sym typeface="Symbol" charset="0"/>
              </a:rPr>
              <a:t> </a:t>
            </a:r>
            <a:r>
              <a:rPr lang="en-US" sz="2800" i="1">
                <a:solidFill>
                  <a:schemeClr val="accent2"/>
                </a:solidFill>
                <a:sym typeface="Symbol" charset="0"/>
              </a:rPr>
              <a:t>q</a:t>
            </a:r>
            <a:r>
              <a:rPr lang="en-US" sz="2800">
                <a:sym typeface="Symbol" charset="0"/>
              </a:rPr>
              <a:t> </a:t>
            </a:r>
          </a:p>
          <a:p>
            <a:r>
              <a:rPr lang="en-US" sz="2800" i="1">
                <a:sym typeface="Symbol" charset="0"/>
              </a:rPr>
              <a:t>Trivial tautology/contradiction</a:t>
            </a:r>
            <a:r>
              <a:rPr lang="en-US" sz="2800">
                <a:sym typeface="Symbol" charset="0"/>
              </a:rPr>
              <a:t>:</a:t>
            </a:r>
            <a:br>
              <a:rPr lang="en-US" sz="2800">
                <a:sym typeface="Symbol" charset="0"/>
              </a:rPr>
            </a:br>
            <a:r>
              <a:rPr lang="en-US" sz="2800">
                <a:sym typeface="Symbol" charset="0"/>
              </a:rPr>
              <a:t>      </a:t>
            </a:r>
            <a:r>
              <a:rPr lang="en-US" sz="2800" i="1">
                <a:solidFill>
                  <a:schemeClr val="accent2"/>
                </a:solidFill>
                <a:sym typeface="Symbol" charset="0"/>
              </a:rPr>
              <a:t>p</a:t>
            </a:r>
            <a:r>
              <a:rPr lang="en-US" sz="2800">
                <a:solidFill>
                  <a:schemeClr val="accent2"/>
                </a:solidFill>
                <a:sym typeface="Symbol" charset="0"/>
              </a:rPr>
              <a:t>  </a:t>
            </a:r>
            <a:r>
              <a:rPr lang="en-US" sz="2800" i="1">
                <a:solidFill>
                  <a:schemeClr val="accent2"/>
                </a:solidFill>
                <a:sym typeface="Symbol" charset="0"/>
              </a:rPr>
              <a:t>p</a:t>
            </a:r>
            <a:r>
              <a:rPr lang="en-US" sz="2800">
                <a:solidFill>
                  <a:schemeClr val="accent2"/>
                </a:solidFill>
                <a:sym typeface="Symbol" charset="0"/>
              </a:rPr>
              <a:t>  </a:t>
            </a:r>
            <a:r>
              <a:rPr lang="en-US" sz="2800" b="1">
                <a:solidFill>
                  <a:schemeClr val="accent2"/>
                </a:solidFill>
                <a:sym typeface="Symbol" charset="0"/>
              </a:rPr>
              <a:t>T</a:t>
            </a:r>
            <a:r>
              <a:rPr lang="en-US" sz="2800">
                <a:solidFill>
                  <a:schemeClr val="accent2"/>
                </a:solidFill>
                <a:sym typeface="Symbol" charset="0"/>
              </a:rPr>
              <a:t>         </a:t>
            </a:r>
            <a:r>
              <a:rPr lang="en-US" sz="2800" i="1">
                <a:solidFill>
                  <a:schemeClr val="accent2"/>
                </a:solidFill>
                <a:sym typeface="Symbol" charset="0"/>
              </a:rPr>
              <a:t>p</a:t>
            </a:r>
            <a:r>
              <a:rPr lang="en-US" sz="2800">
                <a:solidFill>
                  <a:schemeClr val="accent2"/>
                </a:solidFill>
                <a:sym typeface="Symbol" charset="0"/>
              </a:rPr>
              <a:t>  </a:t>
            </a:r>
            <a:r>
              <a:rPr lang="en-US" sz="2800" i="1">
                <a:solidFill>
                  <a:schemeClr val="accent2"/>
                </a:solidFill>
                <a:sym typeface="Symbol" charset="0"/>
              </a:rPr>
              <a:t>p</a:t>
            </a:r>
            <a:r>
              <a:rPr lang="en-US" sz="2800">
                <a:solidFill>
                  <a:schemeClr val="accent2"/>
                </a:solidFill>
                <a:sym typeface="Symbol" charset="0"/>
              </a:rPr>
              <a:t>  </a:t>
            </a:r>
            <a:r>
              <a:rPr lang="en-US" sz="2800" b="1">
                <a:solidFill>
                  <a:schemeClr val="accent2"/>
                </a:solidFill>
                <a:sym typeface="Symbol" charset="0"/>
              </a:rPr>
              <a:t>F</a:t>
            </a:r>
          </a:p>
        </p:txBody>
      </p:sp>
      <p:pic>
        <p:nvPicPr>
          <p:cNvPr id="118791" name="Picture 7" descr="DeMorgan"/>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467600" y="3048000"/>
            <a:ext cx="1127125" cy="1371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18793" name="Text Box 9"/>
          <p:cNvSpPr txBox="1">
            <a:spLocks noChangeArrowheads="1"/>
          </p:cNvSpPr>
          <p:nvPr/>
        </p:nvSpPr>
        <p:spPr bwMode="auto">
          <a:xfrm>
            <a:off x="7331075" y="4419600"/>
            <a:ext cx="1327150" cy="9159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a:t>Augustus</a:t>
            </a:r>
            <a:br>
              <a:rPr lang="en-US" sz="1800"/>
            </a:br>
            <a:r>
              <a:rPr lang="en-US" sz="1800"/>
              <a:t>De Morgan</a:t>
            </a:r>
            <a:br>
              <a:rPr lang="en-US" sz="1800"/>
            </a:br>
            <a:r>
              <a:rPr lang="en-US" sz="1800"/>
              <a:t>(1806-1871)</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5" name="Slide Number Placeholder 4"/>
          <p:cNvSpPr>
            <a:spLocks noGrp="1"/>
          </p:cNvSpPr>
          <p:nvPr>
            <p:ph type="sldNum" sz="quarter" idx="12"/>
          </p:nvPr>
        </p:nvSpPr>
        <p:spPr/>
        <p:txBody>
          <a:bodyPr/>
          <a:lstStyle/>
          <a:p>
            <a:fld id="{3F6981B8-5A86-B34D-B3A4-AEA571BF7DC8}" type="slidenum">
              <a:rPr lang="en-US" smtClean="0"/>
              <a:pPr/>
              <a:t>82</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 calcmode="lin" valueType="num">
                                      <p:cBhvr additive="base">
                                        <p:cTn id="19"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ln/>
        </p:spPr>
        <p:txBody>
          <a:bodyPr/>
          <a:lstStyle/>
          <a:p>
            <a:r>
              <a:rPr lang="en-US" sz="4000"/>
              <a:t>Defining Operators via Equivalences</a:t>
            </a:r>
            <a:endParaRPr lang="en-US"/>
          </a:p>
        </p:txBody>
      </p:sp>
      <p:sp>
        <p:nvSpPr>
          <p:cNvPr id="119811" name="Rectangle 3"/>
          <p:cNvSpPr>
            <a:spLocks noGrp="1" noChangeArrowheads="1"/>
          </p:cNvSpPr>
          <p:nvPr>
            <p:ph type="body" idx="1"/>
          </p:nvPr>
        </p:nvSpPr>
        <p:spPr>
          <a:ln/>
        </p:spPr>
        <p:txBody>
          <a:bodyPr/>
          <a:lstStyle/>
          <a:p>
            <a:pPr>
              <a:buFontTx/>
              <a:buNone/>
            </a:pPr>
            <a:r>
              <a:rPr lang="en-US" sz="2800"/>
              <a:t>Some equivalences can be thought of as </a:t>
            </a:r>
            <a:r>
              <a:rPr lang="en-US" sz="2800" i="1"/>
              <a:t>definitions</a:t>
            </a:r>
            <a:r>
              <a:rPr lang="en-US" sz="2800"/>
              <a:t> of one operator in terms of others:</a:t>
            </a:r>
          </a:p>
          <a:p>
            <a:r>
              <a:rPr lang="en-US"/>
              <a:t>Exclusive or:   </a:t>
            </a:r>
            <a:r>
              <a:rPr lang="en-US" i="1">
                <a:solidFill>
                  <a:schemeClr val="accent2"/>
                </a:solidFill>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 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br>
              <a:rPr lang="en-US">
                <a:solidFill>
                  <a:schemeClr val="accent2"/>
                </a:solidFill>
                <a:sym typeface="Symbol" charset="0"/>
              </a:rPr>
            </a:br>
            <a:r>
              <a:rPr lang="en-US">
                <a:solidFill>
                  <a:schemeClr val="accent2"/>
                </a:solidFill>
                <a:sym typeface="Symbol" charset="0"/>
              </a:rPr>
              <a:t>                        </a:t>
            </a:r>
            <a:r>
              <a:rPr lang="en-US" i="1">
                <a:solidFill>
                  <a:schemeClr val="accent2"/>
                </a:solidFill>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 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p</a:t>
            </a:r>
            <a:r>
              <a:rPr lang="en-US">
                <a:solidFill>
                  <a:schemeClr val="accent2"/>
                </a:solidFill>
                <a:sym typeface="Symbol" charset="0"/>
              </a:rPr>
              <a:t>)</a:t>
            </a:r>
          </a:p>
          <a:p>
            <a:r>
              <a:rPr lang="en-US">
                <a:sym typeface="Symbol" charset="0"/>
              </a:rPr>
              <a:t>Implies: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 </a:t>
            </a:r>
            <a:r>
              <a:rPr lang="en-US">
                <a:solidFill>
                  <a:schemeClr val="accent2"/>
                </a:solidFill>
                <a:sym typeface="Symbol" charset="0"/>
              </a:rPr>
              <a:t> </a:t>
            </a:r>
            <a:r>
              <a:rPr lang="en-US" i="1">
                <a:solidFill>
                  <a:schemeClr val="accent2"/>
                </a:solidFill>
                <a:sym typeface="Symbol" charset="0"/>
              </a:rPr>
              <a:t>p </a:t>
            </a:r>
            <a:r>
              <a:rPr lang="en-US">
                <a:solidFill>
                  <a:schemeClr val="accent2"/>
                </a:solidFill>
                <a:sym typeface="Symbol" charset="0"/>
              </a:rPr>
              <a:t> </a:t>
            </a:r>
            <a:r>
              <a:rPr lang="en-US" i="1">
                <a:solidFill>
                  <a:schemeClr val="accent2"/>
                </a:solidFill>
                <a:sym typeface="Symbol" charset="0"/>
              </a:rPr>
              <a:t>q</a:t>
            </a:r>
          </a:p>
          <a:p>
            <a:r>
              <a:rPr lang="en-US">
                <a:sym typeface="Symbol" charset="0"/>
              </a:rPr>
              <a:t>Biconditional: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 </a:t>
            </a:r>
            <a:r>
              <a:rPr lang="en-US">
                <a:solidFill>
                  <a:schemeClr val="accent2"/>
                </a:solidFill>
                <a:sym typeface="Symbol" charset="0"/>
              </a:rPr>
              <a:t>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 </a:t>
            </a:r>
            <a:r>
              <a:rPr lang="en-US">
                <a:solidFill>
                  <a:schemeClr val="accent2"/>
                </a:solidFill>
                <a:sym typeface="Symbol" charset="0"/>
              </a:rPr>
              <a:t> (</a:t>
            </a:r>
            <a:r>
              <a:rPr lang="en-US" i="1">
                <a:solidFill>
                  <a:schemeClr val="accent2"/>
                </a:solidFill>
                <a:sym typeface="Symbol" charset="0"/>
              </a:rPr>
              <a:t>q</a:t>
            </a:r>
            <a:r>
              <a:rPr lang="en-US">
                <a:solidFill>
                  <a:schemeClr val="accent2"/>
                </a:solidFill>
                <a:sym typeface="Symbol" charset="0"/>
              </a:rPr>
              <a:t></a:t>
            </a:r>
            <a:r>
              <a:rPr lang="en-US" i="1">
                <a:solidFill>
                  <a:schemeClr val="accent2"/>
                </a:solidFill>
                <a:sym typeface="Symbol" charset="0"/>
              </a:rPr>
              <a:t>p</a:t>
            </a:r>
            <a:r>
              <a:rPr lang="en-US">
                <a:solidFill>
                  <a:schemeClr val="accent2"/>
                </a:solidFill>
                <a:sym typeface="Symbol" charset="0"/>
              </a:rPr>
              <a:t>)</a:t>
            </a:r>
            <a:br>
              <a:rPr lang="en-US">
                <a:solidFill>
                  <a:schemeClr val="accent2"/>
                </a:solidFill>
                <a:sym typeface="Symbol" charset="0"/>
              </a:rPr>
            </a:br>
            <a:r>
              <a:rPr lang="en-US">
                <a:solidFill>
                  <a:schemeClr val="accent2"/>
                </a:solidFill>
                <a:sym typeface="Symbol" charset="0"/>
              </a:rPr>
              <a:t>                        </a:t>
            </a:r>
            <a:r>
              <a:rPr lang="en-US" i="1">
                <a:solidFill>
                  <a:schemeClr val="accent2"/>
                </a:solidFill>
                <a:sym typeface="Symbol" charset="0"/>
              </a:rPr>
              <a:t>p</a:t>
            </a:r>
            <a:r>
              <a:rPr lang="en-US">
                <a:solidFill>
                  <a:schemeClr val="accent2"/>
                </a:solidFill>
                <a:sym typeface="Symbol" charset="0"/>
              </a:rPr>
              <a:t></a:t>
            </a:r>
            <a:r>
              <a:rPr lang="en-US" i="1">
                <a:solidFill>
                  <a:schemeClr val="accent2"/>
                </a:solidFill>
                <a:sym typeface="Symbol" charset="0"/>
              </a:rPr>
              <a:t>q </a:t>
            </a:r>
            <a:r>
              <a:rPr lang="en-US">
                <a:solidFill>
                  <a:schemeClr val="accent2"/>
                </a:solidFill>
                <a:sym typeface="Symbol" charset="0"/>
              </a:rPr>
              <a:t> (</a:t>
            </a:r>
            <a:r>
              <a:rPr lang="en-US" i="1">
                <a:solidFill>
                  <a:schemeClr val="accent2"/>
                </a:solidFill>
              </a:rPr>
              <a:t>p</a:t>
            </a:r>
            <a:r>
              <a:rPr lang="en-US">
                <a:solidFill>
                  <a:schemeClr val="accent2"/>
                </a:solidFill>
                <a:sym typeface="Symbol" charset="0"/>
              </a:rPr>
              <a:t></a:t>
            </a:r>
            <a:r>
              <a:rPr lang="en-US" i="1">
                <a:solidFill>
                  <a:schemeClr val="accent2"/>
                </a:solidFill>
                <a:sym typeface="Symbol" charset="0"/>
              </a:rPr>
              <a:t>q</a:t>
            </a:r>
            <a:r>
              <a:rPr lang="en-US">
                <a:solidFill>
                  <a:schemeClr val="accent2"/>
                </a:solidFill>
                <a:sym typeface="Symbol" charset="0"/>
              </a:rPr>
              <a:t>)</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83</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ln/>
        </p:spPr>
        <p:txBody>
          <a:bodyPr/>
          <a:lstStyle/>
          <a:p>
            <a:r>
              <a:rPr lang="en-US" sz="4000"/>
              <a:t>How you may use equivalence laws: Example (1)</a:t>
            </a:r>
          </a:p>
        </p:txBody>
      </p:sp>
      <p:sp>
        <p:nvSpPr>
          <p:cNvPr id="1204227" name="Rectangle 3"/>
          <p:cNvSpPr>
            <a:spLocks noGrp="1" noChangeArrowheads="1"/>
          </p:cNvSpPr>
          <p:nvPr>
            <p:ph type="body" idx="1"/>
          </p:nvPr>
        </p:nvSpPr>
        <p:spPr>
          <a:ln/>
        </p:spPr>
        <p:txBody>
          <a:bodyPr/>
          <a:lstStyle/>
          <a:p>
            <a:r>
              <a:rPr lang="en-US" dirty="0">
                <a:solidFill>
                  <a:schemeClr val="accent2"/>
                </a:solidFill>
                <a:sym typeface="Symbol" charset="0"/>
              </a:rPr>
              <a:t>Use equivalences to prove that </a:t>
            </a:r>
            <a:br>
              <a:rPr lang="en-US" dirty="0">
                <a:solidFill>
                  <a:schemeClr val="accent2"/>
                </a:solidFill>
                <a:sym typeface="Symbol" charset="0"/>
              </a:rPr>
            </a:br>
            <a:r>
              <a:rPr lang="en-US" dirty="0">
                <a:solidFill>
                  <a:schemeClr val="accent2"/>
                </a:solidFill>
                <a:sym typeface="Symbol" charset="0"/>
              </a:rPr>
              <a:t>(</a:t>
            </a:r>
            <a:r>
              <a:rPr lang="en-US" i="1" dirty="0">
                <a:solidFill>
                  <a:schemeClr val="accent2"/>
                </a:solidFill>
                <a:sym typeface="Symbol" charset="0"/>
              </a:rPr>
              <a:t>r </a:t>
            </a:r>
            <a:r>
              <a:rPr lang="en-US" dirty="0">
                <a:solidFill>
                  <a:schemeClr val="accent2"/>
                </a:solidFill>
                <a:sym typeface="Symbol" charset="0"/>
              </a:rPr>
              <a:t> </a:t>
            </a:r>
            <a:r>
              <a:rPr lang="en-US" i="1" dirty="0">
                <a:solidFill>
                  <a:schemeClr val="accent2"/>
                </a:solidFill>
                <a:sym typeface="Symbol" charset="0"/>
              </a:rPr>
              <a:t>s</a:t>
            </a:r>
            <a:r>
              <a:rPr lang="en-US" dirty="0">
                <a:solidFill>
                  <a:schemeClr val="accent2"/>
                </a:solidFill>
                <a:sym typeface="Symbol" charset="0"/>
              </a:rPr>
              <a:t>)    </a:t>
            </a:r>
            <a:r>
              <a:rPr lang="en-US" i="1" dirty="0">
                <a:solidFill>
                  <a:schemeClr val="accent2"/>
                </a:solidFill>
                <a:sym typeface="Symbol" charset="0"/>
              </a:rPr>
              <a:t>s</a:t>
            </a:r>
            <a:r>
              <a:rPr lang="en-US" dirty="0">
                <a:solidFill>
                  <a:schemeClr val="accent2"/>
                </a:solidFill>
                <a:sym typeface="Symbol" charset="0"/>
              </a:rPr>
              <a:t>  </a:t>
            </a:r>
            <a:r>
              <a:rPr lang="en-US" i="1" dirty="0">
                <a:solidFill>
                  <a:schemeClr val="accent2"/>
                </a:solidFill>
                <a:sym typeface="Symbol" charset="0"/>
              </a:rPr>
              <a:t>r</a:t>
            </a:r>
            <a:r>
              <a:rPr lang="en-US" dirty="0">
                <a:solidFill>
                  <a:schemeClr val="accent2"/>
                </a:solidFill>
                <a:sym typeface="Symbol" charset="0"/>
              </a:rPr>
              <a:t>.</a:t>
            </a:r>
          </a:p>
          <a:p>
            <a:endParaRPr lang="en-US" dirty="0">
              <a:solidFill>
                <a:schemeClr val="accent2"/>
              </a:solidFill>
              <a:sym typeface="Symbol" charset="0"/>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84</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4227">
                                            <p:txEl>
                                              <p:pRg st="0" end="0"/>
                                            </p:txEl>
                                          </p:spTgt>
                                        </p:tgtEl>
                                        <p:attrNameLst>
                                          <p:attrName>style.visibility</p:attrName>
                                        </p:attrNameLst>
                                      </p:cBhvr>
                                      <p:to>
                                        <p:strVal val="visible"/>
                                      </p:to>
                                    </p:set>
                                    <p:anim calcmode="lin" valueType="num">
                                      <p:cBhvr additive="base">
                                        <p:cTn id="7" dur="500" fill="hold"/>
                                        <p:tgtEl>
                                          <p:spTgt spid="1204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422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a:ln/>
        </p:spPr>
        <p:txBody>
          <a:bodyPr/>
          <a:lstStyle/>
          <a:p>
            <a:r>
              <a:rPr lang="en-US" sz="4000"/>
              <a:t>How you may use equivalence laws: Example (1)</a:t>
            </a:r>
          </a:p>
        </p:txBody>
      </p:sp>
      <p:sp>
        <p:nvSpPr>
          <p:cNvPr id="1206275" name="Rectangle 3"/>
          <p:cNvSpPr>
            <a:spLocks noGrp="1" noChangeArrowheads="1"/>
          </p:cNvSpPr>
          <p:nvPr>
            <p:ph type="body" idx="1"/>
          </p:nvPr>
        </p:nvSpPr>
        <p:spPr>
          <a:ln/>
        </p:spPr>
        <p:txBody>
          <a:bodyPr/>
          <a:lstStyle/>
          <a:p>
            <a:pPr>
              <a:buFontTx/>
              <a:buNone/>
            </a:pPr>
            <a:r>
              <a:rPr lang="en-US">
                <a:solidFill>
                  <a:schemeClr val="accent2"/>
                </a:solidFill>
                <a:sym typeface="Symbol" charset="0"/>
              </a:rPr>
              <a:t> (</a:t>
            </a:r>
            <a:r>
              <a:rPr lang="en-US" i="1">
                <a:solidFill>
                  <a:schemeClr val="accent2"/>
                </a:solidFill>
                <a:sym typeface="Symbol" charset="0"/>
              </a:rPr>
              <a:t>r </a:t>
            </a:r>
            <a:r>
              <a:rPr lang="en-US">
                <a:solidFill>
                  <a:schemeClr val="accent2"/>
                </a:solidFill>
                <a:sym typeface="Symbol" charset="0"/>
              </a:rPr>
              <a:t> </a:t>
            </a:r>
            <a:r>
              <a:rPr lang="en-US" i="1">
                <a:solidFill>
                  <a:schemeClr val="accent2"/>
                </a:solidFill>
                <a:sym typeface="Symbol" charset="0"/>
              </a:rPr>
              <a:t>s</a:t>
            </a:r>
            <a:r>
              <a:rPr lang="en-US">
                <a:solidFill>
                  <a:schemeClr val="accent2"/>
                </a:solidFill>
                <a:sym typeface="Symbol" charset="0"/>
              </a:rPr>
              <a:t>)   (De Morgan)</a:t>
            </a:r>
          </a:p>
          <a:p>
            <a:pPr>
              <a:buFontTx/>
              <a:buNone/>
            </a:pPr>
            <a:r>
              <a:rPr lang="en-US">
                <a:solidFill>
                  <a:schemeClr val="accent2"/>
                </a:solidFill>
                <a:sym typeface="Symbol" charset="0"/>
              </a:rPr>
              <a:t></a:t>
            </a:r>
            <a:r>
              <a:rPr lang="en-US" i="1">
                <a:solidFill>
                  <a:schemeClr val="accent2"/>
                </a:solidFill>
                <a:sym typeface="Symbol" charset="0"/>
              </a:rPr>
              <a:t>r </a:t>
            </a:r>
            <a:r>
              <a:rPr lang="en-US">
                <a:solidFill>
                  <a:schemeClr val="accent2"/>
                </a:solidFill>
                <a:sym typeface="Symbol" charset="0"/>
              </a:rPr>
              <a:t> </a:t>
            </a:r>
            <a:r>
              <a:rPr lang="en-US" i="1">
                <a:solidFill>
                  <a:schemeClr val="accent2"/>
                </a:solidFill>
                <a:sym typeface="Symbol" charset="0"/>
              </a:rPr>
              <a:t>s  </a:t>
            </a:r>
            <a:r>
              <a:rPr lang="en-US">
                <a:solidFill>
                  <a:schemeClr val="accent2"/>
                </a:solidFill>
                <a:sym typeface="Symbol" charset="0"/>
              </a:rPr>
              <a:t> (Commutativity)</a:t>
            </a:r>
          </a:p>
          <a:p>
            <a:pPr>
              <a:buFontTx/>
              <a:buNone/>
            </a:pPr>
            <a:r>
              <a:rPr lang="en-US">
                <a:solidFill>
                  <a:schemeClr val="accent2"/>
                </a:solidFill>
                <a:sym typeface="Symbol" charset="0"/>
              </a:rPr>
              <a:t></a:t>
            </a:r>
            <a:r>
              <a:rPr lang="en-US" i="1">
                <a:solidFill>
                  <a:schemeClr val="accent2"/>
                </a:solidFill>
                <a:sym typeface="Symbol" charset="0"/>
              </a:rPr>
              <a:t>s</a:t>
            </a:r>
            <a:r>
              <a:rPr lang="en-US">
                <a:solidFill>
                  <a:schemeClr val="accent2"/>
                </a:solidFill>
                <a:sym typeface="Symbol" charset="0"/>
              </a:rPr>
              <a:t> </a:t>
            </a:r>
            <a:r>
              <a:rPr lang="en-US" i="1">
                <a:solidFill>
                  <a:schemeClr val="accent2"/>
                </a:solidFill>
                <a:sym typeface="Symbol" charset="0"/>
              </a:rPr>
              <a:t>r  </a:t>
            </a:r>
            <a:r>
              <a:rPr lang="en-US">
                <a:solidFill>
                  <a:schemeClr val="accent2"/>
                </a:solidFill>
                <a:sym typeface="Symbol" charset="0"/>
              </a:rPr>
              <a:t> (</a:t>
            </a:r>
            <a:r>
              <a:rPr lang="en-US" i="1">
                <a:solidFill>
                  <a:schemeClr val="accent2"/>
                </a:solidFill>
                <a:sym typeface="Symbol" charset="0"/>
              </a:rPr>
              <a:t>2x</a:t>
            </a:r>
            <a:r>
              <a:rPr lang="en-US">
                <a:solidFill>
                  <a:schemeClr val="accent2"/>
                </a:solidFill>
                <a:sym typeface="Symbol" charset="0"/>
              </a:rPr>
              <a:t> Double Negation)</a:t>
            </a:r>
          </a:p>
          <a:p>
            <a:pPr>
              <a:buFontTx/>
              <a:buNone/>
            </a:pPr>
            <a:r>
              <a:rPr lang="en-US" i="1">
                <a:solidFill>
                  <a:schemeClr val="accent2"/>
                </a:solidFill>
                <a:sym typeface="Symbol" charset="0"/>
              </a:rPr>
              <a:t>s</a:t>
            </a:r>
            <a:r>
              <a:rPr lang="en-US">
                <a:solidFill>
                  <a:schemeClr val="accent2"/>
                </a:solidFill>
                <a:sym typeface="Symbol" charset="0"/>
              </a:rPr>
              <a:t>  </a:t>
            </a:r>
            <a:r>
              <a:rPr lang="en-US" i="1">
                <a:solidFill>
                  <a:schemeClr val="accent2"/>
                </a:solidFill>
                <a:sym typeface="Symbol" charset="0"/>
              </a:rPr>
              <a:t>r</a:t>
            </a:r>
            <a:r>
              <a:rPr lang="en-US">
                <a:solidFill>
                  <a:schemeClr val="accent2"/>
                </a:solidFill>
                <a:sym typeface="Symbol" charset="0"/>
              </a:rPr>
              <a:t>.</a:t>
            </a:r>
          </a:p>
          <a:p>
            <a:endParaRPr lang="en-US">
              <a:solidFill>
                <a:schemeClr val="accent2"/>
              </a:solidFill>
              <a:sym typeface="Symbol" charset="0"/>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85</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6275">
                                            <p:txEl>
                                              <p:pRg st="0" end="0"/>
                                            </p:txEl>
                                          </p:spTgt>
                                        </p:tgtEl>
                                        <p:attrNameLst>
                                          <p:attrName>style.visibility</p:attrName>
                                        </p:attrNameLst>
                                      </p:cBhvr>
                                      <p:to>
                                        <p:strVal val="visible"/>
                                      </p:to>
                                    </p:set>
                                    <p:anim calcmode="lin" valueType="num">
                                      <p:cBhvr additive="base">
                                        <p:cTn id="7" dur="500" fill="hold"/>
                                        <p:tgtEl>
                                          <p:spTgt spid="1206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627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6275">
                                            <p:txEl>
                                              <p:pRg st="1" end="1"/>
                                            </p:txEl>
                                          </p:spTgt>
                                        </p:tgtEl>
                                        <p:attrNameLst>
                                          <p:attrName>style.visibility</p:attrName>
                                        </p:attrNameLst>
                                      </p:cBhvr>
                                      <p:to>
                                        <p:strVal val="visible"/>
                                      </p:to>
                                    </p:set>
                                    <p:anim calcmode="lin" valueType="num">
                                      <p:cBhvr additive="base">
                                        <p:cTn id="13" dur="500" fill="hold"/>
                                        <p:tgtEl>
                                          <p:spTgt spid="1206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627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06275">
                                            <p:txEl>
                                              <p:pRg st="2" end="2"/>
                                            </p:txEl>
                                          </p:spTgt>
                                        </p:tgtEl>
                                        <p:attrNameLst>
                                          <p:attrName>style.visibility</p:attrName>
                                        </p:attrNameLst>
                                      </p:cBhvr>
                                      <p:to>
                                        <p:strVal val="visible"/>
                                      </p:to>
                                    </p:set>
                                    <p:anim calcmode="lin" valueType="num">
                                      <p:cBhvr additive="base">
                                        <p:cTn id="19" dur="500" fill="hold"/>
                                        <p:tgtEl>
                                          <p:spTgt spid="1206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627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06275">
                                            <p:txEl>
                                              <p:pRg st="3" end="3"/>
                                            </p:txEl>
                                          </p:spTgt>
                                        </p:tgtEl>
                                        <p:attrNameLst>
                                          <p:attrName>style.visibility</p:attrName>
                                        </p:attrNameLst>
                                      </p:cBhvr>
                                      <p:to>
                                        <p:strVal val="visible"/>
                                      </p:to>
                                    </p:set>
                                    <p:anim calcmode="lin" valueType="num">
                                      <p:cBhvr additive="base">
                                        <p:cTn id="25" dur="500" fill="hold"/>
                                        <p:tgtEl>
                                          <p:spTgt spid="1206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627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5"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a:ln/>
        </p:spPr>
        <p:txBody>
          <a:bodyPr/>
          <a:lstStyle/>
          <a:p>
            <a:r>
              <a:rPr lang="en-US" sz="4000"/>
              <a:t>How you may use equivalence laws: Example (2)</a:t>
            </a:r>
          </a:p>
        </p:txBody>
      </p:sp>
      <p:sp>
        <p:nvSpPr>
          <p:cNvPr id="1208323" name="Rectangle 3"/>
          <p:cNvSpPr>
            <a:spLocks noGrp="1" noChangeArrowheads="1"/>
          </p:cNvSpPr>
          <p:nvPr>
            <p:ph type="body" idx="1"/>
          </p:nvPr>
        </p:nvSpPr>
        <p:spPr>
          <a:ln/>
        </p:spPr>
        <p:txBody>
          <a:bodyPr/>
          <a:lstStyle/>
          <a:p>
            <a:pPr>
              <a:lnSpc>
                <a:spcPct val="90000"/>
              </a:lnSpc>
            </a:pPr>
            <a:r>
              <a:rPr lang="en-US" sz="2800" dirty="0">
                <a:solidFill>
                  <a:schemeClr val="accent2"/>
                </a:solidFill>
                <a:sym typeface="Symbol" charset="0"/>
              </a:rPr>
              <a:t>Use equivalences to prove that </a:t>
            </a:r>
            <a:br>
              <a:rPr lang="en-US" sz="2800" dirty="0">
                <a:solidFill>
                  <a:schemeClr val="accent2"/>
                </a:solidFill>
                <a:sym typeface="Symbol" charset="0"/>
              </a:rPr>
            </a:br>
            <a:r>
              <a:rPr lang="en-US" sz="2800" dirty="0">
                <a:solidFill>
                  <a:schemeClr val="accent2"/>
                </a:solidFill>
                <a:sym typeface="Symbol" charset="0"/>
              </a:rPr>
              <a:t>(</a:t>
            </a:r>
            <a:r>
              <a:rPr lang="en-US" sz="2800" i="1" dirty="0">
                <a:solidFill>
                  <a:schemeClr val="accent2"/>
                </a:solidFill>
                <a:sym typeface="Symbol" charset="0"/>
              </a:rPr>
              <a:t>p </a:t>
            </a:r>
            <a:r>
              <a:rPr lang="en-US" sz="2800" dirty="0">
                <a:solidFill>
                  <a:schemeClr val="accent2"/>
                </a:solidFill>
                <a:sym typeface="Symbol" charset="0"/>
              </a:rPr>
              <a:t> </a:t>
            </a:r>
            <a:r>
              <a:rPr lang="en-US" sz="2800" i="1" dirty="0">
                <a:solidFill>
                  <a:schemeClr val="accent2"/>
                </a:solidFill>
                <a:sym typeface="Symbol" charset="0"/>
              </a:rPr>
              <a:t>q</a:t>
            </a:r>
            <a:r>
              <a:rPr lang="en-US" sz="2800" dirty="0">
                <a:solidFill>
                  <a:schemeClr val="accent2"/>
                </a:solidFill>
                <a:sym typeface="Symbol" charset="0"/>
              </a:rPr>
              <a:t>)  (</a:t>
            </a:r>
            <a:r>
              <a:rPr lang="en-US" sz="2800" i="1" dirty="0">
                <a:solidFill>
                  <a:schemeClr val="accent2"/>
                </a:solidFill>
                <a:sym typeface="Symbol" charset="0"/>
              </a:rPr>
              <a:t>p</a:t>
            </a:r>
            <a:r>
              <a:rPr lang="en-US" sz="2800" dirty="0">
                <a:solidFill>
                  <a:schemeClr val="accent2"/>
                </a:solidFill>
                <a:sym typeface="Symbol" charset="0"/>
              </a:rPr>
              <a:t>  </a:t>
            </a:r>
            <a:r>
              <a:rPr lang="en-US" sz="2800" i="1" dirty="0">
                <a:solidFill>
                  <a:schemeClr val="accent2"/>
                </a:solidFill>
                <a:sym typeface="Symbol" charset="0"/>
              </a:rPr>
              <a:t>r</a:t>
            </a:r>
            <a:r>
              <a:rPr lang="en-US" sz="2800" dirty="0">
                <a:solidFill>
                  <a:schemeClr val="accent2"/>
                </a:solidFill>
                <a:sym typeface="Symbol" charset="0"/>
              </a:rPr>
              <a:t>)</a:t>
            </a:r>
            <a:r>
              <a:rPr lang="en-US" sz="2800" i="1" dirty="0">
                <a:solidFill>
                  <a:schemeClr val="accent2"/>
                </a:solidFill>
                <a:sym typeface="Symbol" charset="0"/>
              </a:rPr>
              <a:t>   </a:t>
            </a:r>
            <a:r>
              <a:rPr lang="en-US" sz="2800" dirty="0">
                <a:solidFill>
                  <a:schemeClr val="accent2"/>
                </a:solidFill>
                <a:sym typeface="Symbol" charset="0"/>
              </a:rPr>
              <a:t>    </a:t>
            </a:r>
            <a:r>
              <a:rPr lang="en-US" sz="2800" i="1" dirty="0">
                <a:solidFill>
                  <a:schemeClr val="accent2"/>
                </a:solidFill>
                <a:sym typeface="Symbol" charset="0"/>
              </a:rPr>
              <a:t>p </a:t>
            </a:r>
            <a:r>
              <a:rPr lang="en-US" sz="2800" dirty="0">
                <a:solidFill>
                  <a:schemeClr val="accent2"/>
                </a:solidFill>
                <a:sym typeface="Symbol" charset="0"/>
              </a:rPr>
              <a:t> </a:t>
            </a:r>
            <a:r>
              <a:rPr lang="en-US" sz="2800" i="1" dirty="0">
                <a:solidFill>
                  <a:schemeClr val="accent2"/>
                </a:solidFill>
                <a:sym typeface="Symbol" charset="0"/>
              </a:rPr>
              <a:t>q</a:t>
            </a:r>
            <a:r>
              <a:rPr lang="en-US" sz="2800" dirty="0">
                <a:solidFill>
                  <a:schemeClr val="accent2"/>
                </a:solidFill>
                <a:sym typeface="Symbol" charset="0"/>
              </a:rPr>
              <a:t>  </a:t>
            </a:r>
            <a:r>
              <a:rPr lang="en-US" sz="2800" i="1" dirty="0">
                <a:solidFill>
                  <a:schemeClr val="accent2"/>
                </a:solidFill>
                <a:sym typeface="Symbol" charset="0"/>
              </a:rPr>
              <a:t>r</a:t>
            </a:r>
            <a:r>
              <a:rPr lang="en-US" sz="2800" dirty="0">
                <a:solidFill>
                  <a:schemeClr val="accent2"/>
                </a:solidFill>
                <a:sym typeface="Symbol" charset="0"/>
              </a:rPr>
              <a:t>.</a:t>
            </a:r>
          </a:p>
          <a:p>
            <a:pPr>
              <a:lnSpc>
                <a:spcPct val="90000"/>
              </a:lnSpc>
            </a:pPr>
            <a:r>
              <a:rPr lang="en-GB" sz="2800" dirty="0">
                <a:solidFill>
                  <a:schemeClr val="accent2"/>
                </a:solidFill>
                <a:sym typeface="Symbol" charset="0"/>
              </a:rPr>
              <a:t>(This would be much easier using truth tables!)</a:t>
            </a:r>
            <a:endParaRPr lang="en-US" sz="2800" dirty="0">
              <a:solidFill>
                <a:schemeClr val="accent2"/>
              </a:solidFill>
              <a:sym typeface="Symbol" charset="0"/>
            </a:endParaRPr>
          </a:p>
          <a:p>
            <a:pPr>
              <a:lnSpc>
                <a:spcPct val="90000"/>
              </a:lnSpc>
              <a:buFontTx/>
              <a:buNone/>
            </a:pPr>
            <a:endParaRPr lang="en-US" sz="2800" dirty="0">
              <a:solidFill>
                <a:schemeClr val="accent2"/>
              </a:solidFill>
              <a:sym typeface="Symbol" charset="0"/>
            </a:endParaRPr>
          </a:p>
          <a:p>
            <a:pPr>
              <a:lnSpc>
                <a:spcPct val="90000"/>
              </a:lnSpc>
              <a:buFontTx/>
              <a:buNone/>
            </a:pPr>
            <a:r>
              <a:rPr lang="en-US" sz="2400" dirty="0">
                <a:sym typeface="Symbol" charset="0"/>
              </a:rPr>
              <a:t>(</a:t>
            </a:r>
            <a:r>
              <a:rPr lang="en-US" sz="2400" i="1" dirty="0">
                <a:sym typeface="Symbol" charset="0"/>
              </a:rPr>
              <a:t>p </a:t>
            </a:r>
            <a:r>
              <a:rPr lang="en-US" sz="2400" dirty="0">
                <a:sym typeface="Symbol" charset="0"/>
              </a:rPr>
              <a:t> </a:t>
            </a:r>
            <a:r>
              <a:rPr lang="en-US" sz="2400" i="1" dirty="0">
                <a:sym typeface="Symbol" charset="0"/>
              </a:rPr>
              <a:t>q</a:t>
            </a:r>
            <a:r>
              <a:rPr lang="en-US" sz="2400" dirty="0">
                <a:sym typeface="Symbol" charset="0"/>
              </a:rPr>
              <a:t>) </a:t>
            </a:r>
            <a:r>
              <a:rPr lang="en-US" sz="2400" dirty="0">
                <a:solidFill>
                  <a:srgbClr val="FF0000"/>
                </a:solidFill>
                <a:sym typeface="Symbol" charset="0"/>
              </a:rPr>
              <a:t></a:t>
            </a:r>
            <a:r>
              <a:rPr lang="en-US" sz="2400" dirty="0">
                <a:sym typeface="Symbol" charset="0"/>
              </a:rPr>
              <a:t> (</a:t>
            </a:r>
            <a:r>
              <a:rPr lang="en-US" sz="2400" i="1" dirty="0">
                <a:sym typeface="Symbol" charset="0"/>
              </a:rPr>
              <a:t>p</a:t>
            </a:r>
            <a:r>
              <a:rPr lang="en-US" sz="2400" dirty="0">
                <a:sym typeface="Symbol" charset="0"/>
              </a:rPr>
              <a:t>  </a:t>
            </a:r>
            <a:r>
              <a:rPr lang="en-US" sz="2400" i="1" dirty="0">
                <a:sym typeface="Symbol" charset="0"/>
              </a:rPr>
              <a:t>r</a:t>
            </a:r>
            <a:r>
              <a:rPr lang="en-US" sz="2400" dirty="0">
                <a:sym typeface="Symbol" charset="0"/>
              </a:rPr>
              <a:t>)    </a:t>
            </a:r>
            <a:r>
              <a:rPr lang="en-US" sz="2000" dirty="0">
                <a:sym typeface="Symbol" charset="0"/>
              </a:rPr>
              <a:t>[Expand </a:t>
            </a:r>
            <a:r>
              <a:rPr lang="ja-JP" altLang="en-US" sz="2000" dirty="0">
                <a:latin typeface="Arial"/>
                <a:sym typeface="Symbol" charset="0"/>
              </a:rPr>
              <a:t>“</a:t>
            </a:r>
            <a:r>
              <a:rPr lang="en-US" sz="2000" dirty="0">
                <a:sym typeface="Symbol" charset="0"/>
              </a:rPr>
              <a:t>definition</a:t>
            </a:r>
            <a:r>
              <a:rPr lang="ja-JP" altLang="en-US" sz="2000" dirty="0">
                <a:latin typeface="Arial"/>
                <a:sym typeface="Symbol" charset="0"/>
              </a:rPr>
              <a:t>”</a:t>
            </a:r>
            <a:r>
              <a:rPr lang="en-US" sz="2000" dirty="0">
                <a:sym typeface="Symbol" charset="0"/>
              </a:rPr>
              <a:t> of ]</a:t>
            </a:r>
            <a:endParaRPr lang="en-US" sz="2000" i="1" dirty="0">
              <a:sym typeface="Symbol" charset="0"/>
            </a:endParaRPr>
          </a:p>
          <a:p>
            <a:pPr>
              <a:lnSpc>
                <a:spcPct val="90000"/>
              </a:lnSpc>
              <a:buFontTx/>
              <a:buNone/>
            </a:pPr>
            <a:r>
              <a:rPr lang="en-US" sz="2400" i="1" dirty="0">
                <a:sym typeface="Symbol" charset="0"/>
              </a:rPr>
              <a:t> 	</a:t>
            </a:r>
            <a:r>
              <a:rPr lang="en-US" sz="2400" dirty="0">
                <a:sym typeface="Symbol" charset="0"/>
              </a:rPr>
              <a:t> </a:t>
            </a:r>
            <a:r>
              <a:rPr lang="en-US" sz="2400" b="1" u="sng" dirty="0">
                <a:solidFill>
                  <a:srgbClr val="FF0000"/>
                </a:solidFill>
                <a:sym typeface="Symbol" charset="0"/>
              </a:rPr>
              <a:t></a:t>
            </a:r>
            <a:r>
              <a:rPr lang="en-US" sz="2400" dirty="0">
                <a:sym typeface="Symbol" charset="0"/>
              </a:rPr>
              <a:t>(</a:t>
            </a:r>
            <a:r>
              <a:rPr lang="en-US" sz="2400" i="1" dirty="0">
                <a:sym typeface="Symbol" charset="0"/>
              </a:rPr>
              <a:t>p </a:t>
            </a:r>
            <a:r>
              <a:rPr lang="en-US" sz="2400" dirty="0">
                <a:sym typeface="Symbol" charset="0"/>
              </a:rPr>
              <a:t> </a:t>
            </a:r>
            <a:r>
              <a:rPr lang="en-US" sz="2400" i="1" dirty="0">
                <a:sym typeface="Symbol" charset="0"/>
              </a:rPr>
              <a:t>q</a:t>
            </a:r>
            <a:r>
              <a:rPr lang="en-US" sz="2400" dirty="0">
                <a:sym typeface="Symbol" charset="0"/>
              </a:rPr>
              <a:t>) </a:t>
            </a:r>
            <a:r>
              <a:rPr lang="en-US" sz="2400" b="1" u="sng" dirty="0">
                <a:solidFill>
                  <a:srgbClr val="FF0000"/>
                </a:solidFill>
                <a:sym typeface="Symbol" charset="0"/>
              </a:rPr>
              <a:t></a:t>
            </a:r>
            <a:r>
              <a:rPr lang="en-US" sz="2400" dirty="0">
                <a:sym typeface="Symbol" charset="0"/>
              </a:rPr>
              <a:t> (</a:t>
            </a:r>
            <a:r>
              <a:rPr lang="en-US" sz="2400" i="1" dirty="0">
                <a:sym typeface="Symbol" charset="0"/>
              </a:rPr>
              <a:t>p</a:t>
            </a:r>
            <a:r>
              <a:rPr lang="en-US" sz="2400" dirty="0">
                <a:sym typeface="Symbol" charset="0"/>
              </a:rPr>
              <a:t> </a:t>
            </a:r>
            <a:r>
              <a:rPr lang="en-US" sz="2400" dirty="0">
                <a:solidFill>
                  <a:srgbClr val="FF0000"/>
                </a:solidFill>
                <a:sym typeface="Symbol" charset="0"/>
              </a:rPr>
              <a:t></a:t>
            </a:r>
            <a:r>
              <a:rPr lang="en-US" sz="2400" dirty="0">
                <a:sym typeface="Symbol" charset="0"/>
              </a:rPr>
              <a:t> </a:t>
            </a:r>
            <a:r>
              <a:rPr lang="en-US" sz="2400" i="1" dirty="0">
                <a:sym typeface="Symbol" charset="0"/>
              </a:rPr>
              <a:t>r</a:t>
            </a:r>
            <a:r>
              <a:rPr lang="en-US" sz="2400" dirty="0">
                <a:sym typeface="Symbol" charset="0"/>
              </a:rPr>
              <a:t>)  </a:t>
            </a:r>
            <a:r>
              <a:rPr lang="en-US" sz="2000" dirty="0">
                <a:sym typeface="Symbol" charset="0"/>
              </a:rPr>
              <a:t>[Expand </a:t>
            </a:r>
            <a:r>
              <a:rPr lang="ja-JP" altLang="en-US" sz="2000" dirty="0">
                <a:latin typeface="Arial"/>
                <a:sym typeface="Symbol" charset="0"/>
              </a:rPr>
              <a:t>“</a:t>
            </a:r>
            <a:r>
              <a:rPr lang="en-US" sz="2000" dirty="0">
                <a:sym typeface="Symbol" charset="0"/>
              </a:rPr>
              <a:t>definition</a:t>
            </a:r>
            <a:r>
              <a:rPr lang="ja-JP" altLang="en-US" sz="2000" dirty="0">
                <a:latin typeface="Arial"/>
                <a:sym typeface="Symbol" charset="0"/>
              </a:rPr>
              <a:t>”</a:t>
            </a:r>
            <a:r>
              <a:rPr lang="en-US" sz="2000" dirty="0">
                <a:sym typeface="Symbol" charset="0"/>
              </a:rPr>
              <a:t> of ]</a:t>
            </a:r>
          </a:p>
          <a:p>
            <a:pPr>
              <a:lnSpc>
                <a:spcPct val="90000"/>
              </a:lnSpc>
              <a:buFontTx/>
              <a:buNone/>
            </a:pPr>
            <a:r>
              <a:rPr lang="en-US" sz="2400" dirty="0">
                <a:sym typeface="Symbol" charset="0"/>
              </a:rPr>
              <a:t>	 </a:t>
            </a:r>
            <a:r>
              <a:rPr lang="en-US" sz="2400" dirty="0">
                <a:solidFill>
                  <a:srgbClr val="FF0000"/>
                </a:solidFill>
                <a:sym typeface="Symbol" charset="0"/>
              </a:rPr>
              <a:t>(</a:t>
            </a:r>
            <a:r>
              <a:rPr lang="en-US" sz="2400" i="1" dirty="0">
                <a:solidFill>
                  <a:srgbClr val="FF0000"/>
                </a:solidFill>
                <a:sym typeface="Symbol" charset="0"/>
              </a:rPr>
              <a:t>p </a:t>
            </a:r>
            <a:r>
              <a:rPr lang="en-US" sz="2400" dirty="0">
                <a:solidFill>
                  <a:srgbClr val="FF0000"/>
                </a:solidFill>
                <a:sym typeface="Symbol" charset="0"/>
              </a:rPr>
              <a:t> </a:t>
            </a:r>
            <a:r>
              <a:rPr lang="en-US" sz="2400" i="1" dirty="0">
                <a:solidFill>
                  <a:srgbClr val="FF0000"/>
                </a:solidFill>
                <a:sym typeface="Symbol" charset="0"/>
              </a:rPr>
              <a:t>q</a:t>
            </a:r>
            <a:r>
              <a:rPr lang="en-US" sz="2400" dirty="0">
                <a:solidFill>
                  <a:srgbClr val="FF0000"/>
                </a:solidFill>
                <a:sym typeface="Symbol" charset="0"/>
              </a:rPr>
              <a:t>)</a:t>
            </a:r>
            <a:r>
              <a:rPr lang="en-US" sz="2400" dirty="0">
                <a:sym typeface="Symbol" charset="0"/>
              </a:rPr>
              <a:t>  (</a:t>
            </a:r>
            <a:r>
              <a:rPr lang="en-US" sz="2400" u="sng" dirty="0">
                <a:sym typeface="Symbol" charset="0"/>
              </a:rPr>
              <a:t>(</a:t>
            </a:r>
            <a:r>
              <a:rPr lang="en-US" sz="2400" i="1" u="sng" dirty="0">
                <a:sym typeface="Symbol" charset="0"/>
              </a:rPr>
              <a:t>p</a:t>
            </a:r>
            <a:r>
              <a:rPr lang="en-US" sz="2400" u="sng" dirty="0">
                <a:sym typeface="Symbol" charset="0"/>
              </a:rPr>
              <a:t>  </a:t>
            </a:r>
            <a:r>
              <a:rPr lang="en-US" sz="2400" i="1" u="sng" dirty="0">
                <a:sym typeface="Symbol" charset="0"/>
              </a:rPr>
              <a:t>r</a:t>
            </a:r>
            <a:r>
              <a:rPr lang="en-US" sz="2400" u="sng" dirty="0">
                <a:sym typeface="Symbol" charset="0"/>
              </a:rPr>
              <a:t>)  (</a:t>
            </a:r>
            <a:r>
              <a:rPr lang="en-US" sz="2400" i="1" u="sng" dirty="0">
                <a:sym typeface="Symbol" charset="0"/>
              </a:rPr>
              <a:t>p</a:t>
            </a:r>
            <a:r>
              <a:rPr lang="en-US" sz="2400" u="sng" dirty="0">
                <a:sym typeface="Symbol" charset="0"/>
              </a:rPr>
              <a:t>  </a:t>
            </a:r>
            <a:r>
              <a:rPr lang="en-US" sz="2400" i="1" u="sng" dirty="0">
                <a:sym typeface="Symbol" charset="0"/>
              </a:rPr>
              <a:t>r</a:t>
            </a:r>
            <a:r>
              <a:rPr lang="en-US" sz="2400" u="sng" dirty="0">
                <a:sym typeface="Symbol" charset="0"/>
              </a:rPr>
              <a:t>)</a:t>
            </a:r>
            <a:r>
              <a:rPr lang="en-US" sz="2400" dirty="0">
                <a:sym typeface="Symbol" charset="0"/>
              </a:rPr>
              <a:t>)</a:t>
            </a:r>
            <a:r>
              <a:rPr lang="en-US" sz="2400" i="1" dirty="0">
                <a:sym typeface="Symbol" charset="0"/>
              </a:rPr>
              <a:t> </a:t>
            </a:r>
            <a:r>
              <a:rPr lang="en-US" sz="2400" dirty="0">
                <a:sym typeface="Symbol" charset="0"/>
              </a:rPr>
              <a:t> </a:t>
            </a:r>
            <a:r>
              <a:rPr lang="en-US" sz="2000" dirty="0">
                <a:sym typeface="Symbol" charset="0"/>
              </a:rPr>
              <a:t>[</a:t>
            </a:r>
            <a:r>
              <a:rPr lang="en-US" sz="2000" dirty="0" err="1">
                <a:sym typeface="Symbol" charset="0"/>
              </a:rPr>
              <a:t>DeMorgan</a:t>
            </a:r>
            <a:r>
              <a:rPr lang="en-US" sz="2000" dirty="0">
                <a:sym typeface="Symbol" charset="0"/>
              </a:rPr>
              <a:t>]</a:t>
            </a:r>
          </a:p>
          <a:p>
            <a:pPr>
              <a:lnSpc>
                <a:spcPct val="90000"/>
              </a:lnSpc>
              <a:buFontTx/>
              <a:buNone/>
            </a:pPr>
            <a:r>
              <a:rPr lang="en-US" sz="2400" dirty="0">
                <a:sym typeface="Symbol" charset="0"/>
              </a:rPr>
              <a:t>	 </a:t>
            </a:r>
            <a:r>
              <a:rPr lang="en-US" sz="2400" u="sng" dirty="0">
                <a:sym typeface="Symbol" charset="0"/>
              </a:rPr>
              <a:t>(</a:t>
            </a:r>
            <a:r>
              <a:rPr lang="en-US" sz="2400" i="1" u="sng" dirty="0">
                <a:sym typeface="Symbol" charset="0"/>
              </a:rPr>
              <a:t>p</a:t>
            </a:r>
            <a:r>
              <a:rPr lang="en-US" sz="2400" u="sng" dirty="0">
                <a:sym typeface="Symbol" charset="0"/>
              </a:rPr>
              <a:t>  </a:t>
            </a:r>
            <a:r>
              <a:rPr lang="en-US" sz="2400" i="1" u="sng" dirty="0">
                <a:sym typeface="Symbol" charset="0"/>
              </a:rPr>
              <a:t>q</a:t>
            </a:r>
            <a:r>
              <a:rPr lang="en-US" sz="2400" u="sng" dirty="0">
                <a:sym typeface="Symbol" charset="0"/>
              </a:rPr>
              <a:t>)</a:t>
            </a:r>
            <a:r>
              <a:rPr lang="en-US" sz="2400" dirty="0">
                <a:sym typeface="Symbol" charset="0"/>
              </a:rPr>
              <a:t>  ((</a:t>
            </a:r>
            <a:r>
              <a:rPr lang="en-US" sz="2400" i="1" dirty="0">
                <a:sym typeface="Symbol" charset="0"/>
              </a:rPr>
              <a:t>p</a:t>
            </a:r>
            <a:r>
              <a:rPr lang="en-US" sz="2400" dirty="0">
                <a:sym typeface="Symbol" charset="0"/>
              </a:rPr>
              <a:t>  </a:t>
            </a:r>
            <a:r>
              <a:rPr lang="en-US" sz="2400" i="1" dirty="0">
                <a:sym typeface="Symbol" charset="0"/>
              </a:rPr>
              <a:t>r</a:t>
            </a:r>
            <a:r>
              <a:rPr lang="en-US" sz="2400" dirty="0">
                <a:sym typeface="Symbol" charset="0"/>
              </a:rPr>
              <a:t>)  (</a:t>
            </a:r>
            <a:r>
              <a:rPr lang="en-US" sz="2400" i="1" dirty="0">
                <a:sym typeface="Symbol" charset="0"/>
              </a:rPr>
              <a:t>p</a:t>
            </a:r>
            <a:r>
              <a:rPr lang="en-US" sz="2400" dirty="0">
                <a:sym typeface="Symbol" charset="0"/>
              </a:rPr>
              <a:t>  </a:t>
            </a:r>
            <a:r>
              <a:rPr lang="en-US" sz="2400" i="1" dirty="0">
                <a:sym typeface="Symbol" charset="0"/>
              </a:rPr>
              <a:t>r</a:t>
            </a:r>
            <a:r>
              <a:rPr lang="en-US" sz="2400" dirty="0">
                <a:sym typeface="Symbol" charset="0"/>
              </a:rPr>
              <a:t>))</a:t>
            </a:r>
            <a:r>
              <a:rPr lang="en-US" sz="2400" i="1" dirty="0">
                <a:sym typeface="Symbol" charset="0"/>
              </a:rPr>
              <a:t> </a:t>
            </a:r>
          </a:p>
          <a:p>
            <a:pPr>
              <a:lnSpc>
                <a:spcPct val="90000"/>
              </a:lnSpc>
              <a:buFontTx/>
              <a:buNone/>
            </a:pPr>
            <a:r>
              <a:rPr lang="en-US" sz="2400" i="1" dirty="0">
                <a:sym typeface="Symbol" charset="0"/>
              </a:rPr>
              <a:t>                     		        </a:t>
            </a:r>
            <a:r>
              <a:rPr lang="en-US" sz="2400" dirty="0">
                <a:sym typeface="Symbol" charset="0"/>
              </a:rPr>
              <a:t>                   </a:t>
            </a:r>
            <a:r>
              <a:rPr lang="en-US" sz="2400" i="1" dirty="0">
                <a:sym typeface="Symbol" charset="0"/>
              </a:rPr>
              <a:t>cont.</a:t>
            </a: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86</a:t>
            </a:fld>
            <a:endParaRPr lang="en-US"/>
          </a:p>
        </p:txBody>
      </p:sp>
      <p:sp>
        <p:nvSpPr>
          <p:cNvPr id="2" name="TextBox 1"/>
          <p:cNvSpPr txBox="1"/>
          <p:nvPr/>
        </p:nvSpPr>
        <p:spPr>
          <a:xfrm>
            <a:off x="6629400" y="5188803"/>
            <a:ext cx="1600200" cy="584776"/>
          </a:xfrm>
          <a:prstGeom prst="rect">
            <a:avLst/>
          </a:prstGeom>
          <a:noFill/>
        </p:spPr>
        <p:txBody>
          <a:bodyPr wrap="square" rtlCol="0">
            <a:spAutoFit/>
          </a:bodyPr>
          <a:lstStyle/>
          <a:p>
            <a:r>
              <a:rPr lang="en-US" sz="1600" dirty="0">
                <a:solidFill>
                  <a:srgbClr val="FF0000"/>
                </a:solidFill>
              </a:rPr>
              <a:t>U</a:t>
            </a:r>
            <a:r>
              <a:rPr lang="en-US" sz="1600" dirty="0" smtClean="0">
                <a:solidFill>
                  <a:srgbClr val="FF0000"/>
                </a:solidFill>
              </a:rPr>
              <a:t>nderline just focuses interest.</a:t>
            </a:r>
            <a:endParaRPr lang="en-US" sz="1600"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23">
                                            <p:txEl>
                                              <p:pRg st="0" end="0"/>
                                            </p:txEl>
                                          </p:spTgt>
                                        </p:tgtEl>
                                        <p:attrNameLst>
                                          <p:attrName>style.visibility</p:attrName>
                                        </p:attrNameLst>
                                      </p:cBhvr>
                                      <p:to>
                                        <p:strVal val="visible"/>
                                      </p:to>
                                    </p:set>
                                    <p:anim calcmode="lin" valueType="num">
                                      <p:cBhvr additive="base">
                                        <p:cTn id="7" dur="500" fill="hold"/>
                                        <p:tgtEl>
                                          <p:spTgt spid="1208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2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8323">
                                            <p:txEl>
                                              <p:pRg st="1" end="1"/>
                                            </p:txEl>
                                          </p:spTgt>
                                        </p:tgtEl>
                                        <p:attrNameLst>
                                          <p:attrName>style.visibility</p:attrName>
                                        </p:attrNameLst>
                                      </p:cBhvr>
                                      <p:to>
                                        <p:strVal val="visible"/>
                                      </p:to>
                                    </p:set>
                                    <p:anim calcmode="lin" valueType="num">
                                      <p:cBhvr additive="base">
                                        <p:cTn id="13" dur="500" fill="hold"/>
                                        <p:tgtEl>
                                          <p:spTgt spid="1208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2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08323">
                                            <p:txEl>
                                              <p:pRg st="3" end="3"/>
                                            </p:txEl>
                                          </p:spTgt>
                                        </p:tgtEl>
                                        <p:attrNameLst>
                                          <p:attrName>style.visibility</p:attrName>
                                        </p:attrNameLst>
                                      </p:cBhvr>
                                      <p:to>
                                        <p:strVal val="visible"/>
                                      </p:to>
                                    </p:set>
                                    <p:anim calcmode="lin" valueType="num">
                                      <p:cBhvr additive="base">
                                        <p:cTn id="19" dur="500" fill="hold"/>
                                        <p:tgtEl>
                                          <p:spTgt spid="12083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2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08323">
                                            <p:txEl>
                                              <p:pRg st="4" end="4"/>
                                            </p:txEl>
                                          </p:spTgt>
                                        </p:tgtEl>
                                        <p:attrNameLst>
                                          <p:attrName>style.visibility</p:attrName>
                                        </p:attrNameLst>
                                      </p:cBhvr>
                                      <p:to>
                                        <p:strVal val="visible"/>
                                      </p:to>
                                    </p:set>
                                    <p:anim calcmode="lin" valueType="num">
                                      <p:cBhvr additive="base">
                                        <p:cTn id="25" dur="500" fill="hold"/>
                                        <p:tgtEl>
                                          <p:spTgt spid="12083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2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08323">
                                            <p:txEl>
                                              <p:pRg st="5" end="5"/>
                                            </p:txEl>
                                          </p:spTgt>
                                        </p:tgtEl>
                                        <p:attrNameLst>
                                          <p:attrName>style.visibility</p:attrName>
                                        </p:attrNameLst>
                                      </p:cBhvr>
                                      <p:to>
                                        <p:strVal val="visible"/>
                                      </p:to>
                                    </p:set>
                                    <p:anim calcmode="lin" valueType="num">
                                      <p:cBhvr additive="base">
                                        <p:cTn id="31" dur="500" fill="hold"/>
                                        <p:tgtEl>
                                          <p:spTgt spid="12083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23">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8323">
                                            <p:txEl>
                                              <p:pRg st="6" end="6"/>
                                            </p:txEl>
                                          </p:spTgt>
                                        </p:tgtEl>
                                        <p:attrNameLst>
                                          <p:attrName>style.visibility</p:attrName>
                                        </p:attrNameLst>
                                      </p:cBhvr>
                                      <p:to>
                                        <p:strVal val="visible"/>
                                      </p:to>
                                    </p:set>
                                    <p:anim calcmode="lin" valueType="num">
                                      <p:cBhvr additive="base">
                                        <p:cTn id="37" dur="500" fill="hold"/>
                                        <p:tgtEl>
                                          <p:spTgt spid="120832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08323">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08323">
                                            <p:txEl>
                                              <p:pRg st="7" end="7"/>
                                            </p:txEl>
                                          </p:spTgt>
                                        </p:tgtEl>
                                        <p:attrNameLst>
                                          <p:attrName>style.visibility</p:attrName>
                                        </p:attrNameLst>
                                      </p:cBhvr>
                                      <p:to>
                                        <p:strVal val="visible"/>
                                      </p:to>
                                    </p:set>
                                    <p:anim calcmode="lin" valueType="num">
                                      <p:cBhvr additive="base">
                                        <p:cTn id="43" dur="500" fill="hold"/>
                                        <p:tgtEl>
                                          <p:spTgt spid="120832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08323">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23"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ln/>
        </p:spPr>
        <p:txBody>
          <a:bodyPr/>
          <a:lstStyle/>
          <a:p>
            <a:r>
              <a:rPr lang="en-US"/>
              <a:t>Long example Continued...</a:t>
            </a:r>
          </a:p>
        </p:txBody>
      </p:sp>
      <p:sp>
        <p:nvSpPr>
          <p:cNvPr id="121859" name="Rectangle 3"/>
          <p:cNvSpPr>
            <a:spLocks noGrp="1" noChangeArrowheads="1"/>
          </p:cNvSpPr>
          <p:nvPr>
            <p:ph type="body" idx="1"/>
          </p:nvPr>
        </p:nvSpPr>
        <p:spPr>
          <a:ln/>
        </p:spPr>
        <p:txBody>
          <a:bodyPr/>
          <a:lstStyle/>
          <a:p>
            <a:pPr>
              <a:lnSpc>
                <a:spcPct val="90000"/>
              </a:lnSpc>
              <a:buFontTx/>
              <a:buNone/>
            </a:pPr>
            <a:r>
              <a:rPr lang="en-US" sz="2800">
                <a:sym typeface="Symbol" charset="0"/>
              </a:rPr>
              <a:t>(</a:t>
            </a:r>
            <a:r>
              <a:rPr lang="en-US" sz="2800">
                <a:solidFill>
                  <a:srgbClr val="FF0000"/>
                </a:solidFill>
                <a:sym typeface="Symbol" charset="0"/>
              </a:rPr>
              <a:t></a:t>
            </a:r>
            <a:r>
              <a:rPr lang="en-US" sz="2800" i="1">
                <a:solidFill>
                  <a:srgbClr val="FF0000"/>
                </a:solidFill>
                <a:sym typeface="Symbol" charset="0"/>
              </a:rPr>
              <a:t>p </a:t>
            </a:r>
            <a:r>
              <a:rPr lang="en-US" sz="2800">
                <a:solidFill>
                  <a:srgbClr val="FF0000"/>
                </a:solidFill>
                <a:sym typeface="Symbol" charset="0"/>
              </a:rPr>
              <a:t> </a:t>
            </a:r>
            <a:r>
              <a:rPr lang="en-US" sz="2800" i="1">
                <a:solidFill>
                  <a:srgbClr val="FF0000"/>
                </a:solidFill>
                <a:sym typeface="Symbol" charset="0"/>
              </a:rPr>
              <a:t>q</a:t>
            </a:r>
            <a:r>
              <a:rPr lang="en-US" sz="2800">
                <a:sym typeface="Symbol" charset="0"/>
              </a:rPr>
              <a:t>)  ((</a:t>
            </a:r>
            <a:r>
              <a:rPr lang="en-US" sz="2800" i="1">
                <a:sym typeface="Symbol" charset="0"/>
              </a:rPr>
              <a:t>p</a:t>
            </a:r>
            <a:r>
              <a:rPr lang="en-US" sz="2800">
                <a:sym typeface="Symbol" charset="0"/>
              </a:rPr>
              <a:t>  </a:t>
            </a:r>
            <a:r>
              <a:rPr lang="en-US" sz="2800" i="1">
                <a:sym typeface="Symbol" charset="0"/>
              </a:rPr>
              <a:t>r</a:t>
            </a:r>
            <a:r>
              <a:rPr lang="en-US" sz="2800">
                <a:sym typeface="Symbol" charset="0"/>
              </a:rPr>
              <a:t>)  (</a:t>
            </a:r>
            <a:r>
              <a:rPr lang="en-US" sz="2800" i="1">
                <a:sym typeface="Symbol" charset="0"/>
              </a:rPr>
              <a:t>p</a:t>
            </a:r>
            <a:r>
              <a:rPr lang="en-US" sz="2800">
                <a:sym typeface="Symbol" charset="0"/>
              </a:rPr>
              <a:t>  </a:t>
            </a:r>
            <a:r>
              <a:rPr lang="en-US" sz="2800" i="1">
                <a:sym typeface="Symbol" charset="0"/>
              </a:rPr>
              <a:t>r</a:t>
            </a:r>
            <a:r>
              <a:rPr lang="en-US" sz="2800">
                <a:sym typeface="Symbol" charset="0"/>
              </a:rPr>
              <a:t>))</a:t>
            </a:r>
            <a:r>
              <a:rPr lang="en-US" sz="2800" i="1">
                <a:sym typeface="Symbol" charset="0"/>
              </a:rPr>
              <a:t> </a:t>
            </a:r>
            <a:r>
              <a:rPr lang="en-US" sz="2800">
                <a:sym typeface="Symbol" charset="0"/>
              </a:rPr>
              <a:t>    </a:t>
            </a:r>
            <a:r>
              <a:rPr lang="en-US" sz="2400">
                <a:sym typeface="Symbol" charset="0"/>
              </a:rPr>
              <a:t>[ commutes]</a:t>
            </a:r>
          </a:p>
          <a:p>
            <a:pPr>
              <a:lnSpc>
                <a:spcPct val="90000"/>
              </a:lnSpc>
              <a:buFontTx/>
              <a:buNone/>
            </a:pPr>
            <a:r>
              <a:rPr lang="en-US" sz="2800">
                <a:sym typeface="Symbol" charset="0"/>
              </a:rPr>
              <a:t> </a:t>
            </a:r>
            <a:r>
              <a:rPr lang="en-US" sz="2800">
                <a:solidFill>
                  <a:srgbClr val="FF0000"/>
                </a:solidFill>
                <a:sym typeface="Symbol" charset="0"/>
              </a:rPr>
              <a:t>(</a:t>
            </a:r>
            <a:r>
              <a:rPr lang="en-US" sz="2800" i="1" u="sng">
                <a:sym typeface="Symbol" charset="0"/>
              </a:rPr>
              <a:t>q</a:t>
            </a:r>
            <a:r>
              <a:rPr lang="en-US" sz="2800" u="sng">
                <a:sym typeface="Symbol" charset="0"/>
              </a:rPr>
              <a:t> </a:t>
            </a:r>
            <a:r>
              <a:rPr lang="en-US" sz="2800" u="sng">
                <a:solidFill>
                  <a:srgbClr val="FF0000"/>
                </a:solidFill>
                <a:sym typeface="Symbol" charset="0"/>
              </a:rPr>
              <a:t></a:t>
            </a:r>
            <a:r>
              <a:rPr lang="en-US" sz="2800" u="sng">
                <a:sym typeface="Symbol" charset="0"/>
              </a:rPr>
              <a:t> </a:t>
            </a:r>
            <a:r>
              <a:rPr lang="en-US" sz="2800" i="1" u="sng">
                <a:sym typeface="Symbol" charset="0"/>
              </a:rPr>
              <a:t>p</a:t>
            </a:r>
            <a:r>
              <a:rPr lang="en-US" sz="2800">
                <a:solidFill>
                  <a:srgbClr val="FF0000"/>
                </a:solidFill>
                <a:sym typeface="Symbol" charset="0"/>
              </a:rPr>
              <a:t>)</a:t>
            </a:r>
            <a:r>
              <a:rPr lang="en-US" sz="2800">
                <a:sym typeface="Symbol" charset="0"/>
              </a:rPr>
              <a:t> </a:t>
            </a:r>
            <a:r>
              <a:rPr lang="en-US" sz="2800">
                <a:solidFill>
                  <a:srgbClr val="FF0000"/>
                </a:solidFill>
                <a:sym typeface="Symbol" charset="0"/>
              </a:rPr>
              <a:t></a:t>
            </a:r>
            <a:r>
              <a:rPr lang="en-US" sz="2800">
                <a:sym typeface="Symbol" charset="0"/>
              </a:rPr>
              <a:t> ((</a:t>
            </a:r>
            <a:r>
              <a:rPr lang="en-US" sz="2800" i="1">
                <a:sym typeface="Symbol" charset="0"/>
              </a:rPr>
              <a:t>p</a:t>
            </a:r>
            <a:r>
              <a:rPr lang="en-US" sz="2800">
                <a:sym typeface="Symbol" charset="0"/>
              </a:rPr>
              <a:t>  </a:t>
            </a:r>
            <a:r>
              <a:rPr lang="en-US" sz="2800" i="1">
                <a:sym typeface="Symbol" charset="0"/>
              </a:rPr>
              <a:t>r</a:t>
            </a:r>
            <a:r>
              <a:rPr lang="en-US" sz="2800">
                <a:sym typeface="Symbol" charset="0"/>
              </a:rPr>
              <a:t>)  (</a:t>
            </a:r>
            <a:r>
              <a:rPr lang="en-US" sz="2800" i="1">
                <a:sym typeface="Symbol" charset="0"/>
              </a:rPr>
              <a:t>p</a:t>
            </a:r>
            <a:r>
              <a:rPr lang="en-US" sz="2800">
                <a:sym typeface="Symbol" charset="0"/>
              </a:rPr>
              <a:t>  </a:t>
            </a:r>
            <a:r>
              <a:rPr lang="en-US" sz="2800" i="1">
                <a:sym typeface="Symbol" charset="0"/>
              </a:rPr>
              <a:t>r</a:t>
            </a:r>
            <a:r>
              <a:rPr lang="en-US" sz="2800">
                <a:sym typeface="Symbol" charset="0"/>
              </a:rPr>
              <a:t>))</a:t>
            </a:r>
            <a:r>
              <a:rPr lang="en-US" sz="2800" i="1">
                <a:sym typeface="Symbol" charset="0"/>
              </a:rPr>
              <a:t>    </a:t>
            </a:r>
            <a:r>
              <a:rPr lang="en-US" sz="2400">
                <a:sym typeface="Symbol" charset="0"/>
              </a:rPr>
              <a:t>[ is associative]</a:t>
            </a:r>
          </a:p>
          <a:p>
            <a:pPr>
              <a:lnSpc>
                <a:spcPct val="90000"/>
              </a:lnSpc>
              <a:buFontTx/>
              <a:buNone/>
            </a:pPr>
            <a:r>
              <a:rPr lang="en-US" sz="2800">
                <a:sym typeface="Symbol" charset="0"/>
              </a:rPr>
              <a:t></a:t>
            </a:r>
            <a:r>
              <a:rPr lang="en-US" sz="2800" i="1">
                <a:sym typeface="Symbol" charset="0"/>
              </a:rPr>
              <a:t> q</a:t>
            </a:r>
            <a:r>
              <a:rPr lang="en-US" sz="2800">
                <a:sym typeface="Symbol" charset="0"/>
              </a:rPr>
              <a:t>  </a:t>
            </a:r>
            <a:r>
              <a:rPr lang="en-US" sz="2800" u="sng">
                <a:sym typeface="Symbol" charset="0"/>
              </a:rPr>
              <a:t>(</a:t>
            </a:r>
            <a:r>
              <a:rPr lang="en-US" sz="2800">
                <a:solidFill>
                  <a:srgbClr val="FF0000"/>
                </a:solidFill>
                <a:sym typeface="Symbol" charset="0"/>
              </a:rPr>
              <a:t></a:t>
            </a:r>
            <a:r>
              <a:rPr lang="en-US" sz="2800" i="1">
                <a:solidFill>
                  <a:srgbClr val="FF0000"/>
                </a:solidFill>
                <a:sym typeface="Symbol" charset="0"/>
              </a:rPr>
              <a:t>p</a:t>
            </a:r>
            <a:r>
              <a:rPr lang="en-US" sz="2800">
                <a:solidFill>
                  <a:srgbClr val="FF0000"/>
                </a:solidFill>
                <a:sym typeface="Symbol" charset="0"/>
              </a:rPr>
              <a:t>  (</a:t>
            </a:r>
            <a:r>
              <a:rPr lang="en-US" sz="2800">
                <a:sym typeface="Symbol" charset="0"/>
              </a:rPr>
              <a:t>(</a:t>
            </a:r>
            <a:r>
              <a:rPr lang="en-US" sz="2800" i="1">
                <a:sym typeface="Symbol" charset="0"/>
              </a:rPr>
              <a:t>p</a:t>
            </a:r>
            <a:r>
              <a:rPr lang="en-US" sz="2800">
                <a:sym typeface="Symbol" charset="0"/>
              </a:rPr>
              <a:t>  </a:t>
            </a:r>
            <a:r>
              <a:rPr lang="en-US" sz="2800" i="1">
                <a:sym typeface="Symbol" charset="0"/>
              </a:rPr>
              <a:t>r</a:t>
            </a:r>
            <a:r>
              <a:rPr lang="en-US" sz="2800">
                <a:sym typeface="Symbol" charset="0"/>
              </a:rPr>
              <a:t>) </a:t>
            </a:r>
            <a:r>
              <a:rPr lang="en-US" sz="2800">
                <a:solidFill>
                  <a:srgbClr val="FF0000"/>
                </a:solidFill>
                <a:sym typeface="Symbol" charset="0"/>
              </a:rPr>
              <a:t></a:t>
            </a:r>
            <a:r>
              <a:rPr lang="en-US" sz="2800">
                <a:sym typeface="Symbol" charset="0"/>
              </a:rPr>
              <a:t> (</a:t>
            </a:r>
            <a:r>
              <a:rPr lang="en-US" sz="2800" i="1">
                <a:sym typeface="Symbol" charset="0"/>
              </a:rPr>
              <a:t>p</a:t>
            </a:r>
            <a:r>
              <a:rPr lang="en-US" sz="2800">
                <a:sym typeface="Symbol" charset="0"/>
              </a:rPr>
              <a:t>  </a:t>
            </a:r>
            <a:r>
              <a:rPr lang="en-US" sz="2800" i="1">
                <a:sym typeface="Symbol" charset="0"/>
              </a:rPr>
              <a:t>r</a:t>
            </a:r>
            <a:r>
              <a:rPr lang="en-US" sz="2800">
                <a:sym typeface="Symbol" charset="0"/>
              </a:rPr>
              <a:t>)</a:t>
            </a:r>
            <a:r>
              <a:rPr lang="en-US" sz="2800">
                <a:solidFill>
                  <a:srgbClr val="FF0000"/>
                </a:solidFill>
                <a:sym typeface="Symbol" charset="0"/>
              </a:rPr>
              <a:t>)</a:t>
            </a:r>
            <a:r>
              <a:rPr lang="en-US" sz="2800">
                <a:sym typeface="Symbol" charset="0"/>
              </a:rPr>
              <a:t>)   </a:t>
            </a:r>
            <a:r>
              <a:rPr lang="en-US" sz="2400">
                <a:sym typeface="Symbol" charset="0"/>
              </a:rPr>
              <a:t>[distrib.  over ]</a:t>
            </a:r>
          </a:p>
          <a:p>
            <a:pPr>
              <a:lnSpc>
                <a:spcPct val="90000"/>
              </a:lnSpc>
              <a:buFont typeface="Symbol" charset="0"/>
              <a:buChar char="Û"/>
            </a:pPr>
            <a:r>
              <a:rPr lang="en-US" sz="2800" i="1">
                <a:sym typeface="Symbol" charset="0"/>
              </a:rPr>
              <a:t>q</a:t>
            </a:r>
            <a:r>
              <a:rPr lang="en-US" sz="2800">
                <a:sym typeface="Symbol" charset="0"/>
              </a:rPr>
              <a:t>  (((</a:t>
            </a:r>
            <a:r>
              <a:rPr lang="en-US" sz="2800">
                <a:solidFill>
                  <a:srgbClr val="FF0000"/>
                </a:solidFill>
                <a:sym typeface="Symbol" charset="0"/>
              </a:rPr>
              <a:t></a:t>
            </a:r>
            <a:r>
              <a:rPr lang="en-US" sz="2800" i="1">
                <a:solidFill>
                  <a:srgbClr val="FF0000"/>
                </a:solidFill>
                <a:sym typeface="Symbol" charset="0"/>
              </a:rPr>
              <a:t>p</a:t>
            </a:r>
            <a:r>
              <a:rPr lang="en-US" sz="2800">
                <a:solidFill>
                  <a:srgbClr val="FF0000"/>
                </a:solidFill>
                <a:sym typeface="Symbol" charset="0"/>
              </a:rPr>
              <a:t> </a:t>
            </a:r>
            <a:r>
              <a:rPr lang="en-US" sz="2800">
                <a:sym typeface="Symbol" charset="0"/>
              </a:rPr>
              <a:t> (</a:t>
            </a:r>
            <a:r>
              <a:rPr lang="en-US" sz="2800" i="1">
                <a:sym typeface="Symbol" charset="0"/>
              </a:rPr>
              <a:t>p</a:t>
            </a:r>
            <a:r>
              <a:rPr lang="en-US" sz="2800">
                <a:sym typeface="Symbol" charset="0"/>
              </a:rPr>
              <a:t>  </a:t>
            </a:r>
            <a:r>
              <a:rPr lang="en-US" sz="2800" i="1">
                <a:sym typeface="Symbol" charset="0"/>
              </a:rPr>
              <a:t>r</a:t>
            </a:r>
            <a:r>
              <a:rPr lang="en-US" sz="2800">
                <a:sym typeface="Symbol" charset="0"/>
              </a:rPr>
              <a:t>))  (</a:t>
            </a:r>
            <a:r>
              <a:rPr lang="en-US" sz="2800" u="sng">
                <a:sym typeface="Symbol" charset="0"/>
              </a:rPr>
              <a:t></a:t>
            </a:r>
            <a:r>
              <a:rPr lang="en-US" sz="2800" i="1" u="sng">
                <a:sym typeface="Symbol" charset="0"/>
              </a:rPr>
              <a:t>p</a:t>
            </a:r>
            <a:r>
              <a:rPr lang="en-US" sz="2800" u="sng">
                <a:sym typeface="Symbol" charset="0"/>
              </a:rPr>
              <a:t> </a:t>
            </a:r>
            <a:r>
              <a:rPr lang="en-US" sz="2800">
                <a:sym typeface="Symbol" charset="0"/>
              </a:rPr>
              <a:t> (</a:t>
            </a:r>
            <a:r>
              <a:rPr lang="en-US" sz="2800" i="1">
                <a:sym typeface="Symbol" charset="0"/>
              </a:rPr>
              <a:t>p</a:t>
            </a:r>
            <a:r>
              <a:rPr lang="en-US" sz="2800">
                <a:sym typeface="Symbol" charset="0"/>
              </a:rPr>
              <a:t>  </a:t>
            </a:r>
            <a:r>
              <a:rPr lang="en-US" sz="2800" i="1">
                <a:sym typeface="Symbol" charset="0"/>
              </a:rPr>
              <a:t>r</a:t>
            </a:r>
            <a:r>
              <a:rPr lang="en-US" sz="2800">
                <a:sym typeface="Symbol" charset="0"/>
              </a:rPr>
              <a:t>)))   </a:t>
            </a:r>
            <a:r>
              <a:rPr lang="en-US" sz="2400">
                <a:sym typeface="Symbol" charset="0"/>
              </a:rPr>
              <a:t>[assoc.]</a:t>
            </a:r>
          </a:p>
          <a:p>
            <a:pPr>
              <a:lnSpc>
                <a:spcPct val="90000"/>
              </a:lnSpc>
              <a:buFont typeface="Symbol" charset="0"/>
              <a:buChar char="Û"/>
            </a:pPr>
            <a:r>
              <a:rPr lang="en-US" sz="2800" i="1">
                <a:sym typeface="Symbol" charset="0"/>
              </a:rPr>
              <a:t>q</a:t>
            </a:r>
            <a:r>
              <a:rPr lang="en-US" sz="2800">
                <a:sym typeface="Symbol" charset="0"/>
              </a:rPr>
              <a:t>  (((</a:t>
            </a:r>
            <a:r>
              <a:rPr lang="en-US" sz="2800" i="1">
                <a:sym typeface="Symbol" charset="0"/>
              </a:rPr>
              <a:t>p</a:t>
            </a:r>
            <a:r>
              <a:rPr lang="en-US" sz="2800">
                <a:sym typeface="Symbol" charset="0"/>
              </a:rPr>
              <a:t>  </a:t>
            </a:r>
            <a:r>
              <a:rPr lang="en-US" sz="2800" i="1">
                <a:sym typeface="Symbol" charset="0"/>
              </a:rPr>
              <a:t>p</a:t>
            </a:r>
            <a:r>
              <a:rPr lang="en-US" sz="2800">
                <a:sym typeface="Symbol" charset="0"/>
              </a:rPr>
              <a:t>)  </a:t>
            </a:r>
            <a:r>
              <a:rPr lang="en-US" sz="2800" i="1">
                <a:sym typeface="Symbol" charset="0"/>
              </a:rPr>
              <a:t>r</a:t>
            </a:r>
            <a:r>
              <a:rPr lang="en-US" sz="2800">
                <a:sym typeface="Symbol" charset="0"/>
              </a:rPr>
              <a:t>)  (</a:t>
            </a:r>
            <a:r>
              <a:rPr lang="en-US" sz="2800" i="1">
                <a:sym typeface="Symbol" charset="0"/>
              </a:rPr>
              <a:t>p</a:t>
            </a:r>
            <a:r>
              <a:rPr lang="en-US" sz="2800">
                <a:sym typeface="Symbol" charset="0"/>
              </a:rPr>
              <a:t>  (</a:t>
            </a:r>
            <a:r>
              <a:rPr lang="en-US" sz="2800" i="1">
                <a:sym typeface="Symbol" charset="0"/>
              </a:rPr>
              <a:t>p</a:t>
            </a:r>
            <a:r>
              <a:rPr lang="en-US" sz="2800">
                <a:sym typeface="Symbol" charset="0"/>
              </a:rPr>
              <a:t>  </a:t>
            </a:r>
            <a:r>
              <a:rPr lang="en-US" sz="2800" i="1">
                <a:sym typeface="Symbol" charset="0"/>
              </a:rPr>
              <a:t>r</a:t>
            </a:r>
            <a:r>
              <a:rPr lang="en-US" sz="2800">
                <a:sym typeface="Symbol" charset="0"/>
              </a:rPr>
              <a:t>)))   </a:t>
            </a:r>
            <a:r>
              <a:rPr lang="en-US" sz="2400">
                <a:sym typeface="Symbol" charset="0"/>
              </a:rPr>
              <a:t>[taut.]</a:t>
            </a:r>
            <a:r>
              <a:rPr lang="en-US" sz="2800">
                <a:sym typeface="Symbol" charset="0"/>
              </a:rPr>
              <a:t>  </a:t>
            </a:r>
          </a:p>
          <a:p>
            <a:pPr>
              <a:lnSpc>
                <a:spcPct val="90000"/>
              </a:lnSpc>
              <a:buFont typeface="Symbol" charset="0"/>
              <a:buChar char="Û"/>
            </a:pPr>
            <a:r>
              <a:rPr lang="en-US" sz="2800" i="1">
                <a:sym typeface="Symbol" charset="0"/>
              </a:rPr>
              <a:t>q</a:t>
            </a:r>
            <a:r>
              <a:rPr lang="en-US" sz="2800">
                <a:sym typeface="Symbol" charset="0"/>
              </a:rPr>
              <a:t>  ((</a:t>
            </a:r>
            <a:r>
              <a:rPr lang="en-US" sz="2800" b="1">
                <a:sym typeface="Symbol" charset="0"/>
              </a:rPr>
              <a:t>T</a:t>
            </a:r>
            <a:r>
              <a:rPr lang="en-US" sz="2800">
                <a:sym typeface="Symbol" charset="0"/>
              </a:rPr>
              <a:t>  </a:t>
            </a:r>
            <a:r>
              <a:rPr lang="en-US" sz="2800" i="1">
                <a:sym typeface="Symbol" charset="0"/>
              </a:rPr>
              <a:t>r</a:t>
            </a:r>
            <a:r>
              <a:rPr lang="en-US" sz="2800">
                <a:sym typeface="Symbol" charset="0"/>
              </a:rPr>
              <a:t>)  (</a:t>
            </a:r>
            <a:r>
              <a:rPr lang="en-US" sz="2800" i="1">
                <a:sym typeface="Symbol" charset="0"/>
              </a:rPr>
              <a:t>p</a:t>
            </a:r>
            <a:r>
              <a:rPr lang="en-US" sz="2800">
                <a:sym typeface="Symbol" charset="0"/>
              </a:rPr>
              <a:t>  (</a:t>
            </a:r>
            <a:r>
              <a:rPr lang="en-US" sz="2800" i="1">
                <a:sym typeface="Symbol" charset="0"/>
              </a:rPr>
              <a:t>p</a:t>
            </a:r>
            <a:r>
              <a:rPr lang="en-US" sz="2800">
                <a:sym typeface="Symbol" charset="0"/>
              </a:rPr>
              <a:t>  </a:t>
            </a:r>
            <a:r>
              <a:rPr lang="en-US" sz="2800" i="1">
                <a:sym typeface="Symbol" charset="0"/>
              </a:rPr>
              <a:t>r</a:t>
            </a:r>
            <a:r>
              <a:rPr lang="en-US" sz="2800">
                <a:sym typeface="Symbol" charset="0"/>
              </a:rPr>
              <a:t>)))   </a:t>
            </a:r>
            <a:r>
              <a:rPr lang="en-US" sz="2400">
                <a:sym typeface="Symbol" charset="0"/>
              </a:rPr>
              <a:t>[domination]</a:t>
            </a:r>
            <a:r>
              <a:rPr lang="en-US" sz="2800" i="1">
                <a:sym typeface="Symbol" charset="0"/>
              </a:rPr>
              <a:t> </a:t>
            </a:r>
          </a:p>
          <a:p>
            <a:pPr>
              <a:lnSpc>
                <a:spcPct val="90000"/>
              </a:lnSpc>
              <a:buFont typeface="Symbol" charset="0"/>
              <a:buChar char="Û"/>
            </a:pPr>
            <a:r>
              <a:rPr lang="en-US" sz="2800" i="1">
                <a:sym typeface="Symbol" charset="0"/>
              </a:rPr>
              <a:t>q</a:t>
            </a:r>
            <a:r>
              <a:rPr lang="en-US" sz="2800">
                <a:sym typeface="Symbol" charset="0"/>
              </a:rPr>
              <a:t>  (</a:t>
            </a:r>
            <a:r>
              <a:rPr lang="en-US" sz="2800" b="1">
                <a:sym typeface="Symbol" charset="0"/>
              </a:rPr>
              <a:t>T</a:t>
            </a:r>
            <a:r>
              <a:rPr lang="en-US" sz="2800">
                <a:sym typeface="Symbol" charset="0"/>
              </a:rPr>
              <a:t>  (</a:t>
            </a:r>
            <a:r>
              <a:rPr lang="en-US" sz="2800" i="1">
                <a:sym typeface="Symbol" charset="0"/>
              </a:rPr>
              <a:t>p</a:t>
            </a:r>
            <a:r>
              <a:rPr lang="en-US" sz="2800">
                <a:sym typeface="Symbol" charset="0"/>
              </a:rPr>
              <a:t>  (</a:t>
            </a:r>
            <a:r>
              <a:rPr lang="en-US" sz="2800" i="1">
                <a:sym typeface="Symbol" charset="0"/>
              </a:rPr>
              <a:t>p</a:t>
            </a:r>
            <a:r>
              <a:rPr lang="en-US" sz="2800">
                <a:sym typeface="Symbol" charset="0"/>
              </a:rPr>
              <a:t>  </a:t>
            </a:r>
            <a:r>
              <a:rPr lang="en-US" sz="2800" i="1">
                <a:sym typeface="Symbol" charset="0"/>
              </a:rPr>
              <a:t>r</a:t>
            </a:r>
            <a:r>
              <a:rPr lang="en-US" sz="2800">
                <a:sym typeface="Symbol" charset="0"/>
              </a:rPr>
              <a:t>)))</a:t>
            </a:r>
            <a:r>
              <a:rPr lang="en-US" sz="2800" i="1">
                <a:sym typeface="Symbol" charset="0"/>
              </a:rPr>
              <a:t>    </a:t>
            </a:r>
            <a:r>
              <a:rPr lang="en-US" sz="2400">
                <a:sym typeface="Symbol" charset="0"/>
              </a:rPr>
              <a:t>[identity]</a:t>
            </a:r>
            <a:r>
              <a:rPr lang="en-US" sz="2800">
                <a:sym typeface="Symbol" charset="0"/>
              </a:rPr>
              <a:t>       </a:t>
            </a:r>
          </a:p>
          <a:p>
            <a:pPr>
              <a:lnSpc>
                <a:spcPct val="90000"/>
              </a:lnSpc>
              <a:buFont typeface="Symbol" charset="0"/>
              <a:buNone/>
            </a:pPr>
            <a:r>
              <a:rPr lang="en-US" sz="2800">
                <a:sym typeface="Symbol" charset="0"/>
              </a:rPr>
              <a:t> </a:t>
            </a:r>
            <a:r>
              <a:rPr lang="en-US" sz="2800" i="1">
                <a:sym typeface="Symbol" charset="0"/>
              </a:rPr>
              <a:t>q</a:t>
            </a:r>
            <a:r>
              <a:rPr lang="en-US" sz="2800">
                <a:sym typeface="Symbol" charset="0"/>
              </a:rPr>
              <a:t>  (</a:t>
            </a:r>
            <a:r>
              <a:rPr lang="en-US" sz="2800" i="1">
                <a:sym typeface="Symbol" charset="0"/>
              </a:rPr>
              <a:t>p</a:t>
            </a:r>
            <a:r>
              <a:rPr lang="en-US" sz="2800">
                <a:sym typeface="Symbol" charset="0"/>
              </a:rPr>
              <a:t>  (</a:t>
            </a:r>
            <a:r>
              <a:rPr lang="en-US" sz="2800" i="1">
                <a:sym typeface="Symbol" charset="0"/>
              </a:rPr>
              <a:t>p</a:t>
            </a:r>
            <a:r>
              <a:rPr lang="en-US" sz="2800">
                <a:sym typeface="Symbol" charset="0"/>
              </a:rPr>
              <a:t>  </a:t>
            </a:r>
            <a:r>
              <a:rPr lang="en-US" sz="2800" i="1">
                <a:sym typeface="Symbol" charset="0"/>
              </a:rPr>
              <a:t>r</a:t>
            </a:r>
            <a:r>
              <a:rPr lang="en-US" sz="2800">
                <a:sym typeface="Symbol" charset="0"/>
              </a:rPr>
              <a:t>))</a:t>
            </a:r>
            <a:r>
              <a:rPr lang="en-US" sz="2800" i="1">
                <a:sym typeface="Symbol" charset="0"/>
              </a:rPr>
              <a:t> </a:t>
            </a:r>
            <a:r>
              <a:rPr lang="en-US" sz="2800">
                <a:sym typeface="Symbol" charset="0"/>
              </a:rPr>
              <a:t> </a:t>
            </a:r>
            <a:r>
              <a:rPr lang="en-US" sz="2800" i="1">
                <a:sym typeface="Symbol" charset="0"/>
              </a:rPr>
              <a:t>cont.</a:t>
            </a:r>
            <a:endParaRPr lang="en-US" sz="2800">
              <a:sym typeface="Symbol" charset="0"/>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87</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859">
                                            <p:txEl>
                                              <p:pRg st="2" end="2"/>
                                            </p:txEl>
                                          </p:spTgt>
                                        </p:tgtEl>
                                        <p:attrNameLst>
                                          <p:attrName>style.visibility</p:attrName>
                                        </p:attrNameLst>
                                      </p:cBhvr>
                                      <p:to>
                                        <p:strVal val="visible"/>
                                      </p:to>
                                    </p:set>
                                    <p:anim calcmode="lin" valueType="num">
                                      <p:cBhvr additive="base">
                                        <p:cTn id="19"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1859">
                                            <p:txEl>
                                              <p:pRg st="3" end="3"/>
                                            </p:txEl>
                                          </p:spTgt>
                                        </p:tgtEl>
                                        <p:attrNameLst>
                                          <p:attrName>style.visibility</p:attrName>
                                        </p:attrNameLst>
                                      </p:cBhvr>
                                      <p:to>
                                        <p:strVal val="visible"/>
                                      </p:to>
                                    </p:set>
                                    <p:anim calcmode="lin" valueType="num">
                                      <p:cBhvr additive="base">
                                        <p:cTn id="25"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859">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859">
                                            <p:txEl>
                                              <p:pRg st="4" end="4"/>
                                            </p:txEl>
                                          </p:spTgt>
                                        </p:tgtEl>
                                        <p:attrNameLst>
                                          <p:attrName>style.visibility</p:attrName>
                                        </p:attrNameLst>
                                      </p:cBhvr>
                                      <p:to>
                                        <p:strVal val="visible"/>
                                      </p:to>
                                    </p:set>
                                    <p:anim calcmode="lin" valueType="num">
                                      <p:cBhvr additive="base">
                                        <p:cTn id="31"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859">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1859">
                                            <p:txEl>
                                              <p:pRg st="5" end="5"/>
                                            </p:txEl>
                                          </p:spTgt>
                                        </p:tgtEl>
                                        <p:attrNameLst>
                                          <p:attrName>style.visibility</p:attrName>
                                        </p:attrNameLst>
                                      </p:cBhvr>
                                      <p:to>
                                        <p:strVal val="visible"/>
                                      </p:to>
                                    </p:set>
                                    <p:anim calcmode="lin" valueType="num">
                                      <p:cBhvr additive="base">
                                        <p:cTn id="37"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1859">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1859">
                                            <p:txEl>
                                              <p:pRg st="6" end="6"/>
                                            </p:txEl>
                                          </p:spTgt>
                                        </p:tgtEl>
                                        <p:attrNameLst>
                                          <p:attrName>style.visibility</p:attrName>
                                        </p:attrNameLst>
                                      </p:cBhvr>
                                      <p:to>
                                        <p:strVal val="visible"/>
                                      </p:to>
                                    </p:set>
                                    <p:anim calcmode="lin" valueType="num">
                                      <p:cBhvr additive="base">
                                        <p:cTn id="43" dur="5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1859">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1859">
                                            <p:txEl>
                                              <p:pRg st="7" end="7"/>
                                            </p:txEl>
                                          </p:spTgt>
                                        </p:tgtEl>
                                        <p:attrNameLst>
                                          <p:attrName>style.visibility</p:attrName>
                                        </p:attrNameLst>
                                      </p:cBhvr>
                                      <p:to>
                                        <p:strVal val="visible"/>
                                      </p:to>
                                    </p:set>
                                    <p:anim calcmode="lin" valueType="num">
                                      <p:cBhvr additive="base">
                                        <p:cTn id="49" dur="5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1859">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ln/>
        </p:spPr>
        <p:txBody>
          <a:bodyPr/>
          <a:lstStyle/>
          <a:p>
            <a:r>
              <a:rPr lang="en-US"/>
              <a:t>End of Long Example</a:t>
            </a:r>
          </a:p>
        </p:txBody>
      </p:sp>
      <p:sp>
        <p:nvSpPr>
          <p:cNvPr id="122883" name="Rectangle 3"/>
          <p:cNvSpPr>
            <a:spLocks noGrp="1" noChangeArrowheads="1"/>
          </p:cNvSpPr>
          <p:nvPr>
            <p:ph type="body" idx="1"/>
          </p:nvPr>
        </p:nvSpPr>
        <p:spPr>
          <a:ln/>
        </p:spPr>
        <p:txBody>
          <a:bodyPr/>
          <a:lstStyle/>
          <a:p>
            <a:pPr>
              <a:buFontTx/>
              <a:buNone/>
            </a:pPr>
            <a:r>
              <a:rPr lang="en-US" i="1">
                <a:sym typeface="Symbol" charset="0"/>
              </a:rPr>
              <a:t>q</a:t>
            </a:r>
            <a:r>
              <a:rPr lang="en-US">
                <a:sym typeface="Symbol" charset="0"/>
              </a:rPr>
              <a:t>  (</a:t>
            </a:r>
            <a:r>
              <a:rPr lang="en-US" i="1">
                <a:sym typeface="Symbol" charset="0"/>
              </a:rPr>
              <a:t>p</a:t>
            </a:r>
            <a:r>
              <a:rPr lang="en-US">
                <a:sym typeface="Symbol" charset="0"/>
              </a:rPr>
              <a:t>  (</a:t>
            </a:r>
            <a:r>
              <a:rPr lang="en-US" i="1">
                <a:sym typeface="Symbol" charset="0"/>
              </a:rPr>
              <a:t>p</a:t>
            </a:r>
            <a:r>
              <a:rPr lang="en-US">
                <a:sym typeface="Symbol" charset="0"/>
              </a:rPr>
              <a:t>  </a:t>
            </a:r>
            <a:r>
              <a:rPr lang="en-US" i="1">
                <a:sym typeface="Symbol" charset="0"/>
              </a:rPr>
              <a:t>r</a:t>
            </a:r>
            <a:r>
              <a:rPr lang="en-US">
                <a:sym typeface="Symbol" charset="0"/>
              </a:rPr>
              <a:t>))</a:t>
            </a:r>
            <a:r>
              <a:rPr lang="en-US" i="1">
                <a:sym typeface="Symbol" charset="0"/>
              </a:rPr>
              <a:t>       </a:t>
            </a:r>
            <a:r>
              <a:rPr lang="en-US" sz="2400">
                <a:sym typeface="Symbol" charset="0"/>
              </a:rPr>
              <a:t>[DeMorgan]</a:t>
            </a:r>
            <a:r>
              <a:rPr lang="en-US">
                <a:sym typeface="Symbol" charset="0"/>
              </a:rPr>
              <a:t> </a:t>
            </a:r>
          </a:p>
          <a:p>
            <a:pPr>
              <a:buFont typeface="Symbol" charset="0"/>
              <a:buChar char="Û"/>
            </a:pPr>
            <a:r>
              <a:rPr lang="en-US" i="1">
                <a:sym typeface="Symbol" charset="0"/>
              </a:rPr>
              <a:t>  q</a:t>
            </a:r>
            <a:r>
              <a:rPr lang="en-US">
                <a:sym typeface="Symbol" charset="0"/>
              </a:rPr>
              <a:t>  (</a:t>
            </a:r>
            <a:r>
              <a:rPr lang="en-US" i="1">
                <a:sym typeface="Symbol" charset="0"/>
              </a:rPr>
              <a:t>p</a:t>
            </a:r>
            <a:r>
              <a:rPr lang="en-US">
                <a:sym typeface="Symbol" charset="0"/>
              </a:rPr>
              <a:t>  (</a:t>
            </a:r>
            <a:r>
              <a:rPr lang="en-US" i="1">
                <a:sym typeface="Symbol" charset="0"/>
              </a:rPr>
              <a:t>p</a:t>
            </a:r>
            <a:r>
              <a:rPr lang="en-US">
                <a:sym typeface="Symbol" charset="0"/>
              </a:rPr>
              <a:t>  </a:t>
            </a:r>
            <a:r>
              <a:rPr lang="en-US" i="1">
                <a:sym typeface="Symbol" charset="0"/>
              </a:rPr>
              <a:t>r</a:t>
            </a:r>
            <a:r>
              <a:rPr lang="en-US">
                <a:sym typeface="Symbol" charset="0"/>
              </a:rPr>
              <a:t>))</a:t>
            </a:r>
            <a:r>
              <a:rPr lang="en-US" i="1">
                <a:sym typeface="Symbol" charset="0"/>
              </a:rPr>
              <a:t>     </a:t>
            </a:r>
            <a:r>
              <a:rPr lang="en-US" sz="2400">
                <a:sym typeface="Symbol" charset="0"/>
              </a:rPr>
              <a:t>[Assoc.]</a:t>
            </a:r>
            <a:r>
              <a:rPr lang="en-US">
                <a:sym typeface="Symbol" charset="0"/>
              </a:rPr>
              <a:t>          </a:t>
            </a:r>
          </a:p>
          <a:p>
            <a:pPr>
              <a:buFont typeface="Symbol" charset="0"/>
              <a:buChar char="Û"/>
            </a:pPr>
            <a:r>
              <a:rPr lang="en-US" i="1">
                <a:sym typeface="Symbol" charset="0"/>
              </a:rPr>
              <a:t>  q</a:t>
            </a:r>
            <a:r>
              <a:rPr lang="en-US">
                <a:sym typeface="Symbol" charset="0"/>
              </a:rPr>
              <a:t>  ((</a:t>
            </a:r>
            <a:r>
              <a:rPr lang="en-US" i="1">
                <a:sym typeface="Symbol" charset="0"/>
              </a:rPr>
              <a:t>p</a:t>
            </a:r>
            <a:r>
              <a:rPr lang="en-US">
                <a:sym typeface="Symbol" charset="0"/>
              </a:rPr>
              <a:t>  </a:t>
            </a:r>
            <a:r>
              <a:rPr lang="en-US" i="1">
                <a:sym typeface="Symbol" charset="0"/>
              </a:rPr>
              <a:t>p</a:t>
            </a:r>
            <a:r>
              <a:rPr lang="en-US">
                <a:sym typeface="Symbol" charset="0"/>
              </a:rPr>
              <a:t>)  </a:t>
            </a:r>
            <a:r>
              <a:rPr lang="en-US" i="1">
                <a:sym typeface="Symbol" charset="0"/>
              </a:rPr>
              <a:t>r</a:t>
            </a:r>
            <a:r>
              <a:rPr lang="en-US">
                <a:sym typeface="Symbol" charset="0"/>
              </a:rPr>
              <a:t>)</a:t>
            </a:r>
            <a:r>
              <a:rPr lang="en-US" i="1">
                <a:sym typeface="Symbol" charset="0"/>
              </a:rPr>
              <a:t>     </a:t>
            </a:r>
            <a:r>
              <a:rPr lang="en-US" sz="2400">
                <a:sym typeface="Symbol" charset="0"/>
              </a:rPr>
              <a:t>[Idempotent]</a:t>
            </a:r>
            <a:r>
              <a:rPr lang="en-US">
                <a:sym typeface="Symbol" charset="0"/>
              </a:rPr>
              <a:t>   </a:t>
            </a:r>
          </a:p>
          <a:p>
            <a:pPr>
              <a:buFont typeface="Symbol" charset="0"/>
              <a:buChar char="Û"/>
            </a:pPr>
            <a:r>
              <a:rPr lang="en-US" i="1">
                <a:sym typeface="Symbol" charset="0"/>
              </a:rPr>
              <a:t>  q</a:t>
            </a:r>
            <a:r>
              <a:rPr lang="en-US">
                <a:sym typeface="Symbol" charset="0"/>
              </a:rPr>
              <a:t>  (</a:t>
            </a:r>
            <a:r>
              <a:rPr lang="en-US" i="1">
                <a:sym typeface="Symbol" charset="0"/>
              </a:rPr>
              <a:t>p</a:t>
            </a:r>
            <a:r>
              <a:rPr lang="en-US">
                <a:sym typeface="Symbol" charset="0"/>
              </a:rPr>
              <a:t>  </a:t>
            </a:r>
            <a:r>
              <a:rPr lang="en-US" i="1">
                <a:sym typeface="Symbol" charset="0"/>
              </a:rPr>
              <a:t>r</a:t>
            </a:r>
            <a:r>
              <a:rPr lang="en-US">
                <a:sym typeface="Symbol" charset="0"/>
              </a:rPr>
              <a:t>)</a:t>
            </a:r>
            <a:r>
              <a:rPr lang="en-US" i="1">
                <a:sym typeface="Symbol" charset="0"/>
              </a:rPr>
              <a:t>    </a:t>
            </a:r>
            <a:r>
              <a:rPr lang="en-US" sz="2400">
                <a:sym typeface="Symbol" charset="0"/>
              </a:rPr>
              <a:t>[Associativity]</a:t>
            </a:r>
            <a:r>
              <a:rPr lang="en-US">
                <a:sym typeface="Symbol" charset="0"/>
              </a:rPr>
              <a:t>          </a:t>
            </a:r>
          </a:p>
          <a:p>
            <a:pPr>
              <a:buFont typeface="Symbol" charset="0"/>
              <a:buChar char="Û"/>
            </a:pPr>
            <a:r>
              <a:rPr lang="en-US">
                <a:sym typeface="Symbol" charset="0"/>
              </a:rPr>
              <a:t> (</a:t>
            </a:r>
            <a:r>
              <a:rPr lang="en-US" i="1">
                <a:sym typeface="Symbol" charset="0"/>
              </a:rPr>
              <a:t>q</a:t>
            </a:r>
            <a:r>
              <a:rPr lang="en-US">
                <a:sym typeface="Symbol" charset="0"/>
              </a:rPr>
              <a:t>  </a:t>
            </a:r>
            <a:r>
              <a:rPr lang="en-US" i="1">
                <a:sym typeface="Symbol" charset="0"/>
              </a:rPr>
              <a:t>p</a:t>
            </a:r>
            <a:r>
              <a:rPr lang="en-US">
                <a:sym typeface="Symbol" charset="0"/>
              </a:rPr>
              <a:t>)  </a:t>
            </a:r>
            <a:r>
              <a:rPr lang="en-US" i="1">
                <a:sym typeface="Symbol" charset="0"/>
              </a:rPr>
              <a:t>r  </a:t>
            </a:r>
            <a:r>
              <a:rPr lang="en-US" sz="2400">
                <a:sym typeface="Symbol" charset="0"/>
              </a:rPr>
              <a:t>[Commutativity]</a:t>
            </a:r>
            <a:r>
              <a:rPr lang="en-US">
                <a:sym typeface="Symbol" charset="0"/>
              </a:rPr>
              <a:t>      </a:t>
            </a:r>
          </a:p>
          <a:p>
            <a:pPr>
              <a:buFont typeface="Symbol" charset="0"/>
              <a:buNone/>
            </a:pPr>
            <a:r>
              <a:rPr lang="en-US">
                <a:sym typeface="Symbol" charset="0"/>
              </a:rPr>
              <a:t></a:t>
            </a:r>
            <a:r>
              <a:rPr lang="en-US" i="1">
                <a:sym typeface="Symbol" charset="0"/>
              </a:rPr>
              <a:t>  </a:t>
            </a:r>
            <a:r>
              <a:rPr lang="en-US">
                <a:sym typeface="Symbol" charset="0"/>
              </a:rPr>
              <a:t></a:t>
            </a:r>
            <a:r>
              <a:rPr lang="en-US" i="1">
                <a:sym typeface="Symbol" charset="0"/>
              </a:rPr>
              <a:t>p </a:t>
            </a:r>
            <a:r>
              <a:rPr lang="en-US">
                <a:sym typeface="Symbol" charset="0"/>
              </a:rPr>
              <a:t> </a:t>
            </a:r>
            <a:r>
              <a:rPr lang="en-US" i="1">
                <a:sym typeface="Symbol" charset="0"/>
              </a:rPr>
              <a:t>q</a:t>
            </a:r>
            <a:r>
              <a:rPr lang="en-US">
                <a:sym typeface="Symbol" charset="0"/>
              </a:rPr>
              <a:t>  </a:t>
            </a:r>
            <a:r>
              <a:rPr lang="en-US" i="1">
                <a:sym typeface="Symbol" charset="0"/>
              </a:rPr>
              <a:t>r </a:t>
            </a:r>
            <a:endParaRPr lang="en-US">
              <a:sym typeface="Symbol" charset="0"/>
            </a:endParaRPr>
          </a:p>
          <a:p>
            <a:pPr>
              <a:buFontTx/>
              <a:buNone/>
            </a:pPr>
            <a:r>
              <a:rPr lang="en-US" i="1">
                <a:sym typeface="Symbol" charset="0"/>
              </a:rPr>
              <a:t>Q.E.D. (quod erat demonstrandum)</a:t>
            </a:r>
            <a:endParaRPr lang="en-US">
              <a:sym typeface="Symbol" charset="0"/>
            </a:endParaRPr>
          </a:p>
        </p:txBody>
      </p:sp>
      <p:sp>
        <p:nvSpPr>
          <p:cNvPr id="4" name="Footer Placeholder 3"/>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88</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500" fill="hold"/>
                                        <p:tgtEl>
                                          <p:spTgt spid="1228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883">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883">
                                            <p:txEl>
                                              <p:pRg st="6" end="6"/>
                                            </p:txEl>
                                          </p:spTgt>
                                        </p:tgtEl>
                                        <p:attrNameLst>
                                          <p:attrName>style.visibility</p:attrName>
                                        </p:attrNameLst>
                                      </p:cBhvr>
                                      <p:to>
                                        <p:strVal val="visible"/>
                                      </p:to>
                                    </p:set>
                                    <p:anim calcmode="lin" valueType="num">
                                      <p:cBhvr additive="base">
                                        <p:cTn id="43"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883">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ln/>
        </p:spPr>
        <p:txBody>
          <a:bodyPr/>
          <a:lstStyle/>
          <a:p>
            <a:r>
              <a:rPr lang="en-US" dirty="0" smtClean="0"/>
              <a:t>Defining Propositions</a:t>
            </a:r>
            <a:endParaRPr lang="en-US" dirty="0"/>
          </a:p>
        </p:txBody>
      </p:sp>
      <p:sp>
        <p:nvSpPr>
          <p:cNvPr id="914435" name="Rectangle 3"/>
          <p:cNvSpPr>
            <a:spLocks noGrp="1" noChangeArrowheads="1"/>
          </p:cNvSpPr>
          <p:nvPr>
            <p:ph type="body" idx="1"/>
          </p:nvPr>
        </p:nvSpPr>
        <p:spPr>
          <a:ln/>
        </p:spPr>
        <p:txBody>
          <a:bodyPr/>
          <a:lstStyle/>
          <a:p>
            <a:r>
              <a:rPr lang="en-GB" dirty="0"/>
              <a:t>Logic </a:t>
            </a:r>
            <a:r>
              <a:rPr lang="en-GB" dirty="0" smtClean="0"/>
              <a:t>defines notions of atomic and complex propositions </a:t>
            </a:r>
            <a:r>
              <a:rPr lang="en-GB" dirty="0"/>
              <a:t>and </a:t>
            </a:r>
            <a:r>
              <a:rPr lang="en-GB" dirty="0" smtClean="0"/>
              <a:t>what </a:t>
            </a:r>
            <a:r>
              <a:rPr lang="en-GB" dirty="0"/>
              <a:t>complex propositions “</a:t>
            </a:r>
            <a:r>
              <a:rPr lang="en-GB" i="1" dirty="0"/>
              <a:t>mean”</a:t>
            </a:r>
            <a:r>
              <a:rPr lang="en-GB" dirty="0"/>
              <a:t>.</a:t>
            </a:r>
          </a:p>
          <a:p>
            <a:r>
              <a:rPr lang="en-GB" dirty="0"/>
              <a:t>We </a:t>
            </a:r>
            <a:r>
              <a:rPr lang="en-GB" dirty="0" smtClean="0"/>
              <a:t>explain </a:t>
            </a:r>
            <a:r>
              <a:rPr lang="en-GB" dirty="0"/>
              <a:t>by </a:t>
            </a:r>
            <a:r>
              <a:rPr lang="en-GB" dirty="0" smtClean="0"/>
              <a:t>example, giving precise definitions.</a:t>
            </a:r>
            <a:endParaRPr lang="en-US" dirty="0"/>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a:ln/>
        </p:spPr>
        <p:txBody>
          <a:bodyPr/>
          <a:lstStyle/>
          <a:p>
            <a:r>
              <a:rPr lang="en-US" dirty="0" smtClean="0"/>
              <a:t>Summary</a:t>
            </a:r>
            <a:endParaRPr lang="en-US" dirty="0"/>
          </a:p>
        </p:txBody>
      </p:sp>
      <p:sp>
        <p:nvSpPr>
          <p:cNvPr id="1210371" name="Rectangle 3"/>
          <p:cNvSpPr>
            <a:spLocks noGrp="1" noChangeArrowheads="1"/>
          </p:cNvSpPr>
          <p:nvPr>
            <p:ph type="body" idx="1"/>
          </p:nvPr>
        </p:nvSpPr>
        <p:spPr>
          <a:ln/>
        </p:spPr>
        <p:txBody>
          <a:bodyPr/>
          <a:lstStyle/>
          <a:p>
            <a:r>
              <a:rPr lang="en-GB"/>
              <a:t>In practice, Propositional Logic equivalences are seldom strung together into long proofs: using truth tables is usually much easier.</a:t>
            </a:r>
          </a:p>
          <a:p>
            <a:r>
              <a:rPr lang="en-GB"/>
              <a:t>We shall now turn to a more complex logic, where nothing like truth tables is available.</a:t>
            </a:r>
            <a:endParaRPr lang="en-US"/>
          </a:p>
        </p:txBody>
      </p:sp>
      <p:sp>
        <p:nvSpPr>
          <p:cNvPr id="7" name="Footer Placeholder 6"/>
          <p:cNvSpPr>
            <a:spLocks noGrp="1"/>
          </p:cNvSpPr>
          <p:nvPr>
            <p:ph type="ftr" sz="quarter" idx="11"/>
          </p:nvPr>
        </p:nvSpPr>
        <p:spPr/>
        <p:txBody>
          <a:bodyPr/>
          <a:lstStyle/>
          <a:p>
            <a:r>
              <a:rPr lang="en-US" smtClean="0"/>
              <a:t>CS2013 Univ of Aberdeen</a:t>
            </a:r>
            <a:endParaRPr lang="en-US"/>
          </a:p>
        </p:txBody>
      </p:sp>
      <p:sp>
        <p:nvSpPr>
          <p:cNvPr id="8" name="Slide Number Placeholder 7"/>
          <p:cNvSpPr>
            <a:spLocks noGrp="1"/>
          </p:cNvSpPr>
          <p:nvPr>
            <p:ph type="sldNum" sz="quarter" idx="12"/>
          </p:nvPr>
        </p:nvSpPr>
        <p:spPr/>
        <p:txBody>
          <a:bodyPr/>
          <a:lstStyle/>
          <a:p>
            <a:fld id="{212A10D1-AE62-3247-BB71-74F4C4FB131E}" type="slidenum">
              <a:rPr lang="en-US" smtClean="0"/>
              <a:pPr/>
              <a:t>89</a:t>
            </a:fld>
            <a:endParaRPr lang="en-US"/>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D:\Microsoft Office\Templates\Blank Presentation.pot</Template>
  <TotalTime>5246</TotalTime>
  <Words>7771</Words>
  <Application>Microsoft Macintosh PowerPoint</Application>
  <PresentationFormat>On-screen Show (4:3)</PresentationFormat>
  <Paragraphs>794</Paragraphs>
  <Slides>90</Slides>
  <Notes>59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2" baseType="lpstr">
      <vt:lpstr>Blank Presentation</vt:lpstr>
      <vt:lpstr>Document</vt:lpstr>
      <vt:lpstr> University of Aberdeen, Computing Science CS2013 Mathematics for Computing Science Adam Wyner </vt:lpstr>
      <vt:lpstr>Propositional Logic</vt:lpstr>
      <vt:lpstr>Foundations of Logic</vt:lpstr>
      <vt:lpstr>Two Logical Systems:</vt:lpstr>
      <vt:lpstr>Propositional Logic (§1.1)</vt:lpstr>
      <vt:lpstr>Propositions in natural language</vt:lpstr>
      <vt:lpstr>Examples of NL Propositions</vt:lpstr>
      <vt:lpstr>Propositions in Propositional Logic</vt:lpstr>
      <vt:lpstr>Defining Propositions</vt:lpstr>
      <vt:lpstr>Operators / Connectives</vt:lpstr>
      <vt:lpstr>Common Boolean Operators</vt:lpstr>
      <vt:lpstr>The Negation Operator</vt:lpstr>
      <vt:lpstr>Truth-functionality</vt:lpstr>
      <vt:lpstr>Truth-functionality</vt:lpstr>
      <vt:lpstr>Comment on Truth</vt:lpstr>
      <vt:lpstr>The Conjunction Operator</vt:lpstr>
      <vt:lpstr>Conjunction Truth Table</vt:lpstr>
      <vt:lpstr>The Disjunction Operator</vt:lpstr>
      <vt:lpstr>Disjunction Truth Table</vt:lpstr>
      <vt:lpstr>Nested Propositional Expressions</vt:lpstr>
      <vt:lpstr>Logic as shorthand for NL</vt:lpstr>
      <vt:lpstr>Some important ideas:</vt:lpstr>
      <vt:lpstr>Tautologies</vt:lpstr>
      <vt:lpstr>Tautologies</vt:lpstr>
      <vt:lpstr>Contradictions</vt:lpstr>
      <vt:lpstr>Contradictions</vt:lpstr>
      <vt:lpstr>Contingencies</vt:lpstr>
      <vt:lpstr>Propositional Equivalence</vt:lpstr>
      <vt:lpstr>Logical Equivalence</vt:lpstr>
      <vt:lpstr>Proving Equivalence via Truth Tables</vt:lpstr>
      <vt:lpstr>Before introducing  more connectives</vt:lpstr>
      <vt:lpstr>Questions for you to think about</vt:lpstr>
      <vt:lpstr>Questions for you to think about</vt:lpstr>
      <vt:lpstr>Questions for you to think about</vt:lpstr>
      <vt:lpstr>Questions for you to think about</vt:lpstr>
      <vt:lpstr>Questions for you to think about</vt:lpstr>
      <vt:lpstr>Relating AND and OR</vt:lpstr>
      <vt:lpstr>Mystery Operator </vt:lpstr>
      <vt:lpstr>T-values in Conjunction</vt:lpstr>
      <vt:lpstr>Table as a disjunction of T-rows</vt:lpstr>
      <vt:lpstr>Disjoining rows of the table</vt:lpstr>
      <vt:lpstr>Check</vt:lpstr>
      <vt:lpstr>About this proof …</vt:lpstr>
      <vt:lpstr>Having proved this …</vt:lpstr>
      <vt:lpstr>Let’s introduce some  additional connectives</vt:lpstr>
      <vt:lpstr>The Exclusive Or Operator</vt:lpstr>
      <vt:lpstr>Exclusive-Or Truth Table</vt:lpstr>
      <vt:lpstr>Natural Language is Ambiguous</vt:lpstr>
      <vt:lpstr>Test your understanding of  the two types of disjunction</vt:lpstr>
      <vt:lpstr>Test your understanding of  the two types of disjunction</vt:lpstr>
      <vt:lpstr>The Implication Operator</vt:lpstr>
      <vt:lpstr>Implication Truth Table</vt:lpstr>
      <vt:lpstr>Implication Truth Table</vt:lpstr>
      <vt:lpstr>Implication Truth Table</vt:lpstr>
      <vt:lpstr>Implication Truth Table</vt:lpstr>
      <vt:lpstr>Implication Truth Table</vt:lpstr>
      <vt:lpstr>Implications between real sentencs</vt:lpstr>
      <vt:lpstr>Why does this seem wrong?</vt:lpstr>
      <vt:lpstr>English Phrases Meaning p  q</vt:lpstr>
      <vt:lpstr>But we’re not studying English ..</vt:lpstr>
      <vt:lpstr>Biconditional Truth Table</vt:lpstr>
      <vt:lpstr>Consider ...</vt:lpstr>
      <vt:lpstr>Consider ...</vt:lpstr>
      <vt:lpstr>The difference  between  and </vt:lpstr>
      <vt:lpstr>Consider ...</vt:lpstr>
      <vt:lpstr>Consider ...</vt:lpstr>
      <vt:lpstr>The language of propositional logic defined more properly (i.e., as a formal language)</vt:lpstr>
      <vt:lpstr>The language of propositional logic defined more properly (i.e., as a formal language)</vt:lpstr>
      <vt:lpstr>The language of propositional logic defined more properly (i.e., as a formal language)</vt:lpstr>
      <vt:lpstr>Simplifying conventions</vt:lpstr>
      <vt:lpstr>The language of propositional logic defined more properly (i.e., as a formal language)</vt:lpstr>
      <vt:lpstr>Contrapositive</vt:lpstr>
      <vt:lpstr>Contrapositive</vt:lpstr>
      <vt:lpstr>Boolean Operations Summary</vt:lpstr>
      <vt:lpstr>For you to think about:</vt:lpstr>
      <vt:lpstr>For you to think about:</vt:lpstr>
      <vt:lpstr>Example of another connective</vt:lpstr>
      <vt:lpstr>Some Alternative Notations</vt:lpstr>
      <vt:lpstr>To this point</vt:lpstr>
      <vt:lpstr>Tautologies revisited</vt:lpstr>
      <vt:lpstr>Equivalence Laws</vt:lpstr>
      <vt:lpstr>Equivalence Laws - Examples</vt:lpstr>
      <vt:lpstr>More Equivalence Laws</vt:lpstr>
      <vt:lpstr>Defining Operators via Equivalences</vt:lpstr>
      <vt:lpstr>How you may use equivalence laws: Example (1)</vt:lpstr>
      <vt:lpstr>How you may use equivalence laws: Example (1)</vt:lpstr>
      <vt:lpstr>How you may use equivalence laws: Example (2)</vt:lpstr>
      <vt:lpstr>Long example Continued...</vt:lpstr>
      <vt:lpstr>End of Long Example</vt:lpstr>
      <vt:lpstr>Summary</vt:lpstr>
    </vt:vector>
  </TitlesOfParts>
  <Manager>CISE Department</Manager>
  <Company>University of Florida / University of Aberdeen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for Rosen, 5th edition</dc:title>
  <dc:subject>Discrete Mathematics</dc:subject>
  <dc:creator>Michael P. Frank / Kees van Deemter</dc:creator>
  <dc:description>Slides developed at the University of Florida_x000d_
for course COT3100, Applications of_x000d_
Discrete Structures, Spring 2001 &amp; 2003.</dc:description>
  <cp:lastModifiedBy>Adam Wyner</cp:lastModifiedBy>
  <cp:revision>505</cp:revision>
  <dcterms:created xsi:type="dcterms:W3CDTF">2001-01-08T01:48:20Z</dcterms:created>
  <dcterms:modified xsi:type="dcterms:W3CDTF">2014-10-06T16:26:03Z</dcterms:modified>
</cp:coreProperties>
</file>