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676" autoAdjust="0"/>
  </p:normalViewPr>
  <p:slideViewPr>
    <p:cSldViewPr>
      <p:cViewPr>
        <p:scale>
          <a:sx n="60" d="100"/>
          <a:sy n="60" d="100"/>
        </p:scale>
        <p:origin x="-1182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grpSp>
        <p:nvGrpSpPr>
          <p:cNvPr id="8" name="Group 5"/>
          <p:cNvGrpSpPr>
            <a:grpSpLocks/>
          </p:cNvGrpSpPr>
          <p:nvPr userDrawn="1"/>
        </p:nvGrpSpPr>
        <p:grpSpPr bwMode="auto">
          <a:xfrm>
            <a:off x="0" y="0"/>
            <a:ext cx="9144000" cy="1368425"/>
            <a:chOff x="0" y="0"/>
            <a:chExt cx="9144000" cy="1368152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9144000" cy="136815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GB" sz="1600" dirty="0">
                  <a:latin typeface="Times New Roman" pitchFamily="18" charset="0"/>
                  <a:cs typeface="Times New Roman" pitchFamily="18" charset="0"/>
                </a:rPr>
                <a:t>The School of </a:t>
              </a:r>
            </a:p>
            <a:p>
              <a:pPr>
                <a:defRPr/>
              </a:pPr>
              <a:r>
                <a:rPr lang="en-GB" sz="2400" dirty="0">
                  <a:latin typeface="Times New Roman" pitchFamily="18" charset="0"/>
                  <a:cs typeface="Times New Roman" pitchFamily="18" charset="0"/>
                </a:rPr>
                <a:t>Natural and</a:t>
              </a:r>
            </a:p>
            <a:p>
              <a:pPr>
                <a:defRPr/>
              </a:pPr>
              <a:r>
                <a:rPr lang="en-GB" sz="2400" dirty="0">
                  <a:latin typeface="Times New Roman" pitchFamily="18" charset="0"/>
                  <a:cs typeface="Times New Roman" pitchFamily="18" charset="0"/>
                </a:rPr>
                <a:t>Computing Sciences</a:t>
              </a:r>
            </a:p>
          </p:txBody>
        </p:sp>
        <p:pic>
          <p:nvPicPr>
            <p:cNvPr id="10" name="Picture 11" descr="hp_compsci.jp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74371" y="78135"/>
              <a:ext cx="1762125" cy="1190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grpSp>
        <p:nvGrpSpPr>
          <p:cNvPr id="7" name="Group 5"/>
          <p:cNvGrpSpPr>
            <a:grpSpLocks/>
          </p:cNvGrpSpPr>
          <p:nvPr userDrawn="1"/>
        </p:nvGrpSpPr>
        <p:grpSpPr bwMode="auto">
          <a:xfrm>
            <a:off x="0" y="6046788"/>
            <a:ext cx="9144000" cy="811212"/>
            <a:chOff x="971600" y="6046043"/>
            <a:chExt cx="8172400" cy="811957"/>
          </a:xfrm>
        </p:grpSpPr>
        <p:sp>
          <p:nvSpPr>
            <p:cNvPr id="8" name="TextBox 7"/>
            <p:cNvSpPr txBox="1"/>
            <p:nvPr userDrawn="1"/>
          </p:nvSpPr>
          <p:spPr>
            <a:xfrm>
              <a:off x="971600" y="6093712"/>
              <a:ext cx="8172400" cy="764288"/>
            </a:xfrm>
            <a:prstGeom prst="rect">
              <a:avLst/>
            </a:prstGeom>
            <a:solidFill>
              <a:srgbClr val="002060"/>
            </a:solidFill>
          </p:spPr>
          <p:txBody>
            <a:bodyPr anchor="ctr"/>
            <a:lstStyle/>
            <a:p>
              <a:pPr>
                <a:defRPr/>
              </a:pPr>
              <a:r>
                <a:rPr lang="en-GB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Data Management </a:t>
              </a:r>
              <a:r>
                <a:rPr lang="en-GB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&amp; Database Systems and Big Data</a:t>
              </a:r>
              <a:endParaRPr lang="en-GB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7235688" y="6093712"/>
              <a:ext cx="1908312" cy="764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pic>
          <p:nvPicPr>
            <p:cNvPr id="10" name="Picture 8" descr="unilogo.gif"/>
            <p:cNvPicPr>
              <a:picLocks noChangeAspect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7452320" y="6046043"/>
              <a:ext cx="1590675" cy="695325"/>
            </a:xfrm>
            <a:prstGeom prst="rect">
              <a:avLst/>
            </a:prstGeom>
            <a:blipFill dpi="0" rotWithShape="1">
              <a:blip r:embed="rId1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latin typeface="Comic Sans MS" pitchFamily="66" charset="0"/>
              </a:rPr>
              <a:t>Case Study</a:t>
            </a:r>
            <a:endParaRPr lang="en-GB" b="1" dirty="0"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Creating a Conceptual Model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Domains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 smtClean="0"/>
              <a:t>Accountancy company</a:t>
            </a:r>
          </a:p>
          <a:p>
            <a:r>
              <a:rPr lang="en-GB" dirty="0" smtClean="0"/>
              <a:t>Building company</a:t>
            </a:r>
          </a:p>
          <a:p>
            <a:r>
              <a:rPr lang="en-GB" dirty="0" smtClean="0"/>
              <a:t>Bus company</a:t>
            </a:r>
          </a:p>
          <a:p>
            <a:r>
              <a:rPr lang="en-GB" dirty="0" smtClean="0"/>
              <a:t>Delivery company</a:t>
            </a:r>
          </a:p>
          <a:p>
            <a:r>
              <a:rPr lang="en-GB" dirty="0" smtClean="0"/>
              <a:t>Detective agency</a:t>
            </a:r>
          </a:p>
          <a:p>
            <a:r>
              <a:rPr lang="en-GB" dirty="0" smtClean="0"/>
              <a:t>Hospital</a:t>
            </a:r>
            <a:endParaRPr lang="en-GB" dirty="0"/>
          </a:p>
          <a:p>
            <a:r>
              <a:rPr lang="en-GB" dirty="0" smtClean="0"/>
              <a:t>Library</a:t>
            </a:r>
          </a:p>
          <a:p>
            <a:r>
              <a:rPr lang="en-GB" dirty="0" smtClean="0"/>
              <a:t>Manufacturing company</a:t>
            </a:r>
            <a:endParaRPr lang="en-GB" dirty="0"/>
          </a:p>
          <a:p>
            <a:r>
              <a:rPr lang="en-GB" dirty="0" smtClean="0"/>
              <a:t>Photographic company</a:t>
            </a:r>
          </a:p>
          <a:p>
            <a:r>
              <a:rPr lang="en-GB" dirty="0" smtClean="0"/>
              <a:t>Research agency</a:t>
            </a:r>
          </a:p>
          <a:p>
            <a:r>
              <a:rPr lang="en-GB" dirty="0" smtClean="0"/>
              <a:t>Research institute</a:t>
            </a:r>
          </a:p>
          <a:p>
            <a:r>
              <a:rPr lang="en-GB" dirty="0" smtClean="0"/>
              <a:t>Retailer</a:t>
            </a:r>
          </a:p>
          <a:p>
            <a:r>
              <a:rPr lang="en-GB" dirty="0" smtClean="0"/>
              <a:t>Shipping company</a:t>
            </a:r>
          </a:p>
          <a:p>
            <a:r>
              <a:rPr lang="en-GB" dirty="0" smtClean="0"/>
              <a:t>Social media site</a:t>
            </a:r>
          </a:p>
          <a:p>
            <a:r>
              <a:rPr lang="en-GB" dirty="0" smtClean="0"/>
              <a:t>Supplier</a:t>
            </a:r>
          </a:p>
          <a:p>
            <a:r>
              <a:rPr lang="en-GB" dirty="0" smtClean="0"/>
              <a:t>Trade Union</a:t>
            </a:r>
          </a:p>
          <a:p>
            <a:r>
              <a:rPr lang="en-GB" dirty="0" smtClean="0"/>
              <a:t>Train company</a:t>
            </a:r>
          </a:p>
          <a:p>
            <a:r>
              <a:rPr lang="en-GB" dirty="0" smtClean="0"/>
              <a:t>University/College</a:t>
            </a:r>
          </a:p>
          <a:p>
            <a:r>
              <a:rPr lang="en-GB" dirty="0" smtClean="0"/>
              <a:t>Utility Company</a:t>
            </a:r>
          </a:p>
          <a:p>
            <a:r>
              <a:rPr lang="en-GB" dirty="0" smtClean="0"/>
              <a:t>Wholesaler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 smtClean="0"/>
              <a:t>Advertising company</a:t>
            </a:r>
          </a:p>
          <a:p>
            <a:r>
              <a:rPr lang="en-GB" dirty="0" smtClean="0"/>
              <a:t>Art gallery</a:t>
            </a:r>
          </a:p>
          <a:p>
            <a:r>
              <a:rPr lang="en-GB" dirty="0" smtClean="0"/>
              <a:t>Bank /building society</a:t>
            </a:r>
          </a:p>
          <a:p>
            <a:r>
              <a:rPr lang="en-GB" dirty="0" smtClean="0"/>
              <a:t>Charity</a:t>
            </a:r>
          </a:p>
          <a:p>
            <a:r>
              <a:rPr lang="en-GB" dirty="0" smtClean="0"/>
              <a:t>Dating agency</a:t>
            </a:r>
          </a:p>
          <a:p>
            <a:r>
              <a:rPr lang="en-GB" dirty="0" smtClean="0"/>
              <a:t>DIY company</a:t>
            </a:r>
          </a:p>
          <a:p>
            <a:r>
              <a:rPr lang="en-GB" dirty="0" smtClean="0"/>
              <a:t>Emergency service</a:t>
            </a:r>
          </a:p>
          <a:p>
            <a:r>
              <a:rPr lang="en-GB" dirty="0" smtClean="0"/>
              <a:t>Film company</a:t>
            </a:r>
          </a:p>
          <a:p>
            <a:r>
              <a:rPr lang="en-GB" dirty="0" smtClean="0"/>
              <a:t>Holiday agency</a:t>
            </a:r>
          </a:p>
          <a:p>
            <a:r>
              <a:rPr lang="en-GB" dirty="0" smtClean="0"/>
              <a:t>Investment company</a:t>
            </a:r>
          </a:p>
          <a:p>
            <a:r>
              <a:rPr lang="en-GB" dirty="0" smtClean="0"/>
              <a:t>Marketing company</a:t>
            </a:r>
          </a:p>
          <a:p>
            <a:r>
              <a:rPr lang="en-GB" dirty="0" smtClean="0"/>
              <a:t>Modelling agency</a:t>
            </a:r>
          </a:p>
          <a:p>
            <a:r>
              <a:rPr lang="en-GB" dirty="0" smtClean="0"/>
              <a:t>Music company</a:t>
            </a:r>
          </a:p>
          <a:p>
            <a:r>
              <a:rPr lang="en-GB" dirty="0" smtClean="0"/>
              <a:t>Newspaper company</a:t>
            </a:r>
          </a:p>
          <a:p>
            <a:r>
              <a:rPr lang="en-GB" dirty="0" smtClean="0"/>
              <a:t>Property agency</a:t>
            </a:r>
          </a:p>
          <a:p>
            <a:r>
              <a:rPr lang="en-GB" dirty="0" smtClean="0"/>
              <a:t>TV company</a:t>
            </a:r>
          </a:p>
          <a:p>
            <a:r>
              <a:rPr lang="en-GB" dirty="0" smtClean="0"/>
              <a:t>Wedding agency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835696" y="188640"/>
            <a:ext cx="22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Domain:  TV company</a:t>
            </a:r>
            <a:endParaRPr lang="en-GB" dirty="0"/>
          </a:p>
        </p:txBody>
      </p:sp>
      <p:grpSp>
        <p:nvGrpSpPr>
          <p:cNvPr id="12" name="Group 11"/>
          <p:cNvGrpSpPr/>
          <p:nvPr/>
        </p:nvGrpSpPr>
        <p:grpSpPr>
          <a:xfrm>
            <a:off x="1835696" y="4870901"/>
            <a:ext cx="1224136" cy="934363"/>
            <a:chOff x="2123728" y="1700808"/>
            <a:chExt cx="1080120" cy="934363"/>
          </a:xfrm>
        </p:grpSpPr>
        <p:sp>
          <p:nvSpPr>
            <p:cNvPr id="13" name="TextBox 12"/>
            <p:cNvSpPr txBox="1"/>
            <p:nvPr/>
          </p:nvSpPr>
          <p:spPr>
            <a:xfrm>
              <a:off x="2123728" y="1700808"/>
              <a:ext cx="1080120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Manager</a:t>
              </a:r>
              <a:endParaRPr lang="en-GB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23728" y="1988840"/>
              <a:ext cx="108012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err="1" smtClean="0"/>
                <a:t>ManagerID</a:t>
              </a:r>
              <a:endParaRPr lang="en-GB" sz="1200" dirty="0" smtClean="0"/>
            </a:p>
            <a:p>
              <a:r>
                <a:rPr lang="en-GB" sz="1200" dirty="0" err="1" smtClean="0"/>
                <a:t>MName</a:t>
              </a:r>
              <a:endParaRPr lang="en-GB" sz="1200" dirty="0" smtClean="0"/>
            </a:p>
            <a:p>
              <a:endParaRPr lang="en-GB" sz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76256" y="3573016"/>
            <a:ext cx="1224136" cy="1119029"/>
            <a:chOff x="2123728" y="1700808"/>
            <a:chExt cx="1080120" cy="1119029"/>
          </a:xfrm>
        </p:grpSpPr>
        <p:sp>
          <p:nvSpPr>
            <p:cNvPr id="18" name="TextBox 17"/>
            <p:cNvSpPr txBox="1"/>
            <p:nvPr/>
          </p:nvSpPr>
          <p:spPr>
            <a:xfrm>
              <a:off x="2123728" y="1700808"/>
              <a:ext cx="1080120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Staff</a:t>
              </a:r>
              <a:endParaRPr lang="en-GB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23728" y="1988840"/>
              <a:ext cx="1080120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err="1" smtClean="0"/>
                <a:t>SName</a:t>
              </a:r>
              <a:endParaRPr lang="en-GB" sz="1200" dirty="0" smtClean="0"/>
            </a:p>
            <a:p>
              <a:r>
                <a:rPr lang="en-GB" sz="1200" dirty="0" smtClean="0"/>
                <a:t>Staff ID</a:t>
              </a:r>
            </a:p>
            <a:p>
              <a:r>
                <a:rPr lang="en-GB" sz="1200" dirty="0" smtClean="0"/>
                <a:t>Job title</a:t>
              </a:r>
            </a:p>
            <a:p>
              <a:endParaRPr lang="en-GB" sz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205252" y="2060848"/>
            <a:ext cx="1224136" cy="1488361"/>
            <a:chOff x="2123728" y="1700808"/>
            <a:chExt cx="1080120" cy="1488361"/>
          </a:xfrm>
        </p:grpSpPr>
        <p:sp>
          <p:nvSpPr>
            <p:cNvPr id="21" name="TextBox 20"/>
            <p:cNvSpPr txBox="1"/>
            <p:nvPr/>
          </p:nvSpPr>
          <p:spPr>
            <a:xfrm>
              <a:off x="2123728" y="1700808"/>
              <a:ext cx="1080120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Programme</a:t>
              </a:r>
              <a:endParaRPr lang="en-GB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23728" y="1988840"/>
              <a:ext cx="1080120" cy="120032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err="1" smtClean="0"/>
                <a:t>ProgID</a:t>
              </a:r>
              <a:endParaRPr lang="en-GB" sz="1200" dirty="0" smtClean="0"/>
            </a:p>
            <a:p>
              <a:r>
                <a:rPr lang="en-GB" sz="1200" dirty="0" err="1" smtClean="0"/>
                <a:t>ProgName</a:t>
              </a:r>
              <a:endParaRPr lang="en-GB" sz="1200" dirty="0" smtClean="0"/>
            </a:p>
            <a:p>
              <a:r>
                <a:rPr lang="en-GB" sz="1200" dirty="0" err="1" smtClean="0"/>
                <a:t>ProgSeries</a:t>
              </a:r>
              <a:endParaRPr lang="en-GB" sz="1200" dirty="0" smtClean="0"/>
            </a:p>
            <a:p>
              <a:r>
                <a:rPr lang="en-GB" sz="1200" dirty="0" err="1" smtClean="0"/>
                <a:t>ProgEpisode</a:t>
              </a:r>
              <a:endParaRPr lang="en-GB" sz="1200" dirty="0" smtClean="0"/>
            </a:p>
            <a:p>
              <a:r>
                <a:rPr lang="en-GB" sz="1200" dirty="0" err="1" smtClean="0"/>
                <a:t>ProgDuration</a:t>
              </a:r>
              <a:endParaRPr lang="en-GB" sz="1200" dirty="0" smtClean="0"/>
            </a:p>
            <a:p>
              <a:r>
                <a:rPr lang="en-GB" sz="1200" dirty="0" err="1" smtClean="0"/>
                <a:t>ProgPublished</a:t>
              </a:r>
              <a:endParaRPr lang="en-GB" sz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99071" y="3573016"/>
            <a:ext cx="1224136" cy="934363"/>
            <a:chOff x="2123728" y="1700808"/>
            <a:chExt cx="1080120" cy="934363"/>
          </a:xfrm>
        </p:grpSpPr>
        <p:sp>
          <p:nvSpPr>
            <p:cNvPr id="24" name="TextBox 23"/>
            <p:cNvSpPr txBox="1"/>
            <p:nvPr/>
          </p:nvSpPr>
          <p:spPr>
            <a:xfrm>
              <a:off x="2123728" y="1700808"/>
              <a:ext cx="1080120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Equipment</a:t>
              </a:r>
              <a:endParaRPr lang="en-GB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23728" y="1988840"/>
              <a:ext cx="108012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Device ID</a:t>
              </a:r>
            </a:p>
            <a:p>
              <a:r>
                <a:rPr lang="en-GB" sz="1200" dirty="0" err="1" smtClean="0"/>
                <a:t>DName</a:t>
              </a:r>
              <a:endParaRPr lang="en-GB" sz="1200" dirty="0" smtClean="0"/>
            </a:p>
            <a:p>
              <a:endParaRPr lang="en-GB" sz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55776" y="2348880"/>
            <a:ext cx="1224136" cy="934363"/>
            <a:chOff x="2123728" y="1700808"/>
            <a:chExt cx="1080120" cy="934363"/>
          </a:xfrm>
        </p:grpSpPr>
        <p:sp>
          <p:nvSpPr>
            <p:cNvPr id="27" name="TextBox 26"/>
            <p:cNvSpPr txBox="1"/>
            <p:nvPr/>
          </p:nvSpPr>
          <p:spPr>
            <a:xfrm>
              <a:off x="2123728" y="1700808"/>
              <a:ext cx="1080120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Studio</a:t>
              </a:r>
              <a:endParaRPr lang="en-GB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23728" y="1988840"/>
              <a:ext cx="108012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err="1" smtClean="0"/>
                <a:t>StudioName</a:t>
              </a:r>
              <a:endParaRPr lang="en-GB" sz="1200" dirty="0" smtClean="0"/>
            </a:p>
            <a:p>
              <a:r>
                <a:rPr lang="en-GB" sz="1200" dirty="0" err="1" smtClean="0"/>
                <a:t>StudioLocation</a:t>
              </a:r>
              <a:endParaRPr lang="en-GB" sz="1200" dirty="0" smtClean="0"/>
            </a:p>
            <a:p>
              <a:r>
                <a:rPr lang="en-GB" sz="1200" dirty="0" err="1" smtClean="0"/>
                <a:t>StudioCapacity</a:t>
              </a:r>
              <a:endParaRPr lang="en-GB" sz="1200" dirty="0" smtClean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20072" y="476672"/>
            <a:ext cx="1224136" cy="934363"/>
            <a:chOff x="2123728" y="1700808"/>
            <a:chExt cx="1080120" cy="934363"/>
          </a:xfrm>
        </p:grpSpPr>
        <p:sp>
          <p:nvSpPr>
            <p:cNvPr id="30" name="TextBox 29"/>
            <p:cNvSpPr txBox="1"/>
            <p:nvPr/>
          </p:nvSpPr>
          <p:spPr>
            <a:xfrm>
              <a:off x="2123728" y="1700808"/>
              <a:ext cx="1080120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Props</a:t>
              </a:r>
              <a:endParaRPr lang="en-GB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23728" y="1988840"/>
              <a:ext cx="108012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err="1" smtClean="0"/>
                <a:t>PropID</a:t>
              </a:r>
              <a:endParaRPr lang="en-GB" sz="1200" dirty="0" smtClean="0"/>
            </a:p>
            <a:p>
              <a:r>
                <a:rPr lang="en-GB" sz="1200" dirty="0" err="1" smtClean="0"/>
                <a:t>PropName</a:t>
              </a:r>
              <a:endParaRPr lang="en-GB" sz="1200" dirty="0" smtClean="0"/>
            </a:p>
            <a:p>
              <a:r>
                <a:rPr lang="en-GB" sz="1200" dirty="0" err="1" smtClean="0"/>
                <a:t>PropDesc</a:t>
              </a:r>
              <a:endParaRPr lang="en-GB" sz="1200" dirty="0" smtClean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8374" y="5013176"/>
            <a:ext cx="1224136" cy="749697"/>
            <a:chOff x="2123728" y="1700808"/>
            <a:chExt cx="1080120" cy="749697"/>
          </a:xfrm>
        </p:grpSpPr>
        <p:sp>
          <p:nvSpPr>
            <p:cNvPr id="33" name="TextBox 32"/>
            <p:cNvSpPr txBox="1"/>
            <p:nvPr/>
          </p:nvSpPr>
          <p:spPr>
            <a:xfrm>
              <a:off x="2123728" y="1700808"/>
              <a:ext cx="1080120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Actor</a:t>
              </a:r>
              <a:endParaRPr lang="en-GB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123728" y="1988840"/>
              <a:ext cx="108012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err="1" smtClean="0"/>
                <a:t>ActorID</a:t>
              </a:r>
              <a:endParaRPr lang="en-GB" sz="1200" dirty="0" smtClean="0"/>
            </a:p>
            <a:p>
              <a:r>
                <a:rPr lang="en-GB" sz="1200" dirty="0" err="1" smtClean="0"/>
                <a:t>ActorName</a:t>
              </a:r>
              <a:endParaRPr lang="en-GB" sz="1200" dirty="0" smtClean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33530" y="2132856"/>
            <a:ext cx="1224136" cy="1303695"/>
            <a:chOff x="2123728" y="1700808"/>
            <a:chExt cx="1080120" cy="1303695"/>
          </a:xfrm>
        </p:grpSpPr>
        <p:sp>
          <p:nvSpPr>
            <p:cNvPr id="36" name="TextBox 35"/>
            <p:cNvSpPr txBox="1"/>
            <p:nvPr/>
          </p:nvSpPr>
          <p:spPr>
            <a:xfrm>
              <a:off x="2123728" y="1700808"/>
              <a:ext cx="1080120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Production</a:t>
              </a:r>
              <a:endParaRPr lang="en-GB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23728" y="1988840"/>
              <a:ext cx="1080120" cy="101566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err="1" smtClean="0"/>
                <a:t>ProdName</a:t>
              </a:r>
              <a:endParaRPr lang="en-GB" sz="1200" dirty="0" smtClean="0"/>
            </a:p>
            <a:p>
              <a:r>
                <a:rPr lang="en-GB" sz="1200" dirty="0" err="1" smtClean="0"/>
                <a:t>ProdSeries</a:t>
              </a:r>
              <a:endParaRPr lang="en-GB" sz="1200" dirty="0" smtClean="0"/>
            </a:p>
            <a:p>
              <a:r>
                <a:rPr lang="en-GB" sz="1200" dirty="0" err="1" smtClean="0"/>
                <a:t>ProdEpisode</a:t>
              </a:r>
              <a:endParaRPr lang="en-GB" sz="1200" dirty="0" smtClean="0"/>
            </a:p>
            <a:p>
              <a:r>
                <a:rPr lang="en-GB" sz="1200" dirty="0" err="1" smtClean="0"/>
                <a:t>ProdDuraction</a:t>
              </a:r>
              <a:endParaRPr lang="en-GB" sz="1200" dirty="0" smtClean="0"/>
            </a:p>
            <a:p>
              <a:r>
                <a:rPr lang="en-GB" sz="1200" dirty="0" err="1" smtClean="0"/>
                <a:t>ProdPublished</a:t>
              </a:r>
              <a:endParaRPr lang="en-GB" sz="12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48062" y="5129311"/>
            <a:ext cx="1224136" cy="749697"/>
            <a:chOff x="2123728" y="1700808"/>
            <a:chExt cx="1080120" cy="749697"/>
          </a:xfrm>
        </p:grpSpPr>
        <p:sp>
          <p:nvSpPr>
            <p:cNvPr id="39" name="TextBox 38"/>
            <p:cNvSpPr txBox="1"/>
            <p:nvPr/>
          </p:nvSpPr>
          <p:spPr>
            <a:xfrm>
              <a:off x="2123728" y="1700808"/>
              <a:ext cx="1080120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Presenter</a:t>
              </a:r>
              <a:endParaRPr lang="en-GB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123728" y="1988840"/>
              <a:ext cx="108012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salary</a:t>
              </a:r>
              <a:endParaRPr lang="en-GB" sz="1200" dirty="0" smtClean="0"/>
            </a:p>
            <a:p>
              <a:endParaRPr lang="en-GB" sz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205384" y="5140662"/>
            <a:ext cx="1224136" cy="714380"/>
            <a:chOff x="2123728" y="1830303"/>
            <a:chExt cx="1080120" cy="714380"/>
          </a:xfrm>
        </p:grpSpPr>
        <p:sp>
          <p:nvSpPr>
            <p:cNvPr id="42" name="TextBox 41"/>
            <p:cNvSpPr txBox="1"/>
            <p:nvPr/>
          </p:nvSpPr>
          <p:spPr>
            <a:xfrm>
              <a:off x="2123728" y="1830303"/>
              <a:ext cx="1080120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Production staff</a:t>
              </a:r>
              <a:endParaRPr lang="en-GB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123728" y="2083018"/>
              <a:ext cx="108012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salary</a:t>
              </a:r>
              <a:endParaRPr lang="en-GB" sz="1200" dirty="0" smtClean="0"/>
            </a:p>
            <a:p>
              <a:endParaRPr lang="en-GB" sz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596336" y="5105345"/>
            <a:ext cx="1224136" cy="749697"/>
            <a:chOff x="2123728" y="1700808"/>
            <a:chExt cx="1080120" cy="749697"/>
          </a:xfrm>
        </p:grpSpPr>
        <p:sp>
          <p:nvSpPr>
            <p:cNvPr id="45" name="TextBox 44"/>
            <p:cNvSpPr txBox="1"/>
            <p:nvPr/>
          </p:nvSpPr>
          <p:spPr>
            <a:xfrm>
              <a:off x="2123728" y="1700808"/>
              <a:ext cx="1080120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Support staff</a:t>
              </a:r>
              <a:endParaRPr lang="en-GB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23728" y="1988840"/>
              <a:ext cx="108012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salary</a:t>
              </a:r>
              <a:endParaRPr lang="en-GB" sz="1200" dirty="0" smtClean="0"/>
            </a:p>
            <a:p>
              <a:endParaRPr lang="en-GB" sz="12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272300" y="188640"/>
            <a:ext cx="1620180" cy="934363"/>
            <a:chOff x="2123728" y="1700808"/>
            <a:chExt cx="1080120" cy="934363"/>
          </a:xfrm>
        </p:grpSpPr>
        <p:sp>
          <p:nvSpPr>
            <p:cNvPr id="48" name="TextBox 47"/>
            <p:cNvSpPr txBox="1"/>
            <p:nvPr/>
          </p:nvSpPr>
          <p:spPr>
            <a:xfrm>
              <a:off x="2123728" y="1700808"/>
              <a:ext cx="108012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Audience member</a:t>
              </a:r>
              <a:endParaRPr lang="en-GB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123728" y="1988840"/>
              <a:ext cx="108012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err="1" smtClean="0"/>
                <a:t>AName</a:t>
              </a:r>
              <a:endParaRPr lang="en-GB" sz="1200" dirty="0" smtClean="0"/>
            </a:p>
            <a:p>
              <a:r>
                <a:rPr lang="en-GB" sz="1200" dirty="0" smtClean="0"/>
                <a:t>Audience Member ID</a:t>
              </a:r>
            </a:p>
            <a:p>
              <a:r>
                <a:rPr lang="en-GB" sz="1200" dirty="0" err="1" smtClean="0"/>
                <a:t>AAddress</a:t>
              </a:r>
              <a:endParaRPr lang="en-GB" sz="1200" dirty="0"/>
            </a:p>
          </p:txBody>
        </p:sp>
      </p:grpSp>
      <p:cxnSp>
        <p:nvCxnSpPr>
          <p:cNvPr id="3" name="Elbow Connector 2"/>
          <p:cNvCxnSpPr>
            <a:stCxn id="19" idx="2"/>
            <a:endCxn id="39" idx="0"/>
          </p:cNvCxnSpPr>
          <p:nvPr/>
        </p:nvCxnSpPr>
        <p:spPr>
          <a:xfrm rot="5400000">
            <a:off x="6255594" y="3896581"/>
            <a:ext cx="437266" cy="20281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9" idx="2"/>
            <a:endCxn id="42" idx="0"/>
          </p:cNvCxnSpPr>
          <p:nvPr/>
        </p:nvCxnSpPr>
        <p:spPr>
          <a:xfrm rot="5400000">
            <a:off x="6928580" y="4580917"/>
            <a:ext cx="448617" cy="6708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9" idx="2"/>
            <a:endCxn id="45" idx="0"/>
          </p:cNvCxnSpPr>
          <p:nvPr/>
        </p:nvCxnSpPr>
        <p:spPr>
          <a:xfrm rot="16200000" flipH="1">
            <a:off x="7641714" y="4538655"/>
            <a:ext cx="413300" cy="7200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3779912" y="2663334"/>
            <a:ext cx="1425340" cy="595228"/>
            <a:chOff x="4563127" y="2236626"/>
            <a:chExt cx="2475588" cy="595228"/>
          </a:xfrm>
        </p:grpSpPr>
        <p:sp>
          <p:nvSpPr>
            <p:cNvPr id="64" name="TextBox 63"/>
            <p:cNvSpPr txBox="1"/>
            <p:nvPr/>
          </p:nvSpPr>
          <p:spPr>
            <a:xfrm>
              <a:off x="4877597" y="2236626"/>
              <a:ext cx="16258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/>
                <a:t>produces</a:t>
              </a:r>
              <a:endParaRPr lang="en-GB" sz="11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688193" y="2570244"/>
              <a:ext cx="6938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0..1</a:t>
              </a:r>
              <a:endParaRPr lang="en-GB" sz="11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188989" y="2570244"/>
              <a:ext cx="7773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0..M</a:t>
              </a:r>
              <a:endParaRPr lang="en-GB" sz="1100" dirty="0"/>
            </a:p>
          </p:txBody>
        </p:sp>
        <p:cxnSp>
          <p:nvCxnSpPr>
            <p:cNvPr id="67" name="Elbow Connector 66"/>
            <p:cNvCxnSpPr>
              <a:stCxn id="28" idx="3"/>
              <a:endCxn id="22" idx="1"/>
            </p:cNvCxnSpPr>
            <p:nvPr/>
          </p:nvCxnSpPr>
          <p:spPr>
            <a:xfrm flipV="1">
              <a:off x="4563127" y="2522337"/>
              <a:ext cx="2475588" cy="1103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5364088" y="1411035"/>
            <a:ext cx="951614" cy="695399"/>
            <a:chOff x="4857683" y="2671175"/>
            <a:chExt cx="1652802" cy="695399"/>
          </a:xfrm>
        </p:grpSpPr>
        <p:sp>
          <p:nvSpPr>
            <p:cNvPr id="70" name="TextBox 69"/>
            <p:cNvSpPr txBox="1"/>
            <p:nvPr/>
          </p:nvSpPr>
          <p:spPr>
            <a:xfrm>
              <a:off x="4857683" y="3104964"/>
              <a:ext cx="7272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0..N</a:t>
              </a:r>
              <a:endParaRPr lang="en-GB" sz="11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733148" y="2672916"/>
              <a:ext cx="7773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0..M</a:t>
              </a:r>
              <a:endParaRPr lang="en-GB" sz="1100" dirty="0"/>
            </a:p>
          </p:txBody>
        </p:sp>
        <p:cxnSp>
          <p:nvCxnSpPr>
            <p:cNvPr id="72" name="Elbow Connector 71"/>
            <p:cNvCxnSpPr>
              <a:stCxn id="21" idx="0"/>
              <a:endCxn id="31" idx="2"/>
            </p:cNvCxnSpPr>
            <p:nvPr/>
          </p:nvCxnSpPr>
          <p:spPr>
            <a:xfrm rot="5400000" flipH="1" flipV="1">
              <a:off x="5332839" y="2983212"/>
              <a:ext cx="649813" cy="2574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4223207" y="3501008"/>
            <a:ext cx="1624752" cy="261610"/>
            <a:chOff x="3511735" y="2267101"/>
            <a:chExt cx="2821934" cy="261610"/>
          </a:xfrm>
        </p:grpSpPr>
        <p:sp>
          <p:nvSpPr>
            <p:cNvPr id="76" name="TextBox 75"/>
            <p:cNvSpPr txBox="1"/>
            <p:nvPr/>
          </p:nvSpPr>
          <p:spPr>
            <a:xfrm>
              <a:off x="3617267" y="2267101"/>
              <a:ext cx="7773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0..M</a:t>
              </a:r>
              <a:endParaRPr lang="en-GB" sz="11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606447" y="2267101"/>
              <a:ext cx="7272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0..N</a:t>
              </a:r>
              <a:endParaRPr lang="en-GB" sz="1100" dirty="0"/>
            </a:p>
          </p:txBody>
        </p:sp>
        <p:cxnSp>
          <p:nvCxnSpPr>
            <p:cNvPr id="78" name="Elbow Connector 77"/>
            <p:cNvCxnSpPr>
              <a:stCxn id="24" idx="3"/>
              <a:endCxn id="22" idx="2"/>
            </p:cNvCxnSpPr>
            <p:nvPr/>
          </p:nvCxnSpPr>
          <p:spPr>
            <a:xfrm flipV="1">
              <a:off x="3511735" y="2315302"/>
              <a:ext cx="2768719" cy="162307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966121" y="3436550"/>
            <a:ext cx="2032950" cy="718668"/>
            <a:chOff x="4355976" y="1990252"/>
            <a:chExt cx="3762057" cy="718668"/>
          </a:xfrm>
        </p:grpSpPr>
        <p:sp>
          <p:nvSpPr>
            <p:cNvPr id="83" name="TextBox 82"/>
            <p:cNvSpPr txBox="1"/>
            <p:nvPr/>
          </p:nvSpPr>
          <p:spPr>
            <a:xfrm>
              <a:off x="4355976" y="2447310"/>
              <a:ext cx="6938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0..1</a:t>
              </a:r>
              <a:endParaRPr lang="en-GB" sz="11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698650" y="2342742"/>
              <a:ext cx="8466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 smtClean="0"/>
                <a:t>0..M</a:t>
              </a:r>
              <a:endParaRPr lang="en-GB" sz="1100" dirty="0"/>
            </a:p>
          </p:txBody>
        </p:sp>
        <p:cxnSp>
          <p:nvCxnSpPr>
            <p:cNvPr id="85" name="Elbow Connector 84"/>
            <p:cNvCxnSpPr>
              <a:stCxn id="37" idx="2"/>
              <a:endCxn id="24" idx="1"/>
            </p:cNvCxnSpPr>
            <p:nvPr/>
          </p:nvCxnSpPr>
          <p:spPr>
            <a:xfrm rot="16200000" flipH="1">
              <a:off x="6173060" y="320244"/>
              <a:ext cx="274965" cy="36149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429389" y="2949045"/>
            <a:ext cx="1090499" cy="669557"/>
            <a:chOff x="4431351" y="2533391"/>
            <a:chExt cx="1894024" cy="669557"/>
          </a:xfrm>
        </p:grpSpPr>
        <p:sp>
          <p:nvSpPr>
            <p:cNvPr id="90" name="TextBox 89"/>
            <p:cNvSpPr txBox="1"/>
            <p:nvPr/>
          </p:nvSpPr>
          <p:spPr>
            <a:xfrm>
              <a:off x="4448585" y="2584718"/>
              <a:ext cx="7272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0..N</a:t>
              </a:r>
              <a:endParaRPr lang="en-GB" sz="11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548038" y="2941338"/>
              <a:ext cx="7773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0..M</a:t>
              </a:r>
              <a:endParaRPr lang="en-GB" sz="1100" dirty="0"/>
            </a:p>
          </p:txBody>
        </p:sp>
        <p:cxnSp>
          <p:nvCxnSpPr>
            <p:cNvPr id="92" name="Elbow Connector 91"/>
            <p:cNvCxnSpPr>
              <a:stCxn id="22" idx="3"/>
              <a:endCxn id="18" idx="0"/>
            </p:cNvCxnSpPr>
            <p:nvPr/>
          </p:nvCxnSpPr>
          <p:spPr>
            <a:xfrm>
              <a:off x="4431351" y="2533391"/>
              <a:ext cx="1839204" cy="62397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11560" y="1087870"/>
            <a:ext cx="4608512" cy="1810652"/>
            <a:chOff x="3974" y="2131986"/>
            <a:chExt cx="8004249" cy="1810652"/>
          </a:xfrm>
        </p:grpSpPr>
        <p:sp>
          <p:nvSpPr>
            <p:cNvPr id="97" name="TextBox 96"/>
            <p:cNvSpPr txBox="1"/>
            <p:nvPr/>
          </p:nvSpPr>
          <p:spPr>
            <a:xfrm>
              <a:off x="3974" y="3681028"/>
              <a:ext cx="7272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0..N</a:t>
              </a:r>
              <a:endParaRPr lang="en-GB" sz="11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32757" y="2168860"/>
              <a:ext cx="7773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0..M</a:t>
              </a:r>
              <a:endParaRPr lang="en-GB" sz="1100" dirty="0"/>
            </a:p>
          </p:txBody>
        </p:sp>
        <p:cxnSp>
          <p:nvCxnSpPr>
            <p:cNvPr id="99" name="Elbow Connector 98"/>
            <p:cNvCxnSpPr>
              <a:stCxn id="36" idx="0"/>
              <a:endCxn id="31" idx="1"/>
            </p:cNvCxnSpPr>
            <p:nvPr/>
          </p:nvCxnSpPr>
          <p:spPr>
            <a:xfrm rot="5400000" flipH="1" flipV="1">
              <a:off x="3860533" y="-970718"/>
              <a:ext cx="1044986" cy="725039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3490740" y="5129311"/>
            <a:ext cx="1224136" cy="749697"/>
            <a:chOff x="2123728" y="1700808"/>
            <a:chExt cx="1080120" cy="749697"/>
          </a:xfrm>
        </p:grpSpPr>
        <p:sp>
          <p:nvSpPr>
            <p:cNvPr id="104" name="TextBox 103"/>
            <p:cNvSpPr txBox="1"/>
            <p:nvPr/>
          </p:nvSpPr>
          <p:spPr>
            <a:xfrm>
              <a:off x="2123728" y="1700808"/>
              <a:ext cx="1080120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Freelance </a:t>
              </a:r>
              <a:endParaRPr lang="en-GB" sz="12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123728" y="1988840"/>
              <a:ext cx="108012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fee</a:t>
              </a:r>
            </a:p>
            <a:p>
              <a:endParaRPr lang="en-GB" sz="1200" dirty="0"/>
            </a:p>
          </p:txBody>
        </p:sp>
      </p:grpSp>
      <p:cxnSp>
        <p:nvCxnSpPr>
          <p:cNvPr id="107" name="Elbow Connector 106"/>
          <p:cNvCxnSpPr>
            <a:stCxn id="104" idx="0"/>
            <a:endCxn id="19" idx="2"/>
          </p:cNvCxnSpPr>
          <p:nvPr/>
        </p:nvCxnSpPr>
        <p:spPr>
          <a:xfrm rot="5400000" flipH="1" flipV="1">
            <a:off x="5576933" y="3217920"/>
            <a:ext cx="437266" cy="33855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179513" y="2928719"/>
            <a:ext cx="1008113" cy="2603321"/>
            <a:chOff x="3975429" y="704451"/>
            <a:chExt cx="1750931" cy="2603321"/>
          </a:xfrm>
        </p:grpSpPr>
        <p:sp>
          <p:nvSpPr>
            <p:cNvPr id="87" name="TextBox 86"/>
            <p:cNvSpPr txBox="1"/>
            <p:nvPr/>
          </p:nvSpPr>
          <p:spPr>
            <a:xfrm>
              <a:off x="4100495" y="2212844"/>
              <a:ext cx="16258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err="1" smtClean="0"/>
                <a:t>Features_in</a:t>
              </a:r>
              <a:endParaRPr lang="en-GB" sz="11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975429" y="2572884"/>
              <a:ext cx="7846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 smtClean="0"/>
                <a:t>0..N</a:t>
              </a:r>
              <a:endParaRPr lang="en-GB" sz="11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100495" y="1276740"/>
              <a:ext cx="7773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0..M</a:t>
              </a:r>
              <a:endParaRPr lang="en-GB" sz="1100" dirty="0"/>
            </a:p>
          </p:txBody>
        </p:sp>
        <p:cxnSp>
          <p:nvCxnSpPr>
            <p:cNvPr id="100" name="Elbow Connector 99"/>
            <p:cNvCxnSpPr>
              <a:stCxn id="37" idx="1"/>
              <a:endCxn id="34" idx="1"/>
            </p:cNvCxnSpPr>
            <p:nvPr/>
          </p:nvCxnSpPr>
          <p:spPr>
            <a:xfrm rot="10800000" flipH="1" flipV="1">
              <a:off x="4416617" y="704451"/>
              <a:ext cx="77887" cy="2603321"/>
            </a:xfrm>
            <a:prstGeom prst="bentConnector3">
              <a:avLst>
                <a:gd name="adj1" fmla="val -50976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611559" y="5762872"/>
            <a:ext cx="2232249" cy="304002"/>
            <a:chOff x="4105445" y="1685206"/>
            <a:chExt cx="3877060" cy="304002"/>
          </a:xfrm>
        </p:grpSpPr>
        <p:sp>
          <p:nvSpPr>
            <p:cNvPr id="109" name="TextBox 108"/>
            <p:cNvSpPr txBox="1"/>
            <p:nvPr/>
          </p:nvSpPr>
          <p:spPr>
            <a:xfrm>
              <a:off x="5231044" y="1727598"/>
              <a:ext cx="16258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/>
                <a:t>manages</a:t>
              </a:r>
              <a:endParaRPr lang="en-GB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105445" y="1727598"/>
              <a:ext cx="7773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0..M</a:t>
              </a:r>
              <a:endParaRPr lang="en-GB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288693" y="1727598"/>
              <a:ext cx="6938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 smtClean="0"/>
                <a:t>0..1</a:t>
              </a:r>
              <a:endParaRPr lang="en-GB" sz="1100" dirty="0"/>
            </a:p>
          </p:txBody>
        </p:sp>
        <p:cxnSp>
          <p:nvCxnSpPr>
            <p:cNvPr id="114" name="Elbow Connector 113"/>
            <p:cNvCxnSpPr>
              <a:stCxn id="34" idx="2"/>
              <a:endCxn id="14" idx="2"/>
            </p:cNvCxnSpPr>
            <p:nvPr/>
          </p:nvCxnSpPr>
          <p:spPr>
            <a:xfrm rot="16200000" flipH="1">
              <a:off x="6094719" y="527676"/>
              <a:ext cx="42391" cy="2357452"/>
            </a:xfrm>
            <a:prstGeom prst="bentConnector3">
              <a:avLst>
                <a:gd name="adj1" fmla="val 63926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7572396" y="2428868"/>
            <a:ext cx="1224136" cy="749697"/>
            <a:chOff x="2123728" y="1700808"/>
            <a:chExt cx="1080120" cy="749697"/>
          </a:xfrm>
        </p:grpSpPr>
        <p:sp>
          <p:nvSpPr>
            <p:cNvPr id="118" name="TextBox 117"/>
            <p:cNvSpPr txBox="1"/>
            <p:nvPr/>
          </p:nvSpPr>
          <p:spPr>
            <a:xfrm>
              <a:off x="2123728" y="1700808"/>
              <a:ext cx="1080120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err="1" smtClean="0"/>
                <a:t>works_on</a:t>
              </a:r>
              <a:endParaRPr lang="en-GB" sz="12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123728" y="1988840"/>
              <a:ext cx="108012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date</a:t>
              </a:r>
            </a:p>
            <a:p>
              <a:r>
                <a:rPr lang="en-GB" sz="1200" dirty="0" smtClean="0"/>
                <a:t>time</a:t>
              </a:r>
            </a:p>
          </p:txBody>
        </p:sp>
      </p:grpSp>
      <p:cxnSp>
        <p:nvCxnSpPr>
          <p:cNvPr id="121" name="Straight Connector 120"/>
          <p:cNvCxnSpPr>
            <a:endCxn id="119" idx="1"/>
          </p:cNvCxnSpPr>
          <p:nvPr/>
        </p:nvCxnSpPr>
        <p:spPr>
          <a:xfrm flipV="1">
            <a:off x="7236296" y="2947733"/>
            <a:ext cx="336100" cy="12122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Isosceles Triangle 121"/>
          <p:cNvSpPr/>
          <p:nvPr/>
        </p:nvSpPr>
        <p:spPr>
          <a:xfrm>
            <a:off x="7380312" y="4725144"/>
            <a:ext cx="14287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2" name="Group 101"/>
          <p:cNvGrpSpPr/>
          <p:nvPr/>
        </p:nvGrpSpPr>
        <p:grpSpPr>
          <a:xfrm>
            <a:off x="7524328" y="1268759"/>
            <a:ext cx="1152128" cy="750233"/>
            <a:chOff x="2123728" y="1700808"/>
            <a:chExt cx="1080120" cy="748838"/>
          </a:xfrm>
        </p:grpSpPr>
        <p:sp>
          <p:nvSpPr>
            <p:cNvPr id="106" name="TextBox 105"/>
            <p:cNvSpPr txBox="1"/>
            <p:nvPr/>
          </p:nvSpPr>
          <p:spPr>
            <a:xfrm>
              <a:off x="2123728" y="1700808"/>
              <a:ext cx="1080120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Attends</a:t>
              </a:r>
              <a:endParaRPr lang="en-GB" sz="12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123728" y="1988840"/>
              <a:ext cx="1080120" cy="46080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Time</a:t>
              </a:r>
            </a:p>
            <a:p>
              <a:r>
                <a:rPr lang="en-GB" sz="1200" dirty="0" smtClean="0"/>
                <a:t>Date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429388" y="799838"/>
            <a:ext cx="842912" cy="1522620"/>
            <a:chOff x="5052350" y="2274261"/>
            <a:chExt cx="1464006" cy="1522620"/>
          </a:xfrm>
        </p:grpSpPr>
        <p:sp>
          <p:nvSpPr>
            <p:cNvPr id="120" name="TextBox 119"/>
            <p:cNvSpPr txBox="1"/>
            <p:nvPr/>
          </p:nvSpPr>
          <p:spPr>
            <a:xfrm>
              <a:off x="5703417" y="3535271"/>
              <a:ext cx="7272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0..N</a:t>
              </a:r>
              <a:endParaRPr lang="en-GB" sz="11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703419" y="2383143"/>
              <a:ext cx="777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0..M</a:t>
              </a:r>
              <a:endParaRPr lang="en-GB" sz="1100" dirty="0"/>
            </a:p>
          </p:txBody>
        </p:sp>
        <p:cxnSp>
          <p:nvCxnSpPr>
            <p:cNvPr id="124" name="Elbow Connector 123"/>
            <p:cNvCxnSpPr>
              <a:stCxn id="21" idx="3"/>
              <a:endCxn id="49" idx="1"/>
            </p:cNvCxnSpPr>
            <p:nvPr/>
          </p:nvCxnSpPr>
          <p:spPr>
            <a:xfrm flipV="1">
              <a:off x="5052350" y="2274261"/>
              <a:ext cx="1464006" cy="139951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Connector 127"/>
          <p:cNvCxnSpPr>
            <a:endCxn id="110" idx="1"/>
          </p:cNvCxnSpPr>
          <p:nvPr/>
        </p:nvCxnSpPr>
        <p:spPr>
          <a:xfrm>
            <a:off x="6876256" y="1772816"/>
            <a:ext cx="648072" cy="1534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2339752" y="1268760"/>
            <a:ext cx="1224136" cy="749697"/>
            <a:chOff x="2123728" y="1700808"/>
            <a:chExt cx="1080120" cy="749697"/>
          </a:xfrm>
        </p:grpSpPr>
        <p:sp>
          <p:nvSpPr>
            <p:cNvPr id="111" name="TextBox 110"/>
            <p:cNvSpPr txBox="1"/>
            <p:nvPr/>
          </p:nvSpPr>
          <p:spPr>
            <a:xfrm>
              <a:off x="2123728" y="1700808"/>
              <a:ext cx="1080120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uses</a:t>
              </a:r>
              <a:endParaRPr lang="en-GB" sz="12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123728" y="1988840"/>
              <a:ext cx="108012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date</a:t>
              </a:r>
            </a:p>
            <a:p>
              <a:r>
                <a:rPr lang="en-GB" sz="1200" dirty="0" smtClean="0"/>
                <a:t>time</a:t>
              </a:r>
            </a:p>
          </p:txBody>
        </p:sp>
      </p:grpSp>
      <p:cxnSp>
        <p:nvCxnSpPr>
          <p:cNvPr id="125" name="Straight Connector 124"/>
          <p:cNvCxnSpPr>
            <a:endCxn id="111" idx="1"/>
          </p:cNvCxnSpPr>
          <p:nvPr/>
        </p:nvCxnSpPr>
        <p:spPr>
          <a:xfrm>
            <a:off x="1043608" y="1124744"/>
            <a:ext cx="1296144" cy="28251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6" idx="3"/>
          </p:cNvCxnSpPr>
          <p:nvPr/>
        </p:nvCxnSpPr>
        <p:spPr>
          <a:xfrm flipV="1">
            <a:off x="3563888" y="1772816"/>
            <a:ext cx="2232248" cy="148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4644008" y="4077072"/>
            <a:ext cx="1224136" cy="749697"/>
            <a:chOff x="2123728" y="1700808"/>
            <a:chExt cx="1080120" cy="749697"/>
          </a:xfrm>
        </p:grpSpPr>
        <p:sp>
          <p:nvSpPr>
            <p:cNvPr id="139" name="TextBox 138"/>
            <p:cNvSpPr txBox="1"/>
            <p:nvPr/>
          </p:nvSpPr>
          <p:spPr>
            <a:xfrm>
              <a:off x="2123728" y="1700808"/>
              <a:ext cx="1080120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uses</a:t>
              </a:r>
              <a:endParaRPr lang="en-GB" sz="12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123728" y="1988840"/>
              <a:ext cx="108012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date</a:t>
              </a:r>
            </a:p>
            <a:p>
              <a:r>
                <a:rPr lang="en-GB" sz="1200" dirty="0" smtClean="0"/>
                <a:t>time</a:t>
              </a:r>
            </a:p>
          </p:txBody>
        </p:sp>
      </p:grpSp>
      <p:cxnSp>
        <p:nvCxnSpPr>
          <p:cNvPr id="142" name="Straight Connector 141"/>
          <p:cNvCxnSpPr>
            <a:endCxn id="139" idx="0"/>
          </p:cNvCxnSpPr>
          <p:nvPr/>
        </p:nvCxnSpPr>
        <p:spPr>
          <a:xfrm>
            <a:off x="5220072" y="3674641"/>
            <a:ext cx="36004" cy="40243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2483768" y="3789040"/>
            <a:ext cx="457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0..N</a:t>
            </a:r>
            <a:endParaRPr lang="en-GB" sz="1100" dirty="0"/>
          </a:p>
        </p:txBody>
      </p:sp>
      <p:cxnSp>
        <p:nvCxnSpPr>
          <p:cNvPr id="146" name="Elbow Connector 145"/>
          <p:cNvCxnSpPr>
            <a:endCxn id="140" idx="1"/>
          </p:cNvCxnSpPr>
          <p:nvPr/>
        </p:nvCxnSpPr>
        <p:spPr>
          <a:xfrm>
            <a:off x="2195736" y="3674641"/>
            <a:ext cx="2448272" cy="921296"/>
          </a:xfrm>
          <a:prstGeom prst="bentConnector3">
            <a:avLst>
              <a:gd name="adj1" fmla="val -17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/>
          <p:cNvGrpSpPr/>
          <p:nvPr/>
        </p:nvGrpSpPr>
        <p:grpSpPr>
          <a:xfrm>
            <a:off x="251520" y="188640"/>
            <a:ext cx="1224136" cy="749697"/>
            <a:chOff x="2123728" y="1700808"/>
            <a:chExt cx="1080120" cy="749697"/>
          </a:xfrm>
        </p:grpSpPr>
        <p:sp>
          <p:nvSpPr>
            <p:cNvPr id="153" name="TextBox 152"/>
            <p:cNvSpPr txBox="1"/>
            <p:nvPr/>
          </p:nvSpPr>
          <p:spPr>
            <a:xfrm>
              <a:off x="2123728" y="1700808"/>
              <a:ext cx="1080120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uses</a:t>
              </a:r>
              <a:endParaRPr lang="en-GB" sz="12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123728" y="1988840"/>
              <a:ext cx="108012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date</a:t>
              </a:r>
            </a:p>
            <a:p>
              <a:r>
                <a:rPr lang="en-GB" sz="1200" dirty="0" smtClean="0"/>
                <a:t>time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478265" y="3737021"/>
            <a:ext cx="1224136" cy="1119029"/>
            <a:chOff x="2123728" y="1700808"/>
            <a:chExt cx="1080120" cy="1119029"/>
          </a:xfrm>
        </p:grpSpPr>
        <p:sp>
          <p:nvSpPr>
            <p:cNvPr id="3" name="TextBox 2"/>
            <p:cNvSpPr txBox="1"/>
            <p:nvPr/>
          </p:nvSpPr>
          <p:spPr>
            <a:xfrm>
              <a:off x="2123728" y="1700808"/>
              <a:ext cx="1080120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Staff</a:t>
              </a:r>
              <a:endParaRPr lang="en-GB" sz="12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123728" y="1988840"/>
              <a:ext cx="1080120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err="1" smtClean="0"/>
                <a:t>SName</a:t>
              </a:r>
              <a:endParaRPr lang="en-GB" sz="1200" dirty="0" smtClean="0"/>
            </a:p>
            <a:p>
              <a:r>
                <a:rPr lang="en-GB" sz="1200" dirty="0" smtClean="0"/>
                <a:t>Staff ID</a:t>
              </a:r>
            </a:p>
            <a:p>
              <a:r>
                <a:rPr lang="en-GB" sz="1200" dirty="0" smtClean="0"/>
                <a:t>Job title</a:t>
              </a:r>
            </a:p>
            <a:p>
              <a:endParaRPr lang="en-GB" sz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05252" y="1988840"/>
            <a:ext cx="1224136" cy="1488361"/>
            <a:chOff x="2123728" y="1700808"/>
            <a:chExt cx="1080120" cy="1488361"/>
          </a:xfrm>
        </p:grpSpPr>
        <p:sp>
          <p:nvSpPr>
            <p:cNvPr id="6" name="TextBox 5"/>
            <p:cNvSpPr txBox="1"/>
            <p:nvPr/>
          </p:nvSpPr>
          <p:spPr>
            <a:xfrm>
              <a:off x="2123728" y="1700808"/>
              <a:ext cx="1080120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Programme</a:t>
              </a:r>
              <a:endParaRPr lang="en-GB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23728" y="1988840"/>
              <a:ext cx="1080120" cy="120032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err="1" smtClean="0"/>
                <a:t>ProgID</a:t>
              </a:r>
              <a:endParaRPr lang="en-GB" sz="1200" dirty="0" smtClean="0"/>
            </a:p>
            <a:p>
              <a:r>
                <a:rPr lang="en-GB" sz="1200" dirty="0" err="1" smtClean="0"/>
                <a:t>ProgName</a:t>
              </a:r>
              <a:endParaRPr lang="en-GB" sz="1200" dirty="0" smtClean="0"/>
            </a:p>
            <a:p>
              <a:r>
                <a:rPr lang="en-GB" sz="1200" dirty="0" err="1" smtClean="0"/>
                <a:t>ProgSeries</a:t>
              </a:r>
              <a:endParaRPr lang="en-GB" sz="1200" dirty="0" smtClean="0"/>
            </a:p>
            <a:p>
              <a:r>
                <a:rPr lang="en-GB" sz="1200" dirty="0" err="1" smtClean="0"/>
                <a:t>ProgEpisode</a:t>
              </a:r>
              <a:endParaRPr lang="en-GB" sz="1200" dirty="0" smtClean="0"/>
            </a:p>
            <a:p>
              <a:r>
                <a:rPr lang="en-GB" sz="1200" dirty="0" err="1" smtClean="0"/>
                <a:t>ProgDuration</a:t>
              </a:r>
              <a:endParaRPr lang="en-GB" sz="1200" dirty="0" smtClean="0"/>
            </a:p>
            <a:p>
              <a:r>
                <a:rPr lang="en-GB" sz="1200" dirty="0" err="1" smtClean="0"/>
                <a:t>ProgPublished</a:t>
              </a:r>
              <a:endParaRPr lang="en-GB" sz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48062" y="5273327"/>
            <a:ext cx="1224136" cy="749697"/>
            <a:chOff x="2123728" y="1700808"/>
            <a:chExt cx="1080120" cy="749697"/>
          </a:xfrm>
        </p:grpSpPr>
        <p:sp>
          <p:nvSpPr>
            <p:cNvPr id="9" name="TextBox 8"/>
            <p:cNvSpPr txBox="1"/>
            <p:nvPr/>
          </p:nvSpPr>
          <p:spPr>
            <a:xfrm>
              <a:off x="2123728" y="1700808"/>
              <a:ext cx="1080120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Presenter</a:t>
              </a:r>
              <a:endParaRPr lang="en-GB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23728" y="1988840"/>
              <a:ext cx="108012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salary</a:t>
              </a:r>
              <a:endParaRPr lang="en-GB" sz="1200" dirty="0" smtClean="0"/>
            </a:p>
            <a:p>
              <a:endParaRPr lang="en-GB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05384" y="5284678"/>
            <a:ext cx="1224136" cy="714380"/>
            <a:chOff x="2123728" y="1830303"/>
            <a:chExt cx="1080120" cy="714380"/>
          </a:xfrm>
        </p:grpSpPr>
        <p:sp>
          <p:nvSpPr>
            <p:cNvPr id="12" name="TextBox 11"/>
            <p:cNvSpPr txBox="1"/>
            <p:nvPr/>
          </p:nvSpPr>
          <p:spPr>
            <a:xfrm>
              <a:off x="2123728" y="1830303"/>
              <a:ext cx="1080120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Production staff</a:t>
              </a:r>
              <a:endParaRPr lang="en-GB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23728" y="2083018"/>
              <a:ext cx="108012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salary</a:t>
              </a:r>
              <a:endParaRPr lang="en-GB" sz="1200" dirty="0" smtClean="0"/>
            </a:p>
            <a:p>
              <a:endParaRPr lang="en-GB"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96336" y="5249361"/>
            <a:ext cx="1224136" cy="749697"/>
            <a:chOff x="2123728" y="1700808"/>
            <a:chExt cx="1080120" cy="749697"/>
          </a:xfrm>
        </p:grpSpPr>
        <p:sp>
          <p:nvSpPr>
            <p:cNvPr id="15" name="TextBox 14"/>
            <p:cNvSpPr txBox="1"/>
            <p:nvPr/>
          </p:nvSpPr>
          <p:spPr>
            <a:xfrm>
              <a:off x="2123728" y="1700808"/>
              <a:ext cx="1080120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Support staff</a:t>
              </a:r>
              <a:endParaRPr lang="en-GB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23728" y="1988840"/>
              <a:ext cx="108012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salary</a:t>
              </a:r>
              <a:endParaRPr lang="en-GB" sz="1200" dirty="0" smtClean="0"/>
            </a:p>
            <a:p>
              <a:endParaRPr lang="en-GB" sz="1200" dirty="0"/>
            </a:p>
          </p:txBody>
        </p:sp>
      </p:grpSp>
      <p:cxnSp>
        <p:nvCxnSpPr>
          <p:cNvPr id="17" name="Elbow Connector 16"/>
          <p:cNvCxnSpPr>
            <a:stCxn id="4" idx="2"/>
            <a:endCxn id="15" idx="0"/>
          </p:cNvCxnSpPr>
          <p:nvPr/>
        </p:nvCxnSpPr>
        <p:spPr>
          <a:xfrm rot="16200000" flipH="1">
            <a:off x="7452713" y="4493669"/>
            <a:ext cx="393311" cy="111807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6429389" y="2784348"/>
            <a:ext cx="1090499" cy="880665"/>
            <a:chOff x="4431351" y="2584718"/>
            <a:chExt cx="1894024" cy="880665"/>
          </a:xfrm>
        </p:grpSpPr>
        <p:sp>
          <p:nvSpPr>
            <p:cNvPr id="19" name="TextBox 18"/>
            <p:cNvSpPr txBox="1"/>
            <p:nvPr/>
          </p:nvSpPr>
          <p:spPr>
            <a:xfrm>
              <a:off x="4448585" y="2584718"/>
              <a:ext cx="7272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0..N</a:t>
              </a:r>
              <a:endParaRPr lang="en-GB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48038" y="3180364"/>
              <a:ext cx="7773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0..M</a:t>
              </a:r>
              <a:endParaRPr lang="en-GB" sz="1100" dirty="0"/>
            </a:p>
          </p:txBody>
        </p:sp>
        <p:cxnSp>
          <p:nvCxnSpPr>
            <p:cNvPr id="21" name="Elbow Connector 91"/>
            <p:cNvCxnSpPr>
              <a:stCxn id="7" idx="3"/>
              <a:endCxn id="3" idx="0"/>
            </p:cNvCxnSpPr>
            <p:nvPr/>
          </p:nvCxnSpPr>
          <p:spPr>
            <a:xfrm>
              <a:off x="4431351" y="2605399"/>
              <a:ext cx="1147957" cy="85998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490740" y="5273327"/>
            <a:ext cx="1224136" cy="749697"/>
            <a:chOff x="2123728" y="1700808"/>
            <a:chExt cx="1080120" cy="749697"/>
          </a:xfrm>
        </p:grpSpPr>
        <p:sp>
          <p:nvSpPr>
            <p:cNvPr id="23" name="TextBox 22"/>
            <p:cNvSpPr txBox="1"/>
            <p:nvPr/>
          </p:nvSpPr>
          <p:spPr>
            <a:xfrm>
              <a:off x="2123728" y="1700808"/>
              <a:ext cx="1080120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Freelance </a:t>
              </a:r>
              <a:endParaRPr lang="en-GB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23728" y="1988840"/>
              <a:ext cx="108012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fee</a:t>
              </a:r>
            </a:p>
            <a:p>
              <a:endParaRPr lang="en-GB" sz="1200" dirty="0"/>
            </a:p>
          </p:txBody>
        </p:sp>
      </p:grpSp>
      <p:cxnSp>
        <p:nvCxnSpPr>
          <p:cNvPr id="25" name="Elbow Connector 24"/>
          <p:cNvCxnSpPr>
            <a:stCxn id="23" idx="0"/>
            <a:endCxn id="4" idx="2"/>
          </p:cNvCxnSpPr>
          <p:nvPr/>
        </p:nvCxnSpPr>
        <p:spPr>
          <a:xfrm rot="5400000" flipH="1" flipV="1">
            <a:off x="5387932" y="3570927"/>
            <a:ext cx="417277" cy="29875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7572396" y="2212844"/>
            <a:ext cx="1224136" cy="749697"/>
            <a:chOff x="2123728" y="1700808"/>
            <a:chExt cx="1080120" cy="749697"/>
          </a:xfrm>
        </p:grpSpPr>
        <p:sp>
          <p:nvSpPr>
            <p:cNvPr id="27" name="TextBox 26"/>
            <p:cNvSpPr txBox="1"/>
            <p:nvPr/>
          </p:nvSpPr>
          <p:spPr>
            <a:xfrm>
              <a:off x="2123728" y="1700808"/>
              <a:ext cx="1080120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err="1" smtClean="0"/>
                <a:t>works_on</a:t>
              </a:r>
              <a:endParaRPr lang="en-GB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23728" y="1988840"/>
              <a:ext cx="108012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date</a:t>
              </a:r>
            </a:p>
            <a:p>
              <a:r>
                <a:rPr lang="en-GB" sz="1200" dirty="0" smtClean="0"/>
                <a:t>time</a:t>
              </a:r>
            </a:p>
          </p:txBody>
        </p:sp>
      </p:grpSp>
      <p:cxnSp>
        <p:nvCxnSpPr>
          <p:cNvPr id="29" name="Straight Connector 28"/>
          <p:cNvCxnSpPr>
            <a:endCxn id="28" idx="1"/>
          </p:cNvCxnSpPr>
          <p:nvPr/>
        </p:nvCxnSpPr>
        <p:spPr>
          <a:xfrm flipV="1">
            <a:off x="7072332" y="2731709"/>
            <a:ext cx="500064" cy="5263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/>
          <p:cNvSpPr/>
          <p:nvPr/>
        </p:nvSpPr>
        <p:spPr>
          <a:xfrm>
            <a:off x="7000892" y="4856050"/>
            <a:ext cx="14287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" name="Group 30"/>
          <p:cNvGrpSpPr/>
          <p:nvPr/>
        </p:nvGrpSpPr>
        <p:grpSpPr>
          <a:xfrm>
            <a:off x="5652120" y="404664"/>
            <a:ext cx="1224136" cy="1303695"/>
            <a:chOff x="2123728" y="1700808"/>
            <a:chExt cx="1080120" cy="1303695"/>
          </a:xfrm>
        </p:grpSpPr>
        <p:sp>
          <p:nvSpPr>
            <p:cNvPr id="32" name="TextBox 31"/>
            <p:cNvSpPr txBox="1"/>
            <p:nvPr/>
          </p:nvSpPr>
          <p:spPr>
            <a:xfrm>
              <a:off x="2123728" y="1700808"/>
              <a:ext cx="1080120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err="1" smtClean="0"/>
                <a:t>FulltimeStaff</a:t>
              </a:r>
              <a:endParaRPr lang="en-GB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23728" y="1988840"/>
              <a:ext cx="1080120" cy="101566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err="1" smtClean="0"/>
                <a:t>FSName</a:t>
              </a:r>
              <a:endParaRPr lang="en-GB" sz="1200" dirty="0" smtClean="0"/>
            </a:p>
            <a:p>
              <a:r>
                <a:rPr lang="en-GB" sz="1200" dirty="0" smtClean="0"/>
                <a:t>Staff ID</a:t>
              </a:r>
            </a:p>
            <a:p>
              <a:r>
                <a:rPr lang="en-GB" sz="1200" dirty="0" smtClean="0"/>
                <a:t>Job title</a:t>
              </a:r>
            </a:p>
            <a:p>
              <a:r>
                <a:rPr lang="en-GB" sz="1200" dirty="0" smtClean="0"/>
                <a:t>Salary</a:t>
              </a:r>
            </a:p>
            <a:p>
              <a:endParaRPr lang="en-GB" sz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95536" y="332656"/>
            <a:ext cx="1224136" cy="1488361"/>
            <a:chOff x="2123728" y="1700808"/>
            <a:chExt cx="1080120" cy="1488361"/>
          </a:xfrm>
        </p:grpSpPr>
        <p:sp>
          <p:nvSpPr>
            <p:cNvPr id="35" name="TextBox 34"/>
            <p:cNvSpPr txBox="1"/>
            <p:nvPr/>
          </p:nvSpPr>
          <p:spPr>
            <a:xfrm>
              <a:off x="2123728" y="1700808"/>
              <a:ext cx="1080120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Programme</a:t>
              </a:r>
              <a:endParaRPr lang="en-GB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23728" y="1988840"/>
              <a:ext cx="1080120" cy="120032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err="1" smtClean="0"/>
                <a:t>ProgID</a:t>
              </a:r>
              <a:endParaRPr lang="en-GB" sz="1200" dirty="0" smtClean="0"/>
            </a:p>
            <a:p>
              <a:r>
                <a:rPr lang="en-GB" sz="1200" dirty="0" err="1" smtClean="0"/>
                <a:t>ProgName</a:t>
              </a:r>
              <a:endParaRPr lang="en-GB" sz="1200" dirty="0" smtClean="0"/>
            </a:p>
            <a:p>
              <a:r>
                <a:rPr lang="en-GB" sz="1200" dirty="0" err="1" smtClean="0"/>
                <a:t>ProgSeries</a:t>
              </a:r>
              <a:endParaRPr lang="en-GB" sz="1200" dirty="0" smtClean="0"/>
            </a:p>
            <a:p>
              <a:r>
                <a:rPr lang="en-GB" sz="1200" dirty="0" err="1" smtClean="0"/>
                <a:t>ProgEpisode</a:t>
              </a:r>
              <a:endParaRPr lang="en-GB" sz="1200" dirty="0" smtClean="0"/>
            </a:p>
            <a:p>
              <a:r>
                <a:rPr lang="en-GB" sz="1200" dirty="0" err="1" smtClean="0"/>
                <a:t>ProgDuration</a:t>
              </a:r>
              <a:endParaRPr lang="en-GB" sz="1200" dirty="0" smtClean="0"/>
            </a:p>
            <a:p>
              <a:r>
                <a:rPr lang="en-GB" sz="1200" dirty="0" err="1" smtClean="0"/>
                <a:t>ProgPublished</a:t>
              </a:r>
              <a:endParaRPr lang="en-GB" sz="12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987824" y="509771"/>
            <a:ext cx="1296144" cy="1119029"/>
            <a:chOff x="2123728" y="1700808"/>
            <a:chExt cx="1080120" cy="1119029"/>
          </a:xfrm>
        </p:grpSpPr>
        <p:sp>
          <p:nvSpPr>
            <p:cNvPr id="38" name="TextBox 37"/>
            <p:cNvSpPr txBox="1"/>
            <p:nvPr/>
          </p:nvSpPr>
          <p:spPr>
            <a:xfrm>
              <a:off x="2123728" y="1700808"/>
              <a:ext cx="1080120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err="1" smtClean="0"/>
                <a:t>Fulltime_contract</a:t>
              </a:r>
              <a:endParaRPr lang="en-GB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23728" y="1988840"/>
              <a:ext cx="1080120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err="1" smtClean="0"/>
                <a:t>ProgID</a:t>
              </a:r>
              <a:endParaRPr lang="en-GB" sz="1200" dirty="0" smtClean="0"/>
            </a:p>
            <a:p>
              <a:r>
                <a:rPr lang="en-GB" sz="1200" dirty="0" err="1" smtClean="0"/>
                <a:t>FSName</a:t>
              </a:r>
              <a:endParaRPr lang="en-GB" sz="1200" dirty="0" smtClean="0"/>
            </a:p>
            <a:p>
              <a:r>
                <a:rPr lang="en-GB" sz="1200" dirty="0" smtClean="0"/>
                <a:t>date</a:t>
              </a:r>
            </a:p>
            <a:p>
              <a:r>
                <a:rPr lang="en-GB" sz="1200" dirty="0" smtClean="0"/>
                <a:t>time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95536" y="4725144"/>
            <a:ext cx="1224136" cy="1303695"/>
            <a:chOff x="2123728" y="1700808"/>
            <a:chExt cx="1080120" cy="1303695"/>
          </a:xfrm>
        </p:grpSpPr>
        <p:sp>
          <p:nvSpPr>
            <p:cNvPr id="41" name="TextBox 40"/>
            <p:cNvSpPr txBox="1"/>
            <p:nvPr/>
          </p:nvSpPr>
          <p:spPr>
            <a:xfrm>
              <a:off x="2123728" y="1700808"/>
              <a:ext cx="1080120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err="1" smtClean="0"/>
                <a:t>TempStaff</a:t>
              </a:r>
              <a:endParaRPr lang="en-GB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123728" y="1988840"/>
              <a:ext cx="1080120" cy="101566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err="1" smtClean="0"/>
                <a:t>TSName</a:t>
              </a:r>
              <a:endParaRPr lang="en-GB" sz="1200" dirty="0" smtClean="0"/>
            </a:p>
            <a:p>
              <a:r>
                <a:rPr lang="en-GB" sz="1200" dirty="0" smtClean="0"/>
                <a:t>Staff ID</a:t>
              </a:r>
            </a:p>
            <a:p>
              <a:r>
                <a:rPr lang="en-GB" sz="1200" dirty="0" smtClean="0"/>
                <a:t>Job title</a:t>
              </a:r>
            </a:p>
            <a:p>
              <a:r>
                <a:rPr lang="en-GB" sz="1200" dirty="0" smtClean="0"/>
                <a:t>Salary</a:t>
              </a:r>
            </a:p>
            <a:p>
              <a:endParaRPr lang="en-GB" sz="12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95536" y="2924944"/>
            <a:ext cx="1224136" cy="1119029"/>
            <a:chOff x="2123728" y="1700808"/>
            <a:chExt cx="1080120" cy="1119029"/>
          </a:xfrm>
        </p:grpSpPr>
        <p:sp>
          <p:nvSpPr>
            <p:cNvPr id="44" name="TextBox 43"/>
            <p:cNvSpPr txBox="1"/>
            <p:nvPr/>
          </p:nvSpPr>
          <p:spPr>
            <a:xfrm>
              <a:off x="2123728" y="1700808"/>
              <a:ext cx="1080120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err="1" smtClean="0"/>
                <a:t>TempContract</a:t>
              </a:r>
              <a:endParaRPr lang="en-GB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23728" y="1988840"/>
              <a:ext cx="1080120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err="1" smtClean="0"/>
                <a:t>ProgID</a:t>
              </a:r>
              <a:endParaRPr lang="en-GB" sz="1200" dirty="0" smtClean="0"/>
            </a:p>
            <a:p>
              <a:r>
                <a:rPr lang="en-GB" sz="1200" dirty="0" err="1" smtClean="0"/>
                <a:t>TSName</a:t>
              </a:r>
              <a:endParaRPr lang="en-GB" sz="1200" dirty="0" smtClean="0"/>
            </a:p>
            <a:p>
              <a:r>
                <a:rPr lang="en-GB" sz="1200" dirty="0" smtClean="0"/>
                <a:t>date</a:t>
              </a:r>
            </a:p>
            <a:p>
              <a:r>
                <a:rPr lang="en-GB" sz="1200" dirty="0" smtClean="0"/>
                <a:t>time</a:t>
              </a:r>
            </a:p>
          </p:txBody>
        </p:sp>
      </p:grpSp>
      <p:cxnSp>
        <p:nvCxnSpPr>
          <p:cNvPr id="47" name="Straight Connector 46"/>
          <p:cNvCxnSpPr>
            <a:stCxn id="36" idx="3"/>
            <a:endCxn id="39" idx="1"/>
          </p:cNvCxnSpPr>
          <p:nvPr/>
        </p:nvCxnSpPr>
        <p:spPr>
          <a:xfrm flipV="1">
            <a:off x="1619672" y="1213302"/>
            <a:ext cx="1368152" cy="7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9" idx="3"/>
            <a:endCxn id="33" idx="1"/>
          </p:cNvCxnSpPr>
          <p:nvPr/>
        </p:nvCxnSpPr>
        <p:spPr>
          <a:xfrm flipV="1">
            <a:off x="4283968" y="1200528"/>
            <a:ext cx="1368152" cy="12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6" idx="2"/>
            <a:endCxn id="44" idx="0"/>
          </p:cNvCxnSpPr>
          <p:nvPr/>
        </p:nvCxnSpPr>
        <p:spPr>
          <a:xfrm>
            <a:off x="1007604" y="1821017"/>
            <a:ext cx="0" cy="1103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5" idx="2"/>
            <a:endCxn id="41" idx="0"/>
          </p:cNvCxnSpPr>
          <p:nvPr/>
        </p:nvCxnSpPr>
        <p:spPr>
          <a:xfrm>
            <a:off x="1007604" y="4043973"/>
            <a:ext cx="0" cy="681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43608" y="184482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0..1</a:t>
            </a:r>
            <a:endParaRPr lang="en-GB" dirty="0"/>
          </a:p>
        </p:txBody>
      </p:sp>
      <p:sp>
        <p:nvSpPr>
          <p:cNvPr id="59" name="TextBox 58"/>
          <p:cNvSpPr txBox="1"/>
          <p:nvPr/>
        </p:nvSpPr>
        <p:spPr>
          <a:xfrm>
            <a:off x="1043608" y="256490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0..M</a:t>
            </a:r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1043608" y="407707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0..M</a:t>
            </a:r>
            <a:endParaRPr lang="en-GB" dirty="0"/>
          </a:p>
        </p:txBody>
      </p:sp>
      <p:sp>
        <p:nvSpPr>
          <p:cNvPr id="61" name="TextBox 60"/>
          <p:cNvSpPr txBox="1"/>
          <p:nvPr/>
        </p:nvSpPr>
        <p:spPr>
          <a:xfrm>
            <a:off x="1043608" y="443711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0..1</a:t>
            </a:r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1619672" y="12687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0..1</a:t>
            </a:r>
            <a:endParaRPr lang="en-GB" dirty="0"/>
          </a:p>
        </p:txBody>
      </p:sp>
      <p:sp>
        <p:nvSpPr>
          <p:cNvPr id="63" name="TextBox 62"/>
          <p:cNvSpPr txBox="1"/>
          <p:nvPr/>
        </p:nvSpPr>
        <p:spPr>
          <a:xfrm>
            <a:off x="2411760" y="126876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0..M</a:t>
            </a:r>
            <a:endParaRPr lang="en-GB" dirty="0"/>
          </a:p>
        </p:txBody>
      </p:sp>
      <p:sp>
        <p:nvSpPr>
          <p:cNvPr id="64" name="TextBox 63"/>
          <p:cNvSpPr txBox="1"/>
          <p:nvPr/>
        </p:nvSpPr>
        <p:spPr>
          <a:xfrm>
            <a:off x="4283968" y="12687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0..1</a:t>
            </a:r>
            <a:endParaRPr lang="en-GB" dirty="0"/>
          </a:p>
        </p:txBody>
      </p:sp>
      <p:sp>
        <p:nvSpPr>
          <p:cNvPr id="65" name="TextBox 64"/>
          <p:cNvSpPr txBox="1"/>
          <p:nvPr/>
        </p:nvSpPr>
        <p:spPr>
          <a:xfrm>
            <a:off x="5076056" y="126876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0..M</a:t>
            </a:r>
            <a:endParaRPr lang="en-GB" dirty="0"/>
          </a:p>
        </p:txBody>
      </p:sp>
      <p:sp>
        <p:nvSpPr>
          <p:cNvPr id="66" name="TextBox 65"/>
          <p:cNvSpPr txBox="1"/>
          <p:nvPr/>
        </p:nvSpPr>
        <p:spPr>
          <a:xfrm>
            <a:off x="2051720" y="83671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Has</a:t>
            </a:r>
            <a:endParaRPr lang="en-GB" dirty="0"/>
          </a:p>
        </p:txBody>
      </p:sp>
      <p:sp>
        <p:nvSpPr>
          <p:cNvPr id="67" name="TextBox 66"/>
          <p:cNvSpPr txBox="1"/>
          <p:nvPr/>
        </p:nvSpPr>
        <p:spPr>
          <a:xfrm>
            <a:off x="4788024" y="83671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Has</a:t>
            </a:r>
            <a:endParaRPr lang="en-GB" dirty="0"/>
          </a:p>
        </p:txBody>
      </p:sp>
      <p:sp>
        <p:nvSpPr>
          <p:cNvPr id="68" name="TextBox 67"/>
          <p:cNvSpPr txBox="1"/>
          <p:nvPr/>
        </p:nvSpPr>
        <p:spPr>
          <a:xfrm>
            <a:off x="467544" y="220486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Has</a:t>
            </a:r>
            <a:endParaRPr lang="en-GB" dirty="0"/>
          </a:p>
        </p:txBody>
      </p:sp>
      <p:sp>
        <p:nvSpPr>
          <p:cNvPr id="69" name="TextBox 68"/>
          <p:cNvSpPr txBox="1"/>
          <p:nvPr/>
        </p:nvSpPr>
        <p:spPr>
          <a:xfrm>
            <a:off x="467544" y="4221088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Has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301</Words>
  <Application>Microsoft Office PowerPoint</Application>
  <PresentationFormat>On-screen Show (4:3)</PresentationFormat>
  <Paragraphs>187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Case Study</vt:lpstr>
      <vt:lpstr>Domains</vt:lpstr>
      <vt:lpstr>PowerPoint Presentation</vt:lpstr>
      <vt:lpstr>PowerPoint Presentation</vt:lpstr>
    </vt:vector>
  </TitlesOfParts>
  <Company>University of Aberdeen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CS2008 Lecture 12</dc:title>
  <dc:creator>Nigel Beacham</dc:creator>
  <cp:lastModifiedBy>Beacham, Nigel A</cp:lastModifiedBy>
  <cp:revision>40</cp:revision>
  <dcterms:created xsi:type="dcterms:W3CDTF">2012-11-02T13:22:32Z</dcterms:created>
  <dcterms:modified xsi:type="dcterms:W3CDTF">2015-09-02T12:58:20Z</dcterms:modified>
</cp:coreProperties>
</file>