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7" r:id="rId4"/>
    <p:sldId id="268" r:id="rId5"/>
    <p:sldId id="269" r:id="rId6"/>
    <p:sldId id="258" r:id="rId7"/>
    <p:sldId id="271" r:id="rId8"/>
    <p:sldId id="259" r:id="rId9"/>
    <p:sldId id="260" r:id="rId10"/>
    <p:sldId id="261" r:id="rId11"/>
    <p:sldId id="262" r:id="rId12"/>
    <p:sldId id="263" r:id="rId13"/>
    <p:sldId id="265" r:id="rId14"/>
    <p:sldId id="272" r:id="rId15"/>
    <p:sldId id="273" r:id="rId16"/>
    <p:sldId id="270" r:id="rId17"/>
    <p:sldId id="266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 autoAdjust="0"/>
    <p:restoredTop sz="83788" autoAdjust="0"/>
  </p:normalViewPr>
  <p:slideViewPr>
    <p:cSldViewPr snapToGrid="0">
      <p:cViewPr varScale="1">
        <p:scale>
          <a:sx n="67" d="100"/>
          <a:sy n="67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4CCD5-68FC-4872-9F49-6AC460A027C9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90407-AAE9-4BD5-AEA9-07C9B6656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63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Connolly</a:t>
            </a:r>
            <a:r>
              <a:rPr lang="en-GB" baseline="0" dirty="0" smtClean="0"/>
              <a:t> &amp; </a:t>
            </a:r>
            <a:r>
              <a:rPr lang="en-GB" baseline="0" dirty="0" err="1" smtClean="0"/>
              <a:t>Begg</a:t>
            </a:r>
            <a:r>
              <a:rPr lang="en-GB" baseline="0" dirty="0" smtClean="0"/>
              <a:t> (2010) 5</a:t>
            </a:r>
            <a:r>
              <a:rPr lang="en-GB" baseline="30000" dirty="0" smtClean="0"/>
              <a:t>th</a:t>
            </a:r>
            <a:r>
              <a:rPr lang="en-GB" baseline="0" dirty="0" smtClean="0"/>
              <a:t> edition, chapter 9, business intelligence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90407-AAE9-4BD5-AEA9-07C9B66566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2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Online transaction processing (OLTP)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90407-AAE9-4BD5-AEA9-07C9B66566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04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Data Mart: A database that contains</a:t>
            </a:r>
            <a:r>
              <a:rPr lang="en-GB" baseline="0" dirty="0" smtClean="0"/>
              <a:t> a subset of corporate data to support the analytical requirements of a particular business unit (such as the Sales department), or to support users who share the same requirements to analyse a particular business process (such as property sales).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90407-AAE9-4BD5-AEA9-07C9B665665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040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DMs</a:t>
            </a:r>
            <a:r>
              <a:rPr lang="en-GB" baseline="0" dirty="0" smtClean="0"/>
              <a:t> are different to ER Models (see C&amp;B, 2010, p.1181)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90407-AAE9-4BD5-AEA9-07C9B665665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4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EFFF-9990-4219-9493-35F05FA8BDD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03EB-84CA-4394-8796-3EB4F02D1AAF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5"/>
          <p:cNvGrpSpPr>
            <a:grpSpLocks/>
          </p:cNvGrpSpPr>
          <p:nvPr userDrawn="1"/>
        </p:nvGrpSpPr>
        <p:grpSpPr bwMode="auto">
          <a:xfrm>
            <a:off x="0" y="0"/>
            <a:ext cx="12192000" cy="1368425"/>
            <a:chOff x="0" y="0"/>
            <a:chExt cx="9144000" cy="1368152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136815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GB" sz="1600" dirty="0">
                  <a:latin typeface="Times New Roman" pitchFamily="18" charset="0"/>
                  <a:cs typeface="Times New Roman" pitchFamily="18" charset="0"/>
                </a:rPr>
                <a:t>The School of </a:t>
              </a:r>
            </a:p>
            <a:p>
              <a:pPr>
                <a:defRPr/>
              </a:pP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Natural and</a:t>
              </a:r>
            </a:p>
            <a:p>
              <a:pPr>
                <a:defRPr/>
              </a:pP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Computing Sciences</a:t>
              </a:r>
            </a:p>
          </p:txBody>
        </p:sp>
        <p:pic>
          <p:nvPicPr>
            <p:cNvPr id="9" name="Picture 11" descr="hp_compsci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74371" y="78135"/>
              <a:ext cx="1762125" cy="1190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3679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EFFF-9990-4219-9493-35F05FA8BDD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03EB-84CA-4394-8796-3EB4F02D1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32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EFFF-9990-4219-9493-35F05FA8BDD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03EB-84CA-4394-8796-3EB4F02D1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14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EFFF-9990-4219-9493-35F05FA8BDD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03EB-84CA-4394-8796-3EB4F02D1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37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EFFF-9990-4219-9493-35F05FA8BDD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03EB-84CA-4394-8796-3EB4F02D1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EFFF-9990-4219-9493-35F05FA8BDD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03EB-84CA-4394-8796-3EB4F02D1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50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EFFF-9990-4219-9493-35F05FA8BDD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03EB-84CA-4394-8796-3EB4F02D1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00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EFFF-9990-4219-9493-35F05FA8BDD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03EB-84CA-4394-8796-3EB4F02D1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09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EFFF-9990-4219-9493-35F05FA8BDD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03EB-84CA-4394-8796-3EB4F02D1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72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EFFF-9990-4219-9493-35F05FA8BDD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03EB-84CA-4394-8796-3EB4F02D1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59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EFFF-9990-4219-9493-35F05FA8BDD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03EB-84CA-4394-8796-3EB4F02D1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86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DEFFF-9990-4219-9493-35F05FA8BDD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03EB-84CA-4394-8796-3EB4F02D1AAF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5"/>
          <p:cNvGrpSpPr>
            <a:grpSpLocks/>
          </p:cNvGrpSpPr>
          <p:nvPr userDrawn="1"/>
        </p:nvGrpSpPr>
        <p:grpSpPr bwMode="auto">
          <a:xfrm>
            <a:off x="0" y="6046788"/>
            <a:ext cx="12192000" cy="811212"/>
            <a:chOff x="971600" y="6046043"/>
            <a:chExt cx="8172400" cy="81195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971600" y="6093712"/>
              <a:ext cx="8172400" cy="764288"/>
            </a:xfrm>
            <a:prstGeom prst="rect">
              <a:avLst/>
            </a:prstGeom>
            <a:solidFill>
              <a:srgbClr val="002060"/>
            </a:solidFill>
          </p:spPr>
          <p:txBody>
            <a:bodyPr anchor="ctr"/>
            <a:lstStyle/>
            <a:p>
              <a:pPr>
                <a:defRPr/>
              </a:pPr>
              <a:r>
                <a:rPr lang="en-GB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Data Management </a:t>
              </a:r>
              <a:r>
                <a:rPr lang="en-GB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&amp; Database Systems and Big Data</a:t>
              </a:r>
              <a:endParaRPr lang="en-GB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7235688" y="6093712"/>
              <a:ext cx="1908312" cy="764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" name="Picture 8" descr="unilogo.gif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452320" y="6046043"/>
              <a:ext cx="1590675" cy="695325"/>
            </a:xfrm>
            <a:prstGeom prst="rect">
              <a:avLst/>
            </a:prstGeom>
            <a:blipFill dpi="0" rotWithShape="1">
              <a:blip r:embed="rId1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93743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Management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Data Warehousing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4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can data be visualised conceptually?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Multidimensional data model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Data can then be:</a:t>
            </a:r>
          </a:p>
          <a:p>
            <a:pPr lvl="1"/>
            <a:r>
              <a:rPr lang="en-GB" dirty="0" smtClean="0"/>
              <a:t>Used with standard reporting tools</a:t>
            </a:r>
          </a:p>
          <a:p>
            <a:pPr lvl="2"/>
            <a:r>
              <a:rPr lang="en-GB" dirty="0" smtClean="0"/>
              <a:t>Who … ?</a:t>
            </a:r>
          </a:p>
          <a:p>
            <a:pPr lvl="2"/>
            <a:r>
              <a:rPr lang="en-GB" dirty="0" smtClean="0"/>
              <a:t>What… ?</a:t>
            </a:r>
          </a:p>
          <a:p>
            <a:pPr lvl="1"/>
            <a:r>
              <a:rPr lang="en-GB" dirty="0" smtClean="0"/>
              <a:t>Queried using OLAP (online analytical processing) techniques: slice, dice, roll-up and drill-down</a:t>
            </a:r>
          </a:p>
          <a:p>
            <a:pPr lvl="2"/>
            <a:r>
              <a:rPr lang="en-GB" dirty="0" smtClean="0"/>
              <a:t>What if … ?</a:t>
            </a:r>
          </a:p>
          <a:p>
            <a:pPr lvl="2"/>
            <a:r>
              <a:rPr lang="en-GB" dirty="0" smtClean="0"/>
              <a:t>Why … ?</a:t>
            </a:r>
          </a:p>
          <a:p>
            <a:pPr lvl="1"/>
            <a:r>
              <a:rPr lang="en-GB" dirty="0" smtClean="0"/>
              <a:t>Subject to data mining</a:t>
            </a:r>
          </a:p>
          <a:p>
            <a:pPr lvl="2"/>
            <a:r>
              <a:rPr lang="en-GB" dirty="0" smtClean="0"/>
              <a:t>Unknown patterns</a:t>
            </a:r>
            <a:endParaRPr lang="en-GB" dirty="0"/>
          </a:p>
        </p:txBody>
      </p:sp>
      <p:grpSp>
        <p:nvGrpSpPr>
          <p:cNvPr id="43" name="Group 42"/>
          <p:cNvGrpSpPr/>
          <p:nvPr/>
        </p:nvGrpSpPr>
        <p:grpSpPr>
          <a:xfrm>
            <a:off x="1395162" y="2888925"/>
            <a:ext cx="3547898" cy="3060394"/>
            <a:chOff x="1395162" y="2888925"/>
            <a:chExt cx="3547898" cy="3060394"/>
          </a:xfrm>
        </p:grpSpPr>
        <p:sp>
          <p:nvSpPr>
            <p:cNvPr id="4" name="Cube 3"/>
            <p:cNvSpPr/>
            <p:nvPr/>
          </p:nvSpPr>
          <p:spPr>
            <a:xfrm>
              <a:off x="2319129" y="2916301"/>
              <a:ext cx="2623931" cy="266368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95162" y="4354883"/>
              <a:ext cx="919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Product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55128" y="2888925"/>
              <a:ext cx="679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Store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49217" y="5579987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Time</a:t>
              </a:r>
              <a:endParaRPr lang="en-GB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315094" y="3886200"/>
              <a:ext cx="1985444" cy="1428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315094" y="4177544"/>
              <a:ext cx="1985444" cy="1428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15094" y="4447872"/>
              <a:ext cx="1985444" cy="1428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15094" y="4721980"/>
              <a:ext cx="1985444" cy="1428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15094" y="5010452"/>
              <a:ext cx="1985444" cy="1428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15094" y="5295219"/>
              <a:ext cx="1985444" cy="1428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355617" y="3258257"/>
              <a:ext cx="587443" cy="642231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328077" y="3542457"/>
              <a:ext cx="587443" cy="642231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355616" y="3812785"/>
              <a:ext cx="587443" cy="642231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334570" y="4098006"/>
              <a:ext cx="587443" cy="642231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334570" y="4367313"/>
              <a:ext cx="587443" cy="642231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4313523" y="4652988"/>
              <a:ext cx="587443" cy="642231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785036" y="3582513"/>
              <a:ext cx="24456" cy="2015639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259961" y="3564347"/>
              <a:ext cx="24456" cy="2015639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751763" y="3603207"/>
              <a:ext cx="24456" cy="2015639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799675" y="2952156"/>
              <a:ext cx="525203" cy="590301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277223" y="2936525"/>
              <a:ext cx="513009" cy="608069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790232" y="2916301"/>
              <a:ext cx="587606" cy="647215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2703913" y="3181807"/>
              <a:ext cx="1926374" cy="1868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4607244" y="3219399"/>
              <a:ext cx="1" cy="207582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241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model schema in a data warehouse: Dimensional Model?</a:t>
            </a:r>
            <a:endParaRPr lang="en-GB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Typical relational schema (also known as star schema)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569687" y="2875722"/>
            <a:ext cx="1858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TIME-DIMENSION</a:t>
            </a:r>
          </a:p>
          <a:p>
            <a:endParaRPr lang="en-GB" dirty="0"/>
          </a:p>
          <a:p>
            <a:r>
              <a:rPr lang="en-GB" u="sng" dirty="0" smtClean="0"/>
              <a:t>time-id</a:t>
            </a:r>
          </a:p>
          <a:p>
            <a:r>
              <a:rPr lang="en-GB" dirty="0" smtClean="0"/>
              <a:t>day-of-week</a:t>
            </a:r>
          </a:p>
          <a:p>
            <a:r>
              <a:rPr lang="en-GB" dirty="0" smtClean="0"/>
              <a:t>mouth</a:t>
            </a:r>
          </a:p>
          <a:p>
            <a:r>
              <a:rPr lang="en-GB" dirty="0" smtClean="0"/>
              <a:t>quarter</a:t>
            </a:r>
          </a:p>
          <a:p>
            <a:r>
              <a:rPr lang="en-GB" dirty="0" smtClean="0"/>
              <a:t>year</a:t>
            </a:r>
          </a:p>
          <a:p>
            <a:r>
              <a:rPr lang="en-GB" dirty="0" smtClean="0"/>
              <a:t>holiday-flag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661869" y="2875722"/>
            <a:ext cx="126695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SALES-FACT</a:t>
            </a:r>
          </a:p>
          <a:p>
            <a:endParaRPr lang="en-GB" dirty="0"/>
          </a:p>
          <a:p>
            <a:r>
              <a:rPr lang="en-GB" u="sng" dirty="0" smtClean="0"/>
              <a:t>time-id</a:t>
            </a:r>
          </a:p>
          <a:p>
            <a:r>
              <a:rPr lang="en-GB" u="sng" dirty="0" smtClean="0"/>
              <a:t>product-id</a:t>
            </a:r>
          </a:p>
          <a:p>
            <a:r>
              <a:rPr lang="en-GB" u="sng" dirty="0" smtClean="0"/>
              <a:t>store-id</a:t>
            </a:r>
          </a:p>
          <a:p>
            <a:r>
              <a:rPr lang="en-GB" dirty="0" smtClean="0"/>
              <a:t>sold-units</a:t>
            </a:r>
          </a:p>
          <a:p>
            <a:r>
              <a:rPr lang="en-GB" dirty="0" smtClean="0"/>
              <a:t>sold-value</a:t>
            </a:r>
          </a:p>
          <a:p>
            <a:r>
              <a:rPr lang="en-GB" dirty="0" smtClean="0"/>
              <a:t>cost-value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62800" y="2343633"/>
            <a:ext cx="229954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PRODUCT-DIMENSION</a:t>
            </a:r>
          </a:p>
          <a:p>
            <a:endParaRPr lang="en-GB" dirty="0"/>
          </a:p>
          <a:p>
            <a:r>
              <a:rPr lang="en-GB" u="sng" dirty="0" smtClean="0"/>
              <a:t>product-id</a:t>
            </a:r>
          </a:p>
          <a:p>
            <a:r>
              <a:rPr lang="en-GB" dirty="0" smtClean="0"/>
              <a:t>description</a:t>
            </a:r>
          </a:p>
          <a:p>
            <a:r>
              <a:rPr lang="en-GB" dirty="0" smtClean="0"/>
              <a:t>brand</a:t>
            </a:r>
          </a:p>
          <a:p>
            <a:r>
              <a:rPr lang="en-GB" dirty="0" smtClean="0"/>
              <a:t>category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4236555"/>
            <a:ext cx="229954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STORE-DIMENSION</a:t>
            </a:r>
          </a:p>
          <a:p>
            <a:endParaRPr lang="en-GB" dirty="0"/>
          </a:p>
          <a:p>
            <a:r>
              <a:rPr lang="en-GB" u="sng" dirty="0" smtClean="0"/>
              <a:t>store-id</a:t>
            </a:r>
          </a:p>
          <a:p>
            <a:r>
              <a:rPr lang="en-GB" dirty="0" smtClean="0"/>
              <a:t>store-name</a:t>
            </a:r>
          </a:p>
          <a:p>
            <a:r>
              <a:rPr lang="en-GB" dirty="0" smtClean="0"/>
              <a:t>address</a:t>
            </a:r>
          </a:p>
          <a:p>
            <a:r>
              <a:rPr lang="en-GB" dirty="0" smtClean="0"/>
              <a:t>Floor-plan-type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3427888" y="4029884"/>
            <a:ext cx="1233981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28819" y="4989108"/>
            <a:ext cx="1233981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28819" y="3180704"/>
            <a:ext cx="1233981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37743" y="364963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1..M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184723" y="456623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M..1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184724" y="280110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M..1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247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model schema in a data warehouse: ER Model?</a:t>
            </a:r>
            <a:endParaRPr lang="en-GB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Snowflake schema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4657" y="2875722"/>
            <a:ext cx="1858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TIME-DIMENSION</a:t>
            </a:r>
          </a:p>
          <a:p>
            <a:endParaRPr lang="en-GB" dirty="0"/>
          </a:p>
          <a:p>
            <a:r>
              <a:rPr lang="en-GB" u="sng" dirty="0" smtClean="0"/>
              <a:t>time-id</a:t>
            </a:r>
          </a:p>
          <a:p>
            <a:r>
              <a:rPr lang="en-GB" dirty="0" smtClean="0"/>
              <a:t>day-of-week</a:t>
            </a:r>
          </a:p>
          <a:p>
            <a:r>
              <a:rPr lang="en-GB" dirty="0" smtClean="0"/>
              <a:t>mouth</a:t>
            </a:r>
          </a:p>
          <a:p>
            <a:r>
              <a:rPr lang="en-GB" dirty="0" smtClean="0"/>
              <a:t>quarter</a:t>
            </a:r>
          </a:p>
          <a:p>
            <a:r>
              <a:rPr lang="en-GB" dirty="0" smtClean="0"/>
              <a:t>year</a:t>
            </a:r>
          </a:p>
          <a:p>
            <a:r>
              <a:rPr lang="en-GB" dirty="0" smtClean="0"/>
              <a:t>holiday-flag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06839" y="2875722"/>
            <a:ext cx="126695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SALES-FACT</a:t>
            </a:r>
          </a:p>
          <a:p>
            <a:endParaRPr lang="en-GB" dirty="0"/>
          </a:p>
          <a:p>
            <a:r>
              <a:rPr lang="en-GB" u="sng" dirty="0" smtClean="0"/>
              <a:t>time-id</a:t>
            </a:r>
          </a:p>
          <a:p>
            <a:r>
              <a:rPr lang="en-GB" u="sng" dirty="0" smtClean="0"/>
              <a:t>product-id</a:t>
            </a:r>
          </a:p>
          <a:p>
            <a:r>
              <a:rPr lang="en-GB" u="sng" dirty="0" smtClean="0"/>
              <a:t>store-id</a:t>
            </a:r>
          </a:p>
          <a:p>
            <a:r>
              <a:rPr lang="en-GB" dirty="0" smtClean="0"/>
              <a:t>sold-units</a:t>
            </a:r>
          </a:p>
          <a:p>
            <a:r>
              <a:rPr lang="en-GB" dirty="0" smtClean="0"/>
              <a:t>sold-value</a:t>
            </a:r>
          </a:p>
          <a:p>
            <a:r>
              <a:rPr lang="en-GB" dirty="0" smtClean="0"/>
              <a:t>cost-value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907770" y="2343633"/>
            <a:ext cx="229954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PRODUCT-DIMENSION</a:t>
            </a:r>
          </a:p>
          <a:p>
            <a:endParaRPr lang="en-GB" dirty="0"/>
          </a:p>
          <a:p>
            <a:r>
              <a:rPr lang="en-GB" u="sng" dirty="0" smtClean="0"/>
              <a:t>product-id</a:t>
            </a:r>
          </a:p>
          <a:p>
            <a:r>
              <a:rPr lang="en-GB" dirty="0" smtClean="0"/>
              <a:t>description</a:t>
            </a:r>
          </a:p>
          <a:p>
            <a:r>
              <a:rPr lang="en-GB" dirty="0" smtClean="0"/>
              <a:t>brand</a:t>
            </a:r>
          </a:p>
          <a:p>
            <a:r>
              <a:rPr lang="en-GB" dirty="0" smtClean="0"/>
              <a:t>category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907770" y="4217505"/>
            <a:ext cx="229954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STORE-DIMENSION</a:t>
            </a:r>
          </a:p>
          <a:p>
            <a:endParaRPr lang="en-GB" dirty="0"/>
          </a:p>
          <a:p>
            <a:r>
              <a:rPr lang="en-GB" u="sng" dirty="0" smtClean="0"/>
              <a:t>store-id</a:t>
            </a:r>
          </a:p>
          <a:p>
            <a:r>
              <a:rPr lang="en-GB" dirty="0" smtClean="0"/>
              <a:t>store-name</a:t>
            </a:r>
          </a:p>
          <a:p>
            <a:r>
              <a:rPr lang="en-GB" dirty="0" smtClean="0"/>
              <a:t>address</a:t>
            </a:r>
          </a:p>
          <a:p>
            <a:r>
              <a:rPr lang="en-GB" dirty="0" smtClean="0"/>
              <a:t>Floor-plan-type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2172858" y="4029884"/>
            <a:ext cx="1233981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73789" y="4989108"/>
            <a:ext cx="1233981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73789" y="3180704"/>
            <a:ext cx="1233981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82713" y="364963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1..M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929693" y="456623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M..1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929694" y="280110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M..1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9483628" y="1912944"/>
            <a:ext cx="205376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BRAND-DIMENSION</a:t>
            </a:r>
          </a:p>
          <a:p>
            <a:endParaRPr lang="en-GB" dirty="0"/>
          </a:p>
          <a:p>
            <a:r>
              <a:rPr lang="en-GB" u="sng" dirty="0" smtClean="0"/>
              <a:t>id</a:t>
            </a:r>
          </a:p>
          <a:p>
            <a:r>
              <a:rPr lang="en-GB" dirty="0" smtClean="0"/>
              <a:t>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41291" y="3248210"/>
            <a:ext cx="237109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CATEGORY-DIMENSION</a:t>
            </a:r>
          </a:p>
          <a:p>
            <a:endParaRPr lang="en-GB" dirty="0"/>
          </a:p>
          <a:p>
            <a:r>
              <a:rPr lang="en-GB" u="sng" dirty="0" smtClean="0"/>
              <a:t>id</a:t>
            </a:r>
          </a:p>
          <a:p>
            <a:r>
              <a:rPr lang="en-GB" dirty="0" smtClean="0"/>
              <a:t>designation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249647" y="2681314"/>
            <a:ext cx="1233981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05552" y="230171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M..1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207310" y="3699882"/>
            <a:ext cx="1233981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63215" y="332027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M..1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1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model schema in a data warehouse: ER Model?</a:t>
            </a:r>
            <a:endParaRPr lang="en-GB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838200" y="2378075"/>
            <a:ext cx="10515600" cy="4351338"/>
          </a:xfrm>
        </p:spPr>
        <p:txBody>
          <a:bodyPr/>
          <a:lstStyle/>
          <a:p>
            <a:r>
              <a:rPr lang="en-GB" dirty="0" smtClean="0"/>
              <a:t>Galaxy schema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019770" y="1761239"/>
            <a:ext cx="231861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TIME-DIMENSION</a:t>
            </a:r>
          </a:p>
          <a:p>
            <a:endParaRPr lang="en-GB" dirty="0"/>
          </a:p>
          <a:p>
            <a:r>
              <a:rPr lang="en-GB" u="sng" dirty="0" smtClean="0"/>
              <a:t>time-id</a:t>
            </a:r>
          </a:p>
          <a:p>
            <a:r>
              <a:rPr lang="en-GB" dirty="0" smtClean="0"/>
              <a:t>day-of-week</a:t>
            </a:r>
          </a:p>
          <a:p>
            <a:r>
              <a:rPr lang="en-GB" dirty="0" smtClean="0"/>
              <a:t>mouth</a:t>
            </a:r>
          </a:p>
          <a:p>
            <a:r>
              <a:rPr lang="en-GB" dirty="0" smtClean="0"/>
              <a:t>quarter</a:t>
            </a:r>
          </a:p>
          <a:p>
            <a:r>
              <a:rPr lang="en-GB" dirty="0" smtClean="0"/>
              <a:t>year</a:t>
            </a:r>
          </a:p>
          <a:p>
            <a:r>
              <a:rPr lang="en-GB" dirty="0" smtClean="0"/>
              <a:t>holiday-flag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537919" y="3428172"/>
            <a:ext cx="126695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SALES-FACT</a:t>
            </a:r>
          </a:p>
          <a:p>
            <a:endParaRPr lang="en-GB" dirty="0"/>
          </a:p>
          <a:p>
            <a:r>
              <a:rPr lang="en-GB" u="sng" dirty="0" smtClean="0"/>
              <a:t>time-id</a:t>
            </a:r>
          </a:p>
          <a:p>
            <a:r>
              <a:rPr lang="en-GB" u="sng" dirty="0" smtClean="0"/>
              <a:t>product-id</a:t>
            </a:r>
          </a:p>
          <a:p>
            <a:r>
              <a:rPr lang="en-GB" u="sng" dirty="0" smtClean="0"/>
              <a:t>store-id</a:t>
            </a:r>
          </a:p>
          <a:p>
            <a:r>
              <a:rPr lang="en-GB" dirty="0" smtClean="0"/>
              <a:t>sold-units</a:t>
            </a:r>
          </a:p>
          <a:p>
            <a:r>
              <a:rPr lang="en-GB" dirty="0" smtClean="0"/>
              <a:t>sold-value</a:t>
            </a:r>
          </a:p>
          <a:p>
            <a:r>
              <a:rPr lang="en-GB" dirty="0" smtClean="0"/>
              <a:t>cost-value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038850" y="4219674"/>
            <a:ext cx="229954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PRODUCT-DIMENSION</a:t>
            </a:r>
          </a:p>
          <a:p>
            <a:endParaRPr lang="en-GB" dirty="0"/>
          </a:p>
          <a:p>
            <a:r>
              <a:rPr lang="en-GB" u="sng" dirty="0" smtClean="0"/>
              <a:t>product-id</a:t>
            </a:r>
          </a:p>
          <a:p>
            <a:r>
              <a:rPr lang="en-GB" dirty="0" smtClean="0"/>
              <a:t>description</a:t>
            </a:r>
          </a:p>
          <a:p>
            <a:r>
              <a:rPr lang="en-GB" dirty="0" smtClean="0"/>
              <a:t>brand</a:t>
            </a:r>
          </a:p>
          <a:p>
            <a:r>
              <a:rPr lang="en-GB" dirty="0" smtClean="0"/>
              <a:t>category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26602" y="3694258"/>
            <a:ext cx="197829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STORE-DIMENSION</a:t>
            </a:r>
          </a:p>
          <a:p>
            <a:endParaRPr lang="en-GB" dirty="0"/>
          </a:p>
          <a:p>
            <a:r>
              <a:rPr lang="en-GB" u="sng" dirty="0" smtClean="0"/>
              <a:t>store-id</a:t>
            </a:r>
          </a:p>
          <a:p>
            <a:r>
              <a:rPr lang="en-GB" dirty="0" smtClean="0"/>
              <a:t>store-name</a:t>
            </a:r>
          </a:p>
          <a:p>
            <a:r>
              <a:rPr lang="en-GB" dirty="0" smtClean="0"/>
              <a:t>address</a:t>
            </a:r>
          </a:p>
          <a:p>
            <a:r>
              <a:rPr lang="en-GB" dirty="0" smtClean="0"/>
              <a:t>Floor-plan-type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3"/>
            <a:endCxn id="7" idx="1"/>
          </p:cNvCxnSpPr>
          <p:nvPr/>
        </p:nvCxnSpPr>
        <p:spPr>
          <a:xfrm>
            <a:off x="2504900" y="4571421"/>
            <a:ext cx="1033019" cy="10913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04869" y="5541558"/>
            <a:ext cx="1233981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04869" y="3733154"/>
            <a:ext cx="1233981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09043" y="420208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1..M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060773" y="511868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M..1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60774" y="335355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M..1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9368284" y="3162223"/>
            <a:ext cx="255884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STOCK-FACT</a:t>
            </a:r>
          </a:p>
          <a:p>
            <a:endParaRPr lang="en-GB" dirty="0"/>
          </a:p>
          <a:p>
            <a:r>
              <a:rPr lang="en-GB" u="sng" dirty="0" smtClean="0"/>
              <a:t>time-id</a:t>
            </a:r>
          </a:p>
          <a:p>
            <a:r>
              <a:rPr lang="en-GB" u="sng" dirty="0" smtClean="0"/>
              <a:t>product-id</a:t>
            </a:r>
          </a:p>
          <a:p>
            <a:r>
              <a:rPr lang="en-GB" dirty="0" smtClean="0"/>
              <a:t>on-hand-units</a:t>
            </a:r>
          </a:p>
          <a:p>
            <a:r>
              <a:rPr lang="en-GB" dirty="0" smtClean="0"/>
              <a:t>on-hand-sales-value</a:t>
            </a:r>
          </a:p>
          <a:p>
            <a:r>
              <a:rPr lang="en-GB" dirty="0" smtClean="0"/>
              <a:t>on-hand-sales-cost-value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362847" y="3797099"/>
            <a:ext cx="1033019" cy="10913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66990" y="342776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1..M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362847" y="4791927"/>
            <a:ext cx="1033019" cy="10913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566990" y="44225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1..M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39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 main </a:t>
            </a:r>
            <a:r>
              <a:rPr lang="en-GB" dirty="0"/>
              <a:t>d</a:t>
            </a:r>
            <a:r>
              <a:rPr lang="en-GB" dirty="0" smtClean="0"/>
              <a:t>ifferences between DMs and ERMs?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ERM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Designed for OLTP</a:t>
            </a:r>
          </a:p>
          <a:p>
            <a:r>
              <a:rPr lang="en-GB" dirty="0" smtClean="0"/>
              <a:t>Identifying entities and their relationship</a:t>
            </a:r>
          </a:p>
          <a:p>
            <a:r>
              <a:rPr lang="en-GB" dirty="0" smtClean="0"/>
              <a:t>Predictive data retrieval</a:t>
            </a:r>
          </a:p>
          <a:p>
            <a:r>
              <a:rPr lang="en-GB" dirty="0" smtClean="0"/>
              <a:t>Transactions made very simple and deterministic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Designed for data warehousing</a:t>
            </a:r>
          </a:p>
          <a:p>
            <a:r>
              <a:rPr lang="en-GB" dirty="0" smtClean="0"/>
              <a:t>Identifying facts</a:t>
            </a:r>
          </a:p>
          <a:p>
            <a:r>
              <a:rPr lang="en-GB" dirty="0" smtClean="0"/>
              <a:t>Intuitive, high-performance retrieval</a:t>
            </a:r>
          </a:p>
          <a:p>
            <a:r>
              <a:rPr lang="en-GB" dirty="0" smtClean="0"/>
              <a:t>Supports ad hoc end-user queries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6366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create a dimensional model?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Step 1: Select business process</a:t>
            </a:r>
          </a:p>
          <a:p>
            <a:r>
              <a:rPr lang="en-GB" dirty="0" smtClean="0"/>
              <a:t>Step 2: declare grain</a:t>
            </a:r>
          </a:p>
          <a:p>
            <a:r>
              <a:rPr lang="en-GB" dirty="0" smtClean="0"/>
              <a:t>Step 3: choose dimensions</a:t>
            </a:r>
          </a:p>
          <a:p>
            <a:r>
              <a:rPr lang="en-GB" dirty="0" smtClean="0"/>
              <a:t>Step 4: identify facts</a:t>
            </a:r>
          </a:p>
          <a:p>
            <a:r>
              <a:rPr lang="en-GB" dirty="0" smtClean="0"/>
              <a:t>Step 5: identify all dimensional attributes for the dimensional model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http://thefuturebuzz.com/pics/inspiration/inspirational-images-1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7" y="1247775"/>
            <a:ext cx="3573780" cy="476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9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some of the problems with data warehousing?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Underestimation of resources for data ETL</a:t>
            </a:r>
          </a:p>
          <a:p>
            <a:r>
              <a:rPr lang="en-GB" dirty="0" smtClean="0"/>
              <a:t>Hidden problems with source systems</a:t>
            </a:r>
          </a:p>
          <a:p>
            <a:r>
              <a:rPr lang="en-GB" dirty="0" smtClean="0"/>
              <a:t>Required data not captured</a:t>
            </a:r>
          </a:p>
          <a:p>
            <a:r>
              <a:rPr lang="en-GB" dirty="0" smtClean="0"/>
              <a:t>Increased end-user demands</a:t>
            </a:r>
          </a:p>
          <a:p>
            <a:r>
              <a:rPr lang="en-GB" dirty="0" smtClean="0"/>
              <a:t>Data homogenization</a:t>
            </a:r>
          </a:p>
          <a:p>
            <a:r>
              <a:rPr lang="en-GB" dirty="0" smtClean="0"/>
              <a:t>High demand for resources</a:t>
            </a:r>
          </a:p>
          <a:p>
            <a:r>
              <a:rPr lang="en-GB" dirty="0" smtClean="0"/>
              <a:t>Data ownership</a:t>
            </a:r>
          </a:p>
          <a:p>
            <a:r>
              <a:rPr lang="en-GB" dirty="0" smtClean="0"/>
              <a:t>High maintenance</a:t>
            </a:r>
          </a:p>
          <a:p>
            <a:r>
              <a:rPr lang="en-GB" dirty="0" smtClean="0"/>
              <a:t>Log-duration projects</a:t>
            </a:r>
          </a:p>
          <a:p>
            <a:r>
              <a:rPr lang="en-GB" dirty="0" smtClean="0"/>
              <a:t>Complexity of integration</a:t>
            </a:r>
            <a:endParaRPr lang="en-GB" dirty="0"/>
          </a:p>
        </p:txBody>
      </p:sp>
      <p:pic>
        <p:nvPicPr>
          <p:cNvPr id="4" name="Picture 3" descr="http://thefuturebuzz.com/pics/inspiration/inspirational-images-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797" y="2314575"/>
            <a:ext cx="5430203" cy="3614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380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some specific ETL problems?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Batch-oriented (i.e. not timely)</a:t>
            </a:r>
          </a:p>
          <a:p>
            <a:r>
              <a:rPr lang="en-GB" dirty="0" smtClean="0"/>
              <a:t>Scan for changes (i.e. performance hit)</a:t>
            </a:r>
          </a:p>
          <a:p>
            <a:r>
              <a:rPr lang="en-GB" dirty="0" smtClean="0"/>
              <a:t>Date columns (i.e. intrusive)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51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s://upload.wikimedia.org/wikipedia/commons/e/e0/A_view_of_the_server_room_at_The_National_Archives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32" y="110649"/>
            <a:ext cx="10202942" cy="59517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Summary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0377" y="5600700"/>
            <a:ext cx="6860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What impact can big data have on data warehousing?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06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data warehousing?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technique used in business intelligence</a:t>
            </a:r>
          </a:p>
          <a:p>
            <a:r>
              <a:rPr lang="en-GB" dirty="0" smtClean="0"/>
              <a:t>Not just a large collection of data</a:t>
            </a:r>
          </a:p>
          <a:p>
            <a:endParaRPr lang="en-GB" dirty="0"/>
          </a:p>
          <a:p>
            <a:r>
              <a:rPr lang="en-GB" dirty="0" smtClean="0"/>
              <a:t>Includes copied transactional data</a:t>
            </a:r>
          </a:p>
          <a:p>
            <a:r>
              <a:rPr lang="en-GB" dirty="0" smtClean="0"/>
              <a:t>Used to monitor and make strategic decisions</a:t>
            </a:r>
          </a:p>
          <a:p>
            <a:endParaRPr lang="en-GB" dirty="0" smtClean="0"/>
          </a:p>
          <a:p>
            <a:r>
              <a:rPr lang="en-GB" dirty="0" smtClean="0"/>
              <a:t>Aggregated or summarised data</a:t>
            </a:r>
          </a:p>
          <a:p>
            <a:r>
              <a:rPr lang="en-GB" dirty="0" smtClean="0"/>
              <a:t>Documentation about metadata</a:t>
            </a:r>
            <a:endParaRPr lang="en-GB" dirty="0"/>
          </a:p>
        </p:txBody>
      </p:sp>
      <p:pic>
        <p:nvPicPr>
          <p:cNvPr id="4" name="Picture 3" descr="https://encrypted-tbn3.gstatic.com/images?q=tbn:ANd9GcRYzSuGjFVPFoXuzqZ38Rn780-pnsRXTkKiJwtFEmssoZlLfXO_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989" y="392112"/>
            <a:ext cx="4674264" cy="2867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92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data warehousing has changed?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Since 2001 the amount of data held in data warehouses has tripled every two years</a:t>
            </a:r>
          </a:p>
          <a:p>
            <a:r>
              <a:rPr lang="en-GB" dirty="0" smtClean="0"/>
              <a:t>Terabytes-sized databases now commonplace</a:t>
            </a:r>
          </a:p>
          <a:p>
            <a:r>
              <a:rPr lang="en-GB" dirty="0" smtClean="0"/>
              <a:t>Size, prevalence, scope and complex of such systems expanding</a:t>
            </a:r>
          </a:p>
          <a:p>
            <a:r>
              <a:rPr lang="en-GB" dirty="0" smtClean="0"/>
              <a:t>Available to internal and external users </a:t>
            </a:r>
            <a:endParaRPr lang="en-GB" dirty="0"/>
          </a:p>
        </p:txBody>
      </p:sp>
      <p:pic>
        <p:nvPicPr>
          <p:cNvPr id="4" name="Picture 3" descr="Credit: Jørgen Stamp, published under a Creative Commons Attribution 2.5 Denmark License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3731896"/>
            <a:ext cx="2857500" cy="2316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21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 benefits?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Potential high returns on investment</a:t>
            </a:r>
          </a:p>
          <a:p>
            <a:r>
              <a:rPr lang="en-GB" dirty="0" smtClean="0"/>
              <a:t>Competitive advantage</a:t>
            </a:r>
          </a:p>
          <a:p>
            <a:r>
              <a:rPr lang="en-GB" dirty="0" smtClean="0"/>
              <a:t>Increased productivity of corporate decision makers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Image by: Thierry Gregorius (Cartoon: Big Data) [CC-BY-2.0 (http://creativecommons.org/licenses/by/2.0)], via Wikimedia Common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5126"/>
            <a:ext cx="5334000" cy="5649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96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 differences between OLTP systems and data warehousing?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96534"/>
              </p:ext>
            </p:extLst>
          </p:nvPr>
        </p:nvGraphicFramePr>
        <p:xfrm>
          <a:off x="314323" y="1911353"/>
          <a:ext cx="11530015" cy="384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2"/>
                <a:gridCol w="5057775"/>
                <a:gridCol w="4471988"/>
              </a:tblGrid>
              <a:tr h="322035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CHARACTER</a:t>
                      </a:r>
                      <a:r>
                        <a:rPr lang="en-GB" sz="1600" baseline="0" dirty="0" smtClean="0"/>
                        <a:t>ISTICS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OLTP SYSTEMS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DATA WAREHOUSING SYSTEMS</a:t>
                      </a:r>
                      <a:endParaRPr lang="en-GB" sz="1600" dirty="0"/>
                    </a:p>
                  </a:txBody>
                  <a:tcPr/>
                </a:tc>
              </a:tr>
              <a:tr h="322035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Main purpose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Support</a:t>
                      </a:r>
                      <a:r>
                        <a:rPr lang="en-GB" sz="1600" baseline="0" dirty="0" smtClean="0"/>
                        <a:t> operational processing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Support analytical processing</a:t>
                      </a:r>
                      <a:endParaRPr lang="en-GB" sz="1600" dirty="0"/>
                    </a:p>
                  </a:txBody>
                  <a:tcPr/>
                </a:tc>
              </a:tr>
              <a:tr h="322035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Data age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Current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Historic </a:t>
                      </a:r>
                      <a:endParaRPr lang="en-GB" sz="1600" dirty="0"/>
                    </a:p>
                  </a:txBody>
                  <a:tcPr/>
                </a:tc>
              </a:tr>
              <a:tr h="556242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Data latency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Real-time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Depends on length of cycle for data supplements to warehouse</a:t>
                      </a:r>
                      <a:endParaRPr lang="en-GB" sz="1600" dirty="0"/>
                    </a:p>
                  </a:txBody>
                  <a:tcPr/>
                </a:tc>
              </a:tr>
              <a:tr h="506505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Data granularity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Detailed data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Detailed</a:t>
                      </a:r>
                      <a:r>
                        <a:rPr lang="en-GB" sz="1600" baseline="0" dirty="0" smtClean="0"/>
                        <a:t> data, lightly and highly summarised data</a:t>
                      </a:r>
                      <a:endParaRPr lang="en-GB" sz="1600" dirty="0"/>
                    </a:p>
                  </a:txBody>
                  <a:tcPr/>
                </a:tc>
              </a:tr>
              <a:tr h="669198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Data processing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Predictable pattern of data insertions, deletions, updates, and queries; High level of transaction throughput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Less predictable pattern of data queries; medium to low level</a:t>
                      </a:r>
                      <a:r>
                        <a:rPr lang="en-GB" sz="1600" baseline="0" dirty="0" smtClean="0"/>
                        <a:t> of transaction throughput</a:t>
                      </a:r>
                      <a:endParaRPr lang="en-GB" sz="1600" dirty="0"/>
                    </a:p>
                  </a:txBody>
                  <a:tcPr/>
                </a:tc>
              </a:tr>
              <a:tr h="556242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Reporting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Predictable,</a:t>
                      </a:r>
                      <a:r>
                        <a:rPr lang="en-GB" sz="1600" baseline="0" dirty="0" smtClean="0"/>
                        <a:t> one-dimensional, relatively static fixed reporting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Unpredictable, multidimensional</a:t>
                      </a:r>
                      <a:r>
                        <a:rPr lang="en-GB" sz="1600" baseline="0" dirty="0" smtClean="0"/>
                        <a:t>, dynamic reporting</a:t>
                      </a:r>
                      <a:endParaRPr lang="en-GB" sz="1600" dirty="0"/>
                    </a:p>
                  </a:txBody>
                  <a:tcPr/>
                </a:tc>
              </a:tr>
              <a:tr h="506505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Users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Serves large number of operational users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Serves lower number of managerial users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61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a data warehouse look like?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Typical data warehouse architecture</a:t>
            </a:r>
            <a:endParaRPr lang="en-GB" dirty="0"/>
          </a:p>
        </p:txBody>
      </p:sp>
      <p:sp>
        <p:nvSpPr>
          <p:cNvPr id="4" name="Can 3"/>
          <p:cNvSpPr/>
          <p:nvPr/>
        </p:nvSpPr>
        <p:spPr>
          <a:xfrm>
            <a:off x="5824330" y="3101721"/>
            <a:ext cx="1311967" cy="19348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Warehouse</a:t>
            </a: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>
            <a:off x="4061793" y="2847754"/>
            <a:ext cx="1139687" cy="596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ETL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507358" y="3747577"/>
            <a:ext cx="954156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n 8"/>
          <p:cNvSpPr/>
          <p:nvPr/>
        </p:nvSpPr>
        <p:spPr>
          <a:xfrm>
            <a:off x="8700050" y="1546756"/>
            <a:ext cx="1212576" cy="13848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Sates Data Mart</a:t>
            </a:r>
            <a:endParaRPr lang="en-GB" dirty="0"/>
          </a:p>
        </p:txBody>
      </p:sp>
      <p:sp>
        <p:nvSpPr>
          <p:cNvPr id="10" name="Can 9"/>
          <p:cNvSpPr/>
          <p:nvPr/>
        </p:nvSpPr>
        <p:spPr>
          <a:xfrm>
            <a:off x="8700049" y="3055151"/>
            <a:ext cx="1212576" cy="13848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Purchasing Data Mart</a:t>
            </a:r>
            <a:endParaRPr lang="en-GB" dirty="0"/>
          </a:p>
        </p:txBody>
      </p:sp>
      <p:sp>
        <p:nvSpPr>
          <p:cNvPr id="11" name="Can 10"/>
          <p:cNvSpPr/>
          <p:nvPr/>
        </p:nvSpPr>
        <p:spPr>
          <a:xfrm>
            <a:off x="8700049" y="4550746"/>
            <a:ext cx="1212576" cy="13848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Human</a:t>
            </a:r>
          </a:p>
          <a:p>
            <a:pPr algn="ctr"/>
            <a:r>
              <a:rPr lang="en-GB" dirty="0" smtClean="0"/>
              <a:t>Resources Data Mart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07358" y="2411460"/>
            <a:ext cx="954156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07358" y="5223293"/>
            <a:ext cx="954156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057647" y="3880767"/>
            <a:ext cx="1139687" cy="596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ETL</a:t>
            </a:r>
            <a:endParaRPr lang="en-GB" dirty="0"/>
          </a:p>
        </p:txBody>
      </p:sp>
      <p:sp>
        <p:nvSpPr>
          <p:cNvPr id="15" name="Right Arrow 14"/>
          <p:cNvSpPr/>
          <p:nvPr/>
        </p:nvSpPr>
        <p:spPr>
          <a:xfrm>
            <a:off x="4057647" y="4887553"/>
            <a:ext cx="1139687" cy="596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ETL</a:t>
            </a:r>
            <a:endParaRPr lang="en-GB" dirty="0"/>
          </a:p>
        </p:txBody>
      </p:sp>
      <p:sp>
        <p:nvSpPr>
          <p:cNvPr id="16" name="Can 15"/>
          <p:cNvSpPr/>
          <p:nvPr/>
        </p:nvSpPr>
        <p:spPr>
          <a:xfrm>
            <a:off x="3043030" y="2700185"/>
            <a:ext cx="707338" cy="689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Can 16"/>
          <p:cNvSpPr/>
          <p:nvPr/>
        </p:nvSpPr>
        <p:spPr>
          <a:xfrm>
            <a:off x="3038884" y="3761808"/>
            <a:ext cx="707338" cy="689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Can 17"/>
          <p:cNvSpPr/>
          <p:nvPr/>
        </p:nvSpPr>
        <p:spPr>
          <a:xfrm>
            <a:off x="3038884" y="4797203"/>
            <a:ext cx="707338" cy="689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4" y="2489946"/>
            <a:ext cx="1014914" cy="10030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4" y="3627956"/>
            <a:ext cx="1014914" cy="10030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4" y="4765966"/>
            <a:ext cx="1014914" cy="1003073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2040835" y="3044741"/>
            <a:ext cx="67586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40835" y="4119065"/>
            <a:ext cx="67586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26974" y="5121121"/>
            <a:ext cx="67586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66544" y="5121121"/>
            <a:ext cx="1627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Subject-oriented, time-variant, non-volatile, integrated data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6652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Data Marts?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“A database that contains</a:t>
            </a:r>
            <a:r>
              <a:rPr lang="en-GB" baseline="0" dirty="0" smtClean="0"/>
              <a:t> a subset of corporate data to support the analytical requirements of a particular business unit (such as the Sales department), or to support users who share the same requirements to analyse a particular business process (such as property sales).” (Connolly &amp; </a:t>
            </a:r>
            <a:r>
              <a:rPr lang="en-GB" baseline="0" dirty="0" err="1" smtClean="0"/>
              <a:t>Begg</a:t>
            </a:r>
            <a:r>
              <a:rPr lang="en-GB" baseline="0" dirty="0" smtClean="0"/>
              <a:t>, 2010, p.1164)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http://thefuturebuzz.com/pics/inspiration/inspirational-images-2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06832"/>
            <a:ext cx="5181600" cy="3930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708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warehousing architecture: Supermarket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2" y="1615752"/>
            <a:ext cx="7529185" cy="429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0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would data be used for?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Comparing sales between stores</a:t>
            </a:r>
          </a:p>
          <a:p>
            <a:r>
              <a:rPr lang="en-GB" dirty="0" smtClean="0"/>
              <a:t>Comparing sales of own-brand products against branded products</a:t>
            </a:r>
          </a:p>
          <a:p>
            <a:r>
              <a:rPr lang="en-GB" dirty="0" smtClean="0"/>
              <a:t>Identify loan patterns for particular times of the year</a:t>
            </a:r>
          </a:p>
          <a:p>
            <a:r>
              <a:rPr lang="en-GB" dirty="0" smtClean="0"/>
              <a:t>Identify relationships between product purchases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Word cloud of keywords related to &quot;data&quot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5625"/>
            <a:ext cx="5203472" cy="374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641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838</Words>
  <Application>Microsoft Office PowerPoint</Application>
  <PresentationFormat>Widescreen</PresentationFormat>
  <Paragraphs>238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Data Management</vt:lpstr>
      <vt:lpstr>What is data warehousing?</vt:lpstr>
      <vt:lpstr>How data warehousing has changed?</vt:lpstr>
      <vt:lpstr>What are the benefits?</vt:lpstr>
      <vt:lpstr>What are the differences between OLTP systems and data warehousing?</vt:lpstr>
      <vt:lpstr>What does a data warehouse look like?</vt:lpstr>
      <vt:lpstr>What are Data Marts?</vt:lpstr>
      <vt:lpstr>Data warehousing architecture: Supermarket</vt:lpstr>
      <vt:lpstr>What would data be used for?</vt:lpstr>
      <vt:lpstr>How can data be visualised conceptually?</vt:lpstr>
      <vt:lpstr>How to model schema in a data warehouse: Dimensional Model?</vt:lpstr>
      <vt:lpstr>How to model schema in a data warehouse: ER Model?</vt:lpstr>
      <vt:lpstr>How to model schema in a data warehouse: ER Model?</vt:lpstr>
      <vt:lpstr>What are the main differences between DMs and ERMs?</vt:lpstr>
      <vt:lpstr>How to create a dimensional model?</vt:lpstr>
      <vt:lpstr>What are some of the problems with data warehousing?</vt:lpstr>
      <vt:lpstr>What are some specific ETL problems?</vt:lpstr>
      <vt:lpstr>Summary</vt:lpstr>
    </vt:vector>
  </TitlesOfParts>
  <Company>University of Aberdeen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</dc:title>
  <dc:creator>Beacham, Nigel A</dc:creator>
  <cp:lastModifiedBy>Beacham, Nigel A</cp:lastModifiedBy>
  <cp:revision>29</cp:revision>
  <dcterms:created xsi:type="dcterms:W3CDTF">2016-08-22T12:00:43Z</dcterms:created>
  <dcterms:modified xsi:type="dcterms:W3CDTF">2016-08-23T09:43:25Z</dcterms:modified>
</cp:coreProperties>
</file>