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Lst>
  <p:notesMasterIdLst>
    <p:notesMasterId r:id="rId34"/>
  </p:notesMasterIdLst>
  <p:handoutMasterIdLst>
    <p:handoutMasterId r:id="rId35"/>
  </p:handoutMasterIdLst>
  <p:sldIdLst>
    <p:sldId id="258" r:id="rId3"/>
    <p:sldId id="321" r:id="rId4"/>
    <p:sldId id="322" r:id="rId5"/>
    <p:sldId id="323" r:id="rId6"/>
    <p:sldId id="324" r:id="rId7"/>
    <p:sldId id="325" r:id="rId8"/>
    <p:sldId id="326" r:id="rId9"/>
    <p:sldId id="327" r:id="rId10"/>
    <p:sldId id="256" r:id="rId11"/>
    <p:sldId id="314" r:id="rId12"/>
    <p:sldId id="276" r:id="rId13"/>
    <p:sldId id="315" r:id="rId14"/>
    <p:sldId id="278" r:id="rId15"/>
    <p:sldId id="329" r:id="rId16"/>
    <p:sldId id="279" r:id="rId17"/>
    <p:sldId id="330" r:id="rId18"/>
    <p:sldId id="312" r:id="rId19"/>
    <p:sldId id="334" r:id="rId20"/>
    <p:sldId id="259" r:id="rId21"/>
    <p:sldId id="313" r:id="rId22"/>
    <p:sldId id="331" r:id="rId23"/>
    <p:sldId id="281" r:id="rId24"/>
    <p:sldId id="332" r:id="rId25"/>
    <p:sldId id="316" r:id="rId26"/>
    <p:sldId id="335" r:id="rId27"/>
    <p:sldId id="336" r:id="rId28"/>
    <p:sldId id="340" r:id="rId29"/>
    <p:sldId id="337" r:id="rId30"/>
    <p:sldId id="293" r:id="rId31"/>
    <p:sldId id="338" r:id="rId32"/>
    <p:sldId id="339" r:id="rId33"/>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E4471F"/>
    <a:srgbClr val="E0EAEB"/>
    <a:srgbClr val="2A7A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5936" autoAdjust="0"/>
  </p:normalViewPr>
  <p:slideViewPr>
    <p:cSldViewPr>
      <p:cViewPr>
        <p:scale>
          <a:sx n="75" d="100"/>
          <a:sy n="75" d="100"/>
        </p:scale>
        <p:origin x="-924" y="-6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1"/>
            <a:ext cx="2946400" cy="496888"/>
          </a:xfrm>
          <a:prstGeom prst="rect">
            <a:avLst/>
          </a:prstGeom>
        </p:spPr>
        <p:txBody>
          <a:bodyPr vert="horz" lIns="91440" tIns="45720" rIns="91440" bIns="45720" rtlCol="0"/>
          <a:lstStyle>
            <a:lvl1pPr algn="r">
              <a:defRPr sz="1200"/>
            </a:lvl1pPr>
          </a:lstStyle>
          <a:p>
            <a:fld id="{03FCB224-563B-4B93-BFF4-73E98754B07B}" type="datetimeFigureOut">
              <a:rPr lang="en-US" smtClean="0"/>
              <a:pPr/>
              <a:t>11/29/2012</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C8230550-6116-477C-B7B0-96A63C2744AB}"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1"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83971" name="Rectangle 3"/>
          <p:cNvSpPr>
            <a:spLocks noGrp="1" noChangeArrowheads="1"/>
          </p:cNvSpPr>
          <p:nvPr>
            <p:ph type="dt" idx="1"/>
          </p:nvPr>
        </p:nvSpPr>
        <p:spPr bwMode="auto">
          <a:xfrm>
            <a:off x="3850444"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8397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679768" y="4715154"/>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3974" name="Rectangle 6"/>
          <p:cNvSpPr>
            <a:spLocks noGrp="1" noChangeArrowheads="1"/>
          </p:cNvSpPr>
          <p:nvPr>
            <p:ph type="ftr" sz="quarter" idx="4"/>
          </p:nvPr>
        </p:nvSpPr>
        <p:spPr bwMode="auto">
          <a:xfrm>
            <a:off x="1"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83975" name="Rectangle 7"/>
          <p:cNvSpPr>
            <a:spLocks noGrp="1" noChangeArrowheads="1"/>
          </p:cNvSpPr>
          <p:nvPr>
            <p:ph type="sldNum" sz="quarter" idx="5"/>
          </p:nvPr>
        </p:nvSpPr>
        <p:spPr bwMode="auto">
          <a:xfrm>
            <a:off x="3850444"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C13B12-E66E-4242-8626-25E9EBBF7A6B}"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8D3BD-6612-4E01-9C7D-89B5D793B954}" type="slidenum">
              <a:rPr lang="en-GB"/>
              <a:pPr/>
              <a:t>3</a:t>
            </a:fld>
            <a:endParaRPr lang="en-GB"/>
          </a:p>
        </p:txBody>
      </p:sp>
      <p:sp>
        <p:nvSpPr>
          <p:cNvPr id="84994" name="Rectangle 2"/>
          <p:cNvSpPr>
            <a:spLocks noGrp="1" noRot="1" noChangeAspect="1" noChangeArrowheads="1" noTextEdit="1"/>
          </p:cNvSpPr>
          <p:nvPr>
            <p:ph type="sldImg"/>
          </p:nvPr>
        </p:nvSpPr>
        <p:spPr>
          <a:xfrm>
            <a:off x="925513" y="750888"/>
            <a:ext cx="4948237" cy="3709987"/>
          </a:xfrm>
          <a:ln w="12700" cap="flat">
            <a:solidFill>
              <a:schemeClr val="tx1"/>
            </a:solidFill>
          </a:ln>
        </p:spPr>
      </p:sp>
      <p:sp>
        <p:nvSpPr>
          <p:cNvPr id="84995" name="Rectangle 3"/>
          <p:cNvSpPr>
            <a:spLocks noGrp="1" noChangeArrowheads="1"/>
          </p:cNvSpPr>
          <p:nvPr>
            <p:ph type="body" idx="1"/>
          </p:nvPr>
        </p:nvSpPr>
        <p:spPr>
          <a:xfrm>
            <a:off x="904785" y="4713430"/>
            <a:ext cx="4986535" cy="4653112"/>
          </a:xfrm>
          <a:ln/>
        </p:spPr>
        <p:txBody>
          <a:bodyPr lIns="90488" tIns="44450" rIns="90488" bIns="44450"/>
          <a:lstStyle/>
          <a:p>
            <a:pPr>
              <a:lnSpc>
                <a:spcPct val="89000"/>
              </a:lnSpc>
            </a:pP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C4931-D126-4CF5-8CDF-8FCCAE902860}" type="slidenum">
              <a:rPr lang="en-GB"/>
              <a:pPr/>
              <a:t>4</a:t>
            </a:fld>
            <a:endParaRPr lang="en-GB"/>
          </a:p>
        </p:txBody>
      </p:sp>
      <p:sp>
        <p:nvSpPr>
          <p:cNvPr id="87042" name="Rectangle 2"/>
          <p:cNvSpPr>
            <a:spLocks noGrp="1" noRot="1" noChangeAspect="1" noChangeArrowheads="1" noTextEdit="1"/>
          </p:cNvSpPr>
          <p:nvPr>
            <p:ph type="sldImg"/>
          </p:nvPr>
        </p:nvSpPr>
        <p:spPr>
          <a:xfrm>
            <a:off x="925513" y="750888"/>
            <a:ext cx="4948237" cy="3709987"/>
          </a:xfrm>
          <a:ln w="12700" cap="flat">
            <a:solidFill>
              <a:schemeClr val="tx1"/>
            </a:solidFill>
          </a:ln>
        </p:spPr>
      </p:sp>
      <p:sp>
        <p:nvSpPr>
          <p:cNvPr id="87043" name="Rectangle 3"/>
          <p:cNvSpPr>
            <a:spLocks noGrp="1" noChangeArrowheads="1"/>
          </p:cNvSpPr>
          <p:nvPr>
            <p:ph type="body" idx="1"/>
          </p:nvPr>
        </p:nvSpPr>
        <p:spPr>
          <a:xfrm>
            <a:off x="904785" y="4713430"/>
            <a:ext cx="4986535" cy="4653112"/>
          </a:xfrm>
          <a:ln/>
        </p:spPr>
        <p:txBody>
          <a:bodyPr lIns="90488" tIns="44450" rIns="90488" bIns="44450"/>
          <a:lstStyle/>
          <a:p>
            <a:pPr>
              <a:lnSpc>
                <a:spcPct val="89000"/>
              </a:lnSpc>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AFBE9-D46C-448D-BBB8-AC0D8479A567}" type="slidenum">
              <a:rPr lang="en-GB"/>
              <a:pPr/>
              <a:t>5</a:t>
            </a:fld>
            <a:endParaRPr lang="en-GB"/>
          </a:p>
        </p:txBody>
      </p:sp>
      <p:sp>
        <p:nvSpPr>
          <p:cNvPr id="89090" name="Rectangle 2"/>
          <p:cNvSpPr>
            <a:spLocks noGrp="1" noRot="1" noChangeAspect="1" noChangeArrowheads="1" noTextEdit="1"/>
          </p:cNvSpPr>
          <p:nvPr>
            <p:ph type="sldImg"/>
          </p:nvPr>
        </p:nvSpPr>
        <p:spPr>
          <a:xfrm>
            <a:off x="925513" y="750888"/>
            <a:ext cx="4948237" cy="3709987"/>
          </a:xfrm>
          <a:ln w="12700" cap="flat">
            <a:solidFill>
              <a:schemeClr val="tx1"/>
            </a:solidFill>
          </a:ln>
        </p:spPr>
      </p:sp>
      <p:sp>
        <p:nvSpPr>
          <p:cNvPr id="89091" name="Rectangle 3"/>
          <p:cNvSpPr>
            <a:spLocks noGrp="1" noChangeArrowheads="1"/>
          </p:cNvSpPr>
          <p:nvPr>
            <p:ph type="body" idx="1"/>
          </p:nvPr>
        </p:nvSpPr>
        <p:spPr>
          <a:xfrm>
            <a:off x="904785" y="4713430"/>
            <a:ext cx="4986535" cy="4653112"/>
          </a:xfrm>
          <a:ln/>
        </p:spPr>
        <p:txBody>
          <a:bodyPr lIns="90488" tIns="44450" rIns="90488" bIns="44450"/>
          <a:lstStyle/>
          <a:p>
            <a:pPr>
              <a:lnSpc>
                <a:spcPct val="89000"/>
              </a:lnSpc>
            </a:pP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184A2-E0F8-4135-BCF7-10CD3E2C5ECB}" type="slidenum">
              <a:rPr lang="en-GB"/>
              <a:pPr/>
              <a:t>6</a:t>
            </a:fld>
            <a:endParaRPr lang="en-GB"/>
          </a:p>
        </p:txBody>
      </p:sp>
      <p:sp>
        <p:nvSpPr>
          <p:cNvPr id="91138" name="Rectangle 2"/>
          <p:cNvSpPr>
            <a:spLocks noGrp="1" noRot="1" noChangeAspect="1" noChangeArrowheads="1" noTextEdit="1"/>
          </p:cNvSpPr>
          <p:nvPr>
            <p:ph type="sldImg"/>
          </p:nvPr>
        </p:nvSpPr>
        <p:spPr>
          <a:xfrm>
            <a:off x="925513" y="750888"/>
            <a:ext cx="4948237" cy="3709987"/>
          </a:xfrm>
          <a:ln w="12700" cap="flat">
            <a:solidFill>
              <a:schemeClr val="tx1"/>
            </a:solidFill>
          </a:ln>
        </p:spPr>
      </p:sp>
      <p:sp>
        <p:nvSpPr>
          <p:cNvPr id="91139" name="Rectangle 3"/>
          <p:cNvSpPr>
            <a:spLocks noGrp="1" noChangeArrowheads="1"/>
          </p:cNvSpPr>
          <p:nvPr>
            <p:ph type="body" idx="1"/>
          </p:nvPr>
        </p:nvSpPr>
        <p:spPr>
          <a:xfrm>
            <a:off x="904785" y="4713430"/>
            <a:ext cx="4986535" cy="4653112"/>
          </a:xfrm>
          <a:ln/>
        </p:spPr>
        <p:txBody>
          <a:bodyPr lIns="90488" tIns="44450" rIns="90488" bIns="44450"/>
          <a:lstStyle/>
          <a:p>
            <a:pPr>
              <a:lnSpc>
                <a:spcPct val="89000"/>
              </a:lnSpc>
            </a:pP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720FD-31B7-4D83-A569-E61FEA15A951}" type="slidenum">
              <a:rPr lang="en-GB"/>
              <a:pPr/>
              <a:t>7</a:t>
            </a:fld>
            <a:endParaRPr lang="en-GB"/>
          </a:p>
        </p:txBody>
      </p:sp>
      <p:sp>
        <p:nvSpPr>
          <p:cNvPr id="93186" name="Rectangle 2"/>
          <p:cNvSpPr>
            <a:spLocks noGrp="1" noRot="1" noChangeAspect="1" noChangeArrowheads="1" noTextEdit="1"/>
          </p:cNvSpPr>
          <p:nvPr>
            <p:ph type="sldImg"/>
          </p:nvPr>
        </p:nvSpPr>
        <p:spPr>
          <a:xfrm>
            <a:off x="925513" y="750888"/>
            <a:ext cx="4948237" cy="3709987"/>
          </a:xfrm>
          <a:ln w="12700" cap="flat">
            <a:solidFill>
              <a:schemeClr val="tx1"/>
            </a:solidFill>
          </a:ln>
        </p:spPr>
      </p:sp>
      <p:sp>
        <p:nvSpPr>
          <p:cNvPr id="93187" name="Rectangle 3"/>
          <p:cNvSpPr>
            <a:spLocks noGrp="1" noChangeArrowheads="1"/>
          </p:cNvSpPr>
          <p:nvPr>
            <p:ph type="body" idx="1"/>
          </p:nvPr>
        </p:nvSpPr>
        <p:spPr>
          <a:xfrm>
            <a:off x="904785" y="4713430"/>
            <a:ext cx="4986535" cy="4653112"/>
          </a:xfrm>
          <a:ln/>
        </p:spPr>
        <p:txBody>
          <a:bodyPr lIns="90488" tIns="44450" rIns="90488" bIns="44450"/>
          <a:lstStyle/>
          <a:p>
            <a:pPr>
              <a:lnSpc>
                <a:spcPct val="89000"/>
              </a:lnSpc>
            </a:pP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803B0-4001-4C0B-B2BD-1FA85FA82606}" type="slidenum">
              <a:rPr lang="en-GB"/>
              <a:pPr/>
              <a:t>8</a:t>
            </a:fld>
            <a:endParaRPr lang="en-GB"/>
          </a:p>
        </p:txBody>
      </p:sp>
      <p:sp>
        <p:nvSpPr>
          <p:cNvPr id="95234" name="Rectangle 2"/>
          <p:cNvSpPr>
            <a:spLocks noGrp="1" noRot="1" noChangeAspect="1" noChangeArrowheads="1" noTextEdit="1"/>
          </p:cNvSpPr>
          <p:nvPr>
            <p:ph type="sldImg"/>
          </p:nvPr>
        </p:nvSpPr>
        <p:spPr>
          <a:xfrm>
            <a:off x="925513" y="750888"/>
            <a:ext cx="4948237" cy="3709987"/>
          </a:xfrm>
          <a:ln w="12700" cap="flat">
            <a:solidFill>
              <a:schemeClr val="tx1"/>
            </a:solidFill>
          </a:ln>
        </p:spPr>
      </p:sp>
      <p:sp>
        <p:nvSpPr>
          <p:cNvPr id="95235" name="Rectangle 3"/>
          <p:cNvSpPr>
            <a:spLocks noGrp="1" noChangeArrowheads="1"/>
          </p:cNvSpPr>
          <p:nvPr>
            <p:ph type="body" idx="1"/>
          </p:nvPr>
        </p:nvSpPr>
        <p:spPr>
          <a:xfrm>
            <a:off x="904785" y="4713430"/>
            <a:ext cx="4986535" cy="4653112"/>
          </a:xfrm>
          <a:ln/>
        </p:spPr>
        <p:txBody>
          <a:bodyPr lIns="90488" tIns="44450" rIns="90488" bIns="44450"/>
          <a:lstStyle/>
          <a:p>
            <a:pPr>
              <a:lnSpc>
                <a:spcPct val="89000"/>
              </a:lnSpc>
            </a:pP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1026"/>
          <p:cNvSpPr>
            <a:spLocks noChangeArrowheads="1"/>
          </p:cNvSpPr>
          <p:nvPr/>
        </p:nvSpPr>
        <p:spPr bwMode="auto">
          <a:xfrm>
            <a:off x="0" y="457200"/>
            <a:ext cx="9144000" cy="457200"/>
          </a:xfrm>
          <a:prstGeom prst="rect">
            <a:avLst/>
          </a:prstGeom>
          <a:solidFill>
            <a:srgbClr val="E4471F"/>
          </a:solidFill>
          <a:ln w="9525">
            <a:solidFill>
              <a:schemeClr val="tx1"/>
            </a:solidFill>
            <a:miter lim="800000"/>
            <a:headEnd/>
            <a:tailEnd/>
          </a:ln>
          <a:effectLst/>
        </p:spPr>
        <p:txBody>
          <a:bodyPr wrap="none" anchor="ctr"/>
          <a:lstStyle/>
          <a:p>
            <a:endParaRPr lang="en-GB"/>
          </a:p>
        </p:txBody>
      </p:sp>
      <p:sp>
        <p:nvSpPr>
          <p:cNvPr id="5123" name="Rectangle 1027"/>
          <p:cNvSpPr>
            <a:spLocks noChangeArrowheads="1"/>
          </p:cNvSpPr>
          <p:nvPr/>
        </p:nvSpPr>
        <p:spPr bwMode="auto">
          <a:xfrm>
            <a:off x="381000" y="0"/>
            <a:ext cx="457200" cy="6858000"/>
          </a:xfrm>
          <a:prstGeom prst="rect">
            <a:avLst/>
          </a:prstGeom>
          <a:solidFill>
            <a:srgbClr val="2A7ABD"/>
          </a:solidFill>
          <a:ln w="9525">
            <a:solidFill>
              <a:schemeClr val="tx1"/>
            </a:solidFill>
            <a:miter lim="800000"/>
            <a:headEnd/>
            <a:tailEnd/>
          </a:ln>
          <a:effectLst/>
        </p:spPr>
        <p:txBody>
          <a:bodyPr wrap="none" anchor="ctr"/>
          <a:lstStyle/>
          <a:p>
            <a:endParaRPr lang="en-GB"/>
          </a:p>
        </p:txBody>
      </p:sp>
      <p:sp>
        <p:nvSpPr>
          <p:cNvPr id="5124" name="Rectangle 1028"/>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5125" name="Rectangle 1029"/>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126" name="Rectangle 1030"/>
          <p:cNvSpPr>
            <a:spLocks noGrp="1" noChangeArrowheads="1"/>
          </p:cNvSpPr>
          <p:nvPr>
            <p:ph type="dt" sz="half" idx="2"/>
          </p:nvPr>
        </p:nvSpPr>
        <p:spPr/>
        <p:txBody>
          <a:bodyPr/>
          <a:lstStyle>
            <a:lvl1pPr>
              <a:defRPr/>
            </a:lvl1pPr>
          </a:lstStyle>
          <a:p>
            <a:r>
              <a:rPr lang="en-US"/>
              <a:t>Copyright © 2007 Lippincott Williams &amp; Wilkins.</a:t>
            </a:r>
          </a:p>
        </p:txBody>
      </p:sp>
      <p:sp>
        <p:nvSpPr>
          <p:cNvPr id="5127" name="Rectangle 1031"/>
          <p:cNvSpPr>
            <a:spLocks noGrp="1" noChangeArrowheads="1"/>
          </p:cNvSpPr>
          <p:nvPr>
            <p:ph type="ftr" sz="quarter" idx="3"/>
          </p:nvPr>
        </p:nvSpPr>
        <p:spPr>
          <a:xfrm>
            <a:off x="5334000" y="6248400"/>
            <a:ext cx="3276600" cy="457200"/>
          </a:xfrm>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5128" name="Rectangle 1032"/>
          <p:cNvSpPr>
            <a:spLocks noGrp="1" noChangeArrowheads="1"/>
          </p:cNvSpPr>
          <p:nvPr>
            <p:ph type="sldNum" sz="quarter" idx="4"/>
          </p:nvPr>
        </p:nvSpPr>
        <p:spPr>
          <a:xfrm>
            <a:off x="6553200" y="6248400"/>
            <a:ext cx="1905000" cy="457200"/>
          </a:xfrm>
        </p:spPr>
        <p:txBody>
          <a:bodyPr/>
          <a:lstStyle>
            <a:lvl1pPr>
              <a:defRPr/>
            </a:lvl1pPr>
          </a:lstStyle>
          <a:p>
            <a:fld id="{0E17B881-33A2-4428-ABBC-5AC803EDC713}" type="slidenum">
              <a:rPr lang="en-US"/>
              <a:pPr/>
              <a:t>‹#›</a:t>
            </a:fld>
            <a:endParaRPr lang="en-US"/>
          </a:p>
        </p:txBody>
      </p:sp>
      <p:grpSp>
        <p:nvGrpSpPr>
          <p:cNvPr id="5130" name="Group 1034"/>
          <p:cNvGrpSpPr>
            <a:grpSpLocks/>
          </p:cNvGrpSpPr>
          <p:nvPr userDrawn="1"/>
        </p:nvGrpSpPr>
        <p:grpSpPr bwMode="auto">
          <a:xfrm>
            <a:off x="152400" y="152400"/>
            <a:ext cx="914400" cy="1066800"/>
            <a:chOff x="1362" y="552"/>
            <a:chExt cx="771" cy="876"/>
          </a:xfrm>
        </p:grpSpPr>
        <p:sp>
          <p:nvSpPr>
            <p:cNvPr id="5131" name="Freeform 1035"/>
            <p:cNvSpPr>
              <a:spLocks/>
            </p:cNvSpPr>
            <p:nvPr/>
          </p:nvSpPr>
          <p:spPr bwMode="auto">
            <a:xfrm>
              <a:off x="1746" y="552"/>
              <a:ext cx="384" cy="651"/>
            </a:xfrm>
            <a:custGeom>
              <a:avLst/>
              <a:gdLst/>
              <a:ahLst/>
              <a:cxnLst>
                <a:cxn ang="0">
                  <a:pos x="0" y="0"/>
                </a:cxn>
                <a:cxn ang="0">
                  <a:pos x="3" y="444"/>
                </a:cxn>
                <a:cxn ang="0">
                  <a:pos x="384" y="651"/>
                </a:cxn>
                <a:cxn ang="0">
                  <a:pos x="384" y="213"/>
                </a:cxn>
                <a:cxn ang="0">
                  <a:pos x="0" y="0"/>
                </a:cxn>
              </a:cxnLst>
              <a:rect l="0" t="0" r="r" b="b"/>
              <a:pathLst>
                <a:path w="384" h="651">
                  <a:moveTo>
                    <a:pt x="0" y="0"/>
                  </a:moveTo>
                  <a:lnTo>
                    <a:pt x="3" y="444"/>
                  </a:lnTo>
                  <a:lnTo>
                    <a:pt x="384" y="651"/>
                  </a:lnTo>
                  <a:lnTo>
                    <a:pt x="384" y="213"/>
                  </a:lnTo>
                  <a:lnTo>
                    <a:pt x="0" y="0"/>
                  </a:lnTo>
                  <a:close/>
                </a:path>
              </a:pathLst>
            </a:custGeom>
            <a:solidFill>
              <a:srgbClr val="968FC1"/>
            </a:solidFill>
            <a:ln w="9525">
              <a:noFill/>
              <a:round/>
              <a:headEnd/>
              <a:tailEnd/>
            </a:ln>
            <a:effectLst/>
          </p:spPr>
          <p:txBody>
            <a:bodyPr/>
            <a:lstStyle/>
            <a:p>
              <a:endParaRPr lang="en-GB"/>
            </a:p>
          </p:txBody>
        </p:sp>
        <p:sp>
          <p:nvSpPr>
            <p:cNvPr id="5132" name="Freeform 1036"/>
            <p:cNvSpPr>
              <a:spLocks/>
            </p:cNvSpPr>
            <p:nvPr/>
          </p:nvSpPr>
          <p:spPr bwMode="auto">
            <a:xfrm>
              <a:off x="1941" y="762"/>
              <a:ext cx="189" cy="438"/>
            </a:xfrm>
            <a:custGeom>
              <a:avLst/>
              <a:gdLst/>
              <a:ahLst/>
              <a:cxnLst>
                <a:cxn ang="0">
                  <a:pos x="0" y="108"/>
                </a:cxn>
                <a:cxn ang="0">
                  <a:pos x="189" y="438"/>
                </a:cxn>
                <a:cxn ang="0">
                  <a:pos x="186" y="0"/>
                </a:cxn>
                <a:cxn ang="0">
                  <a:pos x="0" y="108"/>
                </a:cxn>
              </a:cxnLst>
              <a:rect l="0" t="0" r="r" b="b"/>
              <a:pathLst>
                <a:path w="189" h="438">
                  <a:moveTo>
                    <a:pt x="0" y="108"/>
                  </a:moveTo>
                  <a:lnTo>
                    <a:pt x="189" y="438"/>
                  </a:lnTo>
                  <a:lnTo>
                    <a:pt x="186" y="0"/>
                  </a:lnTo>
                  <a:lnTo>
                    <a:pt x="0" y="108"/>
                  </a:lnTo>
                  <a:close/>
                </a:path>
              </a:pathLst>
            </a:custGeom>
            <a:solidFill>
              <a:srgbClr val="3A2785"/>
            </a:solidFill>
            <a:ln w="9525">
              <a:noFill/>
              <a:round/>
              <a:headEnd/>
              <a:tailEnd/>
            </a:ln>
            <a:effectLst/>
          </p:spPr>
          <p:txBody>
            <a:bodyPr/>
            <a:lstStyle/>
            <a:p>
              <a:endParaRPr lang="en-GB"/>
            </a:p>
          </p:txBody>
        </p:sp>
        <p:sp>
          <p:nvSpPr>
            <p:cNvPr id="5133" name="Freeform 1037"/>
            <p:cNvSpPr>
              <a:spLocks/>
            </p:cNvSpPr>
            <p:nvPr/>
          </p:nvSpPr>
          <p:spPr bwMode="auto">
            <a:xfrm>
              <a:off x="1362" y="555"/>
              <a:ext cx="387" cy="654"/>
            </a:xfrm>
            <a:custGeom>
              <a:avLst/>
              <a:gdLst/>
              <a:ahLst/>
              <a:cxnLst>
                <a:cxn ang="0">
                  <a:pos x="387" y="435"/>
                </a:cxn>
                <a:cxn ang="0">
                  <a:pos x="387" y="0"/>
                </a:cxn>
                <a:cxn ang="0">
                  <a:pos x="0" y="225"/>
                </a:cxn>
                <a:cxn ang="0">
                  <a:pos x="0" y="654"/>
                </a:cxn>
                <a:cxn ang="0">
                  <a:pos x="387" y="435"/>
                </a:cxn>
              </a:cxnLst>
              <a:rect l="0" t="0" r="r" b="b"/>
              <a:pathLst>
                <a:path w="387" h="654">
                  <a:moveTo>
                    <a:pt x="387" y="435"/>
                  </a:moveTo>
                  <a:lnTo>
                    <a:pt x="387" y="0"/>
                  </a:lnTo>
                  <a:lnTo>
                    <a:pt x="0" y="225"/>
                  </a:lnTo>
                  <a:lnTo>
                    <a:pt x="0" y="654"/>
                  </a:lnTo>
                  <a:lnTo>
                    <a:pt x="387" y="435"/>
                  </a:lnTo>
                  <a:close/>
                </a:path>
              </a:pathLst>
            </a:custGeom>
            <a:solidFill>
              <a:srgbClr val="EE9106"/>
            </a:solidFill>
            <a:ln w="9525">
              <a:noFill/>
              <a:round/>
              <a:headEnd/>
              <a:tailEnd/>
            </a:ln>
            <a:effectLst/>
          </p:spPr>
          <p:txBody>
            <a:bodyPr/>
            <a:lstStyle/>
            <a:p>
              <a:endParaRPr lang="en-GB"/>
            </a:p>
          </p:txBody>
        </p:sp>
        <p:sp>
          <p:nvSpPr>
            <p:cNvPr id="5134" name="Freeform 1038"/>
            <p:cNvSpPr>
              <a:spLocks/>
            </p:cNvSpPr>
            <p:nvPr/>
          </p:nvSpPr>
          <p:spPr bwMode="auto">
            <a:xfrm>
              <a:off x="1362" y="993"/>
              <a:ext cx="771" cy="432"/>
            </a:xfrm>
            <a:custGeom>
              <a:avLst/>
              <a:gdLst/>
              <a:ahLst/>
              <a:cxnLst>
                <a:cxn ang="0">
                  <a:pos x="384" y="0"/>
                </a:cxn>
                <a:cxn ang="0">
                  <a:pos x="0" y="213"/>
                </a:cxn>
                <a:cxn ang="0">
                  <a:pos x="393" y="432"/>
                </a:cxn>
                <a:cxn ang="0">
                  <a:pos x="771" y="207"/>
                </a:cxn>
                <a:cxn ang="0">
                  <a:pos x="384" y="0"/>
                </a:cxn>
              </a:cxnLst>
              <a:rect l="0" t="0" r="r" b="b"/>
              <a:pathLst>
                <a:path w="771" h="432">
                  <a:moveTo>
                    <a:pt x="384" y="0"/>
                  </a:moveTo>
                  <a:lnTo>
                    <a:pt x="0" y="213"/>
                  </a:lnTo>
                  <a:lnTo>
                    <a:pt x="393" y="432"/>
                  </a:lnTo>
                  <a:lnTo>
                    <a:pt x="771" y="207"/>
                  </a:lnTo>
                  <a:lnTo>
                    <a:pt x="384" y="0"/>
                  </a:lnTo>
                  <a:close/>
                </a:path>
              </a:pathLst>
            </a:custGeom>
            <a:solidFill>
              <a:srgbClr val="DCD8DB"/>
            </a:solidFill>
            <a:ln w="9525">
              <a:noFill/>
              <a:round/>
              <a:headEnd/>
              <a:tailEnd/>
            </a:ln>
            <a:effectLst/>
          </p:spPr>
          <p:txBody>
            <a:bodyPr/>
            <a:lstStyle/>
            <a:p>
              <a:endParaRPr lang="en-GB"/>
            </a:p>
          </p:txBody>
        </p:sp>
        <p:sp>
          <p:nvSpPr>
            <p:cNvPr id="5135" name="Freeform 1039"/>
            <p:cNvSpPr>
              <a:spLocks/>
            </p:cNvSpPr>
            <p:nvPr/>
          </p:nvSpPr>
          <p:spPr bwMode="auto">
            <a:xfrm>
              <a:off x="1362" y="555"/>
              <a:ext cx="384" cy="321"/>
            </a:xfrm>
            <a:custGeom>
              <a:avLst/>
              <a:gdLst/>
              <a:ahLst/>
              <a:cxnLst>
                <a:cxn ang="0">
                  <a:pos x="195" y="321"/>
                </a:cxn>
                <a:cxn ang="0">
                  <a:pos x="0" y="222"/>
                </a:cxn>
                <a:cxn ang="0">
                  <a:pos x="384" y="0"/>
                </a:cxn>
                <a:cxn ang="0">
                  <a:pos x="195" y="321"/>
                </a:cxn>
              </a:cxnLst>
              <a:rect l="0" t="0" r="r" b="b"/>
              <a:pathLst>
                <a:path w="384" h="321">
                  <a:moveTo>
                    <a:pt x="195" y="321"/>
                  </a:moveTo>
                  <a:lnTo>
                    <a:pt x="0" y="222"/>
                  </a:lnTo>
                  <a:lnTo>
                    <a:pt x="384" y="0"/>
                  </a:lnTo>
                  <a:lnTo>
                    <a:pt x="195" y="321"/>
                  </a:lnTo>
                  <a:close/>
                </a:path>
              </a:pathLst>
            </a:custGeom>
            <a:solidFill>
              <a:srgbClr val="F6E000"/>
            </a:solidFill>
            <a:ln w="9525">
              <a:noFill/>
              <a:round/>
              <a:headEnd/>
              <a:tailEnd/>
            </a:ln>
            <a:effectLst/>
          </p:spPr>
          <p:txBody>
            <a:bodyPr/>
            <a:lstStyle/>
            <a:p>
              <a:endParaRPr lang="en-GB"/>
            </a:p>
          </p:txBody>
        </p:sp>
        <p:sp>
          <p:nvSpPr>
            <p:cNvPr id="5136" name="Freeform 1040"/>
            <p:cNvSpPr>
              <a:spLocks/>
            </p:cNvSpPr>
            <p:nvPr/>
          </p:nvSpPr>
          <p:spPr bwMode="auto">
            <a:xfrm>
              <a:off x="1749" y="1203"/>
              <a:ext cx="378" cy="225"/>
            </a:xfrm>
            <a:custGeom>
              <a:avLst/>
              <a:gdLst/>
              <a:ahLst/>
              <a:cxnLst>
                <a:cxn ang="0">
                  <a:pos x="0" y="0"/>
                </a:cxn>
                <a:cxn ang="0">
                  <a:pos x="3" y="225"/>
                </a:cxn>
                <a:cxn ang="0">
                  <a:pos x="378" y="0"/>
                </a:cxn>
                <a:cxn ang="0">
                  <a:pos x="0" y="0"/>
                </a:cxn>
              </a:cxnLst>
              <a:rect l="0" t="0" r="r" b="b"/>
              <a:pathLst>
                <a:path w="378" h="225">
                  <a:moveTo>
                    <a:pt x="0" y="0"/>
                  </a:moveTo>
                  <a:lnTo>
                    <a:pt x="3" y="225"/>
                  </a:lnTo>
                  <a:lnTo>
                    <a:pt x="378" y="0"/>
                  </a:lnTo>
                  <a:lnTo>
                    <a:pt x="0" y="0"/>
                  </a:lnTo>
                  <a:close/>
                </a:path>
              </a:pathLst>
            </a:custGeom>
            <a:solidFill>
              <a:srgbClr val="99202C"/>
            </a:solidFill>
            <a:ln w="9525">
              <a:noFill/>
              <a:round/>
              <a:headEnd/>
              <a:tailEnd/>
            </a:ln>
            <a:effectLst/>
          </p:spPr>
          <p:txBody>
            <a:bodyPr/>
            <a:lstStyle/>
            <a:p>
              <a:endParaRPr lang="en-GB"/>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r>
              <a:rPr lang="en-US"/>
              <a:t>Copyright © 2007 Lippincott Williams &amp; Wilkins.</a:t>
            </a:r>
          </a:p>
        </p:txBody>
      </p:sp>
      <p:sp>
        <p:nvSpPr>
          <p:cNvPr id="5" name="Footer Placeholder 4"/>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6" name="Slide Number Placeholder 5"/>
          <p:cNvSpPr>
            <a:spLocks noGrp="1"/>
          </p:cNvSpPr>
          <p:nvPr>
            <p:ph type="sldNum" sz="quarter" idx="12"/>
          </p:nvPr>
        </p:nvSpPr>
        <p:spPr/>
        <p:txBody>
          <a:bodyPr/>
          <a:lstStyle>
            <a:lvl1pPr>
              <a:defRPr/>
            </a:lvl1pPr>
          </a:lstStyle>
          <a:p>
            <a:fld id="{6B09919C-6373-43B7-96C8-EEED024EB1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r>
              <a:rPr lang="en-US"/>
              <a:t>Copyright © 2007 Lippincott Williams &amp; Wilkins.</a:t>
            </a:r>
          </a:p>
        </p:txBody>
      </p:sp>
      <p:sp>
        <p:nvSpPr>
          <p:cNvPr id="5" name="Footer Placeholder 4"/>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6" name="Slide Number Placeholder 5"/>
          <p:cNvSpPr>
            <a:spLocks noGrp="1"/>
          </p:cNvSpPr>
          <p:nvPr>
            <p:ph type="sldNum" sz="quarter" idx="12"/>
          </p:nvPr>
        </p:nvSpPr>
        <p:spPr/>
        <p:txBody>
          <a:bodyPr/>
          <a:lstStyle>
            <a:lvl1pPr>
              <a:defRPr/>
            </a:lvl1pPr>
          </a:lstStyle>
          <a:p>
            <a:fld id="{18517530-A25F-4A7F-9E3B-27F7E929427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65238" y="1981200"/>
            <a:ext cx="323056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2305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r>
              <a:rPr lang="en-US"/>
              <a:t>Copyright © 2007 Lippincott Williams &amp; Wilkins.</a:t>
            </a:r>
          </a:p>
        </p:txBody>
      </p:sp>
      <p:sp>
        <p:nvSpPr>
          <p:cNvPr id="5" name="Footer Placeholder 4"/>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6" name="Slide Number Placeholder 5"/>
          <p:cNvSpPr>
            <a:spLocks noGrp="1"/>
          </p:cNvSpPr>
          <p:nvPr>
            <p:ph type="sldNum" sz="quarter" idx="12"/>
          </p:nvPr>
        </p:nvSpPr>
        <p:spPr/>
        <p:txBody>
          <a:bodyPr/>
          <a:lstStyle>
            <a:lvl1pPr>
              <a:defRPr/>
            </a:lvl1pPr>
          </a:lstStyle>
          <a:p>
            <a:fld id="{E51801A1-2E5E-4114-AA03-AF8CD31B9C6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6175" y="609600"/>
            <a:ext cx="1652588"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265238" y="609600"/>
            <a:ext cx="480853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Copyright © 2007 Lippincott Williams &amp; Wilkins.</a:t>
            </a:r>
          </a:p>
        </p:txBody>
      </p:sp>
      <p:sp>
        <p:nvSpPr>
          <p:cNvPr id="5" name="Footer Placeholder 4"/>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6" name="Slide Number Placeholder 5"/>
          <p:cNvSpPr>
            <a:spLocks noGrp="1"/>
          </p:cNvSpPr>
          <p:nvPr>
            <p:ph type="sldNum" sz="quarter" idx="12"/>
          </p:nvPr>
        </p:nvSpPr>
        <p:spPr/>
        <p:txBody>
          <a:bodyPr/>
          <a:lstStyle>
            <a:lvl1pPr>
              <a:defRPr/>
            </a:lvl1pPr>
          </a:lstStyle>
          <a:p>
            <a:fld id="{C563BC30-0D5A-4B46-ADC7-3ABDE3E44A9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r>
              <a:rPr lang="en-US"/>
              <a:t>Copyright © 2007 Lippincott Williams &amp; Wilkins.</a:t>
            </a:r>
          </a:p>
        </p:txBody>
      </p:sp>
      <p:sp>
        <p:nvSpPr>
          <p:cNvPr id="6" name="Footer Placeholder 5"/>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7" name="Slide Number Placeholder 6"/>
          <p:cNvSpPr>
            <a:spLocks noGrp="1"/>
          </p:cNvSpPr>
          <p:nvPr>
            <p:ph type="sldNum" sz="quarter" idx="12"/>
          </p:nvPr>
        </p:nvSpPr>
        <p:spPr/>
        <p:txBody>
          <a:bodyPr/>
          <a:lstStyle>
            <a:lvl1pPr>
              <a:defRPr/>
            </a:lvl1pPr>
          </a:lstStyle>
          <a:p>
            <a:fld id="{B8683A53-BAD5-4B82-A9D3-7FFF78BAE15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r>
              <a:rPr lang="en-US"/>
              <a:t>Copyright © 2007 Lippincott Williams &amp; Wilkins.</a:t>
            </a:r>
          </a:p>
        </p:txBody>
      </p:sp>
      <p:sp>
        <p:nvSpPr>
          <p:cNvPr id="8" name="Footer Placeholder 7"/>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9" name="Slide Number Placeholder 8"/>
          <p:cNvSpPr>
            <a:spLocks noGrp="1"/>
          </p:cNvSpPr>
          <p:nvPr>
            <p:ph type="sldNum" sz="quarter" idx="12"/>
          </p:nvPr>
        </p:nvSpPr>
        <p:spPr/>
        <p:txBody>
          <a:bodyPr/>
          <a:lstStyle>
            <a:lvl1pPr>
              <a:defRPr/>
            </a:lvl1pPr>
          </a:lstStyle>
          <a:p>
            <a:fld id="{1347EA7C-94B6-4EA4-A14A-40BB6E97136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r>
              <a:rPr lang="en-US"/>
              <a:t>Copyright © 2007 Lippincott Williams &amp; Wilkins.</a:t>
            </a:r>
          </a:p>
        </p:txBody>
      </p:sp>
      <p:sp>
        <p:nvSpPr>
          <p:cNvPr id="4" name="Footer Placeholder 3"/>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5" name="Slide Number Placeholder 4"/>
          <p:cNvSpPr>
            <a:spLocks noGrp="1"/>
          </p:cNvSpPr>
          <p:nvPr>
            <p:ph type="sldNum" sz="quarter" idx="12"/>
          </p:nvPr>
        </p:nvSpPr>
        <p:spPr/>
        <p:txBody>
          <a:bodyPr/>
          <a:lstStyle>
            <a:lvl1pPr>
              <a:defRPr/>
            </a:lvl1pPr>
          </a:lstStyle>
          <a:p>
            <a:fld id="{BA4EFB56-8B49-4A84-BD74-440E08AD2F8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Copyright © 2007 Lippincott Williams &amp; Wilkins.</a:t>
            </a:r>
          </a:p>
        </p:txBody>
      </p:sp>
      <p:sp>
        <p:nvSpPr>
          <p:cNvPr id="3" name="Footer Placeholder 2"/>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4" name="Slide Number Placeholder 3"/>
          <p:cNvSpPr>
            <a:spLocks noGrp="1"/>
          </p:cNvSpPr>
          <p:nvPr>
            <p:ph type="sldNum" sz="quarter" idx="12"/>
          </p:nvPr>
        </p:nvSpPr>
        <p:spPr/>
        <p:txBody>
          <a:bodyPr/>
          <a:lstStyle>
            <a:lvl1pPr>
              <a:defRPr/>
            </a:lvl1pPr>
          </a:lstStyle>
          <a:p>
            <a:fld id="{CEDF5439-FAC1-4050-AF60-59B1C9EBF8F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Copyright © 2007 Lippincott Williams &amp; Wilkins.</a:t>
            </a:r>
          </a:p>
        </p:txBody>
      </p:sp>
      <p:sp>
        <p:nvSpPr>
          <p:cNvPr id="6" name="Footer Placeholder 5"/>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7" name="Slide Number Placeholder 6"/>
          <p:cNvSpPr>
            <a:spLocks noGrp="1"/>
          </p:cNvSpPr>
          <p:nvPr>
            <p:ph type="sldNum" sz="quarter" idx="12"/>
          </p:nvPr>
        </p:nvSpPr>
        <p:spPr/>
        <p:txBody>
          <a:bodyPr/>
          <a:lstStyle>
            <a:lvl1pPr>
              <a:defRPr/>
            </a:lvl1pPr>
          </a:lstStyle>
          <a:p>
            <a:fld id="{7A183CC6-1292-43E8-B877-CF4E1E640FC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Copyright © 2007 Lippincott Williams &amp; Wilkins.</a:t>
            </a:r>
          </a:p>
        </p:txBody>
      </p:sp>
      <p:sp>
        <p:nvSpPr>
          <p:cNvPr id="6" name="Footer Placeholder 5"/>
          <p:cNvSpPr>
            <a:spLocks noGrp="1"/>
          </p:cNvSpPr>
          <p:nvPr>
            <p:ph type="ftr" sz="quarter" idx="11"/>
          </p:nvPr>
        </p:nvSpPr>
        <p:spPr/>
        <p:txBody>
          <a:bodyPr/>
          <a:lstStyle>
            <a:lvl1pPr>
              <a:defRPr/>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7" name="Slide Number Placeholder 6"/>
          <p:cNvSpPr>
            <a:spLocks noGrp="1"/>
          </p:cNvSpPr>
          <p:nvPr>
            <p:ph type="sldNum" sz="quarter" idx="12"/>
          </p:nvPr>
        </p:nvSpPr>
        <p:spPr/>
        <p:txBody>
          <a:bodyPr/>
          <a:lstStyle>
            <a:lvl1pPr>
              <a:defRPr/>
            </a:lvl1pPr>
          </a:lstStyle>
          <a:p>
            <a:fld id="{98B58518-453D-4819-A026-5A626E1A895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1035" name="Rectangle 11"/>
          <p:cNvSpPr>
            <a:spLocks noChangeArrowheads="1"/>
          </p:cNvSpPr>
          <p:nvPr/>
        </p:nvSpPr>
        <p:spPr bwMode="auto">
          <a:xfrm>
            <a:off x="0" y="457200"/>
            <a:ext cx="9144000" cy="457200"/>
          </a:xfrm>
          <a:prstGeom prst="rect">
            <a:avLst/>
          </a:prstGeom>
          <a:solidFill>
            <a:srgbClr val="E4471F"/>
          </a:solidFill>
          <a:ln w="9525">
            <a:solidFill>
              <a:schemeClr val="tx1"/>
            </a:solidFill>
            <a:miter lim="800000"/>
            <a:headEnd/>
            <a:tailEnd/>
          </a:ln>
          <a:effectLst/>
        </p:spPr>
        <p:txBody>
          <a:bodyPr wrap="none" anchor="ctr"/>
          <a:lstStyle/>
          <a:p>
            <a:endParaRPr lang="en-GB"/>
          </a:p>
        </p:txBody>
      </p:sp>
      <p:sp>
        <p:nvSpPr>
          <p:cNvPr id="1032" name="Rectangle 8"/>
          <p:cNvSpPr>
            <a:spLocks noChangeArrowheads="1"/>
          </p:cNvSpPr>
          <p:nvPr/>
        </p:nvSpPr>
        <p:spPr bwMode="auto">
          <a:xfrm>
            <a:off x="381000" y="0"/>
            <a:ext cx="457200" cy="6858000"/>
          </a:xfrm>
          <a:prstGeom prst="rect">
            <a:avLst/>
          </a:prstGeom>
          <a:solidFill>
            <a:srgbClr val="2A7ABD"/>
          </a:solidFill>
          <a:ln w="9525">
            <a:solidFill>
              <a:schemeClr val="tx1"/>
            </a:solidFill>
            <a:miter lim="800000"/>
            <a:headEnd/>
            <a:tailEnd/>
          </a:ln>
          <a:effectLst/>
        </p:spPr>
        <p:txBody>
          <a:bodyPr wrap="none" anchor="ctr"/>
          <a:lstStyle/>
          <a:p>
            <a:endParaRPr lang="en-GB"/>
          </a:p>
        </p:txBody>
      </p:sp>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8382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r>
              <a:rPr lang="en-US"/>
              <a:t>Copyright © 2007 Lippincott Williams &amp; Wilkins.</a:t>
            </a:r>
          </a:p>
        </p:txBody>
      </p:sp>
      <p:sp>
        <p:nvSpPr>
          <p:cNvPr id="1029" name="Rectangle 5"/>
          <p:cNvSpPr>
            <a:spLocks noGrp="1" noChangeArrowheads="1"/>
          </p:cNvSpPr>
          <p:nvPr>
            <p:ph type="ftr" sz="quarter" idx="3"/>
          </p:nvPr>
        </p:nvSpPr>
        <p:spPr bwMode="auto">
          <a:xfrm>
            <a:off x="5334000" y="62484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r>
              <a:rPr lang="en-US"/>
              <a:t>McArdle, Katch, and Katch: </a:t>
            </a:r>
            <a:r>
              <a:rPr lang="en-US" i="1"/>
              <a:t>Exercise Physiology: Energy, Nutrition, and Human Performance,</a:t>
            </a:r>
            <a:r>
              <a:rPr lang="en-US"/>
              <a:t> Sixth Edition</a:t>
            </a:r>
            <a:endParaRPr lang="en-US">
              <a:solidFill>
                <a:srgbClr val="0000FF"/>
              </a:solidFill>
            </a:endParaRPr>
          </a:p>
        </p:txBody>
      </p:sp>
      <p:sp>
        <p:nvSpPr>
          <p:cNvPr id="1030" name="Rectangle 6"/>
          <p:cNvSpPr>
            <a:spLocks noGrp="1" noChangeArrowheads="1"/>
          </p:cNvSpPr>
          <p:nvPr>
            <p:ph type="sldNum" sz="quarter" idx="4"/>
          </p:nvPr>
        </p:nvSpPr>
        <p:spPr bwMode="auto">
          <a:xfrm>
            <a:off x="7543800" y="6248400"/>
            <a:ext cx="914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24C0006-260B-48DD-9C87-4C25387B27B4}" type="slidenum">
              <a:rPr lang="en-US"/>
              <a:pPr/>
              <a:t>‹#›</a:t>
            </a:fld>
            <a:endParaRPr lang="en-US"/>
          </a:p>
        </p:txBody>
      </p:sp>
      <p:grpSp>
        <p:nvGrpSpPr>
          <p:cNvPr id="1036" name="Group 12"/>
          <p:cNvGrpSpPr>
            <a:grpSpLocks/>
          </p:cNvGrpSpPr>
          <p:nvPr userDrawn="1"/>
        </p:nvGrpSpPr>
        <p:grpSpPr bwMode="auto">
          <a:xfrm>
            <a:off x="152400" y="152400"/>
            <a:ext cx="914400" cy="1066800"/>
            <a:chOff x="1362" y="552"/>
            <a:chExt cx="771" cy="876"/>
          </a:xfrm>
        </p:grpSpPr>
        <p:sp>
          <p:nvSpPr>
            <p:cNvPr id="1037" name="Freeform 13"/>
            <p:cNvSpPr>
              <a:spLocks/>
            </p:cNvSpPr>
            <p:nvPr/>
          </p:nvSpPr>
          <p:spPr bwMode="auto">
            <a:xfrm>
              <a:off x="1746" y="552"/>
              <a:ext cx="384" cy="651"/>
            </a:xfrm>
            <a:custGeom>
              <a:avLst/>
              <a:gdLst/>
              <a:ahLst/>
              <a:cxnLst>
                <a:cxn ang="0">
                  <a:pos x="0" y="0"/>
                </a:cxn>
                <a:cxn ang="0">
                  <a:pos x="3" y="444"/>
                </a:cxn>
                <a:cxn ang="0">
                  <a:pos x="384" y="651"/>
                </a:cxn>
                <a:cxn ang="0">
                  <a:pos x="384" y="213"/>
                </a:cxn>
                <a:cxn ang="0">
                  <a:pos x="0" y="0"/>
                </a:cxn>
              </a:cxnLst>
              <a:rect l="0" t="0" r="r" b="b"/>
              <a:pathLst>
                <a:path w="384" h="651">
                  <a:moveTo>
                    <a:pt x="0" y="0"/>
                  </a:moveTo>
                  <a:lnTo>
                    <a:pt x="3" y="444"/>
                  </a:lnTo>
                  <a:lnTo>
                    <a:pt x="384" y="651"/>
                  </a:lnTo>
                  <a:lnTo>
                    <a:pt x="384" y="213"/>
                  </a:lnTo>
                  <a:lnTo>
                    <a:pt x="0" y="0"/>
                  </a:lnTo>
                  <a:close/>
                </a:path>
              </a:pathLst>
            </a:custGeom>
            <a:solidFill>
              <a:srgbClr val="968FC1"/>
            </a:solidFill>
            <a:ln w="9525">
              <a:noFill/>
              <a:round/>
              <a:headEnd/>
              <a:tailEnd/>
            </a:ln>
            <a:effectLst/>
          </p:spPr>
          <p:txBody>
            <a:bodyPr/>
            <a:lstStyle/>
            <a:p>
              <a:endParaRPr lang="en-GB"/>
            </a:p>
          </p:txBody>
        </p:sp>
        <p:sp>
          <p:nvSpPr>
            <p:cNvPr id="1038" name="Freeform 14"/>
            <p:cNvSpPr>
              <a:spLocks/>
            </p:cNvSpPr>
            <p:nvPr/>
          </p:nvSpPr>
          <p:spPr bwMode="auto">
            <a:xfrm>
              <a:off x="1941" y="762"/>
              <a:ext cx="189" cy="438"/>
            </a:xfrm>
            <a:custGeom>
              <a:avLst/>
              <a:gdLst/>
              <a:ahLst/>
              <a:cxnLst>
                <a:cxn ang="0">
                  <a:pos x="0" y="108"/>
                </a:cxn>
                <a:cxn ang="0">
                  <a:pos x="189" y="438"/>
                </a:cxn>
                <a:cxn ang="0">
                  <a:pos x="186" y="0"/>
                </a:cxn>
                <a:cxn ang="0">
                  <a:pos x="0" y="108"/>
                </a:cxn>
              </a:cxnLst>
              <a:rect l="0" t="0" r="r" b="b"/>
              <a:pathLst>
                <a:path w="189" h="438">
                  <a:moveTo>
                    <a:pt x="0" y="108"/>
                  </a:moveTo>
                  <a:lnTo>
                    <a:pt x="189" y="438"/>
                  </a:lnTo>
                  <a:lnTo>
                    <a:pt x="186" y="0"/>
                  </a:lnTo>
                  <a:lnTo>
                    <a:pt x="0" y="108"/>
                  </a:lnTo>
                  <a:close/>
                </a:path>
              </a:pathLst>
            </a:custGeom>
            <a:solidFill>
              <a:srgbClr val="3A2785"/>
            </a:solidFill>
            <a:ln w="9525">
              <a:noFill/>
              <a:round/>
              <a:headEnd/>
              <a:tailEnd/>
            </a:ln>
            <a:effectLst/>
          </p:spPr>
          <p:txBody>
            <a:bodyPr/>
            <a:lstStyle/>
            <a:p>
              <a:endParaRPr lang="en-GB"/>
            </a:p>
          </p:txBody>
        </p:sp>
        <p:sp>
          <p:nvSpPr>
            <p:cNvPr id="1039" name="Freeform 15"/>
            <p:cNvSpPr>
              <a:spLocks/>
            </p:cNvSpPr>
            <p:nvPr/>
          </p:nvSpPr>
          <p:spPr bwMode="auto">
            <a:xfrm>
              <a:off x="1362" y="555"/>
              <a:ext cx="387" cy="654"/>
            </a:xfrm>
            <a:custGeom>
              <a:avLst/>
              <a:gdLst/>
              <a:ahLst/>
              <a:cxnLst>
                <a:cxn ang="0">
                  <a:pos x="387" y="435"/>
                </a:cxn>
                <a:cxn ang="0">
                  <a:pos x="387" y="0"/>
                </a:cxn>
                <a:cxn ang="0">
                  <a:pos x="0" y="225"/>
                </a:cxn>
                <a:cxn ang="0">
                  <a:pos x="0" y="654"/>
                </a:cxn>
                <a:cxn ang="0">
                  <a:pos x="387" y="435"/>
                </a:cxn>
              </a:cxnLst>
              <a:rect l="0" t="0" r="r" b="b"/>
              <a:pathLst>
                <a:path w="387" h="654">
                  <a:moveTo>
                    <a:pt x="387" y="435"/>
                  </a:moveTo>
                  <a:lnTo>
                    <a:pt x="387" y="0"/>
                  </a:lnTo>
                  <a:lnTo>
                    <a:pt x="0" y="225"/>
                  </a:lnTo>
                  <a:lnTo>
                    <a:pt x="0" y="654"/>
                  </a:lnTo>
                  <a:lnTo>
                    <a:pt x="387" y="435"/>
                  </a:lnTo>
                  <a:close/>
                </a:path>
              </a:pathLst>
            </a:custGeom>
            <a:solidFill>
              <a:srgbClr val="EE9106"/>
            </a:solidFill>
            <a:ln w="9525">
              <a:noFill/>
              <a:round/>
              <a:headEnd/>
              <a:tailEnd/>
            </a:ln>
            <a:effectLst/>
          </p:spPr>
          <p:txBody>
            <a:bodyPr/>
            <a:lstStyle/>
            <a:p>
              <a:endParaRPr lang="en-GB"/>
            </a:p>
          </p:txBody>
        </p:sp>
        <p:sp>
          <p:nvSpPr>
            <p:cNvPr id="1040" name="Freeform 16"/>
            <p:cNvSpPr>
              <a:spLocks/>
            </p:cNvSpPr>
            <p:nvPr/>
          </p:nvSpPr>
          <p:spPr bwMode="auto">
            <a:xfrm>
              <a:off x="1362" y="993"/>
              <a:ext cx="771" cy="432"/>
            </a:xfrm>
            <a:custGeom>
              <a:avLst/>
              <a:gdLst/>
              <a:ahLst/>
              <a:cxnLst>
                <a:cxn ang="0">
                  <a:pos x="384" y="0"/>
                </a:cxn>
                <a:cxn ang="0">
                  <a:pos x="0" y="213"/>
                </a:cxn>
                <a:cxn ang="0">
                  <a:pos x="393" y="432"/>
                </a:cxn>
                <a:cxn ang="0">
                  <a:pos x="771" y="207"/>
                </a:cxn>
                <a:cxn ang="0">
                  <a:pos x="384" y="0"/>
                </a:cxn>
              </a:cxnLst>
              <a:rect l="0" t="0" r="r" b="b"/>
              <a:pathLst>
                <a:path w="771" h="432">
                  <a:moveTo>
                    <a:pt x="384" y="0"/>
                  </a:moveTo>
                  <a:lnTo>
                    <a:pt x="0" y="213"/>
                  </a:lnTo>
                  <a:lnTo>
                    <a:pt x="393" y="432"/>
                  </a:lnTo>
                  <a:lnTo>
                    <a:pt x="771" y="207"/>
                  </a:lnTo>
                  <a:lnTo>
                    <a:pt x="384" y="0"/>
                  </a:lnTo>
                  <a:close/>
                </a:path>
              </a:pathLst>
            </a:custGeom>
            <a:solidFill>
              <a:srgbClr val="DCD8DB"/>
            </a:solidFill>
            <a:ln w="9525">
              <a:noFill/>
              <a:round/>
              <a:headEnd/>
              <a:tailEnd/>
            </a:ln>
            <a:effectLst/>
          </p:spPr>
          <p:txBody>
            <a:bodyPr/>
            <a:lstStyle/>
            <a:p>
              <a:endParaRPr lang="en-GB"/>
            </a:p>
          </p:txBody>
        </p:sp>
        <p:sp>
          <p:nvSpPr>
            <p:cNvPr id="1041" name="Freeform 17"/>
            <p:cNvSpPr>
              <a:spLocks/>
            </p:cNvSpPr>
            <p:nvPr/>
          </p:nvSpPr>
          <p:spPr bwMode="auto">
            <a:xfrm>
              <a:off x="1362" y="555"/>
              <a:ext cx="384" cy="321"/>
            </a:xfrm>
            <a:custGeom>
              <a:avLst/>
              <a:gdLst/>
              <a:ahLst/>
              <a:cxnLst>
                <a:cxn ang="0">
                  <a:pos x="195" y="321"/>
                </a:cxn>
                <a:cxn ang="0">
                  <a:pos x="0" y="222"/>
                </a:cxn>
                <a:cxn ang="0">
                  <a:pos x="384" y="0"/>
                </a:cxn>
                <a:cxn ang="0">
                  <a:pos x="195" y="321"/>
                </a:cxn>
              </a:cxnLst>
              <a:rect l="0" t="0" r="r" b="b"/>
              <a:pathLst>
                <a:path w="384" h="321">
                  <a:moveTo>
                    <a:pt x="195" y="321"/>
                  </a:moveTo>
                  <a:lnTo>
                    <a:pt x="0" y="222"/>
                  </a:lnTo>
                  <a:lnTo>
                    <a:pt x="384" y="0"/>
                  </a:lnTo>
                  <a:lnTo>
                    <a:pt x="195" y="321"/>
                  </a:lnTo>
                  <a:close/>
                </a:path>
              </a:pathLst>
            </a:custGeom>
            <a:solidFill>
              <a:srgbClr val="F6E000"/>
            </a:solidFill>
            <a:ln w="9525">
              <a:noFill/>
              <a:round/>
              <a:headEnd/>
              <a:tailEnd/>
            </a:ln>
            <a:effectLst/>
          </p:spPr>
          <p:txBody>
            <a:bodyPr/>
            <a:lstStyle/>
            <a:p>
              <a:endParaRPr lang="en-GB"/>
            </a:p>
          </p:txBody>
        </p:sp>
        <p:sp>
          <p:nvSpPr>
            <p:cNvPr id="1042" name="Freeform 18"/>
            <p:cNvSpPr>
              <a:spLocks/>
            </p:cNvSpPr>
            <p:nvPr/>
          </p:nvSpPr>
          <p:spPr bwMode="auto">
            <a:xfrm>
              <a:off x="1749" y="1203"/>
              <a:ext cx="378" cy="225"/>
            </a:xfrm>
            <a:custGeom>
              <a:avLst/>
              <a:gdLst/>
              <a:ahLst/>
              <a:cxnLst>
                <a:cxn ang="0">
                  <a:pos x="0" y="0"/>
                </a:cxn>
                <a:cxn ang="0">
                  <a:pos x="3" y="225"/>
                </a:cxn>
                <a:cxn ang="0">
                  <a:pos x="378" y="0"/>
                </a:cxn>
                <a:cxn ang="0">
                  <a:pos x="0" y="0"/>
                </a:cxn>
              </a:cxnLst>
              <a:rect l="0" t="0" r="r" b="b"/>
              <a:pathLst>
                <a:path w="378" h="225">
                  <a:moveTo>
                    <a:pt x="0" y="0"/>
                  </a:moveTo>
                  <a:lnTo>
                    <a:pt x="3" y="225"/>
                  </a:lnTo>
                  <a:lnTo>
                    <a:pt x="378" y="0"/>
                  </a:lnTo>
                  <a:lnTo>
                    <a:pt x="0" y="0"/>
                  </a:lnTo>
                  <a:close/>
                </a:path>
              </a:pathLst>
            </a:custGeom>
            <a:solidFill>
              <a:srgbClr val="99202C"/>
            </a:solidFill>
            <a:ln w="9525">
              <a:noFill/>
              <a:round/>
              <a:headEnd/>
              <a:tailEnd/>
            </a:ln>
            <a:effectLst/>
          </p:spPr>
          <p:txBody>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sldNum="0"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1265238" y="609600"/>
            <a:ext cx="6613525" cy="1143000"/>
          </a:xfrm>
          <a:prstGeom prst="rect">
            <a:avLst/>
          </a:prstGeom>
          <a:noFill/>
          <a:ln w="12700">
            <a:noFill/>
            <a:miter lim="800000"/>
            <a:headEnd/>
            <a:tailEnd/>
          </a:ln>
          <a:effectLst/>
        </p:spPr>
        <p:txBody>
          <a:bodyPr vert="horz" wrap="square" lIns="90488" tIns="46038" rIns="90488" bIns="46038" numCol="1" anchor="ctr" anchorCtr="0" compatLnSpc="1">
            <a:prstTxWarp prst="textNoShape">
              <a:avLst/>
            </a:prstTxWarp>
          </a:bodyPr>
          <a:lstStyle/>
          <a:p>
            <a:pPr lvl="0"/>
            <a:r>
              <a:rPr lang="en-US" smtClean="0"/>
              <a:t>Slide Title</a:t>
            </a:r>
          </a:p>
        </p:txBody>
      </p:sp>
      <p:sp>
        <p:nvSpPr>
          <p:cNvPr id="81923" name="Rectangle 3"/>
          <p:cNvSpPr>
            <a:spLocks noGrp="1" noChangeArrowheads="1"/>
          </p:cNvSpPr>
          <p:nvPr>
            <p:ph type="body" idx="1"/>
          </p:nvPr>
        </p:nvSpPr>
        <p:spPr bwMode="auto">
          <a:xfrm>
            <a:off x="1265238" y="1981200"/>
            <a:ext cx="6613525" cy="4114800"/>
          </a:xfrm>
          <a:prstGeom prst="rect">
            <a:avLst/>
          </a:prstGeom>
          <a:noFill/>
          <a:ln w="12700">
            <a:noFill/>
            <a:miter lim="800000"/>
            <a:headEnd/>
            <a:tailEnd/>
          </a:ln>
          <a:effectLst/>
        </p:spPr>
        <p:txBody>
          <a:bodyPr vert="horz" wrap="square" lIns="90488" tIns="46038" rIns="90488" bIns="46038"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1225" rtl="0" eaLnBrk="0" fontAlgn="base" hangingPunct="0">
        <a:lnSpc>
          <a:spcPct val="89000"/>
        </a:lnSpc>
        <a:spcBef>
          <a:spcPct val="0"/>
        </a:spcBef>
        <a:spcAft>
          <a:spcPct val="0"/>
        </a:spcAft>
        <a:defRPr sz="3600" b="1">
          <a:solidFill>
            <a:schemeClr val="tx2"/>
          </a:solidFill>
          <a:latin typeface="+mj-lt"/>
          <a:ea typeface="+mj-ea"/>
          <a:cs typeface="+mj-cs"/>
        </a:defRPr>
      </a:lvl1pPr>
      <a:lvl2pPr algn="ctr" defTabSz="911225" rtl="0" eaLnBrk="0" fontAlgn="base" hangingPunct="0">
        <a:lnSpc>
          <a:spcPct val="89000"/>
        </a:lnSpc>
        <a:spcBef>
          <a:spcPct val="0"/>
        </a:spcBef>
        <a:spcAft>
          <a:spcPct val="0"/>
        </a:spcAft>
        <a:defRPr sz="3600" b="1">
          <a:solidFill>
            <a:schemeClr val="tx2"/>
          </a:solidFill>
          <a:latin typeface="Arial" charset="0"/>
        </a:defRPr>
      </a:lvl2pPr>
      <a:lvl3pPr algn="ctr" defTabSz="911225" rtl="0" eaLnBrk="0" fontAlgn="base" hangingPunct="0">
        <a:lnSpc>
          <a:spcPct val="89000"/>
        </a:lnSpc>
        <a:spcBef>
          <a:spcPct val="0"/>
        </a:spcBef>
        <a:spcAft>
          <a:spcPct val="0"/>
        </a:spcAft>
        <a:defRPr sz="3600" b="1">
          <a:solidFill>
            <a:schemeClr val="tx2"/>
          </a:solidFill>
          <a:latin typeface="Arial" charset="0"/>
        </a:defRPr>
      </a:lvl3pPr>
      <a:lvl4pPr algn="ctr" defTabSz="911225" rtl="0" eaLnBrk="0" fontAlgn="base" hangingPunct="0">
        <a:lnSpc>
          <a:spcPct val="89000"/>
        </a:lnSpc>
        <a:spcBef>
          <a:spcPct val="0"/>
        </a:spcBef>
        <a:spcAft>
          <a:spcPct val="0"/>
        </a:spcAft>
        <a:defRPr sz="3600" b="1">
          <a:solidFill>
            <a:schemeClr val="tx2"/>
          </a:solidFill>
          <a:latin typeface="Arial" charset="0"/>
        </a:defRPr>
      </a:lvl4pPr>
      <a:lvl5pPr algn="ctr" defTabSz="911225" rtl="0" eaLnBrk="0" fontAlgn="base" hangingPunct="0">
        <a:lnSpc>
          <a:spcPct val="89000"/>
        </a:lnSpc>
        <a:spcBef>
          <a:spcPct val="0"/>
        </a:spcBef>
        <a:spcAft>
          <a:spcPct val="0"/>
        </a:spcAft>
        <a:defRPr sz="3600" b="1">
          <a:solidFill>
            <a:schemeClr val="tx2"/>
          </a:solidFill>
          <a:latin typeface="Arial" charset="0"/>
        </a:defRPr>
      </a:lvl5pPr>
      <a:lvl6pPr marL="457200" algn="ctr" defTabSz="911225" rtl="0" eaLnBrk="0" fontAlgn="base" hangingPunct="0">
        <a:lnSpc>
          <a:spcPct val="89000"/>
        </a:lnSpc>
        <a:spcBef>
          <a:spcPct val="0"/>
        </a:spcBef>
        <a:spcAft>
          <a:spcPct val="0"/>
        </a:spcAft>
        <a:defRPr sz="3600" b="1">
          <a:solidFill>
            <a:schemeClr val="tx2"/>
          </a:solidFill>
          <a:latin typeface="Arial" charset="0"/>
        </a:defRPr>
      </a:lvl6pPr>
      <a:lvl7pPr marL="914400" algn="ctr" defTabSz="911225" rtl="0" eaLnBrk="0" fontAlgn="base" hangingPunct="0">
        <a:lnSpc>
          <a:spcPct val="89000"/>
        </a:lnSpc>
        <a:spcBef>
          <a:spcPct val="0"/>
        </a:spcBef>
        <a:spcAft>
          <a:spcPct val="0"/>
        </a:spcAft>
        <a:defRPr sz="3600" b="1">
          <a:solidFill>
            <a:schemeClr val="tx2"/>
          </a:solidFill>
          <a:latin typeface="Arial" charset="0"/>
        </a:defRPr>
      </a:lvl7pPr>
      <a:lvl8pPr marL="1371600" algn="ctr" defTabSz="911225" rtl="0" eaLnBrk="0" fontAlgn="base" hangingPunct="0">
        <a:lnSpc>
          <a:spcPct val="89000"/>
        </a:lnSpc>
        <a:spcBef>
          <a:spcPct val="0"/>
        </a:spcBef>
        <a:spcAft>
          <a:spcPct val="0"/>
        </a:spcAft>
        <a:defRPr sz="3600" b="1">
          <a:solidFill>
            <a:schemeClr val="tx2"/>
          </a:solidFill>
          <a:latin typeface="Arial" charset="0"/>
        </a:defRPr>
      </a:lvl8pPr>
      <a:lvl9pPr marL="1828800" algn="ctr" defTabSz="911225" rtl="0" eaLnBrk="0" fontAlgn="base" hangingPunct="0">
        <a:lnSpc>
          <a:spcPct val="89000"/>
        </a:lnSpc>
        <a:spcBef>
          <a:spcPct val="0"/>
        </a:spcBef>
        <a:spcAft>
          <a:spcPct val="0"/>
        </a:spcAft>
        <a:defRPr sz="3600" b="1">
          <a:solidFill>
            <a:schemeClr val="tx2"/>
          </a:solidFill>
          <a:latin typeface="Arial" charset="0"/>
        </a:defRPr>
      </a:lvl9pPr>
    </p:titleStyle>
    <p:bodyStyle>
      <a:lvl1pPr marL="285750" indent="-285750" algn="l" defTabSz="911225" rtl="0" eaLnBrk="0" fontAlgn="base" hangingPunct="0">
        <a:lnSpc>
          <a:spcPct val="89000"/>
        </a:lnSpc>
        <a:spcBef>
          <a:spcPct val="30000"/>
        </a:spcBef>
        <a:spcAft>
          <a:spcPct val="0"/>
        </a:spcAft>
        <a:buSzPct val="100000"/>
        <a:buChar char="•"/>
        <a:defRPr sz="2400" b="1">
          <a:solidFill>
            <a:schemeClr val="tx1"/>
          </a:solidFill>
          <a:latin typeface="+mn-lt"/>
          <a:ea typeface="+mn-ea"/>
          <a:cs typeface="+mn-cs"/>
        </a:defRPr>
      </a:lvl1pPr>
      <a:lvl2pPr marL="684213" indent="-228600" algn="l" defTabSz="911225" rtl="0" eaLnBrk="0" fontAlgn="base" hangingPunct="0">
        <a:lnSpc>
          <a:spcPct val="89000"/>
        </a:lnSpc>
        <a:spcBef>
          <a:spcPct val="30000"/>
        </a:spcBef>
        <a:spcAft>
          <a:spcPct val="0"/>
        </a:spcAft>
        <a:buSzPct val="100000"/>
        <a:buChar char="–"/>
        <a:defRPr b="1">
          <a:solidFill>
            <a:schemeClr val="tx1"/>
          </a:solidFill>
          <a:latin typeface="+mn-lt"/>
        </a:defRPr>
      </a:lvl2pPr>
      <a:lvl3pPr marL="1138238" indent="-227013" algn="l" defTabSz="911225" rtl="0" eaLnBrk="0" fontAlgn="base" hangingPunct="0">
        <a:lnSpc>
          <a:spcPct val="89000"/>
        </a:lnSpc>
        <a:spcBef>
          <a:spcPct val="30000"/>
        </a:spcBef>
        <a:spcAft>
          <a:spcPct val="0"/>
        </a:spcAft>
        <a:buSzPct val="100000"/>
        <a:buChar char="»"/>
        <a:defRPr b="1">
          <a:solidFill>
            <a:schemeClr val="tx1"/>
          </a:solidFill>
          <a:latin typeface="+mn-lt"/>
        </a:defRPr>
      </a:lvl3pPr>
      <a:lvl4pPr marL="1536700" indent="-169863" algn="l" defTabSz="911225" rtl="0" eaLnBrk="0" fontAlgn="base" hangingPunct="0">
        <a:lnSpc>
          <a:spcPct val="89000"/>
        </a:lnSpc>
        <a:spcBef>
          <a:spcPct val="30000"/>
        </a:spcBef>
        <a:spcAft>
          <a:spcPct val="0"/>
        </a:spcAft>
        <a:buSzPct val="100000"/>
        <a:buChar char="•"/>
        <a:defRPr sz="1400" b="1">
          <a:solidFill>
            <a:schemeClr val="tx1"/>
          </a:solidFill>
          <a:latin typeface="+mn-lt"/>
        </a:defRPr>
      </a:lvl4pPr>
      <a:lvl5pPr marL="1993900" indent="-171450" algn="l" defTabSz="911225" rtl="0" eaLnBrk="0" fontAlgn="base" hangingPunct="0">
        <a:lnSpc>
          <a:spcPct val="89000"/>
        </a:lnSpc>
        <a:spcBef>
          <a:spcPct val="30000"/>
        </a:spcBef>
        <a:spcAft>
          <a:spcPct val="0"/>
        </a:spcAft>
        <a:buSzPct val="100000"/>
        <a:buChar char="–"/>
        <a:defRPr sz="1400" b="1">
          <a:solidFill>
            <a:schemeClr val="tx1"/>
          </a:solidFill>
          <a:latin typeface="+mn-lt"/>
        </a:defRPr>
      </a:lvl5pPr>
      <a:lvl6pPr marL="2451100" indent="-171450" algn="l" defTabSz="911225" rtl="0" eaLnBrk="0" fontAlgn="base" hangingPunct="0">
        <a:lnSpc>
          <a:spcPct val="89000"/>
        </a:lnSpc>
        <a:spcBef>
          <a:spcPct val="30000"/>
        </a:spcBef>
        <a:spcAft>
          <a:spcPct val="0"/>
        </a:spcAft>
        <a:buSzPct val="100000"/>
        <a:buChar char="–"/>
        <a:defRPr sz="1400" b="1">
          <a:solidFill>
            <a:schemeClr val="tx1"/>
          </a:solidFill>
          <a:latin typeface="+mn-lt"/>
        </a:defRPr>
      </a:lvl6pPr>
      <a:lvl7pPr marL="2908300" indent="-171450" algn="l" defTabSz="911225" rtl="0" eaLnBrk="0" fontAlgn="base" hangingPunct="0">
        <a:lnSpc>
          <a:spcPct val="89000"/>
        </a:lnSpc>
        <a:spcBef>
          <a:spcPct val="30000"/>
        </a:spcBef>
        <a:spcAft>
          <a:spcPct val="0"/>
        </a:spcAft>
        <a:buSzPct val="100000"/>
        <a:buChar char="–"/>
        <a:defRPr sz="1400" b="1">
          <a:solidFill>
            <a:schemeClr val="tx1"/>
          </a:solidFill>
          <a:latin typeface="+mn-lt"/>
        </a:defRPr>
      </a:lvl7pPr>
      <a:lvl8pPr marL="3365500" indent="-171450" algn="l" defTabSz="911225" rtl="0" eaLnBrk="0" fontAlgn="base" hangingPunct="0">
        <a:lnSpc>
          <a:spcPct val="89000"/>
        </a:lnSpc>
        <a:spcBef>
          <a:spcPct val="30000"/>
        </a:spcBef>
        <a:spcAft>
          <a:spcPct val="0"/>
        </a:spcAft>
        <a:buSzPct val="100000"/>
        <a:buChar char="–"/>
        <a:defRPr sz="1400" b="1">
          <a:solidFill>
            <a:schemeClr val="tx1"/>
          </a:solidFill>
          <a:latin typeface="+mn-lt"/>
        </a:defRPr>
      </a:lvl8pPr>
      <a:lvl9pPr marL="3822700" indent="-171450" algn="l" defTabSz="911225" rtl="0" eaLnBrk="0" fontAlgn="base" hangingPunct="0">
        <a:lnSpc>
          <a:spcPct val="89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sz="4000" b="1"/>
              <a:t>Lecture 4</a:t>
            </a:r>
            <a:r>
              <a:rPr lang="en-GB" sz="4000"/>
              <a:t>:</a:t>
            </a:r>
            <a:br>
              <a:rPr lang="en-GB" sz="4000"/>
            </a:br>
            <a:r>
              <a:rPr lang="en-GB" sz="4000"/>
              <a:t> ‘</a:t>
            </a:r>
            <a:r>
              <a:rPr lang="en-GB" sz="4000" i="1"/>
              <a:t>Does size matter</a:t>
            </a:r>
            <a:r>
              <a:rPr lang="en-GB" sz="4000"/>
              <a:t>?’: The effects of anabolic steroids and growth hormone on exercise training and performance.</a:t>
            </a:r>
            <a:endParaRPr lang="en-US"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734" name="Picture 6"/>
          <p:cNvPicPr>
            <a:picLocks noChangeAspect="1" noChangeArrowheads="1"/>
          </p:cNvPicPr>
          <p:nvPr/>
        </p:nvPicPr>
        <p:blipFill>
          <a:blip r:embed="rId2" cstate="print"/>
          <a:srcRect/>
          <a:stretch>
            <a:fillRect/>
          </a:stretch>
        </p:blipFill>
        <p:spPr bwMode="auto">
          <a:xfrm>
            <a:off x="5410200" y="6148388"/>
            <a:ext cx="3733800" cy="709612"/>
          </a:xfrm>
          <a:prstGeom prst="rect">
            <a:avLst/>
          </a:prstGeom>
          <a:noFill/>
          <a:ln w="9525">
            <a:solidFill>
              <a:schemeClr val="tx1"/>
            </a:solidFill>
            <a:miter lim="800000"/>
            <a:headEnd/>
            <a:tailEnd/>
          </a:ln>
          <a:effectLst/>
        </p:spPr>
      </p:pic>
      <p:pic>
        <p:nvPicPr>
          <p:cNvPr id="73735" name="Picture 7"/>
          <p:cNvPicPr>
            <a:picLocks noChangeAspect="1" noChangeArrowheads="1"/>
          </p:cNvPicPr>
          <p:nvPr/>
        </p:nvPicPr>
        <p:blipFill>
          <a:blip r:embed="rId3" cstate="print"/>
          <a:srcRect/>
          <a:stretch>
            <a:fillRect/>
          </a:stretch>
        </p:blipFill>
        <p:spPr bwMode="auto">
          <a:xfrm>
            <a:off x="1066800" y="381000"/>
            <a:ext cx="6705600" cy="5127625"/>
          </a:xfrm>
          <a:prstGeom prst="rect">
            <a:avLst/>
          </a:prstGeom>
          <a:noFill/>
          <a:ln w="9525">
            <a:solidFill>
              <a:schemeClr val="tx1"/>
            </a:solidFill>
            <a:miter lim="800000"/>
            <a:headEnd/>
            <a:tailEnd/>
          </a:ln>
          <a:effectLst/>
        </p:spPr>
      </p:pic>
      <p:sp>
        <p:nvSpPr>
          <p:cNvPr id="73737" name="Text Box 9"/>
          <p:cNvSpPr txBox="1">
            <a:spLocks noChangeArrowheads="1"/>
          </p:cNvSpPr>
          <p:nvPr/>
        </p:nvSpPr>
        <p:spPr bwMode="auto">
          <a:xfrm>
            <a:off x="88900" y="5661025"/>
            <a:ext cx="5349875" cy="1196975"/>
          </a:xfrm>
          <a:prstGeom prst="rect">
            <a:avLst/>
          </a:prstGeom>
          <a:noFill/>
          <a:ln w="9525">
            <a:solidFill>
              <a:schemeClr val="tx1"/>
            </a:solidFill>
            <a:miter lim="800000"/>
            <a:headEnd/>
            <a:tailEnd/>
          </a:ln>
          <a:effectLst/>
        </p:spPr>
        <p:txBody>
          <a:bodyPr>
            <a:spAutoFit/>
          </a:bodyPr>
          <a:lstStyle/>
          <a:p>
            <a:r>
              <a:rPr lang="en-GB">
                <a:solidFill>
                  <a:srgbClr val="CC0000"/>
                </a:solidFill>
              </a:rPr>
              <a:t>Anabolic</a:t>
            </a:r>
            <a:r>
              <a:rPr lang="en-GB"/>
              <a:t> = Increase in muscle and bone</a:t>
            </a:r>
          </a:p>
          <a:p>
            <a:r>
              <a:rPr lang="en-GB">
                <a:solidFill>
                  <a:srgbClr val="CC0000"/>
                </a:solidFill>
              </a:rPr>
              <a:t>Androgenic</a:t>
            </a:r>
            <a:r>
              <a:rPr lang="en-GB"/>
              <a:t> = reproductive and sexual characteristics (e.g. hair, voice)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7772400" cy="838200"/>
          </a:xfrm>
        </p:spPr>
        <p:txBody>
          <a:bodyPr/>
          <a:lstStyle/>
          <a:p>
            <a:r>
              <a:rPr lang="en-US"/>
              <a:t>How do anabolic steroids work? </a:t>
            </a:r>
          </a:p>
        </p:txBody>
      </p:sp>
      <p:sp>
        <p:nvSpPr>
          <p:cNvPr id="25603" name="Rectangle 3"/>
          <p:cNvSpPr>
            <a:spLocks noGrp="1" noChangeArrowheads="1"/>
          </p:cNvSpPr>
          <p:nvPr>
            <p:ph type="body" idx="1"/>
          </p:nvPr>
        </p:nvSpPr>
        <p:spPr>
          <a:xfrm>
            <a:off x="457200" y="1524000"/>
            <a:ext cx="7924800" cy="4267200"/>
          </a:xfrm>
          <a:gradFill rotWithShape="1">
            <a:gsLst>
              <a:gs pos="0">
                <a:schemeClr val="bg1"/>
              </a:gs>
              <a:gs pos="100000">
                <a:schemeClr val="bg2"/>
              </a:gs>
            </a:gsLst>
            <a:lin ang="5400000" scaled="1"/>
          </a:gradFill>
          <a:ln>
            <a:solidFill>
              <a:schemeClr val="tx1"/>
            </a:solidFill>
          </a:ln>
        </p:spPr>
        <p:txBody>
          <a:bodyPr/>
          <a:lstStyle/>
          <a:p>
            <a:pPr>
              <a:lnSpc>
                <a:spcPct val="80000"/>
              </a:lnSpc>
              <a:buFont typeface="Wingdings" pitchFamily="2" charset="2"/>
              <a:buChar char="Ø"/>
            </a:pPr>
            <a:r>
              <a:rPr lang="en-US" sz="2800"/>
              <a:t>Like the natural steroids, the synthetic steroids bind to steroid receptors cell.</a:t>
            </a:r>
          </a:p>
          <a:p>
            <a:pPr>
              <a:lnSpc>
                <a:spcPct val="80000"/>
              </a:lnSpc>
              <a:buFont typeface="Wingdings" pitchFamily="2" charset="2"/>
              <a:buChar char="Ø"/>
            </a:pPr>
            <a:endParaRPr lang="en-US" sz="2800"/>
          </a:p>
          <a:p>
            <a:pPr>
              <a:lnSpc>
                <a:spcPct val="80000"/>
              </a:lnSpc>
              <a:buFont typeface="Wingdings" pitchFamily="2" charset="2"/>
              <a:buChar char="Ø"/>
            </a:pPr>
            <a:r>
              <a:rPr lang="en-US" sz="2800"/>
              <a:t>The steroid and the receptor are carried to the nucleus and instruct the cell to transcribe mRNA.</a:t>
            </a:r>
          </a:p>
          <a:p>
            <a:pPr>
              <a:lnSpc>
                <a:spcPct val="80000"/>
              </a:lnSpc>
              <a:buFont typeface="Wingdings" pitchFamily="2" charset="2"/>
              <a:buChar char="Ø"/>
            </a:pPr>
            <a:endParaRPr lang="en-US" sz="2800"/>
          </a:p>
          <a:p>
            <a:pPr>
              <a:lnSpc>
                <a:spcPct val="80000"/>
              </a:lnSpc>
              <a:buFont typeface="Wingdings" pitchFamily="2" charset="2"/>
              <a:buChar char="Ø"/>
            </a:pPr>
            <a:r>
              <a:rPr lang="en-US" sz="2800"/>
              <a:t>mRNA increases protein synthesis and causes muscle growth.</a:t>
            </a:r>
          </a:p>
          <a:p>
            <a:pPr>
              <a:lnSpc>
                <a:spcPct val="80000"/>
              </a:lnSpc>
              <a:buFont typeface="Wingdings" pitchFamily="2" charset="2"/>
              <a:buChar char="Ø"/>
            </a:pPr>
            <a:endParaRPr lang="en-US" sz="2800"/>
          </a:p>
          <a:p>
            <a:pPr>
              <a:lnSpc>
                <a:spcPct val="80000"/>
              </a:lnSpc>
              <a:buFont typeface="Wingdings" pitchFamily="2" charset="2"/>
              <a:buChar char="Ø"/>
            </a:pPr>
            <a:r>
              <a:rPr lang="en-US" sz="2800"/>
              <a:t>In bone cells- it increases bone size.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cstate="print"/>
          <a:srcRect/>
          <a:stretch>
            <a:fillRect/>
          </a:stretch>
        </p:blipFill>
        <p:spPr bwMode="auto">
          <a:xfrm>
            <a:off x="4191000" y="5791200"/>
            <a:ext cx="4732338" cy="900113"/>
          </a:xfrm>
          <a:prstGeom prst="rect">
            <a:avLst/>
          </a:prstGeom>
          <a:noFill/>
          <a:ln w="9525">
            <a:solidFill>
              <a:schemeClr val="tx1"/>
            </a:solidFill>
            <a:miter lim="800000"/>
            <a:headEnd/>
            <a:tailEnd/>
          </a:ln>
          <a:effectLst/>
        </p:spPr>
      </p:pic>
      <p:pic>
        <p:nvPicPr>
          <p:cNvPr id="74755" name="Picture 3"/>
          <p:cNvPicPr>
            <a:picLocks noChangeAspect="1" noChangeArrowheads="1"/>
          </p:cNvPicPr>
          <p:nvPr/>
        </p:nvPicPr>
        <p:blipFill>
          <a:blip r:embed="rId3" cstate="print"/>
          <a:srcRect/>
          <a:stretch>
            <a:fillRect/>
          </a:stretch>
        </p:blipFill>
        <p:spPr bwMode="auto">
          <a:xfrm>
            <a:off x="1447800" y="365125"/>
            <a:ext cx="6172200" cy="52609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914400"/>
            <a:ext cx="7772400" cy="914400"/>
          </a:xfrm>
        </p:spPr>
        <p:txBody>
          <a:bodyPr/>
          <a:lstStyle/>
          <a:p>
            <a:r>
              <a:rPr lang="en-US"/>
              <a:t>Anabolic Steroids</a:t>
            </a:r>
          </a:p>
        </p:txBody>
      </p:sp>
      <p:sp>
        <p:nvSpPr>
          <p:cNvPr id="27651" name="Rectangle 3"/>
          <p:cNvSpPr>
            <a:spLocks noGrp="1" noChangeArrowheads="1"/>
          </p:cNvSpPr>
          <p:nvPr>
            <p:ph type="body" idx="1"/>
          </p:nvPr>
        </p:nvSpPr>
        <p:spPr>
          <a:xfrm>
            <a:off x="838200" y="2514600"/>
            <a:ext cx="7848600" cy="3962400"/>
          </a:xfrm>
        </p:spPr>
        <p:txBody>
          <a:bodyPr/>
          <a:lstStyle/>
          <a:p>
            <a:r>
              <a:rPr lang="en-US"/>
              <a:t>Drug with a considerable following</a:t>
            </a:r>
          </a:p>
          <a:p>
            <a:pPr lvl="1"/>
            <a:r>
              <a:rPr lang="en-US"/>
              <a:t>Becoming increasingly popular with more than just strength athletes</a:t>
            </a:r>
          </a:p>
          <a:p>
            <a:r>
              <a:rPr lang="en-US"/>
              <a:t>Effectiveness</a:t>
            </a:r>
          </a:p>
          <a:p>
            <a:pPr lvl="1"/>
            <a:r>
              <a:rPr lang="en-US"/>
              <a:t>Dosage is an important factor.</a:t>
            </a:r>
          </a:p>
          <a:p>
            <a:pPr lvl="1"/>
            <a:r>
              <a:rPr lang="en-US"/>
              <a:t>Training volume accompanies use.</a:t>
            </a:r>
          </a:p>
          <a:p>
            <a:endParaRPr lang="en-US"/>
          </a:p>
        </p:txBody>
      </p:sp>
      <p:pic>
        <p:nvPicPr>
          <p:cNvPr id="27652" name="Picture 4" descr="MCj02503880000[1]"/>
          <p:cNvPicPr>
            <a:picLocks noChangeAspect="1" noChangeArrowheads="1"/>
          </p:cNvPicPr>
          <p:nvPr/>
        </p:nvPicPr>
        <p:blipFill>
          <a:blip r:embed="rId2" cstate="print"/>
          <a:srcRect/>
          <a:stretch>
            <a:fillRect/>
          </a:stretch>
        </p:blipFill>
        <p:spPr bwMode="auto">
          <a:xfrm>
            <a:off x="228600" y="0"/>
            <a:ext cx="2390775" cy="26479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381000" y="1371600"/>
            <a:ext cx="7924800" cy="4267200"/>
          </a:xfrm>
        </p:spPr>
        <p:txBody>
          <a:bodyPr/>
          <a:lstStyle/>
          <a:p>
            <a:pPr>
              <a:buFont typeface="Wingdings" pitchFamily="2" charset="2"/>
              <a:buChar char="Ø"/>
            </a:pPr>
            <a:r>
              <a:rPr lang="en-US"/>
              <a:t>Stacking </a:t>
            </a:r>
          </a:p>
          <a:p>
            <a:pPr lvl="1"/>
            <a:r>
              <a:rPr lang="en-US"/>
              <a:t>Combining multiple steroid preparations in oral and injectable form</a:t>
            </a:r>
          </a:p>
          <a:p>
            <a:pPr lvl="1"/>
            <a:endParaRPr lang="en-US"/>
          </a:p>
          <a:p>
            <a:pPr>
              <a:buFont typeface="Wingdings" pitchFamily="2" charset="2"/>
              <a:buChar char="Ø"/>
            </a:pPr>
            <a:r>
              <a:rPr lang="en-US"/>
              <a:t>Pyramiding</a:t>
            </a:r>
          </a:p>
          <a:p>
            <a:pPr lvl="1"/>
            <a:r>
              <a:rPr lang="en-US"/>
              <a:t>Progressively increasing the dosage</a:t>
            </a:r>
          </a:p>
          <a:p>
            <a:pPr lvl="1"/>
            <a:endParaRPr lang="en-US"/>
          </a:p>
        </p:txBody>
      </p:sp>
      <p:sp>
        <p:nvSpPr>
          <p:cNvPr id="97284" name="Rectangle 4"/>
          <p:cNvSpPr>
            <a:spLocks noChangeArrowheads="1"/>
          </p:cNvSpPr>
          <p:nvPr/>
        </p:nvSpPr>
        <p:spPr bwMode="auto">
          <a:xfrm>
            <a:off x="533400" y="228600"/>
            <a:ext cx="7772400" cy="838200"/>
          </a:xfrm>
          <a:prstGeom prst="rect">
            <a:avLst/>
          </a:prstGeom>
          <a:noFill/>
          <a:ln w="9525">
            <a:noFill/>
            <a:miter lim="800000"/>
            <a:headEnd/>
            <a:tailEnd/>
          </a:ln>
          <a:effectLst/>
        </p:spPr>
        <p:txBody>
          <a:bodyPr anchor="ctr"/>
          <a:lstStyle/>
          <a:p>
            <a:pPr algn="ctr"/>
            <a:r>
              <a:rPr lang="en-US" sz="4400" u="sng">
                <a:solidFill>
                  <a:schemeClr val="tx2"/>
                </a:solidFill>
              </a:rPr>
              <a:t>Abuse of Anabolic Steroids</a:t>
            </a:r>
          </a:p>
        </p:txBody>
      </p:sp>
      <p:sp>
        <p:nvSpPr>
          <p:cNvPr id="97286" name="Text Box 6"/>
          <p:cNvSpPr txBox="1">
            <a:spLocks noChangeArrowheads="1"/>
          </p:cNvSpPr>
          <p:nvPr/>
        </p:nvSpPr>
        <p:spPr bwMode="auto">
          <a:xfrm>
            <a:off x="1066800" y="5029200"/>
            <a:ext cx="6691313" cy="1123950"/>
          </a:xfrm>
          <a:prstGeom prst="rect">
            <a:avLst/>
          </a:prstGeom>
          <a:noFill/>
          <a:ln w="57150" cmpd="thinThick">
            <a:solidFill>
              <a:schemeClr val="tx1"/>
            </a:solidFill>
            <a:miter lim="800000"/>
            <a:headEnd/>
            <a:tailEnd/>
          </a:ln>
          <a:effectLst/>
        </p:spPr>
        <p:txBody>
          <a:bodyPr wrap="none">
            <a:spAutoFit/>
          </a:bodyPr>
          <a:lstStyle/>
          <a:p>
            <a:pPr algn="ctr"/>
            <a:r>
              <a:rPr lang="en-GB" sz="3200"/>
              <a:t>Drug quantity used sometimes exceeds </a:t>
            </a:r>
          </a:p>
          <a:p>
            <a:pPr algn="ctr"/>
            <a:r>
              <a:rPr lang="en-GB" sz="3200"/>
              <a:t>the medical dose by 40 fold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28600"/>
            <a:ext cx="7772400" cy="685800"/>
          </a:xfrm>
        </p:spPr>
        <p:txBody>
          <a:bodyPr/>
          <a:lstStyle/>
          <a:p>
            <a:r>
              <a:rPr lang="en-US"/>
              <a:t>Anabolic Steroids</a:t>
            </a:r>
          </a:p>
        </p:txBody>
      </p:sp>
      <p:sp>
        <p:nvSpPr>
          <p:cNvPr id="28675" name="Rectangle 3"/>
          <p:cNvSpPr>
            <a:spLocks noGrp="1" noChangeArrowheads="1"/>
          </p:cNvSpPr>
          <p:nvPr>
            <p:ph type="body" idx="1"/>
          </p:nvPr>
        </p:nvSpPr>
        <p:spPr>
          <a:xfrm>
            <a:off x="1143000" y="2209800"/>
            <a:ext cx="7772400" cy="4038600"/>
          </a:xfrm>
        </p:spPr>
        <p:txBody>
          <a:bodyPr/>
          <a:lstStyle/>
          <a:p>
            <a:pPr>
              <a:buFont typeface="Wingdings" pitchFamily="2" charset="2"/>
              <a:buChar char="q"/>
            </a:pPr>
            <a:r>
              <a:rPr lang="en-US" dirty="0"/>
              <a:t>Side effects and medical risks</a:t>
            </a:r>
            <a:r>
              <a:rPr lang="en-US" sz="3600" dirty="0"/>
              <a:t> </a:t>
            </a:r>
          </a:p>
          <a:p>
            <a:pPr lvl="2">
              <a:buFont typeface="Wingdings" pitchFamily="2" charset="2"/>
              <a:buChar char="q"/>
            </a:pPr>
            <a:r>
              <a:rPr lang="en-US" sz="2800" dirty="0"/>
              <a:t>Cystic acne, “</a:t>
            </a:r>
            <a:r>
              <a:rPr lang="en-US" sz="2800" dirty="0" err="1"/>
              <a:t>roid</a:t>
            </a:r>
            <a:r>
              <a:rPr lang="en-US" sz="2800" dirty="0"/>
              <a:t> rage,” increased plasma lipoproteins.</a:t>
            </a:r>
          </a:p>
          <a:p>
            <a:pPr lvl="2">
              <a:buFont typeface="Wingdings" pitchFamily="2" charset="2"/>
              <a:buChar char="q"/>
            </a:pPr>
            <a:r>
              <a:rPr lang="en-US" sz="2800" dirty="0"/>
              <a:t>In males: testicular atrophy. </a:t>
            </a:r>
          </a:p>
          <a:p>
            <a:pPr lvl="2">
              <a:buFont typeface="Wingdings" pitchFamily="2" charset="2"/>
              <a:buChar char="q"/>
            </a:pPr>
            <a:r>
              <a:rPr lang="en-US" sz="2800" dirty="0"/>
              <a:t>In females: squaring of the jaw, lowering of voice.</a:t>
            </a:r>
          </a:p>
        </p:txBody>
      </p:sp>
      <p:sp>
        <p:nvSpPr>
          <p:cNvPr id="28676" name="Text Box 4"/>
          <p:cNvSpPr txBox="1">
            <a:spLocks noChangeArrowheads="1"/>
          </p:cNvSpPr>
          <p:nvPr/>
        </p:nvSpPr>
        <p:spPr bwMode="auto">
          <a:xfrm>
            <a:off x="1828800" y="1143000"/>
            <a:ext cx="6865938" cy="576263"/>
          </a:xfrm>
          <a:prstGeom prst="rect">
            <a:avLst/>
          </a:prstGeom>
          <a:noFill/>
          <a:ln w="57150" cmpd="thinThick">
            <a:solidFill>
              <a:schemeClr val="tx1"/>
            </a:solidFill>
            <a:miter lim="800000"/>
            <a:headEnd/>
            <a:tailEnd/>
          </a:ln>
          <a:effectLst/>
        </p:spPr>
        <p:txBody>
          <a:bodyPr wrap="none">
            <a:spAutoFit/>
          </a:bodyPr>
          <a:lstStyle/>
          <a:p>
            <a:r>
              <a:rPr lang="en-GB" sz="2800"/>
              <a:t>90% of professional bodybuilders use Steroids</a:t>
            </a:r>
          </a:p>
        </p:txBody>
      </p:sp>
      <p:pic>
        <p:nvPicPr>
          <p:cNvPr id="28677" name="Picture 5" descr="MCj02926440000[1]"/>
          <p:cNvPicPr>
            <a:picLocks noChangeAspect="1" noChangeArrowheads="1"/>
          </p:cNvPicPr>
          <p:nvPr/>
        </p:nvPicPr>
        <p:blipFill>
          <a:blip r:embed="rId2" cstate="print"/>
          <a:srcRect/>
          <a:stretch>
            <a:fillRect/>
          </a:stretch>
        </p:blipFill>
        <p:spPr bwMode="auto">
          <a:xfrm>
            <a:off x="0" y="381000"/>
            <a:ext cx="1801813" cy="1782763"/>
          </a:xfrm>
          <a:prstGeom prst="rect">
            <a:avLst/>
          </a:prstGeom>
          <a:noFill/>
        </p:spPr>
      </p:pic>
      <p:pic>
        <p:nvPicPr>
          <p:cNvPr id="28680" name="Picture 8" descr="MCj04238360000[1]"/>
          <p:cNvPicPr>
            <a:picLocks noChangeAspect="1" noChangeArrowheads="1"/>
          </p:cNvPicPr>
          <p:nvPr/>
        </p:nvPicPr>
        <p:blipFill>
          <a:blip r:embed="rId3" cstate="print"/>
          <a:srcRect/>
          <a:stretch>
            <a:fillRect/>
          </a:stretch>
        </p:blipFill>
        <p:spPr bwMode="auto">
          <a:xfrm>
            <a:off x="381000" y="3200400"/>
            <a:ext cx="1524000" cy="1498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12" name="Picture 8" descr="steroid1"/>
          <p:cNvPicPr>
            <a:picLocks noChangeAspect="1" noChangeArrowheads="1"/>
          </p:cNvPicPr>
          <p:nvPr/>
        </p:nvPicPr>
        <p:blipFill>
          <a:blip r:embed="rId2" cstate="print"/>
          <a:srcRect/>
          <a:stretch>
            <a:fillRect/>
          </a:stretch>
        </p:blipFill>
        <p:spPr bwMode="auto">
          <a:xfrm>
            <a:off x="1524000" y="228600"/>
            <a:ext cx="6010275" cy="6197600"/>
          </a:xfrm>
          <a:prstGeom prst="rect">
            <a:avLst/>
          </a:prstGeom>
          <a:noFill/>
          <a:ln w="57150">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2468" name="Picture 2" descr="npo0001f2"/>
          <p:cNvPicPr>
            <a:picLocks noChangeAspect="1" noChangeArrowheads="1"/>
          </p:cNvPicPr>
          <p:nvPr/>
        </p:nvPicPr>
        <p:blipFill>
          <a:blip r:embed="rId2" cstate="print"/>
          <a:srcRect/>
          <a:stretch>
            <a:fillRect/>
          </a:stretch>
        </p:blipFill>
        <p:spPr bwMode="auto">
          <a:xfrm>
            <a:off x="2286000" y="381000"/>
            <a:ext cx="4564063" cy="4724400"/>
          </a:xfrm>
          <a:prstGeom prst="rect">
            <a:avLst/>
          </a:prstGeom>
          <a:noFill/>
          <a:ln w="9525" algn="ctr">
            <a:solidFill>
              <a:schemeClr val="tx1"/>
            </a:solidFill>
            <a:miter lim="800000"/>
            <a:headEnd/>
            <a:tailEnd/>
          </a:ln>
          <a:effectLst/>
        </p:spPr>
      </p:pic>
      <p:sp>
        <p:nvSpPr>
          <p:cNvPr id="62469" name="Text Box 5"/>
          <p:cNvSpPr txBox="1">
            <a:spLocks noChangeArrowheads="1"/>
          </p:cNvSpPr>
          <p:nvPr/>
        </p:nvSpPr>
        <p:spPr bwMode="auto">
          <a:xfrm>
            <a:off x="2667000" y="5562600"/>
            <a:ext cx="5670550" cy="579438"/>
          </a:xfrm>
          <a:prstGeom prst="rect">
            <a:avLst/>
          </a:prstGeom>
          <a:noFill/>
          <a:ln w="9525">
            <a:noFill/>
            <a:miter lim="800000"/>
            <a:headEnd/>
            <a:tailEnd/>
          </a:ln>
          <a:effectLst/>
        </p:spPr>
        <p:txBody>
          <a:bodyPr wrap="none">
            <a:spAutoFit/>
          </a:bodyPr>
          <a:lstStyle/>
          <a:p>
            <a:r>
              <a:rPr lang="en-GB" sz="3200"/>
              <a:t>Life shortening effects of steroids</a:t>
            </a:r>
          </a:p>
        </p:txBody>
      </p:sp>
      <p:pic>
        <p:nvPicPr>
          <p:cNvPr id="62470" name="Picture 6" descr="MCj02346070000[1]"/>
          <p:cNvPicPr>
            <a:picLocks noChangeAspect="1" noChangeArrowheads="1"/>
          </p:cNvPicPr>
          <p:nvPr/>
        </p:nvPicPr>
        <p:blipFill>
          <a:blip r:embed="rId3" cstate="print"/>
          <a:srcRect/>
          <a:stretch>
            <a:fillRect/>
          </a:stretch>
        </p:blipFill>
        <p:spPr bwMode="auto">
          <a:xfrm>
            <a:off x="304800" y="4800600"/>
            <a:ext cx="1804988" cy="18065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2" name="AutoShape 6"/>
          <p:cNvSpPr>
            <a:spLocks noChangeArrowheads="1"/>
          </p:cNvSpPr>
          <p:nvPr/>
        </p:nvSpPr>
        <p:spPr bwMode="auto">
          <a:xfrm>
            <a:off x="304800" y="1295400"/>
            <a:ext cx="8610600" cy="47244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106498" name="Rectangle 2"/>
          <p:cNvSpPr>
            <a:spLocks noGrp="1" noChangeArrowheads="1"/>
          </p:cNvSpPr>
          <p:nvPr>
            <p:ph type="title"/>
          </p:nvPr>
        </p:nvSpPr>
        <p:spPr>
          <a:xfrm>
            <a:off x="609600" y="152400"/>
            <a:ext cx="7772400" cy="838200"/>
          </a:xfrm>
        </p:spPr>
        <p:txBody>
          <a:bodyPr/>
          <a:lstStyle/>
          <a:p>
            <a:r>
              <a:rPr lang="en-US" u="sng"/>
              <a:t>Anabolic Steroids </a:t>
            </a:r>
          </a:p>
        </p:txBody>
      </p:sp>
      <p:sp>
        <p:nvSpPr>
          <p:cNvPr id="106501" name="Text Box 5"/>
          <p:cNvSpPr txBox="1">
            <a:spLocks noChangeArrowheads="1"/>
          </p:cNvSpPr>
          <p:nvPr/>
        </p:nvSpPr>
        <p:spPr bwMode="auto">
          <a:xfrm>
            <a:off x="533400" y="1600200"/>
            <a:ext cx="8153400" cy="3743325"/>
          </a:xfrm>
          <a:prstGeom prst="rect">
            <a:avLst/>
          </a:prstGeom>
          <a:noFill/>
          <a:ln w="9525">
            <a:noFill/>
            <a:miter lim="800000"/>
            <a:headEnd/>
            <a:tailEnd/>
          </a:ln>
          <a:effectLst/>
        </p:spPr>
        <p:txBody>
          <a:bodyPr>
            <a:spAutoFit/>
          </a:bodyPr>
          <a:lstStyle/>
          <a:p>
            <a:pPr marL="355600" indent="-355600">
              <a:buFont typeface="Wingdings" pitchFamily="2" charset="2"/>
              <a:buChar char="Ø"/>
            </a:pPr>
            <a:r>
              <a:rPr lang="en-GB"/>
              <a:t>Not rigidly controlled, double-blind trials that are placebo controlled.</a:t>
            </a:r>
          </a:p>
          <a:p>
            <a:pPr marL="355600" indent="-355600">
              <a:buFont typeface="Wingdings" pitchFamily="2" charset="2"/>
              <a:buChar char="Ø"/>
            </a:pPr>
            <a:endParaRPr lang="en-GB"/>
          </a:p>
          <a:p>
            <a:pPr marL="355600" indent="-355600">
              <a:buFont typeface="Wingdings" pitchFamily="2" charset="2"/>
              <a:buChar char="Ø"/>
            </a:pPr>
            <a:r>
              <a:rPr lang="en-GB"/>
              <a:t>Trials have used different doses from those used by athletes.</a:t>
            </a:r>
          </a:p>
          <a:p>
            <a:pPr marL="355600" indent="-355600">
              <a:buFont typeface="Wingdings" pitchFamily="2" charset="2"/>
              <a:buChar char="Ø"/>
            </a:pPr>
            <a:endParaRPr lang="en-GB"/>
          </a:p>
          <a:p>
            <a:pPr marL="355600" indent="-355600">
              <a:buFont typeface="Wingdings" pitchFamily="2" charset="2"/>
              <a:buChar char="Ø"/>
            </a:pPr>
            <a:r>
              <a:rPr lang="en-GB"/>
              <a:t>High doses used by athletes would be prohibited in clinical trials by safely legislation.</a:t>
            </a:r>
          </a:p>
          <a:p>
            <a:pPr marL="355600" indent="-355600">
              <a:buFont typeface="Wingdings" pitchFamily="2" charset="2"/>
              <a:buChar char="Ø"/>
            </a:pPr>
            <a:endParaRPr lang="en-GB"/>
          </a:p>
          <a:p>
            <a:pPr marL="355600" indent="-355600">
              <a:buFont typeface="Wingdings" pitchFamily="2" charset="2"/>
              <a:buChar char="Ø"/>
            </a:pPr>
            <a:r>
              <a:rPr lang="en-GB"/>
              <a:t>Difficult to accurately assess a realistic profile for use and to assess the dangers of side-effects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AutoShape 4"/>
          <p:cNvSpPr>
            <a:spLocks noChangeArrowheads="1"/>
          </p:cNvSpPr>
          <p:nvPr/>
        </p:nvSpPr>
        <p:spPr bwMode="auto">
          <a:xfrm>
            <a:off x="304800" y="1524000"/>
            <a:ext cx="8610600" cy="47244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6146" name="Rectangle 2"/>
          <p:cNvSpPr>
            <a:spLocks noGrp="1" noChangeArrowheads="1"/>
          </p:cNvSpPr>
          <p:nvPr>
            <p:ph type="title"/>
          </p:nvPr>
        </p:nvSpPr>
        <p:spPr>
          <a:xfrm>
            <a:off x="838200" y="381000"/>
            <a:ext cx="7772400" cy="914400"/>
          </a:xfrm>
        </p:spPr>
        <p:txBody>
          <a:bodyPr/>
          <a:lstStyle/>
          <a:p>
            <a:r>
              <a:rPr lang="en-US" u="sng"/>
              <a:t>DHEA: A Worrisome Trend?</a:t>
            </a:r>
          </a:p>
        </p:txBody>
      </p:sp>
      <p:sp>
        <p:nvSpPr>
          <p:cNvPr id="6147" name="Rectangle 3"/>
          <p:cNvSpPr>
            <a:spLocks noGrp="1" noChangeArrowheads="1"/>
          </p:cNvSpPr>
          <p:nvPr>
            <p:ph type="body" idx="1"/>
          </p:nvPr>
        </p:nvSpPr>
        <p:spPr>
          <a:xfrm>
            <a:off x="1066800" y="1752600"/>
            <a:ext cx="7924800" cy="4724400"/>
          </a:xfrm>
        </p:spPr>
        <p:txBody>
          <a:bodyPr/>
          <a:lstStyle/>
          <a:p>
            <a:r>
              <a:rPr lang="en-US"/>
              <a:t>DHEA</a:t>
            </a:r>
          </a:p>
          <a:p>
            <a:pPr lvl="1"/>
            <a:r>
              <a:rPr lang="en-US"/>
              <a:t>Steroid hormone produced by the adrenal glands</a:t>
            </a:r>
          </a:p>
          <a:p>
            <a:r>
              <a:rPr lang="en-US"/>
              <a:t>Claims for DHEA</a:t>
            </a:r>
          </a:p>
          <a:p>
            <a:pPr lvl="2"/>
            <a:r>
              <a:rPr lang="en-US"/>
              <a:t>Testosterone booster</a:t>
            </a:r>
          </a:p>
          <a:p>
            <a:pPr lvl="2"/>
            <a:r>
              <a:rPr lang="en-US"/>
              <a:t>Bolsters immune system</a:t>
            </a:r>
          </a:p>
          <a:p>
            <a:pPr lvl="2"/>
            <a:r>
              <a:rPr lang="en-US"/>
              <a:t>Preserves youth</a:t>
            </a:r>
          </a:p>
          <a:p>
            <a:pPr lvl="2"/>
            <a:r>
              <a:rPr lang="en-US"/>
              <a:t>Decreases fatigue and joint pain</a:t>
            </a:r>
          </a:p>
          <a:p>
            <a:pPr lvl="2"/>
            <a:r>
              <a:rPr lang="en-US"/>
              <a:t>Slows aging</a:t>
            </a:r>
          </a:p>
          <a:p>
            <a:pPr lvl="2"/>
            <a:r>
              <a:rPr lang="en-US"/>
              <a:t>Invigorates sex life</a:t>
            </a:r>
          </a:p>
          <a:p>
            <a:pPr lvl="1">
              <a:buFontTx/>
              <a:buNone/>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647700"/>
            <a:ext cx="7543800" cy="1295400"/>
          </a:xfrm>
          <a:noFill/>
          <a:ln/>
        </p:spPr>
        <p:txBody>
          <a:bodyPr anchor="b"/>
          <a:lstStyle/>
          <a:p>
            <a:r>
              <a:rPr lang="en-GB" sz="4000" u="sng"/>
              <a:t>Clinical Trials </a:t>
            </a:r>
          </a:p>
        </p:txBody>
      </p:sp>
      <p:pic>
        <p:nvPicPr>
          <p:cNvPr id="80899" name="Picture 3" descr="New Image 8"/>
          <p:cNvPicPr>
            <a:picLocks noChangeAspect="1" noChangeArrowheads="1"/>
          </p:cNvPicPr>
          <p:nvPr/>
        </p:nvPicPr>
        <p:blipFill>
          <a:blip r:embed="rId2" cstate="print"/>
          <a:srcRect/>
          <a:stretch>
            <a:fillRect/>
          </a:stretch>
        </p:blipFill>
        <p:spPr bwMode="auto">
          <a:xfrm>
            <a:off x="228600" y="838200"/>
            <a:ext cx="8591550" cy="4967288"/>
          </a:xfrm>
          <a:prstGeom prst="rect">
            <a:avLst/>
          </a:prstGeom>
          <a:noFill/>
          <a:ln w="57150">
            <a:solidFill>
              <a:schemeClr val="tx1"/>
            </a:solid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3492" name="Picture 2" descr="npo0001f3"/>
          <p:cNvPicPr>
            <a:picLocks noChangeAspect="1" noChangeArrowheads="1"/>
          </p:cNvPicPr>
          <p:nvPr/>
        </p:nvPicPr>
        <p:blipFill>
          <a:blip r:embed="rId2" cstate="print"/>
          <a:srcRect/>
          <a:stretch>
            <a:fillRect/>
          </a:stretch>
        </p:blipFill>
        <p:spPr bwMode="auto">
          <a:xfrm>
            <a:off x="609600" y="304800"/>
            <a:ext cx="3876675" cy="6337300"/>
          </a:xfrm>
          <a:prstGeom prst="rect">
            <a:avLst/>
          </a:prstGeom>
          <a:noFill/>
          <a:ln w="57150" algn="ctr">
            <a:solidFill>
              <a:schemeClr val="tx1"/>
            </a:solidFill>
            <a:miter lim="800000"/>
            <a:headEnd/>
            <a:tailEnd/>
          </a:ln>
          <a:effectLst/>
        </p:spPr>
      </p:pic>
      <p:sp>
        <p:nvSpPr>
          <p:cNvPr id="63493" name="AutoShape 5"/>
          <p:cNvSpPr>
            <a:spLocks noChangeArrowheads="1"/>
          </p:cNvSpPr>
          <p:nvPr/>
        </p:nvSpPr>
        <p:spPr bwMode="auto">
          <a:xfrm>
            <a:off x="5181600" y="1143000"/>
            <a:ext cx="3276600" cy="19812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63494" name="Text Box 6"/>
          <p:cNvSpPr txBox="1">
            <a:spLocks noChangeArrowheads="1"/>
          </p:cNvSpPr>
          <p:nvPr/>
        </p:nvSpPr>
        <p:spPr bwMode="auto">
          <a:xfrm>
            <a:off x="5181600" y="1295400"/>
            <a:ext cx="3048000" cy="2041525"/>
          </a:xfrm>
          <a:prstGeom prst="rect">
            <a:avLst/>
          </a:prstGeom>
          <a:noFill/>
          <a:ln w="9525">
            <a:noFill/>
            <a:miter lim="800000"/>
            <a:headEnd/>
            <a:tailEnd/>
          </a:ln>
          <a:effectLst/>
        </p:spPr>
        <p:txBody>
          <a:bodyPr>
            <a:spAutoFit/>
          </a:bodyPr>
          <a:lstStyle/>
          <a:p>
            <a:pPr marL="365125" indent="-365125" algn="ctr">
              <a:buFont typeface="Wingdings" pitchFamily="2" charset="2"/>
              <a:buNone/>
            </a:pPr>
            <a:r>
              <a:rPr lang="en-GB" sz="3200"/>
              <a:t>DHEA levels decrease with age.</a:t>
            </a:r>
          </a:p>
          <a:p>
            <a:pPr marL="365125" indent="-365125">
              <a:buFont typeface="Wingdings" pitchFamily="2" charset="2"/>
              <a:buChar char="q"/>
            </a:pPr>
            <a:endParaRPr lang="en-GB" sz="3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3" name="AutoShape 5"/>
          <p:cNvSpPr>
            <a:spLocks noChangeArrowheads="1"/>
          </p:cNvSpPr>
          <p:nvPr/>
        </p:nvSpPr>
        <p:spPr bwMode="auto">
          <a:xfrm>
            <a:off x="304800" y="1676400"/>
            <a:ext cx="8153400" cy="37338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99330" name="Rectangle 2"/>
          <p:cNvSpPr>
            <a:spLocks noGrp="1" noChangeArrowheads="1"/>
          </p:cNvSpPr>
          <p:nvPr>
            <p:ph type="title"/>
          </p:nvPr>
        </p:nvSpPr>
        <p:spPr>
          <a:xfrm>
            <a:off x="838200" y="381000"/>
            <a:ext cx="7772400" cy="914400"/>
          </a:xfrm>
        </p:spPr>
        <p:txBody>
          <a:bodyPr/>
          <a:lstStyle/>
          <a:p>
            <a:r>
              <a:rPr lang="en-US" u="sng"/>
              <a:t>DHEA: A Worrisome Trend?</a:t>
            </a:r>
          </a:p>
        </p:txBody>
      </p:sp>
      <p:sp>
        <p:nvSpPr>
          <p:cNvPr id="99332" name="Rectangle 4"/>
          <p:cNvSpPr>
            <a:spLocks noGrp="1" noChangeArrowheads="1"/>
          </p:cNvSpPr>
          <p:nvPr>
            <p:ph type="body" idx="1"/>
          </p:nvPr>
        </p:nvSpPr>
        <p:spPr/>
        <p:txBody>
          <a:bodyPr/>
          <a:lstStyle/>
          <a:p>
            <a:pPr>
              <a:buFont typeface="Wingdings" pitchFamily="2" charset="2"/>
              <a:buChar char="Ø"/>
            </a:pPr>
            <a:r>
              <a:rPr lang="en-US"/>
              <a:t>An unregulated compound with uncertain safety.</a:t>
            </a:r>
          </a:p>
          <a:p>
            <a:pPr>
              <a:buFont typeface="Wingdings" pitchFamily="2" charset="2"/>
              <a:buChar char="Ø"/>
            </a:pPr>
            <a:endParaRPr lang="en-US"/>
          </a:p>
          <a:p>
            <a:pPr>
              <a:buFont typeface="Wingdings" pitchFamily="2" charset="2"/>
              <a:buChar char="Ø"/>
            </a:pPr>
            <a:r>
              <a:rPr lang="en-US"/>
              <a:t>Elevated plasma DHEA might stimulate the growth of otherwise dormant prostate gland tumors.</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AutoShape 4"/>
          <p:cNvSpPr>
            <a:spLocks noChangeArrowheads="1"/>
          </p:cNvSpPr>
          <p:nvPr/>
        </p:nvSpPr>
        <p:spPr bwMode="auto">
          <a:xfrm>
            <a:off x="3048000" y="1752600"/>
            <a:ext cx="5867400" cy="4648200"/>
          </a:xfrm>
          <a:prstGeom prst="roundRect">
            <a:avLst>
              <a:gd name="adj" fmla="val 16667"/>
            </a:avLst>
          </a:prstGeom>
          <a:gradFill rotWithShape="1">
            <a:gsLst>
              <a:gs pos="0">
                <a:schemeClr val="bg1"/>
              </a:gs>
              <a:gs pos="100000">
                <a:schemeClr val="bg2"/>
              </a:gs>
            </a:gsLst>
            <a:lin ang="5400000" scaled="1"/>
          </a:gradFill>
          <a:ln w="9525">
            <a:solidFill>
              <a:schemeClr val="tx1"/>
            </a:solidFill>
            <a:round/>
            <a:headEnd/>
            <a:tailEnd/>
          </a:ln>
          <a:effectLst/>
        </p:spPr>
        <p:txBody>
          <a:bodyPr wrap="none" anchor="ctr"/>
          <a:lstStyle/>
          <a:p>
            <a:endParaRPr lang="en-GB"/>
          </a:p>
        </p:txBody>
      </p:sp>
      <p:sp>
        <p:nvSpPr>
          <p:cNvPr id="30722" name="Rectangle 2"/>
          <p:cNvSpPr>
            <a:spLocks noGrp="1" noChangeArrowheads="1"/>
          </p:cNvSpPr>
          <p:nvPr>
            <p:ph type="title"/>
          </p:nvPr>
        </p:nvSpPr>
        <p:spPr>
          <a:xfrm>
            <a:off x="762000" y="228600"/>
            <a:ext cx="7772400" cy="990600"/>
          </a:xfrm>
        </p:spPr>
        <p:txBody>
          <a:bodyPr/>
          <a:lstStyle/>
          <a:p>
            <a:r>
              <a:rPr lang="en-US" sz="4000" u="sng"/>
              <a:t>Androstenedione: nutritional supplement or harmful drug?</a:t>
            </a:r>
          </a:p>
        </p:txBody>
      </p:sp>
      <p:sp>
        <p:nvSpPr>
          <p:cNvPr id="101378" name="Rectangle 2"/>
          <p:cNvSpPr>
            <a:spLocks noChangeArrowheads="1"/>
          </p:cNvSpPr>
          <p:nvPr/>
        </p:nvSpPr>
        <p:spPr bwMode="auto">
          <a:xfrm>
            <a:off x="4479925" y="3017838"/>
            <a:ext cx="184150" cy="822325"/>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101379" name="Rectangle 3"/>
          <p:cNvSpPr>
            <a:spLocks noChangeArrowheads="1"/>
          </p:cNvSpPr>
          <p:nvPr/>
        </p:nvSpPr>
        <p:spPr bwMode="auto">
          <a:xfrm>
            <a:off x="4479925" y="3017838"/>
            <a:ext cx="184150" cy="822325"/>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101380" name="Rectangle 4"/>
          <p:cNvSpPr>
            <a:spLocks noChangeArrowheads="1"/>
          </p:cNvSpPr>
          <p:nvPr/>
        </p:nvSpPr>
        <p:spPr bwMode="auto">
          <a:xfrm>
            <a:off x="4479925" y="3017838"/>
            <a:ext cx="184150" cy="822325"/>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101381" name="Rectangle 5"/>
          <p:cNvSpPr>
            <a:spLocks noGrp="1" noChangeArrowheads="1"/>
          </p:cNvSpPr>
          <p:nvPr>
            <p:ph type="body" idx="1"/>
          </p:nvPr>
        </p:nvSpPr>
        <p:spPr>
          <a:xfrm>
            <a:off x="3200400" y="2133600"/>
            <a:ext cx="5562600" cy="4114800"/>
          </a:xfrm>
        </p:spPr>
        <p:txBody>
          <a:bodyPr/>
          <a:lstStyle/>
          <a:p>
            <a:pPr>
              <a:lnSpc>
                <a:spcPct val="90000"/>
              </a:lnSpc>
              <a:buFont typeface="Wingdings" pitchFamily="2" charset="2"/>
              <a:buChar char="q"/>
            </a:pPr>
            <a:r>
              <a:rPr lang="en-GB" sz="2800"/>
              <a:t>Androstenedione is the common precursor of male and female sex hormones. Some androstenedione is also secreted into the plasma, and may be converted in peripheral tissues to testosterone and estrogens.</a:t>
            </a:r>
          </a:p>
          <a:p>
            <a:pPr>
              <a:lnSpc>
                <a:spcPct val="90000"/>
              </a:lnSpc>
              <a:buFont typeface="Wingdings" pitchFamily="2" charset="2"/>
              <a:buChar char="q"/>
            </a:pPr>
            <a:r>
              <a:rPr lang="en-GB" sz="2800"/>
              <a:t>Over-the-counter ‘nutritional supplement’</a:t>
            </a:r>
          </a:p>
          <a:p>
            <a:pPr>
              <a:lnSpc>
                <a:spcPct val="90000"/>
              </a:lnSpc>
              <a:buFont typeface="Wingdings" pitchFamily="2" charset="2"/>
              <a:buChar char="q"/>
            </a:pPr>
            <a:r>
              <a:rPr lang="en-GB" sz="2800"/>
              <a:t>Banned by IOC.</a:t>
            </a:r>
          </a:p>
        </p:txBody>
      </p:sp>
      <p:pic>
        <p:nvPicPr>
          <p:cNvPr id="101382" name="Picture 6" descr="800px-Androstenedione"/>
          <p:cNvPicPr>
            <a:picLocks noChangeAspect="1" noChangeArrowheads="1"/>
          </p:cNvPicPr>
          <p:nvPr/>
        </p:nvPicPr>
        <p:blipFill>
          <a:blip r:embed="rId2" cstate="print"/>
          <a:srcRect/>
          <a:stretch>
            <a:fillRect/>
          </a:stretch>
        </p:blipFill>
        <p:spPr bwMode="auto">
          <a:xfrm>
            <a:off x="228600" y="2286000"/>
            <a:ext cx="2743200" cy="18621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AutoShape 2"/>
          <p:cNvSpPr>
            <a:spLocks noChangeArrowheads="1"/>
          </p:cNvSpPr>
          <p:nvPr/>
        </p:nvSpPr>
        <p:spPr bwMode="auto">
          <a:xfrm>
            <a:off x="609600" y="1752600"/>
            <a:ext cx="8077200" cy="4648200"/>
          </a:xfrm>
          <a:prstGeom prst="roundRect">
            <a:avLst>
              <a:gd name="adj" fmla="val 16667"/>
            </a:avLst>
          </a:prstGeom>
          <a:gradFill rotWithShape="1">
            <a:gsLst>
              <a:gs pos="0">
                <a:schemeClr val="bg1"/>
              </a:gs>
              <a:gs pos="100000">
                <a:schemeClr val="bg2"/>
              </a:gs>
            </a:gsLst>
            <a:lin ang="5400000" scaled="1"/>
          </a:gradFill>
          <a:ln w="9525">
            <a:solidFill>
              <a:schemeClr val="tx1"/>
            </a:solidFill>
            <a:round/>
            <a:headEnd/>
            <a:tailEnd/>
          </a:ln>
          <a:effectLst/>
        </p:spPr>
        <p:txBody>
          <a:bodyPr wrap="none" anchor="ctr"/>
          <a:lstStyle/>
          <a:p>
            <a:endParaRPr lang="en-GB"/>
          </a:p>
        </p:txBody>
      </p:sp>
      <p:sp>
        <p:nvSpPr>
          <p:cNvPr id="104451" name="Rectangle 3"/>
          <p:cNvSpPr>
            <a:spLocks noGrp="1" noChangeArrowheads="1"/>
          </p:cNvSpPr>
          <p:nvPr>
            <p:ph type="title"/>
          </p:nvPr>
        </p:nvSpPr>
        <p:spPr>
          <a:xfrm>
            <a:off x="762000" y="228600"/>
            <a:ext cx="7772400" cy="990600"/>
          </a:xfrm>
        </p:spPr>
        <p:txBody>
          <a:bodyPr/>
          <a:lstStyle/>
          <a:p>
            <a:r>
              <a:rPr lang="en-US" sz="4000" u="sng"/>
              <a:t>Androstenedione: nutritional supplement or harmful drug?</a:t>
            </a:r>
          </a:p>
        </p:txBody>
      </p:sp>
      <p:sp>
        <p:nvSpPr>
          <p:cNvPr id="104452" name="Rectangle 4"/>
          <p:cNvSpPr>
            <a:spLocks noGrp="1" noChangeArrowheads="1"/>
          </p:cNvSpPr>
          <p:nvPr>
            <p:ph type="body" idx="1"/>
          </p:nvPr>
        </p:nvSpPr>
        <p:spPr>
          <a:xfrm>
            <a:off x="990600" y="1905000"/>
            <a:ext cx="7924800" cy="4419600"/>
          </a:xfrm>
        </p:spPr>
        <p:txBody>
          <a:bodyPr/>
          <a:lstStyle/>
          <a:p>
            <a:pPr>
              <a:lnSpc>
                <a:spcPct val="90000"/>
              </a:lnSpc>
            </a:pPr>
            <a:r>
              <a:rPr lang="en-US"/>
              <a:t>Claims</a:t>
            </a:r>
          </a:p>
          <a:p>
            <a:pPr lvl="1">
              <a:lnSpc>
                <a:spcPct val="90000"/>
              </a:lnSpc>
            </a:pPr>
            <a:r>
              <a:rPr lang="en-US"/>
              <a:t>Stimulates production of endogenous testosterone</a:t>
            </a:r>
          </a:p>
          <a:p>
            <a:pPr lvl="1">
              <a:lnSpc>
                <a:spcPct val="90000"/>
              </a:lnSpc>
            </a:pPr>
            <a:r>
              <a:rPr lang="en-US"/>
              <a:t>Enables one to train harder</a:t>
            </a:r>
          </a:p>
          <a:p>
            <a:pPr lvl="1">
              <a:lnSpc>
                <a:spcPct val="90000"/>
              </a:lnSpc>
            </a:pPr>
            <a:r>
              <a:rPr lang="en-US"/>
              <a:t>Increases muscle mass</a:t>
            </a:r>
          </a:p>
          <a:p>
            <a:pPr lvl="1">
              <a:lnSpc>
                <a:spcPct val="90000"/>
              </a:lnSpc>
            </a:pPr>
            <a:r>
              <a:rPr lang="en-US"/>
              <a:t>Rapidly repairs tissue injury</a:t>
            </a:r>
          </a:p>
          <a:p>
            <a:pPr>
              <a:lnSpc>
                <a:spcPct val="90000"/>
              </a:lnSpc>
            </a:pPr>
            <a:r>
              <a:rPr lang="en-US" sz="2800"/>
              <a:t>Research shows no effect of supplementation on basal serum testosterone or any training response on muscle size and strength.</a:t>
            </a:r>
          </a:p>
        </p:txBody>
      </p:sp>
      <p:sp>
        <p:nvSpPr>
          <p:cNvPr id="104453" name="Rectangle 5"/>
          <p:cNvSpPr>
            <a:spLocks noChangeArrowheads="1"/>
          </p:cNvSpPr>
          <p:nvPr/>
        </p:nvSpPr>
        <p:spPr bwMode="auto">
          <a:xfrm>
            <a:off x="4479925" y="3017838"/>
            <a:ext cx="184150" cy="822325"/>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104454" name="Rectangle 6"/>
          <p:cNvSpPr>
            <a:spLocks noChangeArrowheads="1"/>
          </p:cNvSpPr>
          <p:nvPr/>
        </p:nvSpPr>
        <p:spPr bwMode="auto">
          <a:xfrm>
            <a:off x="4479925" y="3017838"/>
            <a:ext cx="184150" cy="822325"/>
          </a:xfrm>
          <a:prstGeom prst="rect">
            <a:avLst/>
          </a:prstGeom>
          <a:noFill/>
          <a:ln w="9525">
            <a:noFill/>
            <a:miter lim="800000"/>
            <a:headEnd/>
            <a:tailEnd/>
          </a:ln>
          <a:effectLst/>
        </p:spPr>
        <p:txBody>
          <a:bodyPr wrap="none" anchor="ctr">
            <a:spAutoFit/>
          </a:bodyPr>
          <a:lstStyle/>
          <a:p>
            <a:r>
              <a:rPr lang="en-US"/>
              <a:t/>
            </a:r>
            <a:br>
              <a:rPr lang="en-US"/>
            </a:br>
            <a:endParaRPr lang="en-US"/>
          </a:p>
        </p:txBody>
      </p:sp>
      <p:sp>
        <p:nvSpPr>
          <p:cNvPr id="104455" name="Rectangle 7"/>
          <p:cNvSpPr>
            <a:spLocks noChangeArrowheads="1"/>
          </p:cNvSpPr>
          <p:nvPr/>
        </p:nvSpPr>
        <p:spPr bwMode="auto">
          <a:xfrm>
            <a:off x="4479925" y="3017838"/>
            <a:ext cx="184150" cy="822325"/>
          </a:xfrm>
          <a:prstGeom prst="rect">
            <a:avLst/>
          </a:prstGeom>
          <a:noFill/>
          <a:ln w="9525">
            <a:noFill/>
            <a:miter lim="800000"/>
            <a:headEnd/>
            <a:tailEnd/>
          </a:ln>
          <a:effectLst/>
        </p:spPr>
        <p:txBody>
          <a:bodyPr wrap="none" anchor="ctr">
            <a:spAutoFit/>
          </a:bodyPr>
          <a:lstStyle/>
          <a:p>
            <a:r>
              <a:rPr lang="en-US"/>
              <a:t/>
            </a:r>
            <a:br>
              <a:rPr lang="en-US"/>
            </a:b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5181600" y="6103938"/>
            <a:ext cx="3962400" cy="754062"/>
          </a:xfrm>
          <a:prstGeom prst="rect">
            <a:avLst/>
          </a:prstGeom>
          <a:noFill/>
          <a:ln w="9525">
            <a:solidFill>
              <a:schemeClr val="tx1"/>
            </a:solidFill>
            <a:miter lim="800000"/>
            <a:headEnd/>
            <a:tailEnd/>
          </a:ln>
          <a:effectLst/>
        </p:spPr>
      </p:pic>
      <p:pic>
        <p:nvPicPr>
          <p:cNvPr id="75779" name="Picture 3"/>
          <p:cNvPicPr>
            <a:picLocks noChangeAspect="1" noChangeArrowheads="1"/>
          </p:cNvPicPr>
          <p:nvPr/>
        </p:nvPicPr>
        <p:blipFill>
          <a:blip r:embed="rId3" cstate="print"/>
          <a:srcRect/>
          <a:stretch>
            <a:fillRect/>
          </a:stretch>
        </p:blipFill>
        <p:spPr bwMode="auto">
          <a:xfrm>
            <a:off x="228600" y="381000"/>
            <a:ext cx="5292725" cy="5597525"/>
          </a:xfrm>
          <a:prstGeom prst="rect">
            <a:avLst/>
          </a:prstGeom>
          <a:noFill/>
          <a:ln w="9525">
            <a:solidFill>
              <a:schemeClr val="tx1"/>
            </a:solidFill>
            <a:miter lim="800000"/>
            <a:headEnd/>
            <a:tailEnd/>
          </a:ln>
          <a:effectLst/>
        </p:spPr>
      </p:pic>
      <p:sp>
        <p:nvSpPr>
          <p:cNvPr id="75780" name="AutoShape 4"/>
          <p:cNvSpPr>
            <a:spLocks noChangeArrowheads="1"/>
          </p:cNvSpPr>
          <p:nvPr/>
        </p:nvSpPr>
        <p:spPr bwMode="auto">
          <a:xfrm>
            <a:off x="5638800" y="1066800"/>
            <a:ext cx="3276600" cy="19812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75782" name="Text Box 6"/>
          <p:cNvSpPr txBox="1">
            <a:spLocks noChangeArrowheads="1"/>
          </p:cNvSpPr>
          <p:nvPr/>
        </p:nvSpPr>
        <p:spPr bwMode="auto">
          <a:xfrm>
            <a:off x="5791200" y="1371600"/>
            <a:ext cx="3048000" cy="1917700"/>
          </a:xfrm>
          <a:prstGeom prst="rect">
            <a:avLst/>
          </a:prstGeom>
          <a:noFill/>
          <a:ln w="9525">
            <a:noFill/>
            <a:miter lim="800000"/>
            <a:headEnd/>
            <a:tailEnd/>
          </a:ln>
          <a:effectLst/>
        </p:spPr>
        <p:txBody>
          <a:bodyPr>
            <a:spAutoFit/>
          </a:bodyPr>
          <a:lstStyle/>
          <a:p>
            <a:pPr marL="365125" indent="-365125">
              <a:buFont typeface="Wingdings" pitchFamily="2" charset="2"/>
              <a:buChar char="q"/>
            </a:pPr>
            <a:r>
              <a:rPr lang="en-GB"/>
              <a:t>Steroids can be detected in the urine weeks after use is stopped.</a:t>
            </a:r>
          </a:p>
          <a:p>
            <a:pPr marL="365125" indent="-365125">
              <a:buFont typeface="Wingdings" pitchFamily="2" charset="2"/>
              <a:buChar char="q"/>
            </a:pP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7" name="AutoShape 7"/>
          <p:cNvSpPr>
            <a:spLocks noChangeArrowheads="1"/>
          </p:cNvSpPr>
          <p:nvPr/>
        </p:nvSpPr>
        <p:spPr bwMode="auto">
          <a:xfrm>
            <a:off x="228600" y="1066800"/>
            <a:ext cx="6019800" cy="30480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107522" name="AutoShape 2"/>
          <p:cNvSpPr>
            <a:spLocks noChangeArrowheads="1"/>
          </p:cNvSpPr>
          <p:nvPr/>
        </p:nvSpPr>
        <p:spPr bwMode="auto">
          <a:xfrm>
            <a:off x="228600" y="381000"/>
            <a:ext cx="8610600" cy="609600"/>
          </a:xfrm>
          <a:prstGeom prst="roundRect">
            <a:avLst>
              <a:gd name="adj" fmla="val 16667"/>
            </a:avLst>
          </a:prstGeom>
          <a:noFill/>
          <a:ln w="9525" algn="ctr">
            <a:noFill/>
            <a:round/>
            <a:headEnd/>
            <a:tailEnd/>
          </a:ln>
          <a:effectLst/>
        </p:spPr>
        <p:txBody>
          <a:bodyPr wrap="none" anchor="ctr"/>
          <a:lstStyle/>
          <a:p>
            <a:pPr algn="ctr"/>
            <a:r>
              <a:rPr lang="en-GB" sz="4000" u="sng"/>
              <a:t>Tetrahydrogestrinone </a:t>
            </a:r>
          </a:p>
        </p:txBody>
      </p:sp>
      <p:sp>
        <p:nvSpPr>
          <p:cNvPr id="107524" name="Text Box 4"/>
          <p:cNvSpPr txBox="1">
            <a:spLocks noChangeArrowheads="1"/>
          </p:cNvSpPr>
          <p:nvPr/>
        </p:nvSpPr>
        <p:spPr bwMode="auto">
          <a:xfrm>
            <a:off x="228600" y="1295400"/>
            <a:ext cx="8153400" cy="3013075"/>
          </a:xfrm>
          <a:prstGeom prst="rect">
            <a:avLst/>
          </a:prstGeom>
          <a:noFill/>
          <a:ln w="9525">
            <a:noFill/>
            <a:miter lim="800000"/>
            <a:headEnd/>
            <a:tailEnd/>
          </a:ln>
          <a:effectLst/>
        </p:spPr>
        <p:txBody>
          <a:bodyPr>
            <a:spAutoFit/>
          </a:bodyPr>
          <a:lstStyle/>
          <a:p>
            <a:pPr marL="355600" indent="-355600">
              <a:buFont typeface="Wingdings" pitchFamily="2" charset="2"/>
              <a:buChar char="Ø"/>
            </a:pPr>
            <a:r>
              <a:rPr lang="en-GB"/>
              <a:t>Often referred to as </a:t>
            </a:r>
            <a:r>
              <a:rPr lang="en-GB" b="1"/>
              <a:t>THG</a:t>
            </a:r>
            <a:endParaRPr lang="en-GB"/>
          </a:p>
          <a:p>
            <a:pPr marL="355600" indent="-355600">
              <a:buFont typeface="Wingdings" pitchFamily="2" charset="2"/>
              <a:buChar char="Ø"/>
            </a:pPr>
            <a:endParaRPr lang="en-GB"/>
          </a:p>
          <a:p>
            <a:pPr marL="355600" indent="-355600">
              <a:buFont typeface="Wingdings" pitchFamily="2" charset="2"/>
              <a:buChar char="Ø"/>
            </a:pPr>
            <a:r>
              <a:rPr lang="en-GB"/>
              <a:t>Referred to as a </a:t>
            </a:r>
            <a:r>
              <a:rPr lang="en-GB" i="1"/>
              <a:t>designer drug</a:t>
            </a:r>
          </a:p>
          <a:p>
            <a:pPr marL="355600" indent="-355600">
              <a:buFont typeface="Wingdings" pitchFamily="2" charset="2"/>
              <a:buChar char="Ø"/>
            </a:pPr>
            <a:endParaRPr lang="en-GB" i="1"/>
          </a:p>
          <a:p>
            <a:pPr marL="355600" indent="-355600">
              <a:buFont typeface="Wingdings" pitchFamily="2" charset="2"/>
              <a:buChar char="Ø"/>
            </a:pPr>
            <a:r>
              <a:rPr lang="en-GB"/>
              <a:t>Very potent activator of androgen receptors</a:t>
            </a:r>
          </a:p>
          <a:p>
            <a:pPr marL="355600" indent="-355600">
              <a:buFont typeface="Wingdings" pitchFamily="2" charset="2"/>
              <a:buChar char="Ø"/>
            </a:pPr>
            <a:endParaRPr lang="en-GB"/>
          </a:p>
          <a:p>
            <a:pPr marL="355600" indent="-355600">
              <a:buFont typeface="Wingdings" pitchFamily="2" charset="2"/>
              <a:buChar char="Ø"/>
            </a:pPr>
            <a:r>
              <a:rPr lang="en-GB"/>
              <a:t>10 times more potent than Nandrolone</a:t>
            </a:r>
          </a:p>
          <a:p>
            <a:pPr marL="355600" indent="-355600">
              <a:buFont typeface="Wingdings" pitchFamily="2" charset="2"/>
              <a:buChar char="Ø"/>
            </a:pPr>
            <a:endParaRPr lang="en-GB"/>
          </a:p>
        </p:txBody>
      </p:sp>
      <p:pic>
        <p:nvPicPr>
          <p:cNvPr id="107526" name="Picture 6" descr="Tetrahydrogestrinone"/>
          <p:cNvPicPr>
            <a:picLocks noChangeAspect="1" noChangeArrowheads="1"/>
          </p:cNvPicPr>
          <p:nvPr/>
        </p:nvPicPr>
        <p:blipFill>
          <a:blip r:embed="rId2" cstate="print"/>
          <a:srcRect/>
          <a:stretch>
            <a:fillRect/>
          </a:stretch>
        </p:blipFill>
        <p:spPr bwMode="auto">
          <a:xfrm>
            <a:off x="2819400" y="4191000"/>
            <a:ext cx="3829050" cy="237331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50" name="AutoShape 6"/>
          <p:cNvSpPr>
            <a:spLocks noChangeArrowheads="1"/>
          </p:cNvSpPr>
          <p:nvPr/>
        </p:nvSpPr>
        <p:spPr bwMode="auto">
          <a:xfrm>
            <a:off x="228600" y="1066800"/>
            <a:ext cx="6019800" cy="2362200"/>
          </a:xfrm>
          <a:prstGeom prst="roundRect">
            <a:avLst>
              <a:gd name="adj" fmla="val 16667"/>
            </a:avLst>
          </a:prstGeom>
          <a:gradFill rotWithShape="1">
            <a:gsLst>
              <a:gs pos="0">
                <a:schemeClr val="folHlink"/>
              </a:gs>
              <a:gs pos="100000">
                <a:schemeClr val="bg1"/>
              </a:gs>
            </a:gsLst>
            <a:lin ang="5400000" scaled="1"/>
          </a:gradFill>
          <a:ln w="9525" algn="ctr">
            <a:solidFill>
              <a:schemeClr val="tx1"/>
            </a:solidFill>
            <a:round/>
            <a:headEnd/>
            <a:tailEnd/>
          </a:ln>
          <a:effectLst/>
        </p:spPr>
        <p:txBody>
          <a:bodyPr wrap="none" anchor="ctr"/>
          <a:lstStyle/>
          <a:p>
            <a:pPr algn="ctr"/>
            <a:endParaRPr lang="en-GB"/>
          </a:p>
        </p:txBody>
      </p:sp>
      <p:sp>
        <p:nvSpPr>
          <p:cNvPr id="108546" name="AutoShape 2"/>
          <p:cNvSpPr>
            <a:spLocks noChangeArrowheads="1"/>
          </p:cNvSpPr>
          <p:nvPr/>
        </p:nvSpPr>
        <p:spPr bwMode="auto">
          <a:xfrm>
            <a:off x="228600" y="381000"/>
            <a:ext cx="8610600" cy="609600"/>
          </a:xfrm>
          <a:prstGeom prst="roundRect">
            <a:avLst>
              <a:gd name="adj" fmla="val 16667"/>
            </a:avLst>
          </a:prstGeom>
          <a:noFill/>
          <a:ln w="9525" algn="ctr">
            <a:noFill/>
            <a:round/>
            <a:headEnd/>
            <a:tailEnd/>
          </a:ln>
          <a:effectLst/>
        </p:spPr>
        <p:txBody>
          <a:bodyPr wrap="none" anchor="ctr"/>
          <a:lstStyle/>
          <a:p>
            <a:pPr algn="ctr"/>
            <a:r>
              <a:rPr lang="en-GB" sz="4000" u="sng"/>
              <a:t>Tetrahydrogestrinone </a:t>
            </a:r>
          </a:p>
        </p:txBody>
      </p:sp>
      <p:sp>
        <p:nvSpPr>
          <p:cNvPr id="108548" name="Text Box 4"/>
          <p:cNvSpPr txBox="1">
            <a:spLocks noChangeArrowheads="1"/>
          </p:cNvSpPr>
          <p:nvPr/>
        </p:nvSpPr>
        <p:spPr bwMode="auto">
          <a:xfrm>
            <a:off x="228600" y="1295400"/>
            <a:ext cx="8153400" cy="1917700"/>
          </a:xfrm>
          <a:prstGeom prst="rect">
            <a:avLst/>
          </a:prstGeom>
          <a:noFill/>
          <a:ln w="9525">
            <a:noFill/>
            <a:miter lim="800000"/>
            <a:headEnd/>
            <a:tailEnd/>
          </a:ln>
          <a:effectLst/>
        </p:spPr>
        <p:txBody>
          <a:bodyPr>
            <a:spAutoFit/>
          </a:bodyPr>
          <a:lstStyle/>
          <a:p>
            <a:pPr marL="355600" indent="-355600">
              <a:buFont typeface="Wingdings" pitchFamily="2" charset="2"/>
              <a:buChar char="Ø"/>
            </a:pPr>
            <a:r>
              <a:rPr lang="en-GB"/>
              <a:t>Often referred to </a:t>
            </a:r>
            <a:r>
              <a:rPr lang="en-GB" b="1" u="sng"/>
              <a:t>The Clear</a:t>
            </a:r>
            <a:endParaRPr lang="en-GB" u="sng"/>
          </a:p>
          <a:p>
            <a:pPr marL="355600" indent="-355600">
              <a:buFont typeface="Wingdings" pitchFamily="2" charset="2"/>
              <a:buChar char="Ø"/>
            </a:pPr>
            <a:endParaRPr lang="en-GB"/>
          </a:p>
          <a:p>
            <a:pPr marL="355600" indent="-355600">
              <a:buFont typeface="Wingdings" pitchFamily="2" charset="2"/>
              <a:buChar char="Ø"/>
            </a:pPr>
            <a:r>
              <a:rPr lang="en-GB"/>
              <a:t>The ‘drug was undetectable or ‘invisible’</a:t>
            </a:r>
            <a:endParaRPr lang="en-GB" i="1"/>
          </a:p>
          <a:p>
            <a:pPr marL="355600" indent="-355600">
              <a:buFont typeface="Wingdings" pitchFamily="2" charset="2"/>
              <a:buChar char="Ø"/>
            </a:pPr>
            <a:endParaRPr lang="en-GB" i="1"/>
          </a:p>
          <a:p>
            <a:pPr marL="355600" indent="-355600">
              <a:buFont typeface="Wingdings" pitchFamily="2" charset="2"/>
              <a:buChar char="Ø"/>
            </a:pPr>
            <a:r>
              <a:rPr lang="en-GB"/>
              <a:t>Used by Marion Jones and Dwain Chambers</a:t>
            </a:r>
          </a:p>
        </p:txBody>
      </p:sp>
      <p:sp>
        <p:nvSpPr>
          <p:cNvPr id="108549" name="Text Box 5"/>
          <p:cNvSpPr txBox="1">
            <a:spLocks noChangeArrowheads="1"/>
          </p:cNvSpPr>
          <p:nvPr/>
        </p:nvSpPr>
        <p:spPr bwMode="auto">
          <a:xfrm>
            <a:off x="2819400" y="4038600"/>
            <a:ext cx="5943600" cy="2339975"/>
          </a:xfrm>
          <a:prstGeom prst="rect">
            <a:avLst/>
          </a:prstGeom>
          <a:noFill/>
          <a:ln w="57150" cmpd="thickThin">
            <a:solidFill>
              <a:schemeClr val="tx1"/>
            </a:solidFill>
            <a:miter lim="800000"/>
            <a:headEnd/>
            <a:tailEnd/>
          </a:ln>
          <a:effectLst/>
        </p:spPr>
        <p:txBody>
          <a:bodyPr>
            <a:spAutoFit/>
          </a:bodyPr>
          <a:lstStyle/>
          <a:p>
            <a:pPr marL="355600" indent="-355600">
              <a:buFont typeface="Wingdings" pitchFamily="2" charset="2"/>
              <a:buNone/>
            </a:pPr>
            <a:r>
              <a:rPr lang="en-GB" u="sng" dirty="0"/>
              <a:t>UCLA Olympic Analytical Lab</a:t>
            </a:r>
          </a:p>
          <a:p>
            <a:pPr marL="355600" indent="-355600">
              <a:buFont typeface="Wingdings" pitchFamily="2" charset="2"/>
              <a:buNone/>
            </a:pPr>
            <a:endParaRPr lang="en-GB" u="sng" dirty="0"/>
          </a:p>
          <a:p>
            <a:pPr marL="355600" indent="-355600">
              <a:buFont typeface="Wingdings" pitchFamily="2" charset="2"/>
              <a:buChar char="q"/>
            </a:pPr>
            <a:r>
              <a:rPr lang="en-GB" dirty="0" smtClean="0"/>
              <a:t>Don Catlin developed a test </a:t>
            </a:r>
            <a:r>
              <a:rPr lang="en-GB" dirty="0"/>
              <a:t>for THG</a:t>
            </a:r>
          </a:p>
          <a:p>
            <a:pPr marL="355600" indent="-355600"/>
            <a:endParaRPr lang="en-GB" dirty="0"/>
          </a:p>
          <a:p>
            <a:pPr marL="355600" indent="-355600">
              <a:buFont typeface="Wingdings" pitchFamily="2" charset="2"/>
              <a:buChar char="q"/>
            </a:pPr>
            <a:r>
              <a:rPr lang="en-GB" i="1" dirty="0"/>
              <a:t>Chicago Tribune</a:t>
            </a:r>
            <a:r>
              <a:rPr lang="en-GB" dirty="0"/>
              <a:t> named him </a:t>
            </a:r>
            <a:r>
              <a:rPr lang="en-GB" u="sng" dirty="0"/>
              <a:t>Sportsman of the Year! </a:t>
            </a:r>
          </a:p>
        </p:txBody>
      </p:sp>
      <p:pic>
        <p:nvPicPr>
          <p:cNvPr id="108551" name="Picture 7" descr="images"/>
          <p:cNvPicPr>
            <a:picLocks noChangeAspect="1" noChangeArrowheads="1"/>
          </p:cNvPicPr>
          <p:nvPr/>
        </p:nvPicPr>
        <p:blipFill>
          <a:blip r:embed="rId2" cstate="print"/>
          <a:srcRect/>
          <a:stretch>
            <a:fillRect/>
          </a:stretch>
        </p:blipFill>
        <p:spPr bwMode="auto">
          <a:xfrm>
            <a:off x="6858000" y="1600200"/>
            <a:ext cx="1447800" cy="14478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990600"/>
            <a:ext cx="7772400" cy="685800"/>
          </a:xfrm>
        </p:spPr>
        <p:txBody>
          <a:bodyPr/>
          <a:lstStyle/>
          <a:p>
            <a:r>
              <a:rPr lang="en-US" u="sng"/>
              <a:t>Growth Hormone</a:t>
            </a:r>
          </a:p>
        </p:txBody>
      </p:sp>
      <p:sp>
        <p:nvSpPr>
          <p:cNvPr id="112643" name="Rectangle 3"/>
          <p:cNvSpPr>
            <a:spLocks noGrp="1" noChangeArrowheads="1"/>
          </p:cNvSpPr>
          <p:nvPr>
            <p:ph type="body" idx="1"/>
          </p:nvPr>
        </p:nvSpPr>
        <p:spPr>
          <a:xfrm>
            <a:off x="990600" y="1752600"/>
            <a:ext cx="7848600" cy="4724400"/>
          </a:xfrm>
          <a:ln>
            <a:solidFill>
              <a:schemeClr val="tx1"/>
            </a:solidFill>
          </a:ln>
        </p:spPr>
        <p:txBody>
          <a:bodyPr/>
          <a:lstStyle/>
          <a:p>
            <a:r>
              <a:rPr lang="en-US" sz="2800"/>
              <a:t>Genetic engineering comes to sports</a:t>
            </a:r>
          </a:p>
          <a:p>
            <a:pPr lvl="1"/>
            <a:r>
              <a:rPr lang="en-US" sz="2400"/>
              <a:t>Human growth hormone</a:t>
            </a:r>
          </a:p>
          <a:p>
            <a:pPr lvl="2"/>
            <a:r>
              <a:rPr lang="en-US" sz="2000"/>
              <a:t>Produced in the pituitary gland</a:t>
            </a:r>
          </a:p>
          <a:p>
            <a:pPr lvl="2"/>
            <a:r>
              <a:rPr lang="en-US" sz="2000"/>
              <a:t>Stimulates bone and cartilage growth</a:t>
            </a:r>
          </a:p>
          <a:p>
            <a:pPr lvl="2"/>
            <a:r>
              <a:rPr lang="en-US" sz="2000"/>
              <a:t>Enhances fatty acid oxidation</a:t>
            </a:r>
          </a:p>
          <a:p>
            <a:pPr lvl="2"/>
            <a:r>
              <a:rPr lang="en-US" sz="2000"/>
              <a:t>Reduces glucose and amino acid breakdown</a:t>
            </a:r>
          </a:p>
          <a:p>
            <a:pPr lvl="1"/>
            <a:r>
              <a:rPr lang="en-US" sz="2400"/>
              <a:t>Excess GH may result in</a:t>
            </a:r>
          </a:p>
          <a:p>
            <a:pPr lvl="2"/>
            <a:r>
              <a:rPr lang="en-US" sz="2000"/>
              <a:t>Gigantism (overgrowth of the entire body)</a:t>
            </a:r>
          </a:p>
          <a:p>
            <a:pPr lvl="2"/>
            <a:r>
              <a:rPr lang="en-US" sz="2000"/>
              <a:t>Acromegaly (enlarged facial features)</a:t>
            </a:r>
          </a:p>
          <a:p>
            <a:pPr lvl="1"/>
            <a:r>
              <a:rPr lang="en-US" sz="2400"/>
              <a:t>No unanimity among researchers as to effectiveness.</a:t>
            </a:r>
          </a:p>
          <a:p>
            <a:pPr lvl="1"/>
            <a:r>
              <a:rPr lang="en-US" sz="2400"/>
              <a:t>Cannot be detected in urine because naturally occurring.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04800" y="533400"/>
            <a:ext cx="7848600" cy="990600"/>
          </a:xfrm>
        </p:spPr>
        <p:txBody>
          <a:bodyPr/>
          <a:lstStyle/>
          <a:p>
            <a:r>
              <a:rPr lang="en-US" sz="4000" u="sng"/>
              <a:t>Erythropoietin (EPO)</a:t>
            </a:r>
            <a:br>
              <a:rPr lang="en-US" sz="4000" u="sng"/>
            </a:br>
            <a:endParaRPr lang="en-US" sz="4000" u="sng"/>
          </a:p>
        </p:txBody>
      </p:sp>
      <p:sp>
        <p:nvSpPr>
          <p:cNvPr id="109572" name="Rectangle 4"/>
          <p:cNvSpPr>
            <a:spLocks noGrp="1" noChangeArrowheads="1"/>
          </p:cNvSpPr>
          <p:nvPr>
            <p:ph type="body" idx="1"/>
          </p:nvPr>
        </p:nvSpPr>
        <p:spPr>
          <a:xfrm>
            <a:off x="533400" y="1524000"/>
            <a:ext cx="7772400" cy="4114800"/>
          </a:xfrm>
          <a:gradFill rotWithShape="1">
            <a:gsLst>
              <a:gs pos="0">
                <a:schemeClr val="bg2"/>
              </a:gs>
              <a:gs pos="100000">
                <a:schemeClr val="bg1"/>
              </a:gs>
            </a:gsLst>
            <a:lin ang="5400000" scaled="1"/>
          </a:gradFill>
        </p:spPr>
        <p:txBody>
          <a:bodyPr/>
          <a:lstStyle/>
          <a:p>
            <a:pPr>
              <a:lnSpc>
                <a:spcPct val="80000"/>
              </a:lnSpc>
              <a:buFont typeface="Wingdings" pitchFamily="2" charset="2"/>
              <a:buChar char="Ø"/>
            </a:pPr>
            <a:r>
              <a:rPr lang="en-GB"/>
              <a:t>Erythropoietin (EPO) is a peptide hormone that is produced naturally by the human body. EPO is released from the kidneys and acts on the bone marrow to stimulate red blood cell production. </a:t>
            </a:r>
            <a:br>
              <a:rPr lang="en-GB"/>
            </a:br>
            <a:endParaRPr lang="en-GB"/>
          </a:p>
          <a:p>
            <a:pPr>
              <a:lnSpc>
                <a:spcPct val="80000"/>
              </a:lnSpc>
              <a:buFont typeface="Wingdings" pitchFamily="2" charset="2"/>
              <a:buChar char="Ø"/>
            </a:pPr>
            <a:r>
              <a:rPr lang="en-GB"/>
              <a:t>An increase in red blood cells improves the amount of oxygen that the blood can carry to the body’s muscles. It may also increase the body’s capacity to buffer lactic acid.</a:t>
            </a:r>
          </a:p>
          <a:p>
            <a:pPr>
              <a:lnSpc>
                <a:spcPct val="80000"/>
              </a:lnSpc>
              <a:buFont typeface="Wingdings" pitchFamily="2" charset="2"/>
              <a:buChar char="Ø"/>
            </a:pPr>
            <a:endParaRPr lang="en-GB" b="1"/>
          </a:p>
          <a:p>
            <a:pPr>
              <a:lnSpc>
                <a:spcPct val="80000"/>
              </a:lnSpc>
              <a:buFont typeface="Wingdings" pitchFamily="2" charset="2"/>
              <a:buChar char="Ø"/>
            </a:pPr>
            <a:endParaRPr lang="en-GB"/>
          </a:p>
          <a:p>
            <a:pPr>
              <a:lnSpc>
                <a:spcPct val="80000"/>
              </a:lnSpc>
              <a:buFont typeface="Wingdings" pitchFamily="2" charset="2"/>
              <a:buChar char="Ø"/>
            </a:pP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838200"/>
            <a:ext cx="7848600" cy="990600"/>
          </a:xfrm>
        </p:spPr>
        <p:txBody>
          <a:bodyPr/>
          <a:lstStyle/>
          <a:p>
            <a:r>
              <a:rPr lang="en-US" u="sng"/>
              <a:t>Hormonal Blood Boosting</a:t>
            </a:r>
          </a:p>
        </p:txBody>
      </p:sp>
      <p:sp>
        <p:nvSpPr>
          <p:cNvPr id="43011" name="Rectangle 3"/>
          <p:cNvSpPr>
            <a:spLocks noGrp="1" noChangeArrowheads="1"/>
          </p:cNvSpPr>
          <p:nvPr>
            <p:ph type="body" idx="1"/>
          </p:nvPr>
        </p:nvSpPr>
        <p:spPr>
          <a:xfrm>
            <a:off x="1384300" y="2057400"/>
            <a:ext cx="7391400" cy="4267200"/>
          </a:xfrm>
          <a:gradFill rotWithShape="1">
            <a:gsLst>
              <a:gs pos="0">
                <a:schemeClr val="bg2"/>
              </a:gs>
              <a:gs pos="100000">
                <a:schemeClr val="bg1"/>
              </a:gs>
            </a:gsLst>
            <a:lin ang="5400000" scaled="1"/>
          </a:gradFill>
        </p:spPr>
        <p:txBody>
          <a:bodyPr/>
          <a:lstStyle/>
          <a:p>
            <a:r>
              <a:rPr lang="en-US"/>
              <a:t>Erythropoietin (EPO)</a:t>
            </a:r>
          </a:p>
          <a:p>
            <a:pPr lvl="1"/>
            <a:r>
              <a:rPr lang="en-US"/>
              <a:t>Synthetic version of a hormone produced by the kidneys</a:t>
            </a:r>
          </a:p>
          <a:p>
            <a:pPr lvl="1"/>
            <a:r>
              <a:rPr lang="en-US"/>
              <a:t>May increase RBC number by 12%</a:t>
            </a:r>
          </a:p>
          <a:p>
            <a:pPr lvl="1"/>
            <a:r>
              <a:rPr lang="en-US"/>
              <a:t>Unconventional or nonmedical administration may create </a:t>
            </a:r>
            <a:r>
              <a:rPr lang="en-US">
                <a:cs typeface="Times New Roman" pitchFamily="18" charset="0"/>
              </a:rPr>
              <a:t>&gt;60</a:t>
            </a:r>
            <a:r>
              <a:rPr lang="en-US"/>
              <a:t>% increase.</a:t>
            </a:r>
          </a:p>
          <a:p>
            <a:pPr lvl="2"/>
            <a:r>
              <a:rPr lang="en-US"/>
              <a:t>Increases blood viscosity.</a:t>
            </a:r>
          </a:p>
          <a:p>
            <a:pPr lvl="2"/>
            <a:r>
              <a:rPr lang="en-US"/>
              <a:t>Increases risk of stroke, heart attack, heart failure, pulmonary edema</a:t>
            </a:r>
          </a:p>
        </p:txBody>
      </p:sp>
      <p:pic>
        <p:nvPicPr>
          <p:cNvPr id="43012" name="Picture 4" descr="MCj04349120000[1]"/>
          <p:cNvPicPr>
            <a:picLocks noChangeAspect="1" noChangeArrowheads="1"/>
          </p:cNvPicPr>
          <p:nvPr/>
        </p:nvPicPr>
        <p:blipFill>
          <a:blip r:embed="rId2" cstate="print"/>
          <a:srcRect/>
          <a:stretch>
            <a:fillRect/>
          </a:stretch>
        </p:blipFill>
        <p:spPr bwMode="auto">
          <a:xfrm>
            <a:off x="0" y="4343400"/>
            <a:ext cx="2286000" cy="2286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219200" y="381000"/>
            <a:ext cx="6613525" cy="1143000"/>
          </a:xfrm>
          <a:noFill/>
          <a:ln/>
        </p:spPr>
        <p:txBody>
          <a:bodyPr/>
          <a:lstStyle/>
          <a:p>
            <a:pPr>
              <a:lnSpc>
                <a:spcPct val="90000"/>
              </a:lnSpc>
            </a:pPr>
            <a:r>
              <a:rPr lang="en-US" b="0" u="sng">
                <a:solidFill>
                  <a:schemeClr val="tx1"/>
                </a:solidFill>
                <a:cs typeface="Times New Roman" pitchFamily="18" charset="0"/>
              </a:rPr>
              <a:t>Clinical testing</a:t>
            </a:r>
          </a:p>
        </p:txBody>
      </p:sp>
      <p:sp>
        <p:nvSpPr>
          <p:cNvPr id="82947" name="Rectangle 3"/>
          <p:cNvSpPr>
            <a:spLocks noGrp="1" noChangeArrowheads="1"/>
          </p:cNvSpPr>
          <p:nvPr>
            <p:ph type="body" idx="1"/>
          </p:nvPr>
        </p:nvSpPr>
        <p:spPr>
          <a:xfrm>
            <a:off x="576263" y="1981200"/>
            <a:ext cx="8194675" cy="4114800"/>
          </a:xfrm>
          <a:noFill/>
          <a:ln/>
        </p:spPr>
        <p:txBody>
          <a:bodyPr/>
          <a:lstStyle/>
          <a:p>
            <a:pPr>
              <a:lnSpc>
                <a:spcPct val="90000"/>
              </a:lnSpc>
              <a:buFont typeface="Wingdings" pitchFamily="2" charset="2"/>
              <a:buChar char="Ø"/>
            </a:pPr>
            <a:r>
              <a:rPr lang="en-US" sz="2800" b="0">
                <a:cs typeface="Times New Roman" pitchFamily="18" charset="0"/>
              </a:rPr>
              <a:t>Phase 1 (volunteers)</a:t>
            </a:r>
          </a:p>
          <a:p>
            <a:pPr>
              <a:lnSpc>
                <a:spcPct val="90000"/>
              </a:lnSpc>
              <a:buFont typeface="Wingdings" pitchFamily="2" charset="2"/>
              <a:buChar char="Ø"/>
            </a:pPr>
            <a:r>
              <a:rPr lang="en-US" sz="2800" b="0">
                <a:cs typeface="Times New Roman" pitchFamily="18" charset="0"/>
              </a:rPr>
              <a:t>Phase 2 (patients)</a:t>
            </a:r>
          </a:p>
          <a:p>
            <a:pPr>
              <a:lnSpc>
                <a:spcPct val="90000"/>
              </a:lnSpc>
              <a:buFont typeface="Wingdings" pitchFamily="2" charset="2"/>
              <a:buChar char="Ø"/>
            </a:pPr>
            <a:r>
              <a:rPr lang="en-US" sz="2800" b="0">
                <a:cs typeface="Times New Roman" pitchFamily="18" charset="0"/>
              </a:rPr>
              <a:t>Phase 3 (large scale multi-centre)</a:t>
            </a:r>
          </a:p>
          <a:p>
            <a:pPr>
              <a:lnSpc>
                <a:spcPct val="90000"/>
              </a:lnSpc>
              <a:buFont typeface="Wingdings" pitchFamily="2" charset="2"/>
              <a:buChar char="Ø"/>
            </a:pPr>
            <a:r>
              <a:rPr lang="en-US" sz="2800" b="0">
                <a:cs typeface="Times New Roman" pitchFamily="18" charset="0"/>
              </a:rPr>
              <a:t>Phase 4 (post registration monitoring)</a:t>
            </a:r>
          </a:p>
          <a:p>
            <a:pPr>
              <a:lnSpc>
                <a:spcPct val="90000"/>
              </a:lnSpc>
              <a:buFont typeface="Wingdings" pitchFamily="2" charset="2"/>
              <a:buChar char="Ø"/>
            </a:pPr>
            <a:endParaRPr lang="en-US" sz="2800" b="0">
              <a:cs typeface="Times New Roman" pitchFamily="18" charset="0"/>
            </a:endParaRPr>
          </a:p>
          <a:p>
            <a:pPr>
              <a:lnSpc>
                <a:spcPct val="90000"/>
              </a:lnSpc>
              <a:buFont typeface="Wingdings" pitchFamily="2" charset="2"/>
              <a:buNone/>
            </a:pPr>
            <a:r>
              <a:rPr lang="en-US" sz="2800" b="0">
                <a:cs typeface="Times New Roman" pitchFamily="18" charset="0"/>
              </a:rPr>
              <a:t>Phases can also be defined by the information you are trying to get out of the testing.</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0"/>
            <a:ext cx="7848600" cy="990600"/>
          </a:xfrm>
        </p:spPr>
        <p:txBody>
          <a:bodyPr/>
          <a:lstStyle/>
          <a:p>
            <a:r>
              <a:rPr lang="en-US" sz="4800" u="sng"/>
              <a:t>EPO Abuse: WADA</a:t>
            </a:r>
          </a:p>
        </p:txBody>
      </p:sp>
      <p:sp>
        <p:nvSpPr>
          <p:cNvPr id="110595" name="Rectangle 3"/>
          <p:cNvSpPr>
            <a:spLocks noGrp="1" noChangeArrowheads="1"/>
          </p:cNvSpPr>
          <p:nvPr>
            <p:ph type="body" idx="1"/>
          </p:nvPr>
        </p:nvSpPr>
        <p:spPr>
          <a:xfrm>
            <a:off x="457200" y="990600"/>
            <a:ext cx="8382000" cy="4114800"/>
          </a:xfrm>
        </p:spPr>
        <p:txBody>
          <a:bodyPr/>
          <a:lstStyle/>
          <a:p>
            <a:pPr>
              <a:lnSpc>
                <a:spcPct val="80000"/>
              </a:lnSpc>
              <a:buFontTx/>
              <a:buNone/>
            </a:pPr>
            <a:r>
              <a:rPr lang="en-GB" sz="2800"/>
              <a:t>‘</a:t>
            </a:r>
            <a:r>
              <a:rPr lang="en-GB" sz="2800" i="1"/>
              <a:t>While proper use of EPO has an enormous therapeutic benefit in the treatment of anaemia related to cancer or kidney disease, its misuse can lead to serious health risks for athletes who use this substance simply to gain a competitive edge. It is well known that EPO, by thickening the blood, leads to an increased risk of several deadly diseases, such as heart disease, stroke, and cerebral or pulmonary embolism. The misuse of recombinant human EPO may also lead to autoimmune diseases with serious health consequences</a:t>
            </a:r>
            <a:r>
              <a:rPr lang="en-GB" sz="2800"/>
              <a:t>.’</a:t>
            </a:r>
          </a:p>
          <a:p>
            <a:pPr>
              <a:lnSpc>
                <a:spcPct val="80000"/>
              </a:lnSpc>
              <a:buFontTx/>
              <a:buNone/>
            </a:pPr>
            <a:endParaRPr lang="en-GB" sz="2800"/>
          </a:p>
        </p:txBody>
      </p:sp>
      <p:sp>
        <p:nvSpPr>
          <p:cNvPr id="110596" name="Rectangle 4"/>
          <p:cNvSpPr>
            <a:spLocks noChangeArrowheads="1"/>
          </p:cNvSpPr>
          <p:nvPr/>
        </p:nvSpPr>
        <p:spPr bwMode="auto">
          <a:xfrm>
            <a:off x="1447800" y="4800600"/>
            <a:ext cx="7315200" cy="1815882"/>
          </a:xfrm>
          <a:prstGeom prst="rect">
            <a:avLst/>
          </a:prstGeom>
          <a:noFill/>
          <a:ln w="57150" cmpd="thickThin">
            <a:solidFill>
              <a:srgbClr val="CC0000"/>
            </a:solidFill>
            <a:miter lim="800000"/>
            <a:headEnd/>
            <a:tailEnd/>
          </a:ln>
          <a:effectLst/>
        </p:spPr>
        <p:txBody>
          <a:bodyPr wrap="square">
            <a:spAutoFit/>
          </a:bodyPr>
          <a:lstStyle/>
          <a:p>
            <a:pPr marL="355600" indent="-355600">
              <a:buFont typeface="Wingdings" pitchFamily="2" charset="2"/>
              <a:buChar char="q"/>
            </a:pPr>
            <a:r>
              <a:rPr lang="en-GB" sz="2800" dirty="0">
                <a:solidFill>
                  <a:srgbClr val="CC0000"/>
                </a:solidFill>
              </a:rPr>
              <a:t>EPO use is prevalent in </a:t>
            </a:r>
            <a:r>
              <a:rPr lang="en-GB" sz="2800" dirty="0" smtClean="0">
                <a:solidFill>
                  <a:srgbClr val="CC0000"/>
                </a:solidFill>
              </a:rPr>
              <a:t>cycling – just ask Lance Armstrong.</a:t>
            </a:r>
            <a:endParaRPr lang="en-GB" sz="2800" dirty="0">
              <a:solidFill>
                <a:srgbClr val="CC0000"/>
              </a:solidFill>
            </a:endParaRPr>
          </a:p>
          <a:p>
            <a:pPr marL="355600" indent="-355600">
              <a:buFont typeface="Wingdings" pitchFamily="2" charset="2"/>
              <a:buChar char="q"/>
            </a:pPr>
            <a:r>
              <a:rPr lang="en-GB" sz="2800" dirty="0">
                <a:solidFill>
                  <a:srgbClr val="CC0000"/>
                </a:solidFill>
              </a:rPr>
              <a:t>Has allegedly contributed to ~20 deaths (heart attack) among competitive cyclists.</a:t>
            </a:r>
            <a:endParaRPr lang="en-GB" sz="3200" dirty="0">
              <a:solidFill>
                <a:srgbClr val="CC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22" name="AutoShape 6"/>
          <p:cNvSpPr>
            <a:spLocks noChangeArrowheads="1"/>
          </p:cNvSpPr>
          <p:nvPr/>
        </p:nvSpPr>
        <p:spPr bwMode="auto">
          <a:xfrm>
            <a:off x="4876800" y="990600"/>
            <a:ext cx="3962400" cy="5257800"/>
          </a:xfrm>
          <a:prstGeom prst="roundRect">
            <a:avLst>
              <a:gd name="adj" fmla="val 16667"/>
            </a:avLst>
          </a:prstGeom>
          <a:gradFill rotWithShape="1">
            <a:gsLst>
              <a:gs pos="0">
                <a:schemeClr val="bg2"/>
              </a:gs>
              <a:gs pos="100000">
                <a:schemeClr val="bg1"/>
              </a:gs>
            </a:gsLst>
            <a:lin ang="5400000" scaled="1"/>
          </a:gradFill>
          <a:ln w="9525">
            <a:solidFill>
              <a:schemeClr val="tx1"/>
            </a:solidFill>
            <a:round/>
            <a:headEnd/>
            <a:tailEnd/>
          </a:ln>
          <a:effectLst/>
        </p:spPr>
        <p:txBody>
          <a:bodyPr wrap="none" anchor="ctr"/>
          <a:lstStyle/>
          <a:p>
            <a:endParaRPr lang="en-GB"/>
          </a:p>
        </p:txBody>
      </p:sp>
      <p:sp>
        <p:nvSpPr>
          <p:cNvPr id="111618" name="Rectangle 2"/>
          <p:cNvSpPr>
            <a:spLocks noGrp="1" noChangeArrowheads="1"/>
          </p:cNvSpPr>
          <p:nvPr>
            <p:ph type="title"/>
          </p:nvPr>
        </p:nvSpPr>
        <p:spPr>
          <a:xfrm>
            <a:off x="685800" y="0"/>
            <a:ext cx="7848600" cy="990600"/>
          </a:xfrm>
        </p:spPr>
        <p:txBody>
          <a:bodyPr/>
          <a:lstStyle/>
          <a:p>
            <a:r>
              <a:rPr lang="en-US" sz="4800" u="sng"/>
              <a:t>Detection of EPO</a:t>
            </a:r>
          </a:p>
        </p:txBody>
      </p:sp>
      <p:sp>
        <p:nvSpPr>
          <p:cNvPr id="111620" name="Rectangle 4"/>
          <p:cNvSpPr>
            <a:spLocks noGrp="1" noChangeArrowheads="1"/>
          </p:cNvSpPr>
          <p:nvPr>
            <p:ph type="body" idx="1"/>
          </p:nvPr>
        </p:nvSpPr>
        <p:spPr>
          <a:xfrm>
            <a:off x="4876800" y="1295400"/>
            <a:ext cx="3962400" cy="2286000"/>
          </a:xfrm>
          <a:noFill/>
        </p:spPr>
        <p:txBody>
          <a:bodyPr/>
          <a:lstStyle/>
          <a:p>
            <a:pPr marL="533400" indent="-533400">
              <a:lnSpc>
                <a:spcPct val="90000"/>
              </a:lnSpc>
              <a:buFont typeface="Wingdings" pitchFamily="2" charset="2"/>
              <a:buChar char="q"/>
            </a:pPr>
            <a:r>
              <a:rPr lang="en-GB" sz="2800"/>
              <a:t>Cannot be detected in urine, blood hematocit acts as a marker.</a:t>
            </a:r>
          </a:p>
          <a:p>
            <a:pPr marL="533400" indent="-533400">
              <a:lnSpc>
                <a:spcPct val="90000"/>
              </a:lnSpc>
              <a:buFont typeface="Wingdings" pitchFamily="2" charset="2"/>
              <a:buChar char="q"/>
            </a:pPr>
            <a:r>
              <a:rPr lang="en-GB" sz="2800"/>
              <a:t>Hematocrit is the proportion of blood volume that is occupied by red blood cells. </a:t>
            </a:r>
          </a:p>
          <a:p>
            <a:pPr marL="533400" indent="-533400">
              <a:lnSpc>
                <a:spcPct val="90000"/>
              </a:lnSpc>
              <a:buFont typeface="Wingdings" pitchFamily="2" charset="2"/>
              <a:buChar char="q"/>
            </a:pPr>
            <a:r>
              <a:rPr lang="en-GB" sz="2800"/>
              <a:t>Hematocrit set at 50% for males and 47% for females.</a:t>
            </a:r>
          </a:p>
          <a:p>
            <a:pPr marL="533400" indent="-533400">
              <a:lnSpc>
                <a:spcPct val="90000"/>
              </a:lnSpc>
              <a:buFont typeface="Wingdings" pitchFamily="2" charset="2"/>
              <a:buChar char="q"/>
            </a:pPr>
            <a:endParaRPr lang="en-GB" sz="2800"/>
          </a:p>
        </p:txBody>
      </p:sp>
      <p:pic>
        <p:nvPicPr>
          <p:cNvPr id="111621" name="Picture 5" descr="image002"/>
          <p:cNvPicPr>
            <a:picLocks noChangeAspect="1" noChangeArrowheads="1"/>
          </p:cNvPicPr>
          <p:nvPr/>
        </p:nvPicPr>
        <p:blipFill>
          <a:blip r:embed="rId2" cstate="print"/>
          <a:srcRect/>
          <a:stretch>
            <a:fillRect/>
          </a:stretch>
        </p:blipFill>
        <p:spPr bwMode="auto">
          <a:xfrm>
            <a:off x="228600" y="1524000"/>
            <a:ext cx="4572000" cy="3984625"/>
          </a:xfrm>
          <a:prstGeom prst="rect">
            <a:avLst/>
          </a:prstGeom>
          <a:noFill/>
          <a:ln w="38100">
            <a:solidFill>
              <a:schemeClr val="tx1"/>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28625" y="755650"/>
            <a:ext cx="7750175" cy="857250"/>
          </a:xfrm>
          <a:prstGeom prst="rect">
            <a:avLst/>
          </a:prstGeom>
          <a:noFill/>
          <a:ln w="12700">
            <a:noFill/>
            <a:miter lim="800000"/>
            <a:headEnd/>
            <a:tailEnd/>
          </a:ln>
          <a:effectLst/>
        </p:spPr>
        <p:txBody>
          <a:bodyPr lIns="90488" tIns="46038" rIns="90488" bIns="46038" anchor="ctr"/>
          <a:lstStyle/>
          <a:p>
            <a:endParaRPr lang="en-GB"/>
          </a:p>
        </p:txBody>
      </p:sp>
      <p:sp>
        <p:nvSpPr>
          <p:cNvPr id="86019" name="Rectangle 3"/>
          <p:cNvSpPr>
            <a:spLocks noGrp="1" noChangeArrowheads="1"/>
          </p:cNvSpPr>
          <p:nvPr>
            <p:ph type="title"/>
          </p:nvPr>
        </p:nvSpPr>
        <p:spPr>
          <a:xfrm>
            <a:off x="457200" y="381000"/>
            <a:ext cx="8059738" cy="1143000"/>
          </a:xfrm>
          <a:noFill/>
          <a:ln/>
        </p:spPr>
        <p:txBody>
          <a:bodyPr/>
          <a:lstStyle/>
          <a:p>
            <a:pPr>
              <a:lnSpc>
                <a:spcPct val="90000"/>
              </a:lnSpc>
            </a:pPr>
            <a:r>
              <a:rPr lang="en-US" sz="4000" b="0" u="sng">
                <a:solidFill>
                  <a:schemeClr val="tx1"/>
                </a:solidFill>
                <a:cs typeface="Times New Roman" pitchFamily="18" charset="0"/>
              </a:rPr>
              <a:t>Volunteer studies </a:t>
            </a:r>
            <a:br>
              <a:rPr lang="en-US" sz="4000" b="0" u="sng">
                <a:solidFill>
                  <a:schemeClr val="tx1"/>
                </a:solidFill>
                <a:cs typeface="Times New Roman" pitchFamily="18" charset="0"/>
              </a:rPr>
            </a:br>
            <a:r>
              <a:rPr lang="en-US" sz="4000" b="0" u="sng">
                <a:solidFill>
                  <a:schemeClr val="tx1"/>
                </a:solidFill>
                <a:cs typeface="Times New Roman" pitchFamily="18" charset="0"/>
              </a:rPr>
              <a:t>(phase I trials)</a:t>
            </a:r>
          </a:p>
        </p:txBody>
      </p:sp>
      <p:sp>
        <p:nvSpPr>
          <p:cNvPr id="86020" name="Rectangle 4"/>
          <p:cNvSpPr>
            <a:spLocks noGrp="1" noChangeArrowheads="1"/>
          </p:cNvSpPr>
          <p:nvPr>
            <p:ph type="body" idx="1"/>
          </p:nvPr>
        </p:nvSpPr>
        <p:spPr>
          <a:xfrm>
            <a:off x="508000" y="1981200"/>
            <a:ext cx="8331200" cy="4114800"/>
          </a:xfrm>
          <a:noFill/>
          <a:ln/>
        </p:spPr>
        <p:txBody>
          <a:bodyPr/>
          <a:lstStyle/>
          <a:p>
            <a:pPr marL="571500" indent="-571500">
              <a:lnSpc>
                <a:spcPct val="90000"/>
              </a:lnSpc>
              <a:buFont typeface="Wingdings" pitchFamily="2" charset="2"/>
              <a:buChar char="Ø"/>
            </a:pPr>
            <a:r>
              <a:rPr lang="en-US" b="0">
                <a:cs typeface="Times New Roman" pitchFamily="18" charset="0"/>
              </a:rPr>
              <a:t>pharmacologists &amp; employees (15-30 in number)</a:t>
            </a:r>
          </a:p>
          <a:p>
            <a:pPr marL="571500" indent="-571500">
              <a:lnSpc>
                <a:spcPct val="90000"/>
              </a:lnSpc>
              <a:buFont typeface="Wingdings" pitchFamily="2" charset="2"/>
              <a:buChar char="Ø"/>
            </a:pPr>
            <a:r>
              <a:rPr lang="en-US" b="0">
                <a:cs typeface="Times New Roman" pitchFamily="18" charset="0"/>
              </a:rPr>
              <a:t>ethical approval</a:t>
            </a:r>
          </a:p>
          <a:p>
            <a:pPr marL="571500" indent="-571500">
              <a:lnSpc>
                <a:spcPct val="90000"/>
              </a:lnSpc>
              <a:buFont typeface="Wingdings" pitchFamily="2" charset="2"/>
              <a:buChar char="Ø"/>
            </a:pPr>
            <a:r>
              <a:rPr lang="en-US" b="0">
                <a:cs typeface="Times New Roman" pitchFamily="18" charset="0"/>
              </a:rPr>
              <a:t>healthy</a:t>
            </a:r>
          </a:p>
          <a:p>
            <a:pPr marL="571500" indent="-571500">
              <a:lnSpc>
                <a:spcPct val="90000"/>
              </a:lnSpc>
              <a:buFont typeface="Wingdings" pitchFamily="2" charset="2"/>
              <a:buChar char="Ø"/>
            </a:pPr>
            <a:r>
              <a:rPr lang="en-US" b="0">
                <a:cs typeface="Times New Roman" pitchFamily="18" charset="0"/>
              </a:rPr>
              <a:t>informed consent</a:t>
            </a:r>
          </a:p>
          <a:p>
            <a:pPr marL="571500" indent="-571500">
              <a:lnSpc>
                <a:spcPct val="90000"/>
              </a:lnSpc>
              <a:buFont typeface="Wingdings" pitchFamily="2" charset="2"/>
              <a:buChar char="Ø"/>
            </a:pPr>
            <a:r>
              <a:rPr lang="en-US" b="0">
                <a:cs typeface="Times New Roman" pitchFamily="18" charset="0"/>
              </a:rPr>
              <a:t>full resuscitation + medical backup</a:t>
            </a:r>
          </a:p>
          <a:p>
            <a:pPr marL="571500" indent="-571500">
              <a:lnSpc>
                <a:spcPct val="90000"/>
              </a:lnSpc>
              <a:buFont typeface="Wingdings" pitchFamily="2" charset="2"/>
              <a:buChar char="Ø"/>
            </a:pPr>
            <a:r>
              <a:rPr lang="en-US" b="0">
                <a:cs typeface="Times New Roman" pitchFamily="18" charset="0"/>
              </a:rPr>
              <a:t>monitor</a:t>
            </a:r>
          </a:p>
          <a:p>
            <a:pPr marL="571500" indent="-571500">
              <a:lnSpc>
                <a:spcPct val="90000"/>
              </a:lnSpc>
              <a:buFont typeface="Wingdings" pitchFamily="2" charset="2"/>
              <a:buChar char="Ø"/>
            </a:pPr>
            <a:r>
              <a:rPr lang="en-US" b="0">
                <a:cs typeface="Times New Roman" pitchFamily="18" charset="0"/>
              </a:rPr>
              <a:t>single and repeat doses</a:t>
            </a:r>
          </a:p>
          <a:p>
            <a:pPr marL="571500" indent="-571500">
              <a:lnSpc>
                <a:spcPct val="90000"/>
              </a:lnSpc>
              <a:buFont typeface="Wingdings" pitchFamily="2" charset="2"/>
              <a:buChar char="Ø"/>
            </a:pPr>
            <a:r>
              <a:rPr lang="en-US" b="0">
                <a:cs typeface="Times New Roman" pitchFamily="18" charset="0"/>
              </a:rPr>
              <a:t>increase dose levels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960438" y="215900"/>
            <a:ext cx="7280275" cy="754063"/>
          </a:xfrm>
          <a:prstGeom prst="rect">
            <a:avLst/>
          </a:prstGeom>
          <a:noFill/>
          <a:ln w="12700">
            <a:noFill/>
            <a:miter lim="800000"/>
            <a:headEnd/>
            <a:tailEnd/>
          </a:ln>
          <a:effectLst/>
        </p:spPr>
        <p:txBody>
          <a:bodyPr lIns="90488" tIns="46038" rIns="90488" bIns="46038" anchor="ctr"/>
          <a:lstStyle/>
          <a:p>
            <a:endParaRPr lang="en-GB"/>
          </a:p>
        </p:txBody>
      </p:sp>
      <p:sp>
        <p:nvSpPr>
          <p:cNvPr id="88067" name="Rectangle 3"/>
          <p:cNvSpPr>
            <a:spLocks noGrp="1" noChangeArrowheads="1"/>
          </p:cNvSpPr>
          <p:nvPr>
            <p:ph type="title"/>
          </p:nvPr>
        </p:nvSpPr>
        <p:spPr>
          <a:xfrm>
            <a:off x="711200" y="76200"/>
            <a:ext cx="7640638" cy="1143000"/>
          </a:xfrm>
          <a:noFill/>
          <a:ln/>
        </p:spPr>
        <p:txBody>
          <a:bodyPr/>
          <a:lstStyle/>
          <a:p>
            <a:pPr>
              <a:lnSpc>
                <a:spcPct val="90000"/>
              </a:lnSpc>
            </a:pPr>
            <a:r>
              <a:rPr lang="en-US" sz="4000" b="0" u="sng">
                <a:solidFill>
                  <a:schemeClr val="tx1"/>
                </a:solidFill>
                <a:cs typeface="Times New Roman" pitchFamily="18" charset="0"/>
              </a:rPr>
              <a:t>Volunteer studies </a:t>
            </a:r>
            <a:br>
              <a:rPr lang="en-US" sz="4000" b="0" u="sng">
                <a:solidFill>
                  <a:schemeClr val="tx1"/>
                </a:solidFill>
                <a:cs typeface="Times New Roman" pitchFamily="18" charset="0"/>
              </a:rPr>
            </a:br>
            <a:r>
              <a:rPr lang="en-US" sz="4000" b="0" u="sng">
                <a:solidFill>
                  <a:schemeClr val="tx1"/>
                </a:solidFill>
                <a:cs typeface="Times New Roman" pitchFamily="18" charset="0"/>
              </a:rPr>
              <a:t>(phase I trials)</a:t>
            </a:r>
          </a:p>
        </p:txBody>
      </p:sp>
      <p:sp>
        <p:nvSpPr>
          <p:cNvPr id="88068" name="Rectangle 4"/>
          <p:cNvSpPr>
            <a:spLocks noGrp="1" noChangeArrowheads="1"/>
          </p:cNvSpPr>
          <p:nvPr>
            <p:ph type="body" idx="1"/>
          </p:nvPr>
        </p:nvSpPr>
        <p:spPr>
          <a:xfrm>
            <a:off x="304800" y="1905000"/>
            <a:ext cx="8194675" cy="4114800"/>
          </a:xfrm>
          <a:noFill/>
          <a:ln/>
        </p:spPr>
        <p:txBody>
          <a:bodyPr/>
          <a:lstStyle/>
          <a:p>
            <a:pPr marL="674688" indent="-674688">
              <a:lnSpc>
                <a:spcPct val="90000"/>
              </a:lnSpc>
              <a:buFontTx/>
              <a:buNone/>
            </a:pPr>
            <a:r>
              <a:rPr lang="en-US" sz="2800" b="0" u="sng">
                <a:cs typeface="Times New Roman" pitchFamily="18" charset="0"/>
              </a:rPr>
              <a:t>OBJECTIVES</a:t>
            </a:r>
          </a:p>
          <a:p>
            <a:pPr marL="674688" indent="-674688">
              <a:lnSpc>
                <a:spcPct val="90000"/>
              </a:lnSpc>
              <a:buFont typeface="Wingdings" pitchFamily="2" charset="2"/>
              <a:buChar char="Ø"/>
            </a:pPr>
            <a:r>
              <a:rPr lang="en-US" sz="2800" b="0">
                <a:cs typeface="Times New Roman" pitchFamily="18" charset="0"/>
              </a:rPr>
              <a:t>metabolic and excretory pathways </a:t>
            </a:r>
          </a:p>
          <a:p>
            <a:pPr marL="674688" indent="-674688">
              <a:lnSpc>
                <a:spcPct val="90000"/>
              </a:lnSpc>
              <a:buFont typeface="Wingdings" pitchFamily="2" charset="2"/>
              <a:buChar char="Ø"/>
            </a:pPr>
            <a:r>
              <a:rPr lang="en-US" sz="2800" b="0">
                <a:cs typeface="Times New Roman" pitchFamily="18" charset="0"/>
              </a:rPr>
              <a:t>variability between individuals; effect of route of administration; bioavailability.</a:t>
            </a:r>
          </a:p>
          <a:p>
            <a:pPr marL="674688" indent="-674688">
              <a:lnSpc>
                <a:spcPct val="90000"/>
              </a:lnSpc>
              <a:buFont typeface="Wingdings" pitchFamily="2" charset="2"/>
              <a:buChar char="Ø"/>
            </a:pPr>
            <a:r>
              <a:rPr lang="en-US" sz="2800" b="0">
                <a:cs typeface="Times New Roman" pitchFamily="18" charset="0"/>
              </a:rPr>
              <a:t>tolerated dose range</a:t>
            </a:r>
          </a:p>
          <a:p>
            <a:pPr marL="674688" indent="-674688">
              <a:lnSpc>
                <a:spcPct val="90000"/>
              </a:lnSpc>
              <a:buFont typeface="Wingdings" pitchFamily="2" charset="2"/>
              <a:buChar char="Ø"/>
            </a:pPr>
            <a:r>
              <a:rPr lang="en-US" sz="2800" b="0">
                <a:cs typeface="Times New Roman" pitchFamily="18" charset="0"/>
              </a:rPr>
              <a:t>indication of  therapeutic effects</a:t>
            </a:r>
          </a:p>
          <a:p>
            <a:pPr marL="674688" indent="-674688">
              <a:lnSpc>
                <a:spcPct val="90000"/>
              </a:lnSpc>
              <a:buFont typeface="Wingdings" pitchFamily="2" charset="2"/>
              <a:buChar char="Ø"/>
            </a:pPr>
            <a:r>
              <a:rPr lang="en-US" sz="2800" b="0">
                <a:cs typeface="Times New Roman" pitchFamily="18" charset="0"/>
              </a:rPr>
              <a:t>indication of side-effects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39738" y="381000"/>
            <a:ext cx="7370762" cy="1143000"/>
          </a:xfrm>
          <a:noFill/>
          <a:ln/>
        </p:spPr>
        <p:txBody>
          <a:bodyPr/>
          <a:lstStyle/>
          <a:p>
            <a:pPr>
              <a:lnSpc>
                <a:spcPct val="90000"/>
              </a:lnSpc>
            </a:pPr>
            <a:r>
              <a:rPr lang="en-US" sz="4000" b="0" u="sng">
                <a:solidFill>
                  <a:schemeClr val="tx1"/>
                </a:solidFill>
                <a:cs typeface="Times New Roman" pitchFamily="18" charset="0"/>
              </a:rPr>
              <a:t>Patient studies </a:t>
            </a:r>
            <a:br>
              <a:rPr lang="en-US" sz="4000" b="0" u="sng">
                <a:solidFill>
                  <a:schemeClr val="tx1"/>
                </a:solidFill>
                <a:cs typeface="Times New Roman" pitchFamily="18" charset="0"/>
              </a:rPr>
            </a:br>
            <a:r>
              <a:rPr lang="en-US" sz="4000" b="0" u="sng">
                <a:solidFill>
                  <a:schemeClr val="tx1"/>
                </a:solidFill>
                <a:cs typeface="Times New Roman" pitchFamily="18" charset="0"/>
              </a:rPr>
              <a:t>(phase 2 trials)</a:t>
            </a:r>
          </a:p>
        </p:txBody>
      </p:sp>
      <p:sp>
        <p:nvSpPr>
          <p:cNvPr id="90115" name="Rectangle 3"/>
          <p:cNvSpPr>
            <a:spLocks noGrp="1" noChangeArrowheads="1"/>
          </p:cNvSpPr>
          <p:nvPr>
            <p:ph type="body" idx="1"/>
          </p:nvPr>
        </p:nvSpPr>
        <p:spPr>
          <a:xfrm>
            <a:off x="304800" y="1752600"/>
            <a:ext cx="9228138" cy="2133600"/>
          </a:xfrm>
          <a:noFill/>
          <a:ln/>
        </p:spPr>
        <p:txBody>
          <a:bodyPr/>
          <a:lstStyle/>
          <a:p>
            <a:pPr marL="476250" indent="-476250">
              <a:lnSpc>
                <a:spcPct val="90000"/>
              </a:lnSpc>
              <a:buFont typeface="Wingdings" pitchFamily="2" charset="2"/>
              <a:buChar char="Ø"/>
            </a:pPr>
            <a:r>
              <a:rPr lang="en-US" b="0">
                <a:cs typeface="Times New Roman" pitchFamily="18" charset="0"/>
              </a:rPr>
              <a:t>150-350 ill people; informed consent</a:t>
            </a:r>
          </a:p>
          <a:p>
            <a:pPr marL="476250" indent="-476250">
              <a:lnSpc>
                <a:spcPct val="90000"/>
              </a:lnSpc>
              <a:buFont typeface="Wingdings" pitchFamily="2" charset="2"/>
              <a:buChar char="Ø"/>
            </a:pPr>
            <a:r>
              <a:rPr lang="en-US" b="0">
                <a:cs typeface="Times New Roman" pitchFamily="18" charset="0"/>
              </a:rPr>
              <a:t>needs license</a:t>
            </a:r>
          </a:p>
          <a:p>
            <a:pPr marL="476250" indent="-476250">
              <a:lnSpc>
                <a:spcPct val="90000"/>
              </a:lnSpc>
              <a:buFont typeface="Wingdings" pitchFamily="2" charset="2"/>
              <a:buChar char="Ø"/>
            </a:pPr>
            <a:r>
              <a:rPr lang="en-US" b="0">
                <a:cs typeface="Times New Roman" pitchFamily="18" charset="0"/>
              </a:rPr>
              <a:t>maximum monitoring; full resuscitation</a:t>
            </a:r>
          </a:p>
          <a:p>
            <a:pPr marL="476250" indent="-476250">
              <a:lnSpc>
                <a:spcPct val="90000"/>
              </a:lnSpc>
              <a:buFont typeface="Wingdings" pitchFamily="2" charset="2"/>
              <a:buChar char="Ø"/>
            </a:pPr>
            <a:r>
              <a:rPr lang="en-US" b="0">
                <a:cs typeface="Times New Roman" pitchFamily="18" charset="0"/>
              </a:rPr>
              <a:t>often patients where other treatment failed</a:t>
            </a:r>
          </a:p>
        </p:txBody>
      </p:sp>
      <p:sp>
        <p:nvSpPr>
          <p:cNvPr id="90116" name="Rectangle 4"/>
          <p:cNvSpPr>
            <a:spLocks noChangeArrowheads="1"/>
          </p:cNvSpPr>
          <p:nvPr/>
        </p:nvSpPr>
        <p:spPr bwMode="auto">
          <a:xfrm>
            <a:off x="381000" y="3657600"/>
            <a:ext cx="7848600" cy="2282825"/>
          </a:xfrm>
          <a:prstGeom prst="rect">
            <a:avLst/>
          </a:prstGeom>
          <a:noFill/>
          <a:ln w="127000">
            <a:noFill/>
            <a:miter lim="800000"/>
            <a:headEnd/>
            <a:tailEnd/>
          </a:ln>
          <a:effectLst/>
        </p:spPr>
        <p:txBody>
          <a:bodyPr>
            <a:spAutoFit/>
          </a:bodyPr>
          <a:lstStyle/>
          <a:p>
            <a:pPr marL="381000" indent="-381000">
              <a:lnSpc>
                <a:spcPct val="90000"/>
              </a:lnSpc>
              <a:spcBef>
                <a:spcPct val="50000"/>
              </a:spcBef>
              <a:buSzPct val="100000"/>
            </a:pPr>
            <a:r>
              <a:rPr lang="en-US" u="sng">
                <a:cs typeface="Times New Roman" pitchFamily="18" charset="0"/>
              </a:rPr>
              <a:t>OBJECTIVES:</a:t>
            </a:r>
          </a:p>
          <a:p>
            <a:pPr marL="381000" indent="-381000">
              <a:lnSpc>
                <a:spcPct val="90000"/>
              </a:lnSpc>
              <a:spcBef>
                <a:spcPct val="50000"/>
              </a:spcBef>
              <a:buSzPct val="100000"/>
              <a:buFont typeface="Wingdings" pitchFamily="2" charset="2"/>
              <a:buChar char="Ø"/>
            </a:pPr>
            <a:r>
              <a:rPr lang="en-US">
                <a:cs typeface="Times New Roman" pitchFamily="18" charset="0"/>
              </a:rPr>
              <a:t>indication for use; type of patient; severity of disease;</a:t>
            </a:r>
          </a:p>
          <a:p>
            <a:pPr marL="381000" indent="-381000">
              <a:lnSpc>
                <a:spcPct val="90000"/>
              </a:lnSpc>
              <a:spcBef>
                <a:spcPct val="50000"/>
              </a:spcBef>
              <a:buSzPct val="100000"/>
              <a:buFont typeface="Wingdings" pitchFamily="2" charset="2"/>
              <a:buChar char="Ø"/>
            </a:pPr>
            <a:r>
              <a:rPr lang="en-US">
                <a:cs typeface="Times New Roman" pitchFamily="18" charset="0"/>
              </a:rPr>
              <a:t>dose range,  schedule and increment; pharmacokinetic studies in ill people; nature of side effects and severity;</a:t>
            </a:r>
          </a:p>
          <a:p>
            <a:pPr marL="381000" indent="-381000">
              <a:lnSpc>
                <a:spcPct val="90000"/>
              </a:lnSpc>
              <a:spcBef>
                <a:spcPct val="50000"/>
              </a:spcBef>
              <a:buSzPct val="100000"/>
              <a:buFont typeface="Wingdings" pitchFamily="2" charset="2"/>
              <a:buChar char="Ø"/>
            </a:pPr>
            <a:r>
              <a:rPr lang="en-US">
                <a:cs typeface="Times New Roman" pitchFamily="18" charset="0"/>
              </a:rPr>
              <a:t>effects in special groups.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04800" y="304800"/>
            <a:ext cx="7856538" cy="1143000"/>
          </a:xfrm>
          <a:noFill/>
          <a:ln/>
        </p:spPr>
        <p:txBody>
          <a:bodyPr/>
          <a:lstStyle/>
          <a:p>
            <a:pPr>
              <a:lnSpc>
                <a:spcPct val="90000"/>
              </a:lnSpc>
            </a:pPr>
            <a:r>
              <a:rPr lang="en-US" sz="4000" b="0" u="sng">
                <a:solidFill>
                  <a:schemeClr val="tx1"/>
                </a:solidFill>
                <a:cs typeface="Times New Roman" pitchFamily="18" charset="0"/>
              </a:rPr>
              <a:t>Patient studies </a:t>
            </a:r>
            <a:br>
              <a:rPr lang="en-US" sz="4000" b="0" u="sng">
                <a:solidFill>
                  <a:schemeClr val="tx1"/>
                </a:solidFill>
                <a:cs typeface="Times New Roman" pitchFamily="18" charset="0"/>
              </a:rPr>
            </a:br>
            <a:r>
              <a:rPr lang="en-US" sz="4000" b="0" u="sng">
                <a:solidFill>
                  <a:schemeClr val="tx1"/>
                </a:solidFill>
                <a:cs typeface="Times New Roman" pitchFamily="18" charset="0"/>
              </a:rPr>
              <a:t>(phase 3 trials)</a:t>
            </a:r>
          </a:p>
        </p:txBody>
      </p:sp>
      <p:sp>
        <p:nvSpPr>
          <p:cNvPr id="92163" name="Rectangle 3"/>
          <p:cNvSpPr>
            <a:spLocks noGrp="1" noChangeArrowheads="1"/>
          </p:cNvSpPr>
          <p:nvPr>
            <p:ph type="body" idx="1"/>
          </p:nvPr>
        </p:nvSpPr>
        <p:spPr>
          <a:xfrm>
            <a:off x="304800" y="1600200"/>
            <a:ext cx="8331200" cy="4114800"/>
          </a:xfrm>
          <a:noFill/>
          <a:ln/>
        </p:spPr>
        <p:txBody>
          <a:bodyPr/>
          <a:lstStyle/>
          <a:p>
            <a:pPr>
              <a:lnSpc>
                <a:spcPct val="90000"/>
              </a:lnSpc>
              <a:buFont typeface="Wingdings" pitchFamily="2" charset="2"/>
              <a:buChar char="Ø"/>
            </a:pPr>
            <a:r>
              <a:rPr lang="en-US" b="0">
                <a:cs typeface="Times New Roman" pitchFamily="18" charset="0"/>
              </a:rPr>
              <a:t>1500-3500 ill patients</a:t>
            </a:r>
          </a:p>
          <a:p>
            <a:pPr>
              <a:lnSpc>
                <a:spcPct val="90000"/>
              </a:lnSpc>
              <a:buFont typeface="Wingdings" pitchFamily="2" charset="2"/>
              <a:buChar char="Ø"/>
            </a:pPr>
            <a:r>
              <a:rPr lang="en-US" b="0">
                <a:cs typeface="Times New Roman" pitchFamily="18" charset="0"/>
              </a:rPr>
              <a:t>multicentre</a:t>
            </a:r>
          </a:p>
          <a:p>
            <a:pPr>
              <a:lnSpc>
                <a:spcPct val="90000"/>
              </a:lnSpc>
              <a:buFont typeface="Wingdings" pitchFamily="2" charset="2"/>
              <a:buChar char="Ø"/>
            </a:pPr>
            <a:r>
              <a:rPr lang="en-US" b="0">
                <a:cs typeface="Times New Roman" pitchFamily="18" charset="0"/>
              </a:rPr>
              <a:t>more certain data for the objectives of phase 2 studies</a:t>
            </a:r>
          </a:p>
          <a:p>
            <a:pPr>
              <a:lnSpc>
                <a:spcPct val="90000"/>
              </a:lnSpc>
              <a:buFont typeface="Wingdings" pitchFamily="2" charset="2"/>
              <a:buChar char="Ø"/>
            </a:pPr>
            <a:r>
              <a:rPr lang="en-US" b="0">
                <a:cs typeface="Times New Roman" pitchFamily="18" charset="0"/>
              </a:rPr>
              <a:t>interactions between drugs start to become measurable in the larger population </a:t>
            </a:r>
          </a:p>
          <a:p>
            <a:pPr>
              <a:lnSpc>
                <a:spcPct val="90000"/>
              </a:lnSpc>
              <a:buFont typeface="Wingdings" pitchFamily="2" charset="2"/>
              <a:buChar char="Ø"/>
            </a:pPr>
            <a:r>
              <a:rPr lang="en-US" b="0">
                <a:cs typeface="Times New Roman" pitchFamily="18" charset="0"/>
              </a:rPr>
              <a:t>sub-groups start to be established </a:t>
            </a:r>
          </a:p>
          <a:p>
            <a:pPr>
              <a:lnSpc>
                <a:spcPct val="90000"/>
              </a:lnSpc>
              <a:buFont typeface="Wingdings" pitchFamily="2" charset="2"/>
              <a:buChar char="Ø"/>
            </a:pPr>
            <a:r>
              <a:rPr lang="en-US" b="0">
                <a:cs typeface="Times New Roman" pitchFamily="18" charset="0"/>
              </a:rPr>
              <a:t>special features and problems show up</a:t>
            </a:r>
          </a:p>
        </p:txBody>
      </p:sp>
      <p:sp>
        <p:nvSpPr>
          <p:cNvPr id="92164" name="Text Box 4"/>
          <p:cNvSpPr txBox="1">
            <a:spLocks noChangeArrowheads="1"/>
          </p:cNvSpPr>
          <p:nvPr/>
        </p:nvSpPr>
        <p:spPr bwMode="auto">
          <a:xfrm>
            <a:off x="2362200" y="4953000"/>
            <a:ext cx="5784850" cy="579438"/>
          </a:xfrm>
          <a:prstGeom prst="rect">
            <a:avLst/>
          </a:prstGeom>
          <a:noFill/>
          <a:ln w="9525">
            <a:noFill/>
            <a:miter lim="800000"/>
            <a:headEnd/>
            <a:tailEnd/>
          </a:ln>
          <a:effectLst/>
        </p:spPr>
        <p:txBody>
          <a:bodyPr wrap="none">
            <a:spAutoFit/>
          </a:bodyPr>
          <a:lstStyle/>
          <a:p>
            <a:r>
              <a:rPr lang="en-GB" sz="3200" b="1" u="sng">
                <a:solidFill>
                  <a:srgbClr val="CC0000"/>
                </a:solidFill>
              </a:rPr>
              <a:t>May exclude certain risk groups</a:t>
            </a:r>
          </a:p>
        </p:txBody>
      </p:sp>
      <p:pic>
        <p:nvPicPr>
          <p:cNvPr id="92165" name="Picture 5" descr="MCj04349120000[1]"/>
          <p:cNvPicPr>
            <a:picLocks noChangeAspect="1" noChangeArrowheads="1"/>
          </p:cNvPicPr>
          <p:nvPr/>
        </p:nvPicPr>
        <p:blipFill>
          <a:blip r:embed="rId3" cstate="print"/>
          <a:srcRect/>
          <a:stretch>
            <a:fillRect/>
          </a:stretch>
        </p:blipFill>
        <p:spPr bwMode="auto">
          <a:xfrm>
            <a:off x="228600" y="4191000"/>
            <a:ext cx="2286000" cy="2286000"/>
          </a:xfrm>
          <a:prstGeom prst="rect">
            <a:avLst/>
          </a:prstGeom>
          <a:noFill/>
        </p:spPr>
      </p:pic>
      <p:sp>
        <p:nvSpPr>
          <p:cNvPr id="92166" name="Text Box 6"/>
          <p:cNvSpPr txBox="1">
            <a:spLocks noChangeArrowheads="1"/>
          </p:cNvSpPr>
          <p:nvPr/>
        </p:nvSpPr>
        <p:spPr bwMode="auto">
          <a:xfrm>
            <a:off x="2514600" y="5562600"/>
            <a:ext cx="6264275" cy="1187450"/>
          </a:xfrm>
          <a:prstGeom prst="rect">
            <a:avLst/>
          </a:prstGeom>
          <a:noFill/>
          <a:ln w="9525">
            <a:noFill/>
            <a:miter lim="800000"/>
            <a:headEnd/>
            <a:tailEnd/>
          </a:ln>
          <a:effectLst/>
        </p:spPr>
        <p:txBody>
          <a:bodyPr>
            <a:spAutoFit/>
          </a:bodyPr>
          <a:lstStyle/>
          <a:p>
            <a:pPr marL="355600" indent="-355600">
              <a:buFont typeface="Wingdings" pitchFamily="2" charset="2"/>
              <a:buChar char="ü"/>
            </a:pPr>
            <a:r>
              <a:rPr lang="en-GB">
                <a:solidFill>
                  <a:srgbClr val="CC0000"/>
                </a:solidFill>
              </a:rPr>
              <a:t>Depressed patient treated with cannabinoid receptor blocker for obesity.</a:t>
            </a:r>
          </a:p>
          <a:p>
            <a:pPr marL="355600" indent="-355600">
              <a:buFont typeface="Wingdings" pitchFamily="2" charset="2"/>
              <a:buChar char="ü"/>
            </a:pPr>
            <a:r>
              <a:rPr lang="en-GB">
                <a:solidFill>
                  <a:srgbClr val="CC0000"/>
                </a:solidFill>
              </a:rPr>
              <a:t>Older patients treated with a COX-2 inhibitor.</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EAEB"/>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68313" y="0"/>
            <a:ext cx="7856537" cy="1143000"/>
          </a:xfrm>
          <a:noFill/>
          <a:ln/>
        </p:spPr>
        <p:txBody>
          <a:bodyPr/>
          <a:lstStyle/>
          <a:p>
            <a:pPr>
              <a:lnSpc>
                <a:spcPct val="90000"/>
              </a:lnSpc>
            </a:pPr>
            <a:r>
              <a:rPr lang="en-GB" sz="2800" b="0" u="sng" dirty="0">
                <a:solidFill>
                  <a:schemeClr val="tx1"/>
                </a:solidFill>
              </a:rPr>
              <a:t>Could TGN1412 tragedy have been be avoided?</a:t>
            </a:r>
            <a:r>
              <a:rPr lang="en-GB" sz="2800" dirty="0">
                <a:solidFill>
                  <a:schemeClr val="tx1"/>
                </a:solidFill>
              </a:rPr>
              <a:t> </a:t>
            </a:r>
            <a:endParaRPr lang="en-US" sz="2800" dirty="0">
              <a:solidFill>
                <a:schemeClr val="tx1"/>
              </a:solidFill>
            </a:endParaRPr>
          </a:p>
        </p:txBody>
      </p:sp>
      <p:sp>
        <p:nvSpPr>
          <p:cNvPr id="94211" name="Rectangle 3"/>
          <p:cNvSpPr>
            <a:spLocks noGrp="1" noChangeArrowheads="1"/>
          </p:cNvSpPr>
          <p:nvPr>
            <p:ph type="body" idx="1"/>
          </p:nvPr>
        </p:nvSpPr>
        <p:spPr>
          <a:xfrm>
            <a:off x="2057400" y="1066800"/>
            <a:ext cx="6477000" cy="2667000"/>
          </a:xfrm>
          <a:noFill/>
          <a:ln/>
        </p:spPr>
        <p:txBody>
          <a:bodyPr/>
          <a:lstStyle/>
          <a:p>
            <a:pPr>
              <a:lnSpc>
                <a:spcPct val="90000"/>
              </a:lnSpc>
              <a:buFont typeface="Wingdings" pitchFamily="2" charset="2"/>
              <a:buChar char="Ø"/>
            </a:pPr>
            <a:r>
              <a:rPr lang="en-GB" sz="2800" b="0">
                <a:cs typeface="Times New Roman" pitchFamily="18" charset="0"/>
              </a:rPr>
              <a:t>Six healthy volunteers who took TGN1412 for the first human trial in London on 13 March 2006 showed serious toxic reactions with collapse and loss of consciousness with multi-organ failure and were admitted to ICU.</a:t>
            </a:r>
            <a:r>
              <a:rPr lang="en-GB" sz="2800">
                <a:cs typeface="Times New Roman" pitchFamily="18" charset="0"/>
              </a:rPr>
              <a:t> </a:t>
            </a:r>
          </a:p>
          <a:p>
            <a:pPr>
              <a:lnSpc>
                <a:spcPct val="90000"/>
              </a:lnSpc>
              <a:buFont typeface="Wingdings" pitchFamily="2" charset="2"/>
              <a:buChar char="Ø"/>
            </a:pPr>
            <a:endParaRPr lang="en-GB" sz="2800">
              <a:cs typeface="Times New Roman" pitchFamily="18" charset="0"/>
            </a:endParaRPr>
          </a:p>
          <a:p>
            <a:pPr>
              <a:lnSpc>
                <a:spcPct val="90000"/>
              </a:lnSpc>
              <a:buFont typeface="Wingdings" pitchFamily="2" charset="2"/>
              <a:buChar char="Ø"/>
            </a:pPr>
            <a:r>
              <a:rPr lang="en-GB" sz="2800">
                <a:cs typeface="Times New Roman" pitchFamily="18" charset="0"/>
              </a:rPr>
              <a:t>Biological Drugs need new forms of testing.</a:t>
            </a:r>
          </a:p>
          <a:p>
            <a:pPr>
              <a:lnSpc>
                <a:spcPct val="90000"/>
              </a:lnSpc>
              <a:buFont typeface="Wingdings" pitchFamily="2" charset="2"/>
              <a:buNone/>
            </a:pPr>
            <a:endParaRPr lang="en-US" sz="2800" b="0">
              <a:cs typeface="Times New Roman" pitchFamily="18" charset="0"/>
            </a:endParaRPr>
          </a:p>
        </p:txBody>
      </p:sp>
      <p:pic>
        <p:nvPicPr>
          <p:cNvPr id="94212" name="Picture 4" descr="MCj04339170000[1]"/>
          <p:cNvPicPr>
            <a:picLocks noChangeAspect="1" noChangeArrowheads="1"/>
          </p:cNvPicPr>
          <p:nvPr/>
        </p:nvPicPr>
        <p:blipFill>
          <a:blip r:embed="rId3" cstate="print"/>
          <a:srcRect/>
          <a:stretch>
            <a:fillRect/>
          </a:stretch>
        </p:blipFill>
        <p:spPr bwMode="auto">
          <a:xfrm>
            <a:off x="152400" y="1295400"/>
            <a:ext cx="1714500" cy="1714500"/>
          </a:xfrm>
          <a:prstGeom prst="rect">
            <a:avLst/>
          </a:prstGeom>
          <a:noFill/>
        </p:spPr>
      </p:pic>
      <p:pic>
        <p:nvPicPr>
          <p:cNvPr id="94214" name="Picture 6" descr="MCj04349120000[1]"/>
          <p:cNvPicPr>
            <a:picLocks noChangeAspect="1" noChangeArrowheads="1"/>
          </p:cNvPicPr>
          <p:nvPr/>
        </p:nvPicPr>
        <p:blipFill>
          <a:blip r:embed="rId4" cstate="print"/>
          <a:srcRect/>
          <a:stretch>
            <a:fillRect/>
          </a:stretch>
        </p:blipFill>
        <p:spPr bwMode="auto">
          <a:xfrm>
            <a:off x="0" y="3200400"/>
            <a:ext cx="2286000" cy="2286000"/>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066800" y="838200"/>
            <a:ext cx="7772400" cy="914400"/>
          </a:xfrm>
        </p:spPr>
        <p:txBody>
          <a:bodyPr/>
          <a:lstStyle/>
          <a:p>
            <a:r>
              <a:rPr lang="en-US"/>
              <a:t>Pharmacologic Agents</a:t>
            </a:r>
          </a:p>
        </p:txBody>
      </p:sp>
      <p:sp>
        <p:nvSpPr>
          <p:cNvPr id="2051" name="Rectangle 3"/>
          <p:cNvSpPr>
            <a:spLocks noGrp="1" noChangeArrowheads="1"/>
          </p:cNvSpPr>
          <p:nvPr>
            <p:ph type="body" idx="1"/>
          </p:nvPr>
        </p:nvSpPr>
        <p:spPr>
          <a:xfrm>
            <a:off x="914400" y="1905000"/>
            <a:ext cx="7772400" cy="4343400"/>
          </a:xfrm>
        </p:spPr>
        <p:txBody>
          <a:bodyPr/>
          <a:lstStyle/>
          <a:p>
            <a:r>
              <a:rPr lang="en-US"/>
              <a:t>IOC-banned substance categories</a:t>
            </a:r>
          </a:p>
          <a:p>
            <a:pPr lvl="1"/>
            <a:r>
              <a:rPr lang="en-US"/>
              <a:t>Stimulants</a:t>
            </a:r>
          </a:p>
          <a:p>
            <a:pPr lvl="1"/>
            <a:r>
              <a:rPr lang="en-US"/>
              <a:t>Narcotic analgesics</a:t>
            </a:r>
          </a:p>
          <a:p>
            <a:pPr lvl="1"/>
            <a:r>
              <a:rPr lang="en-US">
                <a:solidFill>
                  <a:srgbClr val="CC0000"/>
                </a:solidFill>
              </a:rPr>
              <a:t>Androgenic-anabolic steroids</a:t>
            </a:r>
          </a:p>
          <a:p>
            <a:pPr lvl="1"/>
            <a:r>
              <a:rPr lang="en-US">
                <a:sym typeface="Symbol" pitchFamily="18" charset="2"/>
              </a:rPr>
              <a:t>-Blockers</a:t>
            </a:r>
          </a:p>
          <a:p>
            <a:pPr lvl="1"/>
            <a:r>
              <a:rPr lang="en-US">
                <a:sym typeface="Symbol" pitchFamily="18" charset="2"/>
              </a:rPr>
              <a:t>Diuretics</a:t>
            </a:r>
          </a:p>
          <a:p>
            <a:pPr lvl="1"/>
            <a:r>
              <a:rPr lang="en-US">
                <a:sym typeface="Symbol" pitchFamily="18" charset="2"/>
              </a:rPr>
              <a:t>Peptide hormones and analogs</a:t>
            </a:r>
          </a:p>
          <a:p>
            <a:pPr lvl="1"/>
            <a:r>
              <a:rPr lang="en-US">
                <a:sym typeface="Symbol" pitchFamily="18" charset="2"/>
              </a:rPr>
              <a:t>Substances that alter urine sample integrity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oint4">
  <a:themeElements>
    <a:clrScheme name="">
      <a:dk1>
        <a:srgbClr val="000000"/>
      </a:dk1>
      <a:lt1>
        <a:srgbClr val="0000FF"/>
      </a:lt1>
      <a:dk2>
        <a:srgbClr val="FC0128"/>
      </a:dk2>
      <a:lt2>
        <a:srgbClr val="FAFD00"/>
      </a:lt2>
      <a:accent1>
        <a:srgbClr val="618FFD"/>
      </a:accent1>
      <a:accent2>
        <a:srgbClr val="00AE00"/>
      </a:accent2>
      <a:accent3>
        <a:srgbClr val="AAAAFF"/>
      </a:accent3>
      <a:accent4>
        <a:srgbClr val="000000"/>
      </a:accent4>
      <a:accent5>
        <a:srgbClr val="B7C6FE"/>
      </a:accent5>
      <a:accent6>
        <a:srgbClr val="009D00"/>
      </a:accent6>
      <a:hlink>
        <a:srgbClr val="FFFFFF"/>
      </a:hlink>
      <a:folHlink>
        <a:srgbClr val="CECECE"/>
      </a:folHlink>
    </a:clrScheme>
    <a:fontScheme name="Ppoint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point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oint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oint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oint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oint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oint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oint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3360</TotalTime>
  <Words>1115</Words>
  <Application>Microsoft Office PowerPoint</Application>
  <PresentationFormat>On-screen Show (4:3)</PresentationFormat>
  <Paragraphs>185</Paragraphs>
  <Slides>31</Slides>
  <Notes>6</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Default Design</vt:lpstr>
      <vt:lpstr>Ppoint4</vt:lpstr>
      <vt:lpstr>Lecture 4:  ‘Does size matter?’: The effects of anabolic steroids and growth hormone on exercise training and performance.</vt:lpstr>
      <vt:lpstr>Clinical Trials </vt:lpstr>
      <vt:lpstr>Clinical testing</vt:lpstr>
      <vt:lpstr>Volunteer studies  (phase I trials)</vt:lpstr>
      <vt:lpstr>Volunteer studies  (phase I trials)</vt:lpstr>
      <vt:lpstr>Patient studies  (phase 2 trials)</vt:lpstr>
      <vt:lpstr>Patient studies  (phase 3 trials)</vt:lpstr>
      <vt:lpstr>Could TGN1412 tragedy have been be avoided? </vt:lpstr>
      <vt:lpstr>Pharmacologic Agents</vt:lpstr>
      <vt:lpstr>Slide 10</vt:lpstr>
      <vt:lpstr>How do anabolic steroids work? </vt:lpstr>
      <vt:lpstr>Slide 12</vt:lpstr>
      <vt:lpstr>Anabolic Steroids</vt:lpstr>
      <vt:lpstr>Slide 14</vt:lpstr>
      <vt:lpstr>Anabolic Steroids</vt:lpstr>
      <vt:lpstr>Slide 16</vt:lpstr>
      <vt:lpstr>Slide 17</vt:lpstr>
      <vt:lpstr>Anabolic Steroids </vt:lpstr>
      <vt:lpstr>DHEA: A Worrisome Trend?</vt:lpstr>
      <vt:lpstr>Slide 20</vt:lpstr>
      <vt:lpstr>DHEA: A Worrisome Trend?</vt:lpstr>
      <vt:lpstr>Androstenedione: nutritional supplement or harmful drug?</vt:lpstr>
      <vt:lpstr>Androstenedione: nutritional supplement or harmful drug?</vt:lpstr>
      <vt:lpstr>Slide 24</vt:lpstr>
      <vt:lpstr>Slide 25</vt:lpstr>
      <vt:lpstr>Slide 26</vt:lpstr>
      <vt:lpstr>Growth Hormone</vt:lpstr>
      <vt:lpstr>Erythropoietin (EPO) </vt:lpstr>
      <vt:lpstr>Hormonal Blood Boosting</vt:lpstr>
      <vt:lpstr>EPO Abuse: WADA</vt:lpstr>
      <vt:lpstr>Detection of EPO</vt:lpstr>
    </vt:vector>
  </TitlesOfParts>
  <Company>LWW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LWW</dc:creator>
  <cp:lastModifiedBy>bms057</cp:lastModifiedBy>
  <cp:revision>142</cp:revision>
  <dcterms:created xsi:type="dcterms:W3CDTF">2001-01-29T13:58:04Z</dcterms:created>
  <dcterms:modified xsi:type="dcterms:W3CDTF">2012-11-29T16:28:26Z</dcterms:modified>
</cp:coreProperties>
</file>