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notesMasterIdLst>
    <p:notesMasterId r:id="rId19"/>
  </p:notesMasterIdLst>
  <p:sldIdLst>
    <p:sldId id="256" r:id="rId2"/>
    <p:sldId id="257" r:id="rId3"/>
    <p:sldId id="271" r:id="rId4"/>
    <p:sldId id="272" r:id="rId5"/>
    <p:sldId id="274" r:id="rId6"/>
    <p:sldId id="277" r:id="rId7"/>
    <p:sldId id="270" r:id="rId8"/>
    <p:sldId id="259" r:id="rId9"/>
    <p:sldId id="269" r:id="rId10"/>
    <p:sldId id="260" r:id="rId11"/>
    <p:sldId id="261" r:id="rId12"/>
    <p:sldId id="262" r:id="rId13"/>
    <p:sldId id="276" r:id="rId14"/>
    <p:sldId id="266" r:id="rId15"/>
    <p:sldId id="264" r:id="rId16"/>
    <p:sldId id="275" r:id="rId17"/>
    <p:sldId id="26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 autoAdjust="0"/>
    <p:restoredTop sz="89227" autoAdjust="0"/>
  </p:normalViewPr>
  <p:slideViewPr>
    <p:cSldViewPr snapToGrid="0">
      <p:cViewPr varScale="1">
        <p:scale>
          <a:sx n="102" d="100"/>
          <a:sy n="102" d="100"/>
        </p:scale>
        <p:origin x="10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911626-61D9-4A1C-A4C1-413C00CC7C8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D7ADAE9-4E8C-4954-89D1-429B7696EA93}">
      <dgm:prSet phldrT="[Text]"/>
      <dgm:spPr/>
      <dgm:t>
        <a:bodyPr/>
        <a:lstStyle/>
        <a:p>
          <a:r>
            <a:rPr lang="de-DE" dirty="0"/>
            <a:t>Frau Weidel</a:t>
          </a:r>
        </a:p>
      </dgm:t>
    </dgm:pt>
    <dgm:pt modelId="{898AA4AA-9114-4B60-BD7A-0DC6E4E8D4F8}" type="parTrans" cxnId="{92D5B694-3E27-4398-B30A-7890D26EAE41}">
      <dgm:prSet/>
      <dgm:spPr/>
      <dgm:t>
        <a:bodyPr/>
        <a:lstStyle/>
        <a:p>
          <a:endParaRPr lang="de-DE"/>
        </a:p>
      </dgm:t>
    </dgm:pt>
    <dgm:pt modelId="{E3522829-B872-4856-B523-6F3A4EEB5641}" type="sibTrans" cxnId="{92D5B694-3E27-4398-B30A-7890D26EAE41}">
      <dgm:prSet/>
      <dgm:spPr/>
      <dgm:t>
        <a:bodyPr/>
        <a:lstStyle/>
        <a:p>
          <a:endParaRPr lang="de-DE"/>
        </a:p>
      </dgm:t>
    </dgm:pt>
    <dgm:pt modelId="{E8EA879F-C17A-47CC-9607-5D2ABF8E24C8}" type="pres">
      <dgm:prSet presAssocID="{CC911626-61D9-4A1C-A4C1-413C00CC7C82}" presName="Name0" presStyleCnt="0">
        <dgm:presLayoutVars>
          <dgm:dir/>
          <dgm:resizeHandles val="exact"/>
        </dgm:presLayoutVars>
      </dgm:prSet>
      <dgm:spPr/>
    </dgm:pt>
    <dgm:pt modelId="{10D4AA36-253A-4387-B76F-824E0586ED39}" type="pres">
      <dgm:prSet presAssocID="{1D7ADAE9-4E8C-4954-89D1-429B7696EA93}" presName="node" presStyleLbl="node1" presStyleIdx="0" presStyleCnt="1">
        <dgm:presLayoutVars>
          <dgm:bulletEnabled val="1"/>
        </dgm:presLayoutVars>
      </dgm:prSet>
      <dgm:spPr/>
    </dgm:pt>
  </dgm:ptLst>
  <dgm:cxnLst>
    <dgm:cxn modelId="{2769F012-9876-4263-8474-7B531AC33620}" type="presOf" srcId="{CC911626-61D9-4A1C-A4C1-413C00CC7C82}" destId="{E8EA879F-C17A-47CC-9607-5D2ABF8E24C8}" srcOrd="0" destOrd="0" presId="urn:microsoft.com/office/officeart/2005/8/layout/process1"/>
    <dgm:cxn modelId="{B5C48B67-9C58-4573-AA23-24E30C0EC8A5}" type="presOf" srcId="{1D7ADAE9-4E8C-4954-89D1-429B7696EA93}" destId="{10D4AA36-253A-4387-B76F-824E0586ED39}" srcOrd="0" destOrd="0" presId="urn:microsoft.com/office/officeart/2005/8/layout/process1"/>
    <dgm:cxn modelId="{92D5B694-3E27-4398-B30A-7890D26EAE41}" srcId="{CC911626-61D9-4A1C-A4C1-413C00CC7C82}" destId="{1D7ADAE9-4E8C-4954-89D1-429B7696EA93}" srcOrd="0" destOrd="0" parTransId="{898AA4AA-9114-4B60-BD7A-0DC6E4E8D4F8}" sibTransId="{E3522829-B872-4856-B523-6F3A4EEB5641}"/>
    <dgm:cxn modelId="{8F7D0704-74B6-4AB8-B7B5-AC27C6B4CA8E}" type="presParOf" srcId="{E8EA879F-C17A-47CC-9607-5D2ABF8E24C8}" destId="{10D4AA36-253A-4387-B76F-824E0586ED39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911626-61D9-4A1C-A4C1-413C00CC7C8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D7ADAE9-4E8C-4954-89D1-429B7696EA93}">
      <dgm:prSet phldrT="[Text]"/>
      <dgm:spPr/>
      <dgm:t>
        <a:bodyPr/>
        <a:lstStyle/>
        <a:p>
          <a:r>
            <a:rPr lang="de-DE" dirty="0"/>
            <a:t>Tolles Passwort</a:t>
          </a:r>
        </a:p>
      </dgm:t>
    </dgm:pt>
    <dgm:pt modelId="{898AA4AA-9114-4B60-BD7A-0DC6E4E8D4F8}" type="parTrans" cxnId="{92D5B694-3E27-4398-B30A-7890D26EAE41}">
      <dgm:prSet/>
      <dgm:spPr/>
      <dgm:t>
        <a:bodyPr/>
        <a:lstStyle/>
        <a:p>
          <a:endParaRPr lang="de-DE"/>
        </a:p>
      </dgm:t>
    </dgm:pt>
    <dgm:pt modelId="{E3522829-B872-4856-B523-6F3A4EEB5641}" type="sibTrans" cxnId="{92D5B694-3E27-4398-B30A-7890D26EAE41}">
      <dgm:prSet/>
      <dgm:spPr/>
      <dgm:t>
        <a:bodyPr/>
        <a:lstStyle/>
        <a:p>
          <a:endParaRPr lang="de-DE"/>
        </a:p>
      </dgm:t>
    </dgm:pt>
    <dgm:pt modelId="{16CB3780-CE3E-4180-B5BB-096376CF78FF}">
      <dgm:prSet phldrT="[Text]"/>
      <dgm:spPr/>
      <dgm:t>
        <a:bodyPr/>
        <a:lstStyle/>
        <a:p>
          <a:r>
            <a:rPr lang="de-DE" b="1" i="0" dirty="0"/>
            <a:t>7428a1c09d95cd2a7a4009a552f19463</a:t>
          </a:r>
          <a:endParaRPr lang="de-DE" dirty="0"/>
        </a:p>
      </dgm:t>
    </dgm:pt>
    <dgm:pt modelId="{4CBFF95B-312E-4DD1-BF0A-042DCCC8257C}" type="parTrans" cxnId="{87026883-3015-4B43-AEFC-D1900B44D853}">
      <dgm:prSet/>
      <dgm:spPr/>
      <dgm:t>
        <a:bodyPr/>
        <a:lstStyle/>
        <a:p>
          <a:endParaRPr lang="de-DE"/>
        </a:p>
      </dgm:t>
    </dgm:pt>
    <dgm:pt modelId="{2676419F-95FC-4B6E-A4D9-08D526DC0C87}" type="sibTrans" cxnId="{87026883-3015-4B43-AEFC-D1900B44D853}">
      <dgm:prSet/>
      <dgm:spPr/>
      <dgm:t>
        <a:bodyPr/>
        <a:lstStyle/>
        <a:p>
          <a:endParaRPr lang="de-DE"/>
        </a:p>
      </dgm:t>
    </dgm:pt>
    <dgm:pt modelId="{E8EA879F-C17A-47CC-9607-5D2ABF8E24C8}" type="pres">
      <dgm:prSet presAssocID="{CC911626-61D9-4A1C-A4C1-413C00CC7C82}" presName="Name0" presStyleCnt="0">
        <dgm:presLayoutVars>
          <dgm:dir/>
          <dgm:resizeHandles val="exact"/>
        </dgm:presLayoutVars>
      </dgm:prSet>
      <dgm:spPr/>
    </dgm:pt>
    <dgm:pt modelId="{10D4AA36-253A-4387-B76F-824E0586ED39}" type="pres">
      <dgm:prSet presAssocID="{1D7ADAE9-4E8C-4954-89D1-429B7696EA93}" presName="node" presStyleLbl="node1" presStyleIdx="0" presStyleCnt="2" custLinFactNeighborX="-117">
        <dgm:presLayoutVars>
          <dgm:bulletEnabled val="1"/>
        </dgm:presLayoutVars>
      </dgm:prSet>
      <dgm:spPr/>
    </dgm:pt>
    <dgm:pt modelId="{134682F7-9C4D-485A-83F2-74AA51D00DD8}" type="pres">
      <dgm:prSet presAssocID="{E3522829-B872-4856-B523-6F3A4EEB5641}" presName="sibTrans" presStyleLbl="sibTrans2D1" presStyleIdx="0" presStyleCnt="1"/>
      <dgm:spPr/>
    </dgm:pt>
    <dgm:pt modelId="{DA0C8669-8337-447D-8F31-A8109BA72653}" type="pres">
      <dgm:prSet presAssocID="{E3522829-B872-4856-B523-6F3A4EEB5641}" presName="connectorText" presStyleLbl="sibTrans2D1" presStyleIdx="0" presStyleCnt="1"/>
      <dgm:spPr/>
    </dgm:pt>
    <dgm:pt modelId="{6085ABCE-6EF1-4B54-B19A-BF486B8D15D4}" type="pres">
      <dgm:prSet presAssocID="{16CB3780-CE3E-4180-B5BB-096376CF78FF}" presName="node" presStyleLbl="node1" presStyleIdx="1" presStyleCnt="2" custLinFactNeighborX="118" custLinFactNeighborY="0">
        <dgm:presLayoutVars>
          <dgm:bulletEnabled val="1"/>
        </dgm:presLayoutVars>
      </dgm:prSet>
      <dgm:spPr/>
    </dgm:pt>
  </dgm:ptLst>
  <dgm:cxnLst>
    <dgm:cxn modelId="{2769F012-9876-4263-8474-7B531AC33620}" type="presOf" srcId="{CC911626-61D9-4A1C-A4C1-413C00CC7C82}" destId="{E8EA879F-C17A-47CC-9607-5D2ABF8E24C8}" srcOrd="0" destOrd="0" presId="urn:microsoft.com/office/officeart/2005/8/layout/process1"/>
    <dgm:cxn modelId="{4E366314-6CBB-4333-8552-214C4049BBEC}" type="presOf" srcId="{16CB3780-CE3E-4180-B5BB-096376CF78FF}" destId="{6085ABCE-6EF1-4B54-B19A-BF486B8D15D4}" srcOrd="0" destOrd="0" presId="urn:microsoft.com/office/officeart/2005/8/layout/process1"/>
    <dgm:cxn modelId="{B5C48B67-9C58-4573-AA23-24E30C0EC8A5}" type="presOf" srcId="{1D7ADAE9-4E8C-4954-89D1-429B7696EA93}" destId="{10D4AA36-253A-4387-B76F-824E0586ED39}" srcOrd="0" destOrd="0" presId="urn:microsoft.com/office/officeart/2005/8/layout/process1"/>
    <dgm:cxn modelId="{B74E9949-AE0B-4893-ABF1-8ED60427E1BB}" type="presOf" srcId="{E3522829-B872-4856-B523-6F3A4EEB5641}" destId="{DA0C8669-8337-447D-8F31-A8109BA72653}" srcOrd="1" destOrd="0" presId="urn:microsoft.com/office/officeart/2005/8/layout/process1"/>
    <dgm:cxn modelId="{82110078-AB7B-47CB-866C-D0801F398BD6}" type="presOf" srcId="{E3522829-B872-4856-B523-6F3A4EEB5641}" destId="{134682F7-9C4D-485A-83F2-74AA51D00DD8}" srcOrd="0" destOrd="0" presId="urn:microsoft.com/office/officeart/2005/8/layout/process1"/>
    <dgm:cxn modelId="{87026883-3015-4B43-AEFC-D1900B44D853}" srcId="{CC911626-61D9-4A1C-A4C1-413C00CC7C82}" destId="{16CB3780-CE3E-4180-B5BB-096376CF78FF}" srcOrd="1" destOrd="0" parTransId="{4CBFF95B-312E-4DD1-BF0A-042DCCC8257C}" sibTransId="{2676419F-95FC-4B6E-A4D9-08D526DC0C87}"/>
    <dgm:cxn modelId="{92D5B694-3E27-4398-B30A-7890D26EAE41}" srcId="{CC911626-61D9-4A1C-A4C1-413C00CC7C82}" destId="{1D7ADAE9-4E8C-4954-89D1-429B7696EA93}" srcOrd="0" destOrd="0" parTransId="{898AA4AA-9114-4B60-BD7A-0DC6E4E8D4F8}" sibTransId="{E3522829-B872-4856-B523-6F3A4EEB5641}"/>
    <dgm:cxn modelId="{8F7D0704-74B6-4AB8-B7B5-AC27C6B4CA8E}" type="presParOf" srcId="{E8EA879F-C17A-47CC-9607-5D2ABF8E24C8}" destId="{10D4AA36-253A-4387-B76F-824E0586ED39}" srcOrd="0" destOrd="0" presId="urn:microsoft.com/office/officeart/2005/8/layout/process1"/>
    <dgm:cxn modelId="{48313515-CA2D-4ADB-85D2-28A4F46BFB52}" type="presParOf" srcId="{E8EA879F-C17A-47CC-9607-5D2ABF8E24C8}" destId="{134682F7-9C4D-485A-83F2-74AA51D00DD8}" srcOrd="1" destOrd="0" presId="urn:microsoft.com/office/officeart/2005/8/layout/process1"/>
    <dgm:cxn modelId="{F38557C0-B1F0-46B2-ACC0-15656C251F83}" type="presParOf" srcId="{134682F7-9C4D-485A-83F2-74AA51D00DD8}" destId="{DA0C8669-8337-447D-8F31-A8109BA72653}" srcOrd="0" destOrd="0" presId="urn:microsoft.com/office/officeart/2005/8/layout/process1"/>
    <dgm:cxn modelId="{D045B853-4EEB-496F-AF50-C56F4954C0B0}" type="presParOf" srcId="{E8EA879F-C17A-47CC-9607-5D2ABF8E24C8}" destId="{6085ABCE-6EF1-4B54-B19A-BF486B8D15D4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911626-61D9-4A1C-A4C1-413C00CC7C8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D7ADAE9-4E8C-4954-89D1-429B7696EA93}">
      <dgm:prSet phldrT="[Text]"/>
      <dgm:spPr/>
      <dgm:t>
        <a:bodyPr/>
        <a:lstStyle/>
        <a:p>
          <a:r>
            <a:rPr lang="de-DE" dirty="0"/>
            <a:t>doofes Passwort</a:t>
          </a:r>
        </a:p>
      </dgm:t>
    </dgm:pt>
    <dgm:pt modelId="{898AA4AA-9114-4B60-BD7A-0DC6E4E8D4F8}" type="parTrans" cxnId="{92D5B694-3E27-4398-B30A-7890D26EAE41}">
      <dgm:prSet/>
      <dgm:spPr/>
      <dgm:t>
        <a:bodyPr/>
        <a:lstStyle/>
        <a:p>
          <a:endParaRPr lang="de-DE"/>
        </a:p>
      </dgm:t>
    </dgm:pt>
    <dgm:pt modelId="{E3522829-B872-4856-B523-6F3A4EEB5641}" type="sibTrans" cxnId="{92D5B694-3E27-4398-B30A-7890D26EAE41}">
      <dgm:prSet/>
      <dgm:spPr/>
      <dgm:t>
        <a:bodyPr/>
        <a:lstStyle/>
        <a:p>
          <a:endParaRPr lang="de-DE"/>
        </a:p>
      </dgm:t>
    </dgm:pt>
    <dgm:pt modelId="{16CB3780-CE3E-4180-B5BB-096376CF78FF}">
      <dgm:prSet phldrT="[Text]"/>
      <dgm:spPr/>
      <dgm:t>
        <a:bodyPr/>
        <a:lstStyle/>
        <a:p>
          <a:r>
            <a:rPr lang="de-DE" b="1" i="0" dirty="0"/>
            <a:t>96eb4c46aede84e36972f5fc21d5bf06</a:t>
          </a:r>
          <a:endParaRPr lang="de-DE" dirty="0"/>
        </a:p>
      </dgm:t>
    </dgm:pt>
    <dgm:pt modelId="{4CBFF95B-312E-4DD1-BF0A-042DCCC8257C}" type="parTrans" cxnId="{87026883-3015-4B43-AEFC-D1900B44D853}">
      <dgm:prSet/>
      <dgm:spPr/>
      <dgm:t>
        <a:bodyPr/>
        <a:lstStyle/>
        <a:p>
          <a:endParaRPr lang="de-DE"/>
        </a:p>
      </dgm:t>
    </dgm:pt>
    <dgm:pt modelId="{2676419F-95FC-4B6E-A4D9-08D526DC0C87}" type="sibTrans" cxnId="{87026883-3015-4B43-AEFC-D1900B44D853}">
      <dgm:prSet/>
      <dgm:spPr/>
      <dgm:t>
        <a:bodyPr/>
        <a:lstStyle/>
        <a:p>
          <a:endParaRPr lang="de-DE"/>
        </a:p>
      </dgm:t>
    </dgm:pt>
    <dgm:pt modelId="{E8EA879F-C17A-47CC-9607-5D2ABF8E24C8}" type="pres">
      <dgm:prSet presAssocID="{CC911626-61D9-4A1C-A4C1-413C00CC7C82}" presName="Name0" presStyleCnt="0">
        <dgm:presLayoutVars>
          <dgm:dir/>
          <dgm:resizeHandles val="exact"/>
        </dgm:presLayoutVars>
      </dgm:prSet>
      <dgm:spPr/>
    </dgm:pt>
    <dgm:pt modelId="{10D4AA36-253A-4387-B76F-824E0586ED39}" type="pres">
      <dgm:prSet presAssocID="{1D7ADAE9-4E8C-4954-89D1-429B7696EA93}" presName="node" presStyleLbl="node1" presStyleIdx="0" presStyleCnt="2" custLinFactNeighborX="-117">
        <dgm:presLayoutVars>
          <dgm:bulletEnabled val="1"/>
        </dgm:presLayoutVars>
      </dgm:prSet>
      <dgm:spPr/>
    </dgm:pt>
    <dgm:pt modelId="{134682F7-9C4D-485A-83F2-74AA51D00DD8}" type="pres">
      <dgm:prSet presAssocID="{E3522829-B872-4856-B523-6F3A4EEB5641}" presName="sibTrans" presStyleLbl="sibTrans2D1" presStyleIdx="0" presStyleCnt="1"/>
      <dgm:spPr/>
    </dgm:pt>
    <dgm:pt modelId="{DA0C8669-8337-447D-8F31-A8109BA72653}" type="pres">
      <dgm:prSet presAssocID="{E3522829-B872-4856-B523-6F3A4EEB5641}" presName="connectorText" presStyleLbl="sibTrans2D1" presStyleIdx="0" presStyleCnt="1"/>
      <dgm:spPr/>
    </dgm:pt>
    <dgm:pt modelId="{6085ABCE-6EF1-4B54-B19A-BF486B8D15D4}" type="pres">
      <dgm:prSet presAssocID="{16CB3780-CE3E-4180-B5BB-096376CF78FF}" presName="node" presStyleLbl="node1" presStyleIdx="1" presStyleCnt="2" custLinFactNeighborX="118" custLinFactNeighborY="0">
        <dgm:presLayoutVars>
          <dgm:bulletEnabled val="1"/>
        </dgm:presLayoutVars>
      </dgm:prSet>
      <dgm:spPr/>
    </dgm:pt>
  </dgm:ptLst>
  <dgm:cxnLst>
    <dgm:cxn modelId="{2769F012-9876-4263-8474-7B531AC33620}" type="presOf" srcId="{CC911626-61D9-4A1C-A4C1-413C00CC7C82}" destId="{E8EA879F-C17A-47CC-9607-5D2ABF8E24C8}" srcOrd="0" destOrd="0" presId="urn:microsoft.com/office/officeart/2005/8/layout/process1"/>
    <dgm:cxn modelId="{4E366314-6CBB-4333-8552-214C4049BBEC}" type="presOf" srcId="{16CB3780-CE3E-4180-B5BB-096376CF78FF}" destId="{6085ABCE-6EF1-4B54-B19A-BF486B8D15D4}" srcOrd="0" destOrd="0" presId="urn:microsoft.com/office/officeart/2005/8/layout/process1"/>
    <dgm:cxn modelId="{B5C48B67-9C58-4573-AA23-24E30C0EC8A5}" type="presOf" srcId="{1D7ADAE9-4E8C-4954-89D1-429B7696EA93}" destId="{10D4AA36-253A-4387-B76F-824E0586ED39}" srcOrd="0" destOrd="0" presId="urn:microsoft.com/office/officeart/2005/8/layout/process1"/>
    <dgm:cxn modelId="{B74E9949-AE0B-4893-ABF1-8ED60427E1BB}" type="presOf" srcId="{E3522829-B872-4856-B523-6F3A4EEB5641}" destId="{DA0C8669-8337-447D-8F31-A8109BA72653}" srcOrd="1" destOrd="0" presId="urn:microsoft.com/office/officeart/2005/8/layout/process1"/>
    <dgm:cxn modelId="{82110078-AB7B-47CB-866C-D0801F398BD6}" type="presOf" srcId="{E3522829-B872-4856-B523-6F3A4EEB5641}" destId="{134682F7-9C4D-485A-83F2-74AA51D00DD8}" srcOrd="0" destOrd="0" presId="urn:microsoft.com/office/officeart/2005/8/layout/process1"/>
    <dgm:cxn modelId="{87026883-3015-4B43-AEFC-D1900B44D853}" srcId="{CC911626-61D9-4A1C-A4C1-413C00CC7C82}" destId="{16CB3780-CE3E-4180-B5BB-096376CF78FF}" srcOrd="1" destOrd="0" parTransId="{4CBFF95B-312E-4DD1-BF0A-042DCCC8257C}" sibTransId="{2676419F-95FC-4B6E-A4D9-08D526DC0C87}"/>
    <dgm:cxn modelId="{92D5B694-3E27-4398-B30A-7890D26EAE41}" srcId="{CC911626-61D9-4A1C-A4C1-413C00CC7C82}" destId="{1D7ADAE9-4E8C-4954-89D1-429B7696EA93}" srcOrd="0" destOrd="0" parTransId="{898AA4AA-9114-4B60-BD7A-0DC6E4E8D4F8}" sibTransId="{E3522829-B872-4856-B523-6F3A4EEB5641}"/>
    <dgm:cxn modelId="{8F7D0704-74B6-4AB8-B7B5-AC27C6B4CA8E}" type="presParOf" srcId="{E8EA879F-C17A-47CC-9607-5D2ABF8E24C8}" destId="{10D4AA36-253A-4387-B76F-824E0586ED39}" srcOrd="0" destOrd="0" presId="urn:microsoft.com/office/officeart/2005/8/layout/process1"/>
    <dgm:cxn modelId="{48313515-CA2D-4ADB-85D2-28A4F46BFB52}" type="presParOf" srcId="{E8EA879F-C17A-47CC-9607-5D2ABF8E24C8}" destId="{134682F7-9C4D-485A-83F2-74AA51D00DD8}" srcOrd="1" destOrd="0" presId="urn:microsoft.com/office/officeart/2005/8/layout/process1"/>
    <dgm:cxn modelId="{F38557C0-B1F0-46B2-ACC0-15656C251F83}" type="presParOf" srcId="{134682F7-9C4D-485A-83F2-74AA51D00DD8}" destId="{DA0C8669-8337-447D-8F31-A8109BA72653}" srcOrd="0" destOrd="0" presId="urn:microsoft.com/office/officeart/2005/8/layout/process1"/>
    <dgm:cxn modelId="{D045B853-4EEB-496F-AF50-C56F4954C0B0}" type="presParOf" srcId="{E8EA879F-C17A-47CC-9607-5D2ABF8E24C8}" destId="{6085ABCE-6EF1-4B54-B19A-BF486B8D15D4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4AA36-253A-4387-B76F-824E0586ED39}">
      <dsp:nvSpPr>
        <dsp:cNvPr id="0" name=""/>
        <dsp:cNvSpPr/>
      </dsp:nvSpPr>
      <dsp:spPr>
        <a:xfrm>
          <a:off x="783" y="0"/>
          <a:ext cx="1602263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Frau Weidel</a:t>
          </a:r>
        </a:p>
      </dsp:txBody>
      <dsp:txXfrm>
        <a:off x="22556" y="21773"/>
        <a:ext cx="1558717" cy="6998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4AA36-253A-4387-B76F-824E0586ED39}">
      <dsp:nvSpPr>
        <dsp:cNvPr id="0" name=""/>
        <dsp:cNvSpPr/>
      </dsp:nvSpPr>
      <dsp:spPr>
        <a:xfrm>
          <a:off x="1" y="0"/>
          <a:ext cx="2044047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Tolles Passwort</a:t>
          </a:r>
        </a:p>
      </dsp:txBody>
      <dsp:txXfrm>
        <a:off x="21774" y="21773"/>
        <a:ext cx="2000501" cy="699836"/>
      </dsp:txXfrm>
    </dsp:sp>
    <dsp:sp modelId="{134682F7-9C4D-485A-83F2-74AA51D00DD8}">
      <dsp:nvSpPr>
        <dsp:cNvPr id="0" name=""/>
        <dsp:cNvSpPr/>
      </dsp:nvSpPr>
      <dsp:spPr>
        <a:xfrm>
          <a:off x="2248932" y="118229"/>
          <a:ext cx="434352" cy="5069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700" kern="1200"/>
        </a:p>
      </dsp:txBody>
      <dsp:txXfrm>
        <a:off x="2248932" y="219614"/>
        <a:ext cx="304046" cy="304153"/>
      </dsp:txXfrm>
    </dsp:sp>
    <dsp:sp modelId="{6085ABCE-6EF1-4B54-B19A-BF486B8D15D4}">
      <dsp:nvSpPr>
        <dsp:cNvPr id="0" name=""/>
        <dsp:cNvSpPr/>
      </dsp:nvSpPr>
      <dsp:spPr>
        <a:xfrm>
          <a:off x="2863582" y="0"/>
          <a:ext cx="2044047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b="1" i="0" kern="1200" dirty="0"/>
            <a:t>7428a1c09d95cd2a7a4009a552f19463</a:t>
          </a:r>
          <a:endParaRPr lang="de-DE" sz="800" kern="1200" dirty="0"/>
        </a:p>
      </dsp:txBody>
      <dsp:txXfrm>
        <a:off x="2885355" y="21773"/>
        <a:ext cx="2000501" cy="6998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4AA36-253A-4387-B76F-824E0586ED39}">
      <dsp:nvSpPr>
        <dsp:cNvPr id="0" name=""/>
        <dsp:cNvSpPr/>
      </dsp:nvSpPr>
      <dsp:spPr>
        <a:xfrm>
          <a:off x="1" y="0"/>
          <a:ext cx="2044047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doofes Passwort</a:t>
          </a:r>
        </a:p>
      </dsp:txBody>
      <dsp:txXfrm>
        <a:off x="21774" y="21773"/>
        <a:ext cx="2000501" cy="699836"/>
      </dsp:txXfrm>
    </dsp:sp>
    <dsp:sp modelId="{134682F7-9C4D-485A-83F2-74AA51D00DD8}">
      <dsp:nvSpPr>
        <dsp:cNvPr id="0" name=""/>
        <dsp:cNvSpPr/>
      </dsp:nvSpPr>
      <dsp:spPr>
        <a:xfrm>
          <a:off x="2248932" y="118229"/>
          <a:ext cx="434352" cy="5069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700" kern="1200"/>
        </a:p>
      </dsp:txBody>
      <dsp:txXfrm>
        <a:off x="2248932" y="219614"/>
        <a:ext cx="304046" cy="304153"/>
      </dsp:txXfrm>
    </dsp:sp>
    <dsp:sp modelId="{6085ABCE-6EF1-4B54-B19A-BF486B8D15D4}">
      <dsp:nvSpPr>
        <dsp:cNvPr id="0" name=""/>
        <dsp:cNvSpPr/>
      </dsp:nvSpPr>
      <dsp:spPr>
        <a:xfrm>
          <a:off x="2863582" y="0"/>
          <a:ext cx="2044047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b="1" i="0" kern="1200" dirty="0"/>
            <a:t>96eb4c46aede84e36972f5fc21d5bf06</a:t>
          </a:r>
          <a:endParaRPr lang="de-DE" sz="800" kern="1200" dirty="0"/>
        </a:p>
      </dsp:txBody>
      <dsp:txXfrm>
        <a:off x="2885355" y="21773"/>
        <a:ext cx="2000501" cy="6998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1B14C-411D-4E53-BF32-B962F5A14F2D}" type="datetimeFigureOut">
              <a:rPr lang="de-DE" smtClean="0"/>
              <a:t>20.05.2018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DCF5E-718A-4A85-88E9-46AA168847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015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CF5E-718A-4A85-88E9-46AA1688476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0173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CF5E-718A-4A85-88E9-46AA1688476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4964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CF5E-718A-4A85-88E9-46AA1688476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772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CF5E-718A-4A85-88E9-46AA1688476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661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CF5E-718A-4A85-88E9-46AA1688476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76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john</a:t>
            </a:r>
            <a:r>
              <a:rPr lang="de-DE" dirty="0"/>
              <a:t> --wordlist=wordlist.txt password.txt</a:t>
            </a:r>
          </a:p>
          <a:p>
            <a:r>
              <a:rPr lang="de-DE" dirty="0" err="1"/>
              <a:t>rm</a:t>
            </a:r>
            <a:r>
              <a:rPr lang="de-DE" dirty="0"/>
              <a:t> ~/.</a:t>
            </a:r>
            <a:r>
              <a:rPr lang="de-DE" dirty="0" err="1"/>
              <a:t>john</a:t>
            </a:r>
            <a:r>
              <a:rPr lang="de-DE" dirty="0"/>
              <a:t>/john.pot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john</a:t>
            </a:r>
            <a:r>
              <a:rPr lang="de-DE" dirty="0"/>
              <a:t> --wordlist=wordlistEnde.txt password.txt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CF5E-718A-4A85-88E9-46AA1688476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3122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20.05.2018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611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20.05.2018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452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20.05.2018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2679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20.05.2018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4965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20.05.2018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8568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20.05.2018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486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20.05.2018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415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20.05.2018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61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20.05.2018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658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20.05.2018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417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20.05.2018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664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20.05.2018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9781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20.05.2018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123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20.05.2018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6050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20.05.2018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5651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20.05.2018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836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C4D02-6C89-4F53-8C73-2E69B56DDD08}" type="datetimeFigureOut">
              <a:rPr lang="de-DE" smtClean="0"/>
              <a:t>20.05.2018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036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03EF3E-E7AE-4E86-A95A-65CB21439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John </a:t>
            </a:r>
            <a:r>
              <a:rPr lang="de-DE" dirty="0" err="1"/>
              <a:t>the</a:t>
            </a:r>
            <a:r>
              <a:rPr lang="de-DE" dirty="0"/>
              <a:t> Ripper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8E74A16-25EA-47EB-B9FB-AB032B4DC0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Grundlegende Funktionsweisen dieses und ähnlicher Tools</a:t>
            </a:r>
          </a:p>
        </p:txBody>
      </p:sp>
    </p:spTree>
    <p:extLst>
      <p:ext uri="{BB962C8B-B14F-4D97-AF65-F5344CB8AC3E}">
        <p14:creationId xmlns:p14="http://schemas.microsoft.com/office/powerpoint/2010/main" val="1411651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29F7BE-03D8-4A59-9FB3-6F1599BB8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Single Mode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FA39E2-BC1F-4E2A-9CC5-91D2D6870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2897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E412B9-825A-4619-AE98-E2F100B37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Incremental</a:t>
            </a:r>
            <a:r>
              <a:rPr lang="de-DE" dirty="0"/>
              <a:t> Mode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222411-1958-42EA-A35D-BD3B68D6D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1463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9E302-FA41-4FA6-9751-C2ECE579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Wordlist</a:t>
            </a:r>
            <a:r>
              <a:rPr lang="de-DE" dirty="0"/>
              <a:t> Mode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940E4-13D9-4E28-A091-54D8C1E40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472"/>
            <a:ext cx="9060477" cy="4232683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Passwort raten anhand einer Liste von möglichen Passwörtern</a:t>
            </a:r>
          </a:p>
          <a:p>
            <a:pPr lvl="1"/>
            <a:r>
              <a:rPr lang="de-DE" dirty="0"/>
              <a:t>Auch Wörterbuch genannt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Die Liste wird Stück für Stück durchgegangen und ausprobiert</a:t>
            </a:r>
          </a:p>
          <a:p>
            <a:pPr lvl="1"/>
            <a:r>
              <a:rPr lang="de-DE" dirty="0"/>
              <a:t>Enthält meistens die üblichen Passwörter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John empfiehlt als </a:t>
            </a:r>
            <a:r>
              <a:rPr lang="de-DE" dirty="0" err="1"/>
              <a:t>Wordlist</a:t>
            </a:r>
            <a:r>
              <a:rPr lang="de-DE" dirty="0"/>
              <a:t> </a:t>
            </a:r>
            <a:r>
              <a:rPr lang="de-DE" dirty="0" err="1"/>
              <a:t>Openwall</a:t>
            </a:r>
            <a:endParaRPr lang="de-DE" dirty="0"/>
          </a:p>
          <a:p>
            <a:pPr lvl="2"/>
            <a:r>
              <a:rPr lang="de-DE" dirty="0" err="1"/>
              <a:t>Openwall</a:t>
            </a:r>
            <a:r>
              <a:rPr lang="de-DE" dirty="0"/>
              <a:t>= riesige </a:t>
            </a:r>
            <a:r>
              <a:rPr lang="de-DE" dirty="0" err="1"/>
              <a:t>Wordlist</a:t>
            </a:r>
            <a:r>
              <a:rPr lang="de-DE" dirty="0"/>
              <a:t> nach </a:t>
            </a:r>
            <a:r>
              <a:rPr lang="de-DE" dirty="0" err="1"/>
              <a:t>wahrscheinlichkeiten</a:t>
            </a:r>
            <a:r>
              <a:rPr lang="de-DE" dirty="0"/>
              <a:t> sortiert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Beispiel</a:t>
            </a:r>
          </a:p>
          <a:p>
            <a:pPr lvl="1"/>
            <a:r>
              <a:rPr lang="de-DE" dirty="0" err="1"/>
              <a:t>sschuck</a:t>
            </a:r>
            <a:r>
              <a:rPr lang="de-DE" dirty="0"/>
              <a:t>:$6$Finhqm.v$kgiVkr38bZXIUNLFJZQYa..mXmCmVYn7ohD/OkYgB568jVyhNm2ZQUrknk14kXZdMnAJsDynHQbgz7elqOQlV0:17670:0:99999:7:::</a:t>
            </a:r>
          </a:p>
          <a:p>
            <a:pPr lvl="1"/>
            <a:r>
              <a:rPr lang="de-DE" dirty="0"/>
              <a:t>John  --</a:t>
            </a:r>
            <a:r>
              <a:rPr lang="de-DE" dirty="0" err="1"/>
              <a:t>wordlist</a:t>
            </a:r>
            <a:r>
              <a:rPr lang="de-DE" dirty="0"/>
              <a:t>=&lt;ausgewähltes Wörterbuch&gt;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28AD187-FA51-408B-A963-B7CE6922D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8677" y="555763"/>
            <a:ext cx="2202343" cy="471081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F5181BB8-BF63-4032-9C79-2FC9AFCEC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897" y="5524155"/>
            <a:ext cx="8905875" cy="12192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515C775-E9F7-47DE-AFCE-53CD039D5A44}"/>
              </a:ext>
            </a:extLst>
          </p:cNvPr>
          <p:cNvSpPr txBox="1"/>
          <p:nvPr/>
        </p:nvSpPr>
        <p:spPr>
          <a:xfrm>
            <a:off x="9827580" y="186431"/>
            <a:ext cx="2273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Auszug der </a:t>
            </a:r>
            <a:r>
              <a:rPr lang="de-DE" dirty="0" err="1"/>
              <a:t>Wordlist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197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C266D1-B1B5-482E-86A7-BCA534BE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Schutz vor </a:t>
            </a:r>
            <a:r>
              <a:rPr lang="de-DE" dirty="0" err="1"/>
              <a:t>Wordlist</a:t>
            </a:r>
            <a:r>
              <a:rPr lang="de-DE" dirty="0"/>
              <a:t> angriffen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F90D97-8AE4-4AF9-A2A9-BE3D739C1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Keine Zusammenhängenden Wörter</a:t>
            </a:r>
          </a:p>
          <a:p>
            <a:r>
              <a:rPr lang="de-DE" dirty="0"/>
              <a:t>Keine Tastaturlayouts bei der Passwortwahl als Vorlage verwenden</a:t>
            </a:r>
          </a:p>
          <a:p>
            <a:pPr lvl="1"/>
            <a:r>
              <a:rPr lang="de-DE" dirty="0" err="1"/>
              <a:t>Bsp</a:t>
            </a:r>
            <a:r>
              <a:rPr lang="de-DE" dirty="0"/>
              <a:t>:  </a:t>
            </a:r>
            <a:r>
              <a:rPr lang="de-DE" dirty="0" err="1"/>
              <a:t>qwertzuio</a:t>
            </a:r>
            <a:endParaRPr lang="de-DE" dirty="0"/>
          </a:p>
          <a:p>
            <a:r>
              <a:rPr lang="de-DE" dirty="0"/>
              <a:t>Keine Zahlenketten</a:t>
            </a:r>
          </a:p>
          <a:p>
            <a:endParaRPr lang="de-DE" dirty="0"/>
          </a:p>
          <a:p>
            <a:r>
              <a:rPr lang="de-DE" sz="4000" dirty="0">
                <a:solidFill>
                  <a:srgbClr val="FF0000"/>
                </a:solidFill>
              </a:rPr>
              <a:t>Vermeiden von offensichtlichen Zusammenhängen</a:t>
            </a:r>
          </a:p>
        </p:txBody>
      </p:sp>
    </p:spTree>
    <p:extLst>
      <p:ext uri="{BB962C8B-B14F-4D97-AF65-F5344CB8AC3E}">
        <p14:creationId xmlns:p14="http://schemas.microsoft.com/office/powerpoint/2010/main" val="293400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DF5DA7-5F3A-4156-8DCA-DA3EE8DFA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Gegenmaßnahmen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0DC6C1-6B15-4904-A32B-0F9A08959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Vermeiden offensichtlicher Zusammenhänge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2023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D5E418-351A-4968-BD19-D52F2F557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John MPI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5440CD4E-F752-43BF-B4ED-8CF3CD40EC7D}"/>
              </a:ext>
            </a:extLst>
          </p:cNvPr>
          <p:cNvSpPr txBox="1">
            <a:spLocks/>
          </p:cNvSpPr>
          <p:nvPr/>
        </p:nvSpPr>
        <p:spPr>
          <a:xfrm>
            <a:off x="677334" y="172510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/>
              <a:t>Distributed John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323A6A75-9643-4904-8DCE-685AF5534982}"/>
              </a:ext>
            </a:extLst>
          </p:cNvPr>
          <p:cNvSpPr txBox="1">
            <a:spLocks/>
          </p:cNvSpPr>
          <p:nvPr/>
        </p:nvSpPr>
        <p:spPr>
          <a:xfrm>
            <a:off x="677334" y="1270000"/>
            <a:ext cx="8596668" cy="455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Seit Version 1.7.2 Möglichkeit der Multiprozessor Nutzung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AB0BB485-0F88-47CA-AA10-056A39C781CE}"/>
              </a:ext>
            </a:extLst>
          </p:cNvPr>
          <p:cNvSpPr txBox="1">
            <a:spLocks/>
          </p:cNvSpPr>
          <p:nvPr/>
        </p:nvSpPr>
        <p:spPr>
          <a:xfrm>
            <a:off x="677334" y="2385505"/>
            <a:ext cx="8596668" cy="4015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Seit Version 1.7.2 Möglichkeit der Multiprozessor Nutzung</a:t>
            </a:r>
          </a:p>
        </p:txBody>
      </p:sp>
    </p:spTree>
    <p:extLst>
      <p:ext uri="{BB962C8B-B14F-4D97-AF65-F5344CB8AC3E}">
        <p14:creationId xmlns:p14="http://schemas.microsoft.com/office/powerpoint/2010/main" val="271172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B7630B-A75C-47E0-A61E-6AD6B01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Ähnliche Programme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002199-A639-4720-B112-0B95BB034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6604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F99D54-A6A8-4A4E-9ABD-BD132C99E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Rainbow Table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CC4D21-A595-4B14-B4F2-D00AAFD68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cowPatty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8160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0DFE34-2A4A-4E37-AD7F-1D498139B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41748"/>
          </a:xfrm>
        </p:spPr>
        <p:txBody>
          <a:bodyPr/>
          <a:lstStyle/>
          <a:p>
            <a:r>
              <a:rPr lang="de-DE" dirty="0"/>
              <a:t>Themenübersicht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1C40FE-6066-4895-B764-7D95B25CC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0474"/>
            <a:ext cx="8596668" cy="5290008"/>
          </a:xfrm>
        </p:spPr>
        <p:txBody>
          <a:bodyPr>
            <a:normAutofit/>
          </a:bodyPr>
          <a:lstStyle/>
          <a:p>
            <a:r>
              <a:rPr lang="de-DE" dirty="0"/>
              <a:t>Hashfunktionen und kryptographische Hashfunktionen</a:t>
            </a:r>
          </a:p>
          <a:p>
            <a:r>
              <a:rPr lang="de-DE" dirty="0"/>
              <a:t>Wie Unix Passwörter speichert</a:t>
            </a:r>
          </a:p>
          <a:p>
            <a:pPr lvl="1"/>
            <a:r>
              <a:rPr lang="de-DE" dirty="0"/>
              <a:t> und welche Hashverfahren bei Unix üblich sind</a:t>
            </a:r>
          </a:p>
          <a:p>
            <a:r>
              <a:rPr lang="de-DE" dirty="0"/>
              <a:t>Wer war John </a:t>
            </a:r>
            <a:r>
              <a:rPr lang="de-DE" dirty="0" err="1"/>
              <a:t>the</a:t>
            </a:r>
            <a:r>
              <a:rPr lang="de-DE" dirty="0"/>
              <a:t> Ripper</a:t>
            </a:r>
          </a:p>
          <a:p>
            <a:pPr lvl="1"/>
            <a:r>
              <a:rPr lang="de-DE" dirty="0"/>
              <a:t>Und wie funktioniert er</a:t>
            </a:r>
          </a:p>
          <a:p>
            <a:r>
              <a:rPr lang="de-DE" dirty="0"/>
              <a:t>Die Modi und was man gegen Sie tuen kann</a:t>
            </a:r>
          </a:p>
          <a:p>
            <a:pPr lvl="1"/>
            <a:r>
              <a:rPr lang="de-DE" dirty="0"/>
              <a:t>Single Mode</a:t>
            </a:r>
          </a:p>
          <a:p>
            <a:pPr lvl="1"/>
            <a:r>
              <a:rPr lang="de-DE" dirty="0" err="1"/>
              <a:t>Incremental</a:t>
            </a:r>
            <a:r>
              <a:rPr lang="de-DE" dirty="0"/>
              <a:t> Mode</a:t>
            </a:r>
          </a:p>
          <a:p>
            <a:pPr lvl="1"/>
            <a:r>
              <a:rPr lang="de-DE" dirty="0" err="1"/>
              <a:t>Wordlist</a:t>
            </a:r>
            <a:r>
              <a:rPr lang="de-DE" dirty="0"/>
              <a:t> Mode</a:t>
            </a:r>
          </a:p>
          <a:p>
            <a:r>
              <a:rPr lang="de-DE" dirty="0"/>
              <a:t>Distributed John </a:t>
            </a:r>
          </a:p>
          <a:p>
            <a:r>
              <a:rPr lang="de-DE" dirty="0"/>
              <a:t>Ausblick auf ähnliche Programme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475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ihandform: Form 31">
            <a:extLst>
              <a:ext uri="{FF2B5EF4-FFF2-40B4-BE49-F238E27FC236}">
                <a16:creationId xmlns:a16="http://schemas.microsoft.com/office/drawing/2014/main" id="{22FDB2DE-1DD6-4D84-9A5E-91F643949288}"/>
              </a:ext>
            </a:extLst>
          </p:cNvPr>
          <p:cNvSpPr/>
          <p:nvPr/>
        </p:nvSpPr>
        <p:spPr>
          <a:xfrm rot="19806721">
            <a:off x="9579384" y="2573050"/>
            <a:ext cx="814073" cy="392078"/>
          </a:xfrm>
          <a:custGeom>
            <a:avLst/>
            <a:gdLst>
              <a:gd name="connsiteX0" fmla="*/ 0 w 335163"/>
              <a:gd name="connsiteY0" fmla="*/ 78416 h 392078"/>
              <a:gd name="connsiteX1" fmla="*/ 167582 w 335163"/>
              <a:gd name="connsiteY1" fmla="*/ 78416 h 392078"/>
              <a:gd name="connsiteX2" fmla="*/ 167582 w 335163"/>
              <a:gd name="connsiteY2" fmla="*/ 0 h 392078"/>
              <a:gd name="connsiteX3" fmla="*/ 335163 w 335163"/>
              <a:gd name="connsiteY3" fmla="*/ 196039 h 392078"/>
              <a:gd name="connsiteX4" fmla="*/ 167582 w 335163"/>
              <a:gd name="connsiteY4" fmla="*/ 392078 h 392078"/>
              <a:gd name="connsiteX5" fmla="*/ 167582 w 335163"/>
              <a:gd name="connsiteY5" fmla="*/ 313662 h 392078"/>
              <a:gd name="connsiteX6" fmla="*/ 0 w 335163"/>
              <a:gd name="connsiteY6" fmla="*/ 313662 h 392078"/>
              <a:gd name="connsiteX7" fmla="*/ 0 w 335163"/>
              <a:gd name="connsiteY7" fmla="*/ 78416 h 39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5163" h="392078">
                <a:moveTo>
                  <a:pt x="0" y="78416"/>
                </a:moveTo>
                <a:lnTo>
                  <a:pt x="167582" y="78416"/>
                </a:lnTo>
                <a:lnTo>
                  <a:pt x="167582" y="0"/>
                </a:lnTo>
                <a:lnTo>
                  <a:pt x="335163" y="196039"/>
                </a:lnTo>
                <a:lnTo>
                  <a:pt x="167582" y="392078"/>
                </a:lnTo>
                <a:lnTo>
                  <a:pt x="167582" y="313662"/>
                </a:lnTo>
                <a:lnTo>
                  <a:pt x="0" y="313662"/>
                </a:lnTo>
                <a:lnTo>
                  <a:pt x="0" y="78416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8416" rIns="100549" bIns="78416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1600" kern="12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E38D042-23C6-400B-9B61-7143B2263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Hashfunktionen</a:t>
            </a:r>
          </a:p>
        </p:txBody>
      </p:sp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BD395681-8ACA-4EED-ACCE-56E9563AA2F7}"/>
              </a:ext>
            </a:extLst>
          </p:cNvPr>
          <p:cNvSpPr/>
          <p:nvPr/>
        </p:nvSpPr>
        <p:spPr>
          <a:xfrm>
            <a:off x="7859943" y="697026"/>
            <a:ext cx="1585407" cy="743382"/>
          </a:xfrm>
          <a:custGeom>
            <a:avLst/>
            <a:gdLst>
              <a:gd name="connsiteX0" fmla="*/ 0 w 1585407"/>
              <a:gd name="connsiteY0" fmla="*/ 74338 h 743382"/>
              <a:gd name="connsiteX1" fmla="*/ 74338 w 1585407"/>
              <a:gd name="connsiteY1" fmla="*/ 0 h 743382"/>
              <a:gd name="connsiteX2" fmla="*/ 1511069 w 1585407"/>
              <a:gd name="connsiteY2" fmla="*/ 0 h 743382"/>
              <a:gd name="connsiteX3" fmla="*/ 1585407 w 1585407"/>
              <a:gd name="connsiteY3" fmla="*/ 74338 h 743382"/>
              <a:gd name="connsiteX4" fmla="*/ 1585407 w 1585407"/>
              <a:gd name="connsiteY4" fmla="*/ 669044 h 743382"/>
              <a:gd name="connsiteX5" fmla="*/ 1511069 w 1585407"/>
              <a:gd name="connsiteY5" fmla="*/ 743382 h 743382"/>
              <a:gd name="connsiteX6" fmla="*/ 74338 w 1585407"/>
              <a:gd name="connsiteY6" fmla="*/ 743382 h 743382"/>
              <a:gd name="connsiteX7" fmla="*/ 0 w 1585407"/>
              <a:gd name="connsiteY7" fmla="*/ 669044 h 743382"/>
              <a:gd name="connsiteX8" fmla="*/ 0 w 1585407"/>
              <a:gd name="connsiteY8" fmla="*/ 74338 h 743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5407" h="743382">
                <a:moveTo>
                  <a:pt x="0" y="74338"/>
                </a:moveTo>
                <a:cubicBezTo>
                  <a:pt x="0" y="33282"/>
                  <a:pt x="33282" y="0"/>
                  <a:pt x="74338" y="0"/>
                </a:cubicBezTo>
                <a:lnTo>
                  <a:pt x="1511069" y="0"/>
                </a:lnTo>
                <a:cubicBezTo>
                  <a:pt x="1552125" y="0"/>
                  <a:pt x="1585407" y="33282"/>
                  <a:pt x="1585407" y="74338"/>
                </a:cubicBezTo>
                <a:lnTo>
                  <a:pt x="1585407" y="669044"/>
                </a:lnTo>
                <a:cubicBezTo>
                  <a:pt x="1585407" y="710100"/>
                  <a:pt x="1552125" y="743382"/>
                  <a:pt x="1511069" y="743382"/>
                </a:cubicBezTo>
                <a:lnTo>
                  <a:pt x="74338" y="743382"/>
                </a:lnTo>
                <a:cubicBezTo>
                  <a:pt x="33282" y="743382"/>
                  <a:pt x="0" y="710100"/>
                  <a:pt x="0" y="669044"/>
                </a:cubicBezTo>
                <a:lnTo>
                  <a:pt x="0" y="743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973" tIns="97973" rIns="97973" bIns="97973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000" kern="1200" dirty="0"/>
              <a:t>Professor Thiel</a:t>
            </a:r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1964576C-FE84-47D2-A164-9508CC67868D}"/>
              </a:ext>
            </a:extLst>
          </p:cNvPr>
          <p:cNvSpPr/>
          <p:nvPr/>
        </p:nvSpPr>
        <p:spPr>
          <a:xfrm>
            <a:off x="9604077" y="872126"/>
            <a:ext cx="336500" cy="393181"/>
          </a:xfrm>
          <a:custGeom>
            <a:avLst/>
            <a:gdLst>
              <a:gd name="connsiteX0" fmla="*/ 0 w 336500"/>
              <a:gd name="connsiteY0" fmla="*/ 78636 h 393181"/>
              <a:gd name="connsiteX1" fmla="*/ 168250 w 336500"/>
              <a:gd name="connsiteY1" fmla="*/ 78636 h 393181"/>
              <a:gd name="connsiteX2" fmla="*/ 168250 w 336500"/>
              <a:gd name="connsiteY2" fmla="*/ 0 h 393181"/>
              <a:gd name="connsiteX3" fmla="*/ 336500 w 336500"/>
              <a:gd name="connsiteY3" fmla="*/ 196591 h 393181"/>
              <a:gd name="connsiteX4" fmla="*/ 168250 w 336500"/>
              <a:gd name="connsiteY4" fmla="*/ 393181 h 393181"/>
              <a:gd name="connsiteX5" fmla="*/ 168250 w 336500"/>
              <a:gd name="connsiteY5" fmla="*/ 314545 h 393181"/>
              <a:gd name="connsiteX6" fmla="*/ 0 w 336500"/>
              <a:gd name="connsiteY6" fmla="*/ 314545 h 393181"/>
              <a:gd name="connsiteX7" fmla="*/ 0 w 336500"/>
              <a:gd name="connsiteY7" fmla="*/ 78636 h 393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500" h="393181">
                <a:moveTo>
                  <a:pt x="0" y="78636"/>
                </a:moveTo>
                <a:lnTo>
                  <a:pt x="168250" y="78636"/>
                </a:lnTo>
                <a:lnTo>
                  <a:pt x="168250" y="0"/>
                </a:lnTo>
                <a:lnTo>
                  <a:pt x="336500" y="196591"/>
                </a:lnTo>
                <a:lnTo>
                  <a:pt x="168250" y="393181"/>
                </a:lnTo>
                <a:lnTo>
                  <a:pt x="168250" y="314545"/>
                </a:lnTo>
                <a:lnTo>
                  <a:pt x="0" y="314545"/>
                </a:lnTo>
                <a:lnTo>
                  <a:pt x="0" y="78636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8636" rIns="100950" bIns="78636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1600" kern="1200"/>
          </a:p>
        </p:txBody>
      </p:sp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FA8BC73B-E5E7-401B-92CF-F1C3CD60E5C7}"/>
              </a:ext>
            </a:extLst>
          </p:cNvPr>
          <p:cNvSpPr/>
          <p:nvPr/>
        </p:nvSpPr>
        <p:spPr>
          <a:xfrm>
            <a:off x="10080257" y="697026"/>
            <a:ext cx="1585407" cy="743382"/>
          </a:xfrm>
          <a:custGeom>
            <a:avLst/>
            <a:gdLst>
              <a:gd name="connsiteX0" fmla="*/ 0 w 1585407"/>
              <a:gd name="connsiteY0" fmla="*/ 74338 h 743382"/>
              <a:gd name="connsiteX1" fmla="*/ 74338 w 1585407"/>
              <a:gd name="connsiteY1" fmla="*/ 0 h 743382"/>
              <a:gd name="connsiteX2" fmla="*/ 1511069 w 1585407"/>
              <a:gd name="connsiteY2" fmla="*/ 0 h 743382"/>
              <a:gd name="connsiteX3" fmla="*/ 1585407 w 1585407"/>
              <a:gd name="connsiteY3" fmla="*/ 74338 h 743382"/>
              <a:gd name="connsiteX4" fmla="*/ 1585407 w 1585407"/>
              <a:gd name="connsiteY4" fmla="*/ 669044 h 743382"/>
              <a:gd name="connsiteX5" fmla="*/ 1511069 w 1585407"/>
              <a:gd name="connsiteY5" fmla="*/ 743382 h 743382"/>
              <a:gd name="connsiteX6" fmla="*/ 74338 w 1585407"/>
              <a:gd name="connsiteY6" fmla="*/ 743382 h 743382"/>
              <a:gd name="connsiteX7" fmla="*/ 0 w 1585407"/>
              <a:gd name="connsiteY7" fmla="*/ 669044 h 743382"/>
              <a:gd name="connsiteX8" fmla="*/ 0 w 1585407"/>
              <a:gd name="connsiteY8" fmla="*/ 74338 h 743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5407" h="743382">
                <a:moveTo>
                  <a:pt x="0" y="74338"/>
                </a:moveTo>
                <a:cubicBezTo>
                  <a:pt x="0" y="33282"/>
                  <a:pt x="33282" y="0"/>
                  <a:pt x="74338" y="0"/>
                </a:cubicBezTo>
                <a:lnTo>
                  <a:pt x="1511069" y="0"/>
                </a:lnTo>
                <a:cubicBezTo>
                  <a:pt x="1552125" y="0"/>
                  <a:pt x="1585407" y="33282"/>
                  <a:pt x="1585407" y="74338"/>
                </a:cubicBezTo>
                <a:lnTo>
                  <a:pt x="1585407" y="669044"/>
                </a:lnTo>
                <a:cubicBezTo>
                  <a:pt x="1585407" y="710100"/>
                  <a:pt x="1552125" y="743382"/>
                  <a:pt x="1511069" y="743382"/>
                </a:cubicBezTo>
                <a:lnTo>
                  <a:pt x="74338" y="743382"/>
                </a:lnTo>
                <a:cubicBezTo>
                  <a:pt x="33282" y="743382"/>
                  <a:pt x="0" y="710100"/>
                  <a:pt x="0" y="669044"/>
                </a:cubicBezTo>
                <a:lnTo>
                  <a:pt x="0" y="743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973" tIns="97973" rIns="97973" bIns="97973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000" kern="1200" dirty="0"/>
              <a:t>42</a:t>
            </a: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AD9FFD6D-5DD4-4EAC-8A2B-5A88B4826B10}"/>
              </a:ext>
            </a:extLst>
          </p:cNvPr>
          <p:cNvSpPr/>
          <p:nvPr/>
        </p:nvSpPr>
        <p:spPr>
          <a:xfrm>
            <a:off x="7870615" y="1598407"/>
            <a:ext cx="1580961" cy="743382"/>
          </a:xfrm>
          <a:custGeom>
            <a:avLst/>
            <a:gdLst>
              <a:gd name="connsiteX0" fmla="*/ 0 w 1580961"/>
              <a:gd name="connsiteY0" fmla="*/ 74338 h 743382"/>
              <a:gd name="connsiteX1" fmla="*/ 74338 w 1580961"/>
              <a:gd name="connsiteY1" fmla="*/ 0 h 743382"/>
              <a:gd name="connsiteX2" fmla="*/ 1506623 w 1580961"/>
              <a:gd name="connsiteY2" fmla="*/ 0 h 743382"/>
              <a:gd name="connsiteX3" fmla="*/ 1580961 w 1580961"/>
              <a:gd name="connsiteY3" fmla="*/ 74338 h 743382"/>
              <a:gd name="connsiteX4" fmla="*/ 1580961 w 1580961"/>
              <a:gd name="connsiteY4" fmla="*/ 669044 h 743382"/>
              <a:gd name="connsiteX5" fmla="*/ 1506623 w 1580961"/>
              <a:gd name="connsiteY5" fmla="*/ 743382 h 743382"/>
              <a:gd name="connsiteX6" fmla="*/ 74338 w 1580961"/>
              <a:gd name="connsiteY6" fmla="*/ 743382 h 743382"/>
              <a:gd name="connsiteX7" fmla="*/ 0 w 1580961"/>
              <a:gd name="connsiteY7" fmla="*/ 669044 h 743382"/>
              <a:gd name="connsiteX8" fmla="*/ 0 w 1580961"/>
              <a:gd name="connsiteY8" fmla="*/ 74338 h 743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0961" h="743382">
                <a:moveTo>
                  <a:pt x="0" y="74338"/>
                </a:moveTo>
                <a:cubicBezTo>
                  <a:pt x="0" y="33282"/>
                  <a:pt x="33282" y="0"/>
                  <a:pt x="74338" y="0"/>
                </a:cubicBezTo>
                <a:lnTo>
                  <a:pt x="1506623" y="0"/>
                </a:lnTo>
                <a:cubicBezTo>
                  <a:pt x="1547679" y="0"/>
                  <a:pt x="1580961" y="33282"/>
                  <a:pt x="1580961" y="74338"/>
                </a:cubicBezTo>
                <a:lnTo>
                  <a:pt x="1580961" y="669044"/>
                </a:lnTo>
                <a:cubicBezTo>
                  <a:pt x="1580961" y="710100"/>
                  <a:pt x="1547679" y="743382"/>
                  <a:pt x="1506623" y="743382"/>
                </a:cubicBezTo>
                <a:lnTo>
                  <a:pt x="74338" y="743382"/>
                </a:lnTo>
                <a:cubicBezTo>
                  <a:pt x="33282" y="743382"/>
                  <a:pt x="0" y="710100"/>
                  <a:pt x="0" y="669044"/>
                </a:cubicBezTo>
                <a:lnTo>
                  <a:pt x="0" y="743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973" tIns="97973" rIns="97973" bIns="97973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000" kern="1200" dirty="0"/>
              <a:t>Herr Gauland</a:t>
            </a:r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FA0736F1-9115-4FD3-85A5-753E141C3A5D}"/>
              </a:ext>
            </a:extLst>
          </p:cNvPr>
          <p:cNvSpPr/>
          <p:nvPr/>
        </p:nvSpPr>
        <p:spPr>
          <a:xfrm>
            <a:off x="9609673" y="1774058"/>
            <a:ext cx="335163" cy="392078"/>
          </a:xfrm>
          <a:custGeom>
            <a:avLst/>
            <a:gdLst>
              <a:gd name="connsiteX0" fmla="*/ 0 w 335163"/>
              <a:gd name="connsiteY0" fmla="*/ 78416 h 392078"/>
              <a:gd name="connsiteX1" fmla="*/ 167582 w 335163"/>
              <a:gd name="connsiteY1" fmla="*/ 78416 h 392078"/>
              <a:gd name="connsiteX2" fmla="*/ 167582 w 335163"/>
              <a:gd name="connsiteY2" fmla="*/ 0 h 392078"/>
              <a:gd name="connsiteX3" fmla="*/ 335163 w 335163"/>
              <a:gd name="connsiteY3" fmla="*/ 196039 h 392078"/>
              <a:gd name="connsiteX4" fmla="*/ 167582 w 335163"/>
              <a:gd name="connsiteY4" fmla="*/ 392078 h 392078"/>
              <a:gd name="connsiteX5" fmla="*/ 167582 w 335163"/>
              <a:gd name="connsiteY5" fmla="*/ 313662 h 392078"/>
              <a:gd name="connsiteX6" fmla="*/ 0 w 335163"/>
              <a:gd name="connsiteY6" fmla="*/ 313662 h 392078"/>
              <a:gd name="connsiteX7" fmla="*/ 0 w 335163"/>
              <a:gd name="connsiteY7" fmla="*/ 78416 h 39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5163" h="392078">
                <a:moveTo>
                  <a:pt x="0" y="78416"/>
                </a:moveTo>
                <a:lnTo>
                  <a:pt x="167582" y="78416"/>
                </a:lnTo>
                <a:lnTo>
                  <a:pt x="167582" y="0"/>
                </a:lnTo>
                <a:lnTo>
                  <a:pt x="335163" y="196039"/>
                </a:lnTo>
                <a:lnTo>
                  <a:pt x="167582" y="392078"/>
                </a:lnTo>
                <a:lnTo>
                  <a:pt x="167582" y="313662"/>
                </a:lnTo>
                <a:lnTo>
                  <a:pt x="0" y="313662"/>
                </a:lnTo>
                <a:lnTo>
                  <a:pt x="0" y="78416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8416" rIns="100549" bIns="78416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1600" kern="120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6AED7CEE-137C-4930-9910-336013D6633D}"/>
              </a:ext>
            </a:extLst>
          </p:cNvPr>
          <p:cNvSpPr/>
          <p:nvPr/>
        </p:nvSpPr>
        <p:spPr>
          <a:xfrm>
            <a:off x="10083961" y="1598407"/>
            <a:ext cx="1580961" cy="743382"/>
          </a:xfrm>
          <a:custGeom>
            <a:avLst/>
            <a:gdLst>
              <a:gd name="connsiteX0" fmla="*/ 0 w 1580961"/>
              <a:gd name="connsiteY0" fmla="*/ 74338 h 743382"/>
              <a:gd name="connsiteX1" fmla="*/ 74338 w 1580961"/>
              <a:gd name="connsiteY1" fmla="*/ 0 h 743382"/>
              <a:gd name="connsiteX2" fmla="*/ 1506623 w 1580961"/>
              <a:gd name="connsiteY2" fmla="*/ 0 h 743382"/>
              <a:gd name="connsiteX3" fmla="*/ 1580961 w 1580961"/>
              <a:gd name="connsiteY3" fmla="*/ 74338 h 743382"/>
              <a:gd name="connsiteX4" fmla="*/ 1580961 w 1580961"/>
              <a:gd name="connsiteY4" fmla="*/ 669044 h 743382"/>
              <a:gd name="connsiteX5" fmla="*/ 1506623 w 1580961"/>
              <a:gd name="connsiteY5" fmla="*/ 743382 h 743382"/>
              <a:gd name="connsiteX6" fmla="*/ 74338 w 1580961"/>
              <a:gd name="connsiteY6" fmla="*/ 743382 h 743382"/>
              <a:gd name="connsiteX7" fmla="*/ 0 w 1580961"/>
              <a:gd name="connsiteY7" fmla="*/ 669044 h 743382"/>
              <a:gd name="connsiteX8" fmla="*/ 0 w 1580961"/>
              <a:gd name="connsiteY8" fmla="*/ 74338 h 743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0961" h="743382">
                <a:moveTo>
                  <a:pt x="0" y="74338"/>
                </a:moveTo>
                <a:cubicBezTo>
                  <a:pt x="0" y="33282"/>
                  <a:pt x="33282" y="0"/>
                  <a:pt x="74338" y="0"/>
                </a:cubicBezTo>
                <a:lnTo>
                  <a:pt x="1506623" y="0"/>
                </a:lnTo>
                <a:cubicBezTo>
                  <a:pt x="1547679" y="0"/>
                  <a:pt x="1580961" y="33282"/>
                  <a:pt x="1580961" y="74338"/>
                </a:cubicBezTo>
                <a:lnTo>
                  <a:pt x="1580961" y="669044"/>
                </a:lnTo>
                <a:cubicBezTo>
                  <a:pt x="1580961" y="710100"/>
                  <a:pt x="1547679" y="743382"/>
                  <a:pt x="1506623" y="743382"/>
                </a:cubicBezTo>
                <a:lnTo>
                  <a:pt x="74338" y="743382"/>
                </a:lnTo>
                <a:cubicBezTo>
                  <a:pt x="33282" y="743382"/>
                  <a:pt x="0" y="710100"/>
                  <a:pt x="0" y="669044"/>
                </a:cubicBezTo>
                <a:lnTo>
                  <a:pt x="0" y="743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973" tIns="97973" rIns="97973" bIns="97973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000" kern="1200" dirty="0"/>
              <a:t>88</a:t>
            </a:r>
          </a:p>
        </p:txBody>
      </p:sp>
      <p:graphicFrame>
        <p:nvGraphicFramePr>
          <p:cNvPr id="14" name="Inhaltsplatzhalter 10">
            <a:extLst>
              <a:ext uri="{FF2B5EF4-FFF2-40B4-BE49-F238E27FC236}">
                <a16:creationId xmlns:a16="http://schemas.microsoft.com/office/drawing/2014/main" id="{3FDD13A2-7429-40B4-A577-327F5F0B54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9278890"/>
              </p:ext>
            </p:extLst>
          </p:nvPr>
        </p:nvGraphicFramePr>
        <p:xfrm>
          <a:off x="7869874" y="2499788"/>
          <a:ext cx="1603830" cy="743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Titel 1">
            <a:extLst>
              <a:ext uri="{FF2B5EF4-FFF2-40B4-BE49-F238E27FC236}">
                <a16:creationId xmlns:a16="http://schemas.microsoft.com/office/drawing/2014/main" id="{AC42D789-0925-4B8B-9A35-F6E642F43A4F}"/>
              </a:ext>
            </a:extLst>
          </p:cNvPr>
          <p:cNvSpPr txBox="1">
            <a:spLocks/>
          </p:cNvSpPr>
          <p:nvPr/>
        </p:nvSpPr>
        <p:spPr>
          <a:xfrm>
            <a:off x="848874" y="29497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chemeClr val="accent1"/>
                </a:solidFill>
              </a:rPr>
              <a:t>Kryptographische Hashfunktionen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EF4202F-1836-4987-852E-27FEAF2E36C6}"/>
              </a:ext>
            </a:extLst>
          </p:cNvPr>
          <p:cNvSpPr txBox="1"/>
          <p:nvPr/>
        </p:nvSpPr>
        <p:spPr>
          <a:xfrm>
            <a:off x="7869874" y="354361"/>
            <a:ext cx="714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Wort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2E3610A1-B888-4C9A-BD7C-D1681F9F8802}"/>
              </a:ext>
            </a:extLst>
          </p:cNvPr>
          <p:cNvSpPr txBox="1"/>
          <p:nvPr/>
        </p:nvSpPr>
        <p:spPr>
          <a:xfrm>
            <a:off x="8948692" y="362872"/>
            <a:ext cx="156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Hashfunktion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88DFFE1-71A1-4B97-9775-BEF4C508E897}"/>
              </a:ext>
            </a:extLst>
          </p:cNvPr>
          <p:cNvSpPr txBox="1"/>
          <p:nvPr/>
        </p:nvSpPr>
        <p:spPr>
          <a:xfrm>
            <a:off x="10561530" y="362872"/>
            <a:ext cx="1218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Hashwert</a:t>
            </a:r>
          </a:p>
        </p:txBody>
      </p:sp>
      <p:graphicFrame>
        <p:nvGraphicFramePr>
          <p:cNvPr id="25" name="Inhaltsplatzhalter 10">
            <a:extLst>
              <a:ext uri="{FF2B5EF4-FFF2-40B4-BE49-F238E27FC236}">
                <a16:creationId xmlns:a16="http://schemas.microsoft.com/office/drawing/2014/main" id="{0F5178C0-1644-48D8-8524-C87517F8BA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8448528"/>
              </p:ext>
            </p:extLst>
          </p:nvPr>
        </p:nvGraphicFramePr>
        <p:xfrm>
          <a:off x="7193112" y="4801518"/>
          <a:ext cx="4907630" cy="743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6" name="Textfeld 25">
            <a:extLst>
              <a:ext uri="{FF2B5EF4-FFF2-40B4-BE49-F238E27FC236}">
                <a16:creationId xmlns:a16="http://schemas.microsoft.com/office/drawing/2014/main" id="{45DEEC82-EE54-4AD0-8046-CD5557E6039F}"/>
              </a:ext>
            </a:extLst>
          </p:cNvPr>
          <p:cNvSpPr txBox="1"/>
          <p:nvPr/>
        </p:nvSpPr>
        <p:spPr>
          <a:xfrm>
            <a:off x="10516880" y="4432186"/>
            <a:ext cx="114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Hashwert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CAEA008-6B8B-4AE5-A2E4-58E240F4FB2E}"/>
              </a:ext>
            </a:extLst>
          </p:cNvPr>
          <p:cNvSpPr txBox="1"/>
          <p:nvPr/>
        </p:nvSpPr>
        <p:spPr>
          <a:xfrm>
            <a:off x="7193112" y="4423675"/>
            <a:ext cx="110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Wort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5E9F66F-6BF5-4372-BB23-2DE8EF00E934}"/>
              </a:ext>
            </a:extLst>
          </p:cNvPr>
          <p:cNvSpPr txBox="1"/>
          <p:nvPr/>
        </p:nvSpPr>
        <p:spPr>
          <a:xfrm>
            <a:off x="9244395" y="4418562"/>
            <a:ext cx="110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MD5</a:t>
            </a:r>
          </a:p>
        </p:txBody>
      </p:sp>
      <p:graphicFrame>
        <p:nvGraphicFramePr>
          <p:cNvPr id="29" name="Inhaltsplatzhalter 10">
            <a:extLst>
              <a:ext uri="{FF2B5EF4-FFF2-40B4-BE49-F238E27FC236}">
                <a16:creationId xmlns:a16="http://schemas.microsoft.com/office/drawing/2014/main" id="{C519E442-6742-4F05-A4A2-6F2A9DBC8D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6544509"/>
              </p:ext>
            </p:extLst>
          </p:nvPr>
        </p:nvGraphicFramePr>
        <p:xfrm>
          <a:off x="7193112" y="5576648"/>
          <a:ext cx="4907630" cy="743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30" name="Inhaltsplatzhalter 2">
            <a:extLst>
              <a:ext uri="{FF2B5EF4-FFF2-40B4-BE49-F238E27FC236}">
                <a16:creationId xmlns:a16="http://schemas.microsoft.com/office/drawing/2014/main" id="{16C6C5AC-1BF8-4058-AA9B-D84947A8654B}"/>
              </a:ext>
            </a:extLst>
          </p:cNvPr>
          <p:cNvSpPr txBox="1">
            <a:spLocks/>
          </p:cNvSpPr>
          <p:nvPr/>
        </p:nvSpPr>
        <p:spPr>
          <a:xfrm>
            <a:off x="848874" y="1332042"/>
            <a:ext cx="6896306" cy="191112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de-DE" dirty="0"/>
              <a:t>Weisen einem Wort mittels einer Funktion einen Hashwert zu</a:t>
            </a:r>
          </a:p>
          <a:p>
            <a:pPr marL="742950" lvl="1" indent="-285750"/>
            <a:r>
              <a:rPr lang="de-DE" dirty="0"/>
              <a:t>Selbes Wort = selber Hashwert</a:t>
            </a:r>
          </a:p>
          <a:p>
            <a:pPr marL="285750" indent="-285750"/>
            <a:r>
              <a:rPr lang="de-DE" dirty="0"/>
              <a:t>Einwegfunktion</a:t>
            </a:r>
          </a:p>
          <a:p>
            <a:pPr marL="742950" lvl="1" indent="-285750"/>
            <a:r>
              <a:rPr lang="de-DE" dirty="0"/>
              <a:t>Aus dem Hashwert lässt sich der Ursprungstext nicht erzeugen</a:t>
            </a:r>
          </a:p>
          <a:p>
            <a:pPr marL="285750" indent="-285750"/>
            <a:r>
              <a:rPr lang="de-DE" dirty="0"/>
              <a:t>Hashwerte haben eine feste Länge (hier 2 Zeichen)</a:t>
            </a:r>
          </a:p>
        </p:txBody>
      </p:sp>
      <p:sp>
        <p:nvSpPr>
          <p:cNvPr id="31" name="Inhaltsplatzhalter 2">
            <a:extLst>
              <a:ext uri="{FF2B5EF4-FFF2-40B4-BE49-F238E27FC236}">
                <a16:creationId xmlns:a16="http://schemas.microsoft.com/office/drawing/2014/main" id="{43814EA1-B1C0-48A9-B223-29B6F369106B}"/>
              </a:ext>
            </a:extLst>
          </p:cNvPr>
          <p:cNvSpPr txBox="1">
            <a:spLocks/>
          </p:cNvSpPr>
          <p:nvPr/>
        </p:nvSpPr>
        <p:spPr>
          <a:xfrm>
            <a:off x="1047564" y="4050702"/>
            <a:ext cx="6276513" cy="2616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de-DE" dirty="0"/>
              <a:t>Werden bewertet nach</a:t>
            </a:r>
          </a:p>
          <a:p>
            <a:pPr marL="742950" lvl="1" indent="-285750"/>
            <a:r>
              <a:rPr lang="de-DE" dirty="0"/>
              <a:t>Kollisionssicherheit</a:t>
            </a:r>
          </a:p>
          <a:p>
            <a:pPr marL="1200150" lvl="2" indent="-285750"/>
            <a:r>
              <a:rPr lang="de-DE" dirty="0"/>
              <a:t>Unterschiedliche Wörter sollen nicht den selben Hashwert ergeben</a:t>
            </a:r>
          </a:p>
          <a:p>
            <a:pPr marL="742950" lvl="1" indent="-285750"/>
            <a:r>
              <a:rPr lang="de-DE" dirty="0"/>
              <a:t>Geschwindigkeit</a:t>
            </a:r>
          </a:p>
          <a:p>
            <a:pPr marL="1200150" lvl="2" indent="-285750"/>
            <a:r>
              <a:rPr lang="de-DE" dirty="0"/>
              <a:t>Wie schnell ein Hashwert aus einem Wort errechnet wird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A7BD87C-754E-4588-8A7A-35B93A5254FB}"/>
              </a:ext>
            </a:extLst>
          </p:cNvPr>
          <p:cNvSpPr txBox="1"/>
          <p:nvPr/>
        </p:nvSpPr>
        <p:spPr>
          <a:xfrm rot="3317266">
            <a:off x="9316376" y="2683357"/>
            <a:ext cx="129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SCHLECHT</a:t>
            </a:r>
          </a:p>
        </p:txBody>
      </p:sp>
    </p:spTree>
    <p:extLst>
      <p:ext uri="{BB962C8B-B14F-4D97-AF65-F5344CB8AC3E}">
        <p14:creationId xmlns:p14="http://schemas.microsoft.com/office/powerpoint/2010/main" val="273805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5" grpId="0" animBg="1"/>
      <p:bldP spid="6" grpId="0" animBg="1"/>
      <p:bldP spid="7" grpId="0" animBg="1"/>
      <p:bldP spid="9" grpId="0" animBg="1"/>
      <p:bldP spid="10" grpId="0" animBg="1"/>
      <p:bldP spid="12" grpId="0" animBg="1"/>
      <p:bldGraphic spid="14" grpId="0">
        <p:bldAsOne/>
      </p:bldGraphic>
      <p:bldP spid="21" grpId="0"/>
      <p:bldP spid="22" grpId="0"/>
      <p:bldP spid="23" grpId="0"/>
      <p:bldP spid="24" grpId="0"/>
      <p:bldGraphic spid="25" grpId="0">
        <p:bldAsOne/>
      </p:bldGraphic>
      <p:bldP spid="26" grpId="0"/>
      <p:bldP spid="27" grpId="0"/>
      <p:bldP spid="28" grpId="0"/>
      <p:bldGraphic spid="29" grpId="0">
        <p:bldAsOne/>
      </p:bldGraphic>
      <p:bldP spid="30" grpId="0" uiExpand="1" build="p"/>
      <p:bldP spid="31" grpId="0" uiExpand="1" build="p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A82B61-30AE-4255-A2A3-58983947D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Unix Passwörter speichert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3856E0-1876-4B68-B887-7104C642B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42875"/>
            <a:ext cx="8596668" cy="4798488"/>
          </a:xfrm>
        </p:spPr>
        <p:txBody>
          <a:bodyPr>
            <a:normAutofit/>
          </a:bodyPr>
          <a:lstStyle/>
          <a:p>
            <a:r>
              <a:rPr lang="de-DE" dirty="0"/>
              <a:t>Früher /</a:t>
            </a:r>
            <a:r>
              <a:rPr lang="de-DE" dirty="0" err="1"/>
              <a:t>etc</a:t>
            </a:r>
            <a:r>
              <a:rPr lang="de-DE" dirty="0"/>
              <a:t>/</a:t>
            </a:r>
            <a:r>
              <a:rPr lang="de-DE" dirty="0" err="1"/>
              <a:t>passwd</a:t>
            </a:r>
            <a:endParaRPr lang="de-DE" dirty="0"/>
          </a:p>
          <a:p>
            <a:pPr lvl="1"/>
            <a:r>
              <a:rPr lang="de-DE" dirty="0"/>
              <a:t>Für alle Programme lesbares speichern aller Nutzerdaten auch der Passwörter als Hashwerte</a:t>
            </a:r>
          </a:p>
          <a:p>
            <a:pPr lvl="2"/>
            <a:r>
              <a:rPr lang="de-DE" dirty="0"/>
              <a:t>Aber halt für jeden lesbar</a:t>
            </a:r>
          </a:p>
          <a:p>
            <a:r>
              <a:rPr lang="de-DE" dirty="0"/>
              <a:t>Heute /</a:t>
            </a:r>
            <a:r>
              <a:rPr lang="de-DE" dirty="0" err="1"/>
              <a:t>etc</a:t>
            </a:r>
            <a:r>
              <a:rPr lang="de-DE" dirty="0"/>
              <a:t>/</a:t>
            </a:r>
            <a:r>
              <a:rPr lang="de-DE" dirty="0" err="1"/>
              <a:t>shadow</a:t>
            </a:r>
            <a:endParaRPr lang="de-DE" dirty="0"/>
          </a:p>
          <a:p>
            <a:pPr lvl="1"/>
            <a:r>
              <a:rPr lang="de-DE" dirty="0"/>
              <a:t>Nutzerdaten </a:t>
            </a:r>
            <a:r>
              <a:rPr lang="de-DE" dirty="0" err="1"/>
              <a:t>immernoch</a:t>
            </a:r>
            <a:r>
              <a:rPr lang="de-DE" dirty="0"/>
              <a:t> in /</a:t>
            </a:r>
            <a:r>
              <a:rPr lang="de-DE" dirty="0" err="1"/>
              <a:t>etc</a:t>
            </a:r>
            <a:r>
              <a:rPr lang="de-DE" dirty="0"/>
              <a:t>/</a:t>
            </a:r>
            <a:r>
              <a:rPr lang="de-DE" dirty="0" err="1"/>
              <a:t>passwd</a:t>
            </a:r>
            <a:endParaRPr lang="de-DE" dirty="0"/>
          </a:p>
          <a:p>
            <a:pPr lvl="1"/>
            <a:r>
              <a:rPr lang="de-DE" dirty="0"/>
              <a:t>Passwörter gezielt in einer Datei als Hashwerte gespeichert</a:t>
            </a:r>
          </a:p>
          <a:p>
            <a:pPr lvl="2"/>
            <a:r>
              <a:rPr lang="de-DE" dirty="0"/>
              <a:t>Aber nicht jeder hat Leserechte</a:t>
            </a:r>
          </a:p>
          <a:p>
            <a:pPr lvl="1"/>
            <a:r>
              <a:rPr lang="de-DE" dirty="0"/>
              <a:t>Ebenfalls gespeichert welche Hashfunktion verwendet wurde</a:t>
            </a:r>
          </a:p>
          <a:p>
            <a:pPr lvl="1"/>
            <a:r>
              <a:rPr lang="de-DE" dirty="0"/>
              <a:t>Beispiel</a:t>
            </a:r>
          </a:p>
          <a:p>
            <a:pPr lvl="2"/>
            <a:r>
              <a:rPr lang="de-DE" dirty="0" err="1"/>
              <a:t>sschuck</a:t>
            </a:r>
            <a:r>
              <a:rPr lang="de-DE" dirty="0"/>
              <a:t>:</a:t>
            </a:r>
            <a:r>
              <a:rPr lang="de-DE" dirty="0">
                <a:highlight>
                  <a:srgbClr val="FF0000"/>
                </a:highlight>
              </a:rPr>
              <a:t>$6$</a:t>
            </a:r>
            <a:r>
              <a:rPr lang="de-DE" dirty="0"/>
              <a:t>Finhqm.v$kgiVkr38bZXIUNLFJZQYa..mXmCmVYn7ohD/OkYgB568jVyhNm2ZQUrknk14kXZdMnAJsDynHQbgz7elqOQlV0:17670:0:99999:7:::</a:t>
            </a:r>
          </a:p>
          <a:p>
            <a:pPr lvl="3"/>
            <a:r>
              <a:rPr lang="de-DE" dirty="0"/>
              <a:t>keine Sorge ist ein unsicheres und kein sicheres Passwort</a:t>
            </a:r>
          </a:p>
          <a:p>
            <a:pPr lvl="3"/>
            <a:r>
              <a:rPr lang="de-DE" dirty="0"/>
              <a:t>keine Sorge „knacken“ wir nachher auch noch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003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EB8E75-A52C-4023-8C73-1263A0C90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Hashfunktionen in der /</a:t>
            </a:r>
            <a:r>
              <a:rPr lang="de-DE" dirty="0" err="1"/>
              <a:t>etc</a:t>
            </a:r>
            <a:r>
              <a:rPr lang="de-DE" dirty="0"/>
              <a:t>/</a:t>
            </a:r>
            <a:r>
              <a:rPr lang="de-DE" dirty="0" err="1"/>
              <a:t>shadow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6A6537-1909-4BDD-BCA4-15F55FB6E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98484"/>
            <a:ext cx="8596668" cy="5575177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$1$ = MD5 (Message-Digest </a:t>
            </a:r>
            <a:r>
              <a:rPr lang="de-DE" dirty="0" err="1"/>
              <a:t>Algorithm</a:t>
            </a:r>
            <a:r>
              <a:rPr lang="de-DE" dirty="0"/>
              <a:t> 5)</a:t>
            </a:r>
          </a:p>
          <a:p>
            <a:pPr lvl="1"/>
            <a:r>
              <a:rPr lang="de-DE" dirty="0"/>
              <a:t>1991 entwickelt</a:t>
            </a:r>
          </a:p>
          <a:p>
            <a:pPr lvl="2"/>
            <a:r>
              <a:rPr lang="de-DE" dirty="0"/>
              <a:t>Schon 1994 bereits Beweis von Kollisionen</a:t>
            </a:r>
          </a:p>
          <a:p>
            <a:pPr lvl="2"/>
            <a:r>
              <a:rPr lang="de-DE" dirty="0"/>
              <a:t>2012 letzter großer Angriff auf MD5 mittels einer Chosen-</a:t>
            </a:r>
            <a:r>
              <a:rPr lang="de-DE" dirty="0" err="1"/>
              <a:t>Prefix</a:t>
            </a:r>
            <a:r>
              <a:rPr lang="de-DE" dirty="0"/>
              <a:t>-Kollision</a:t>
            </a:r>
          </a:p>
          <a:p>
            <a:pPr lvl="1"/>
            <a:r>
              <a:rPr lang="de-DE" dirty="0"/>
              <a:t>128 Bit lange Hashwerte, als Hexadezimalzahl gespeichert</a:t>
            </a:r>
          </a:p>
          <a:p>
            <a:r>
              <a:rPr lang="de-DE" dirty="0"/>
              <a:t>$2a$ oder $2y$ oder $2b$ = </a:t>
            </a:r>
            <a:r>
              <a:rPr lang="de-DE" dirty="0" err="1"/>
              <a:t>bcrypt</a:t>
            </a:r>
            <a:r>
              <a:rPr lang="de-DE" dirty="0"/>
              <a:t> bzw. </a:t>
            </a:r>
            <a:r>
              <a:rPr lang="de-DE" dirty="0" err="1"/>
              <a:t>Blowfish</a:t>
            </a:r>
            <a:endParaRPr lang="de-DE" dirty="0"/>
          </a:p>
          <a:p>
            <a:pPr lvl="1"/>
            <a:r>
              <a:rPr lang="de-DE" dirty="0"/>
              <a:t>„a“ steht für 10 Iterationen des ursprünglichen </a:t>
            </a:r>
            <a:r>
              <a:rPr lang="de-DE" dirty="0" err="1"/>
              <a:t>Algortihmus</a:t>
            </a:r>
            <a:endParaRPr lang="de-DE" dirty="0"/>
          </a:p>
          <a:p>
            <a:pPr lvl="2"/>
            <a:r>
              <a:rPr lang="de-DE" dirty="0"/>
              <a:t>1999, erste Version des </a:t>
            </a:r>
            <a:r>
              <a:rPr lang="de-DE" dirty="0" err="1"/>
              <a:t>Algortihmus</a:t>
            </a:r>
            <a:endParaRPr lang="de-DE" dirty="0"/>
          </a:p>
          <a:p>
            <a:pPr lvl="1"/>
            <a:r>
              <a:rPr lang="de-DE" dirty="0"/>
              <a:t>„y“ steht für den mit einem „verbesserten“ Algorithmus erstellte Hashwerte</a:t>
            </a:r>
          </a:p>
          <a:p>
            <a:pPr lvl="2"/>
            <a:r>
              <a:rPr lang="de-DE" dirty="0"/>
              <a:t>2011, nachdem ein Bug entdeckt und behoben wurde</a:t>
            </a:r>
          </a:p>
          <a:p>
            <a:pPr lvl="1"/>
            <a:r>
              <a:rPr lang="de-DE" dirty="0"/>
              <a:t>„b“ steht für den mit der neuere Version des Algorithmus erstellten Hashwert</a:t>
            </a:r>
          </a:p>
          <a:p>
            <a:pPr lvl="2"/>
            <a:r>
              <a:rPr lang="de-DE" dirty="0"/>
              <a:t>2014, nachdem ein anderer </a:t>
            </a:r>
            <a:r>
              <a:rPr lang="de-DE"/>
              <a:t>Bug entdeckt </a:t>
            </a:r>
            <a:r>
              <a:rPr lang="de-DE" dirty="0"/>
              <a:t>wurde</a:t>
            </a:r>
          </a:p>
          <a:p>
            <a:r>
              <a:rPr lang="de-DE" dirty="0"/>
              <a:t>$5$ = SHA-256 (Secure Hash </a:t>
            </a:r>
            <a:r>
              <a:rPr lang="de-DE" dirty="0" err="1"/>
              <a:t>Algorithm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Gehört zur zweiten Generation des SHA Hashfunktionsfamilie</a:t>
            </a:r>
          </a:p>
          <a:p>
            <a:pPr lvl="2"/>
            <a:r>
              <a:rPr lang="de-DE" dirty="0"/>
              <a:t>Wurde 2004 entwickelt, nachdem bekannt wurde das SHA 1 diverse Schwächen aufweist </a:t>
            </a:r>
          </a:p>
          <a:p>
            <a:pPr lvl="1"/>
            <a:r>
              <a:rPr lang="de-DE" dirty="0"/>
              <a:t>256 Bit lange Hashwerte</a:t>
            </a:r>
          </a:p>
          <a:p>
            <a:r>
              <a:rPr lang="de-DE" dirty="0"/>
              <a:t>$6$ = SHA-512</a:t>
            </a:r>
          </a:p>
          <a:p>
            <a:pPr lvl="1"/>
            <a:r>
              <a:rPr lang="de-DE" dirty="0"/>
              <a:t>512 Bit lange Hashwerte, ebenfalls Teil der 2. Generation</a:t>
            </a:r>
          </a:p>
        </p:txBody>
      </p:sp>
    </p:spTree>
    <p:extLst>
      <p:ext uri="{BB962C8B-B14F-4D97-AF65-F5344CB8AC3E}">
        <p14:creationId xmlns:p14="http://schemas.microsoft.com/office/powerpoint/2010/main" val="174156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C2B3AA-E0DC-4823-893F-EB3C3745E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Wer ist John </a:t>
            </a:r>
            <a:r>
              <a:rPr lang="de-DE" dirty="0" err="1"/>
              <a:t>the</a:t>
            </a:r>
            <a:r>
              <a:rPr lang="de-DE" dirty="0"/>
              <a:t> Ripper?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F52AE8-91D5-4F10-972B-37710741A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7461"/>
            <a:ext cx="8596668" cy="4683902"/>
          </a:xfrm>
        </p:spPr>
        <p:txBody>
          <a:bodyPr/>
          <a:lstStyle/>
          <a:p>
            <a:r>
              <a:rPr lang="de-DE" dirty="0"/>
              <a:t>Entwickelt von Alexander </a:t>
            </a:r>
            <a:r>
              <a:rPr lang="de-DE" dirty="0" err="1"/>
              <a:t>Peslyak</a:t>
            </a:r>
            <a:endParaRPr lang="de-DE" dirty="0"/>
          </a:p>
          <a:p>
            <a:r>
              <a:rPr lang="de-DE" dirty="0"/>
              <a:t>Version 1.0 </a:t>
            </a:r>
            <a:r>
              <a:rPr lang="de-DE" dirty="0" err="1"/>
              <a:t>released</a:t>
            </a:r>
            <a:r>
              <a:rPr lang="de-DE" dirty="0"/>
              <a:t> in 1996</a:t>
            </a:r>
          </a:p>
          <a:p>
            <a:r>
              <a:rPr lang="de-DE" dirty="0"/>
              <a:t>Gutes </a:t>
            </a:r>
            <a:r>
              <a:rPr lang="de-DE" dirty="0" err="1"/>
              <a:t>Passwortrecoverytool</a:t>
            </a:r>
            <a:endParaRPr lang="de-DE" dirty="0"/>
          </a:p>
          <a:p>
            <a:pPr lvl="1"/>
            <a:r>
              <a:rPr lang="de-DE" dirty="0"/>
              <a:t>Gehört zu den schnellsten Tools</a:t>
            </a:r>
          </a:p>
          <a:p>
            <a:pPr lvl="2"/>
            <a:r>
              <a:rPr lang="de-DE" dirty="0"/>
              <a:t>Zumindest im „</a:t>
            </a:r>
            <a:r>
              <a:rPr lang="de-DE" dirty="0" err="1"/>
              <a:t>Incremented</a:t>
            </a:r>
            <a:r>
              <a:rPr lang="de-DE" dirty="0"/>
              <a:t>“ Mode </a:t>
            </a:r>
          </a:p>
          <a:p>
            <a:pPr lvl="1"/>
            <a:r>
              <a:rPr lang="de-DE" dirty="0"/>
              <a:t>Gehört zu den meistgenutzten Tools</a:t>
            </a:r>
          </a:p>
          <a:p>
            <a:r>
              <a:rPr lang="de-DE" dirty="0"/>
              <a:t>Wird immer noch weiterentwickelt und supported</a:t>
            </a:r>
          </a:p>
          <a:p>
            <a:pPr lvl="1"/>
            <a:r>
              <a:rPr lang="de-DE" dirty="0"/>
              <a:t>Neueste Version 1.8. von 2013</a:t>
            </a:r>
          </a:p>
        </p:txBody>
      </p:sp>
    </p:spTree>
    <p:extLst>
      <p:ext uri="{BB962C8B-B14F-4D97-AF65-F5344CB8AC3E}">
        <p14:creationId xmlns:p14="http://schemas.microsoft.com/office/powerpoint/2010/main" val="1086891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E5ECA3-8B4B-4C41-99D6-9047B53A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Grundlegende Funktionsweise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8CDB85-C439-4623-859A-D4C495E44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3765"/>
            <a:ext cx="8596668" cy="4787597"/>
          </a:xfrm>
        </p:spPr>
        <p:txBody>
          <a:bodyPr>
            <a:normAutofit/>
          </a:bodyPr>
          <a:lstStyle/>
          <a:p>
            <a:r>
              <a:rPr lang="de-DE" dirty="0"/>
              <a:t>John </a:t>
            </a:r>
            <a:r>
              <a:rPr lang="de-DE" dirty="0" err="1"/>
              <a:t>the</a:t>
            </a:r>
            <a:r>
              <a:rPr lang="de-DE" dirty="0"/>
              <a:t> Ripper und andere Programme vergleichen den Hashwert eines gesuchten Wortes mit einem, mit der selben Funktion, erstellten Hashwert eines ausgesuchten „Kandidaten“</a:t>
            </a:r>
          </a:p>
          <a:p>
            <a:r>
              <a:rPr lang="de-DE" dirty="0"/>
              <a:t>Wenn „Kandidat“ = gesuchtes Wort, dann sind die Hashwerte ebenfalls gleich</a:t>
            </a:r>
          </a:p>
          <a:p>
            <a:pPr lvl="1"/>
            <a:r>
              <a:rPr lang="de-DE" dirty="0"/>
              <a:t>Probleme mit Hashkollisionen</a:t>
            </a:r>
          </a:p>
          <a:p>
            <a:r>
              <a:rPr lang="de-DE" dirty="0"/>
              <a:t>Dass Verfahren knackt also nicht den Passwort Algorithmus sondern „errät“ das richtige Wort durch den Vergleich der Resultate</a:t>
            </a:r>
          </a:p>
          <a:p>
            <a:r>
              <a:rPr lang="de-DE" dirty="0"/>
              <a:t>Für die „Kandidatenauswahl“ gibt es verschiedene Modi</a:t>
            </a:r>
          </a:p>
        </p:txBody>
      </p:sp>
    </p:spTree>
    <p:extLst>
      <p:ext uri="{BB962C8B-B14F-4D97-AF65-F5344CB8AC3E}">
        <p14:creationId xmlns:p14="http://schemas.microsoft.com/office/powerpoint/2010/main" val="341994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13734F-FA63-4F6E-A534-76100DD9B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Brute</a:t>
            </a:r>
            <a:r>
              <a:rPr lang="de-DE" b="1" dirty="0"/>
              <a:t> Force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BDB1F9-B5D6-4E64-9032-36D91F925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Brute</a:t>
            </a:r>
            <a:r>
              <a:rPr lang="de-DE" dirty="0"/>
              <a:t>-Force ist eine Methode, die versucht Passwörter oder Schlüssel durch automatisiertes, wahlloses Ausprobieren herauszufinden.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Schutz:</a:t>
            </a:r>
          </a:p>
          <a:p>
            <a:pPr marL="0" indent="0">
              <a:buNone/>
            </a:pPr>
            <a:r>
              <a:rPr lang="de-DE" dirty="0"/>
              <a:t>Lange Schlüssel und komplexe Passwörter</a:t>
            </a:r>
          </a:p>
        </p:txBody>
      </p:sp>
    </p:spTree>
    <p:extLst>
      <p:ext uri="{BB962C8B-B14F-4D97-AF65-F5344CB8AC3E}">
        <p14:creationId xmlns:p14="http://schemas.microsoft.com/office/powerpoint/2010/main" val="3803216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EBCDB1-1BF7-4FCB-B4F2-580BFD6FF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Brute</a:t>
            </a:r>
            <a:r>
              <a:rPr lang="de-DE" dirty="0"/>
              <a:t> Force 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379B11-251C-4092-8B34-7EB1F61C3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640" y="1930400"/>
            <a:ext cx="8596668" cy="3880773"/>
          </a:xfrm>
        </p:spPr>
        <p:txBody>
          <a:bodyPr/>
          <a:lstStyle/>
          <a:p>
            <a:r>
              <a:rPr lang="de-DE" dirty="0"/>
              <a:t>Hier zeigen wir wie man </a:t>
            </a:r>
            <a:r>
              <a:rPr lang="de-DE" dirty="0" err="1"/>
              <a:t>Brute</a:t>
            </a:r>
            <a:r>
              <a:rPr lang="de-DE" dirty="0"/>
              <a:t> Force auf eine einfaches *.</a:t>
            </a:r>
            <a:r>
              <a:rPr lang="de-DE" dirty="0" err="1"/>
              <a:t>zip</a:t>
            </a:r>
            <a:r>
              <a:rPr lang="de-DE" dirty="0"/>
              <a:t> anwendet dessen Passwort man vergessen hat.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A1FEB18-C376-45F7-B291-DCC4F0FE0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3514"/>
            <a:ext cx="8253549" cy="347446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7881F4D-D3F6-4D94-AD34-7FC9FDBD8B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32" y="2768371"/>
            <a:ext cx="8214826" cy="347446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318C199-4307-4695-BB3F-CAD353FC60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3514"/>
            <a:ext cx="8556123" cy="526961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0CE7FFE-9B52-42EE-A75A-2E477EB61C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3514"/>
            <a:ext cx="8556123" cy="384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86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715</Words>
  <Application>Microsoft Office PowerPoint</Application>
  <PresentationFormat>Breitbild</PresentationFormat>
  <Paragraphs>137</Paragraphs>
  <Slides>17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Wingdings 3</vt:lpstr>
      <vt:lpstr>Facette</vt:lpstr>
      <vt:lpstr>John the Ripper</vt:lpstr>
      <vt:lpstr>Themenübersicht</vt:lpstr>
      <vt:lpstr>Hashfunktionen</vt:lpstr>
      <vt:lpstr>Wie Unix Passwörter speichert</vt:lpstr>
      <vt:lpstr>Hashfunktionen in der /etc/shadow</vt:lpstr>
      <vt:lpstr>Wer ist John the Ripper?</vt:lpstr>
      <vt:lpstr>Grundlegende Funktionsweise</vt:lpstr>
      <vt:lpstr>Brute Force</vt:lpstr>
      <vt:lpstr>Brute Force Beispiel</vt:lpstr>
      <vt:lpstr>Single Mode </vt:lpstr>
      <vt:lpstr>Incremental Mode</vt:lpstr>
      <vt:lpstr>Wordlist Mode</vt:lpstr>
      <vt:lpstr>Schutz vor Wordlist angriffen</vt:lpstr>
      <vt:lpstr>Gegenmaßnahmen</vt:lpstr>
      <vt:lpstr>John MPI</vt:lpstr>
      <vt:lpstr>Ähnliche Programme</vt:lpstr>
      <vt:lpstr>Rainbow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SSchuck</dc:creator>
  <cp:lastModifiedBy>SSchuck</cp:lastModifiedBy>
  <cp:revision>59</cp:revision>
  <dcterms:created xsi:type="dcterms:W3CDTF">2018-04-26T08:17:04Z</dcterms:created>
  <dcterms:modified xsi:type="dcterms:W3CDTF">2018-05-20T14:57:25Z</dcterms:modified>
</cp:coreProperties>
</file>