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72" r:id="rId5"/>
    <p:sldId id="274" r:id="rId6"/>
    <p:sldId id="270" r:id="rId7"/>
    <p:sldId id="259" r:id="rId8"/>
    <p:sldId id="269" r:id="rId9"/>
    <p:sldId id="260" r:id="rId10"/>
    <p:sldId id="261" r:id="rId11"/>
    <p:sldId id="262" r:id="rId12"/>
    <p:sldId id="276" r:id="rId13"/>
    <p:sldId id="268" r:id="rId14"/>
    <p:sldId id="266" r:id="rId15"/>
    <p:sldId id="258" r:id="rId16"/>
    <p:sldId id="264" r:id="rId17"/>
    <p:sldId id="265" r:id="rId18"/>
    <p:sldId id="275" r:id="rId19"/>
    <p:sldId id="26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Professor Thiel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dirty="0"/>
            <a:t>42</a:t>
          </a:r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Herr Gauland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dirty="0"/>
            <a:t>88</a:t>
          </a:r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Frau Weidel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1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Tolles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7428a1c09d95cd2a7a4009a552f19463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doofes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96eb4c46aede84e36972f5fc21d5bf06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43" y="0"/>
          <a:ext cx="158540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Professor Thiel</a:t>
          </a:r>
        </a:p>
      </dsp:txBody>
      <dsp:txXfrm>
        <a:off x="22516" y="21773"/>
        <a:ext cx="1541861" cy="699836"/>
      </dsp:txXfrm>
    </dsp:sp>
    <dsp:sp modelId="{134682F7-9C4D-485A-83F2-74AA51D00DD8}">
      <dsp:nvSpPr>
        <dsp:cNvPr id="0" name=""/>
        <dsp:cNvSpPr/>
      </dsp:nvSpPr>
      <dsp:spPr>
        <a:xfrm>
          <a:off x="1744877" y="175100"/>
          <a:ext cx="336500" cy="393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1744877" y="253736"/>
        <a:ext cx="235550" cy="235909"/>
      </dsp:txXfrm>
    </dsp:sp>
    <dsp:sp modelId="{6085ABCE-6EF1-4B54-B19A-BF486B8D15D4}">
      <dsp:nvSpPr>
        <dsp:cNvPr id="0" name=""/>
        <dsp:cNvSpPr/>
      </dsp:nvSpPr>
      <dsp:spPr>
        <a:xfrm>
          <a:off x="2221057" y="0"/>
          <a:ext cx="158540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42</a:t>
          </a:r>
        </a:p>
      </dsp:txBody>
      <dsp:txXfrm>
        <a:off x="2242830" y="21773"/>
        <a:ext cx="1541861" cy="69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41" y="0"/>
          <a:ext cx="1580961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Herr Gauland</a:t>
          </a:r>
        </a:p>
      </dsp:txBody>
      <dsp:txXfrm>
        <a:off x="22514" y="21773"/>
        <a:ext cx="1537415" cy="699836"/>
      </dsp:txXfrm>
    </dsp:sp>
    <dsp:sp modelId="{134682F7-9C4D-485A-83F2-74AA51D00DD8}">
      <dsp:nvSpPr>
        <dsp:cNvPr id="0" name=""/>
        <dsp:cNvSpPr/>
      </dsp:nvSpPr>
      <dsp:spPr>
        <a:xfrm>
          <a:off x="1739799" y="175651"/>
          <a:ext cx="335163" cy="392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39799" y="254067"/>
        <a:ext cx="234614" cy="235246"/>
      </dsp:txXfrm>
    </dsp:sp>
    <dsp:sp modelId="{6085ABCE-6EF1-4B54-B19A-BF486B8D15D4}">
      <dsp:nvSpPr>
        <dsp:cNvPr id="0" name=""/>
        <dsp:cNvSpPr/>
      </dsp:nvSpPr>
      <dsp:spPr>
        <a:xfrm>
          <a:off x="2214087" y="0"/>
          <a:ext cx="1580961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88</a:t>
          </a:r>
        </a:p>
      </dsp:txBody>
      <dsp:txXfrm>
        <a:off x="2235860" y="21773"/>
        <a:ext cx="1537415" cy="699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83" y="0"/>
          <a:ext cx="1602263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Frau Weidel</a:t>
          </a:r>
        </a:p>
      </dsp:txBody>
      <dsp:txXfrm>
        <a:off x="22556" y="21773"/>
        <a:ext cx="1558717" cy="6998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Tolles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i="0" kern="1200" dirty="0"/>
            <a:t>7428a1c09d95cd2a7a4009a552f19463</a:t>
          </a:r>
          <a:endParaRPr lang="de-DE" sz="900" kern="1200" dirty="0"/>
        </a:p>
      </dsp:txBody>
      <dsp:txXfrm>
        <a:off x="2885355" y="21773"/>
        <a:ext cx="2000501" cy="6998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doofes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i="0" kern="1200" dirty="0"/>
            <a:t>96eb4c46aede84e36972f5fc21d5bf06</a:t>
          </a:r>
          <a:endParaRPr lang="de-DE" sz="900" kern="1200" dirty="0"/>
        </a:p>
      </dsp:txBody>
      <dsp:txXfrm>
        <a:off x="2885355" y="21773"/>
        <a:ext cx="2000501" cy="69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1B14C-411D-4E53-BF32-B962F5A14F2D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DCF5E-718A-4A85-88E9-46AA16884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96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77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661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76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john</a:t>
            </a:r>
            <a:r>
              <a:rPr lang="de-DE" dirty="0"/>
              <a:t> --wordlist=wordlist.txt password.txt</a:t>
            </a:r>
          </a:p>
          <a:p>
            <a:r>
              <a:rPr lang="de-DE" dirty="0" err="1"/>
              <a:t>rm</a:t>
            </a:r>
            <a:r>
              <a:rPr lang="de-DE" dirty="0"/>
              <a:t> ~/.</a:t>
            </a:r>
            <a:r>
              <a:rPr lang="de-DE" dirty="0" err="1"/>
              <a:t>john</a:t>
            </a:r>
            <a:r>
              <a:rPr lang="de-DE" dirty="0"/>
              <a:t>/john.pot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john</a:t>
            </a:r>
            <a:r>
              <a:rPr lang="de-DE" dirty="0"/>
              <a:t> --wordlist=wordlist(ende).txt password.txt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12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62F41-06AF-42FD-9949-E4063C001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9FC7F1-FE68-4B7D-9247-0CC7668A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A4CA36-1E21-47F4-B341-76F5BFAF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A3032-57BF-4C8B-8F69-F7A2763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389BA6-0B15-4382-8362-91DBA144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49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A57FA-BF60-4A1C-87D0-44963B45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E39BA7-BD90-4B3A-90F6-9F48D6909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AD290F-E6DC-4071-BC03-7288C059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5936-5152-4472-9B5D-2AE42B8A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7E238B-13A5-4695-9A9B-CBFB62FD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24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A54446-1A75-4A85-BDC5-1C4D5494F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0F59F8-3D2A-42FE-9565-DB9081580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59910-041B-4ED4-A363-628DA5C8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B2D280-2885-4F74-A93B-F5127A7D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9440E-ABE3-4863-87E5-565B740F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17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3DEC8-E494-4DE5-954A-0AF50ED9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9517D-EE97-4316-9FFD-A00CFFB76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B70201-1EC3-41D8-AA6A-DF2081F3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617E13-10A7-4A7B-B2B1-B184EEBB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29E42-5693-4A9B-A938-E96674E7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8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48EF9-059F-4BAF-ACFC-7FB722D1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B2984-C438-49A2-B56F-715FEA279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4108E5-D575-4346-BC6B-B1CE8320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40C82A-DF65-4EAB-AB91-8371B9AC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9ACE3-0333-4338-A7BD-A637F6E0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63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E0B32-2789-47B1-A7B7-BB1190CC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2633F2-E4F7-4B8A-AE3B-22AEC4EB3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13B0B5-CEE7-46F0-AC66-ACAB92B98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7A672D-5EFA-4DD9-A45E-C19529BE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97532F-AE1E-422F-9A6B-3A360266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A85B79-506B-482A-8615-DD7F7E2B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03381-8410-4D2A-8BD8-1D4FB775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4DDD56-6BDE-474D-B71F-EDB247002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2A4CDA-8B70-46D5-8098-E29A1A7E8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2FC0FF-01EA-43DA-8BAD-268872F9F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29E27F-B39B-4C70-AAEB-EDED5EF41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CB0C0C-2E67-40FD-AD6F-82D09993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FDBFE6-4441-4A32-8E01-B7B9DB55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E64188-202F-4F49-97BA-8918FBD1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53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C12E0-1979-494A-87BA-35771F4D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D12879-C0D0-4364-A271-8050DF82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79AD4B-E728-402C-95C9-1B2D038A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9AD6FF-31BD-46D9-B374-B203CF42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09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AB0036-9913-4570-99FA-F1860467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318D5E-6970-45DA-B2F0-BAC69E9F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6A90F8-9DA7-4304-B829-6ECF30B0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66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81225-1FB2-4899-A615-51364A2C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6D785-CDD0-4990-9B6E-024292BAA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A4B840-77FE-477A-A863-AA523697C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145E37-098D-476A-98E7-B28F3233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B213B5-7F79-40CB-B092-41842222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76BEE7-ABAA-42E4-BDC1-8AF90036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19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FDC86-B3CC-453E-AB6E-BED73760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48B79E-A923-4E12-84A9-B4D816260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235064-6D09-47F9-A2B3-D8AA8B816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48E767-DE08-4C74-A668-6E644E8C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7278B6-6CA6-4FE2-8BE7-A9898E5B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D47ACA-0A87-4791-A2F5-B6DD8DF1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76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E5598F-7842-4048-81B5-BE174575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C120C-15C6-4183-89C2-4F4E3CB9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AEDC8-99B2-46A5-84DE-FCB774ED7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495AA-78DA-4D96-BDFB-560A69747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A70E0D-662F-4470-B475-C035F6F05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8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EF3E-E7AE-4E86-A95A-65CB21439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E74A16-25EA-47EB-B9FB-AB032B4D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65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412B9-825A-4619-AE98-E2F100B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22411-1958-42EA-A35D-BD3B68D6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6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9E302-FA41-4FA6-9751-C2ECE57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Wordlist</a:t>
            </a:r>
            <a:r>
              <a:rPr lang="de-DE" dirty="0"/>
              <a:t> Mode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8AD187-FA51-408B-A963-B7CE6922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77" y="555763"/>
            <a:ext cx="2202343" cy="47108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5181BB8-BF63-4032-9C79-2FC9AFCE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897" y="5524155"/>
            <a:ext cx="8905875" cy="12192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940E4-13D9-4E28-A091-54D8C1E4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60477" cy="3698530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Passwort raten anhand einer Liste von Passwörtern</a:t>
            </a:r>
          </a:p>
          <a:p>
            <a:pPr lvl="1"/>
            <a:r>
              <a:rPr lang="de-DE" dirty="0"/>
              <a:t>Auch Wörterbuch genannt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Liste wird Stück für Stück durchgegangen und ausprobiert</a:t>
            </a:r>
          </a:p>
          <a:p>
            <a:pPr lvl="1"/>
            <a:r>
              <a:rPr lang="de-DE" dirty="0"/>
              <a:t>Enthält meistens die üblichen Passwörter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John empfiehlt als 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Openwall</a:t>
            </a:r>
            <a:endParaRPr lang="de-DE" dirty="0"/>
          </a:p>
          <a:p>
            <a:pPr lvl="2"/>
            <a:r>
              <a:rPr lang="de-DE" dirty="0" err="1"/>
              <a:t>Openwall</a:t>
            </a:r>
            <a:r>
              <a:rPr lang="de-DE" dirty="0"/>
              <a:t>= riesige </a:t>
            </a:r>
            <a:r>
              <a:rPr lang="de-DE" dirty="0" err="1"/>
              <a:t>Wordlist</a:t>
            </a:r>
            <a:r>
              <a:rPr lang="de-DE" dirty="0"/>
              <a:t> nach </a:t>
            </a:r>
            <a:r>
              <a:rPr lang="de-DE" dirty="0" err="1"/>
              <a:t>wahrscheinlichkeiten</a:t>
            </a:r>
            <a:r>
              <a:rPr lang="de-DE" dirty="0"/>
              <a:t> sortiert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Beispiel</a:t>
            </a:r>
          </a:p>
          <a:p>
            <a:pPr lvl="1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1"/>
            <a:r>
              <a:rPr lang="de-DE" dirty="0"/>
              <a:t>John  --</a:t>
            </a:r>
            <a:r>
              <a:rPr lang="de-DE" dirty="0" err="1"/>
              <a:t>wordlist</a:t>
            </a:r>
            <a:r>
              <a:rPr lang="de-DE" dirty="0"/>
              <a:t>=&lt;ausgewähltes Wörterbuch&gt;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15C775-E9F7-47DE-AFCE-53CD039D5A44}"/>
              </a:ext>
            </a:extLst>
          </p:cNvPr>
          <p:cNvSpPr txBox="1"/>
          <p:nvPr/>
        </p:nvSpPr>
        <p:spPr>
          <a:xfrm>
            <a:off x="9827581" y="186431"/>
            <a:ext cx="20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der </a:t>
            </a:r>
            <a:r>
              <a:rPr lang="de-DE" dirty="0" err="1"/>
              <a:t>Wordlist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19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266D1-B1B5-482E-86A7-BCA534BE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Schutz vor </a:t>
            </a:r>
            <a:r>
              <a:rPr lang="de-DE" dirty="0" err="1"/>
              <a:t>Wordlist</a:t>
            </a:r>
            <a:r>
              <a:rPr lang="de-DE" dirty="0"/>
              <a:t> angriffen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90D97-8AE4-4AF9-A2A9-BE3D739C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Zusammenhängenden Wörter</a:t>
            </a:r>
          </a:p>
          <a:p>
            <a:r>
              <a:rPr lang="de-DE" dirty="0"/>
              <a:t>Keine Tastaturlayouts bei der Passwortwahl als Vorlage verwenden</a:t>
            </a:r>
          </a:p>
          <a:p>
            <a:pPr lvl="1"/>
            <a:r>
              <a:rPr lang="de-DE" dirty="0" err="1"/>
              <a:t>Bsp</a:t>
            </a:r>
            <a:r>
              <a:rPr lang="de-DE" dirty="0"/>
              <a:t>:  </a:t>
            </a:r>
            <a:r>
              <a:rPr lang="de-DE" dirty="0" err="1"/>
              <a:t>qwertzuio</a:t>
            </a:r>
            <a:endParaRPr lang="de-DE" dirty="0"/>
          </a:p>
          <a:p>
            <a:r>
              <a:rPr lang="de-DE" dirty="0"/>
              <a:t>Keine Zahlenketten</a:t>
            </a:r>
          </a:p>
          <a:p>
            <a:endParaRPr lang="de-DE" dirty="0"/>
          </a:p>
          <a:p>
            <a:r>
              <a:rPr lang="de-DE" dirty="0"/>
              <a:t>Vermeiden von offensichtlichen Zusammenhängen</a:t>
            </a:r>
          </a:p>
        </p:txBody>
      </p:sp>
    </p:spTree>
    <p:extLst>
      <p:ext uri="{BB962C8B-B14F-4D97-AF65-F5344CB8AC3E}">
        <p14:creationId xmlns:p14="http://schemas.microsoft.com/office/powerpoint/2010/main" val="293400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A779D-6326-473E-A8A1-0E95C0F0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Schwachstellen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D3442A-FE28-4525-B2C8-2AC27F37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kurze Passwörter</a:t>
            </a:r>
          </a:p>
          <a:p>
            <a:r>
              <a:rPr lang="de-DE" dirty="0"/>
              <a:t>Unsichere Passwörter</a:t>
            </a:r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  <a:p>
            <a:r>
              <a:rPr lang="de-DE" dirty="0" err="1"/>
              <a:t>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57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F5DA7-5F3A-4156-8DCA-DA3EE8D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DC6C1-6B15-4904-A32B-0F9A0895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Passwort verlängern</a:t>
            </a:r>
          </a:p>
          <a:p>
            <a:r>
              <a:rPr lang="de-DE" dirty="0"/>
              <a:t>Sonderzeichen.....</a:t>
            </a:r>
          </a:p>
          <a:p>
            <a:r>
              <a:rPr lang="de-DE" dirty="0"/>
              <a:t>Gegen </a:t>
            </a:r>
            <a:r>
              <a:rPr lang="de-DE" dirty="0" err="1"/>
              <a:t>Tables</a:t>
            </a:r>
            <a:r>
              <a:rPr lang="de-DE" dirty="0"/>
              <a:t> (Wörter</a:t>
            </a:r>
            <a:r>
              <a:rPr lang="de-DE"/>
              <a:t>, Zahlenkombinationen</a:t>
            </a:r>
            <a:r>
              <a:rPr lang="de-DE" dirty="0"/>
              <a:t>, Tastaturlayout)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02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AC876-1D48-4F2C-83AD-59DF1292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C91AF-9A50-4B5A-AC28-B8E3DBD2C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rm</a:t>
            </a:r>
            <a:r>
              <a:rPr lang="de-DE" dirty="0"/>
              <a:t> ~/.</a:t>
            </a:r>
            <a:r>
              <a:rPr lang="de-DE" dirty="0" err="1"/>
              <a:t>john</a:t>
            </a:r>
            <a:r>
              <a:rPr lang="de-DE" dirty="0"/>
              <a:t>/john.pot (im Pot werden geknackte Codes gesichert)</a:t>
            </a:r>
          </a:p>
        </p:txBody>
      </p:sp>
    </p:spTree>
    <p:extLst>
      <p:ext uri="{BB962C8B-B14F-4D97-AF65-F5344CB8AC3E}">
        <p14:creationId xmlns:p14="http://schemas.microsoft.com/office/powerpoint/2010/main" val="414950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5E418-351A-4968-BD19-D52F2F55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John MPI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62BCD-B130-4222-9596-EAE242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72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0E0C4-F54A-49B2-AD35-B2F564C5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Distributed John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CE059-E5DF-4B4D-A139-7E2BC453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745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630B-A75C-47E0-A61E-6AD6B01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Ähnliche Programme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02199-A639-4720-B112-0B95BB03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604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99D54-A6A8-4A4E-9ABD-BD132C99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Rainbow 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C4D21-A595-4B14-B4F2-D00AAFD6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cowPatty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816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DFE34-2A4A-4E37-AD7F-1D498139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Themenübersicht (veraltet)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C40FE-6066-4895-B764-7D95B25C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 Force</a:t>
            </a:r>
          </a:p>
          <a:p>
            <a:pPr lvl="1"/>
            <a:r>
              <a:rPr lang="de-DE" dirty="0"/>
              <a:t>Single Mode</a:t>
            </a:r>
          </a:p>
          <a:p>
            <a:pPr lvl="1"/>
            <a:r>
              <a:rPr lang="de-DE" dirty="0" err="1"/>
              <a:t>Incremental</a:t>
            </a:r>
            <a:r>
              <a:rPr lang="de-DE" dirty="0"/>
              <a:t> Mode (Reguläre Ausdrücke)</a:t>
            </a:r>
          </a:p>
          <a:p>
            <a:pPr lvl="1"/>
            <a:r>
              <a:rPr lang="de-DE" dirty="0"/>
              <a:t>Dictionary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Rainbow Hash mit </a:t>
            </a:r>
            <a:r>
              <a:rPr lang="de-DE" dirty="0" err="1"/>
              <a:t>CowPatty</a:t>
            </a:r>
            <a:endParaRPr lang="de-DE" dirty="0"/>
          </a:p>
          <a:p>
            <a:r>
              <a:rPr lang="de-DE" dirty="0"/>
              <a:t>Distributed John (auf mehreren Rechnern)</a:t>
            </a:r>
          </a:p>
          <a:p>
            <a:r>
              <a:rPr lang="de-DE" dirty="0"/>
              <a:t>John MPI (Multiprozessor)</a:t>
            </a:r>
          </a:p>
        </p:txBody>
      </p:sp>
    </p:spTree>
    <p:extLst>
      <p:ext uri="{BB962C8B-B14F-4D97-AF65-F5344CB8AC3E}">
        <p14:creationId xmlns:p14="http://schemas.microsoft.com/office/powerpoint/2010/main" val="30547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8D042-23C6-400B-9B61-7143B226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Hashfunktionen</a:t>
            </a:r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C3244933-7CE4-4E0E-844F-06ADB712F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861143"/>
              </p:ext>
            </p:extLst>
          </p:nvPr>
        </p:nvGraphicFramePr>
        <p:xfrm>
          <a:off x="7859200" y="697026"/>
          <a:ext cx="3806465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Inhaltsplatzhalter 10">
            <a:extLst>
              <a:ext uri="{FF2B5EF4-FFF2-40B4-BE49-F238E27FC236}">
                <a16:creationId xmlns:a16="http://schemas.microsoft.com/office/drawing/2014/main" id="{9CC66143-6A0E-45E5-BF0F-C01ACE5CE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169520"/>
              </p:ext>
            </p:extLst>
          </p:nvPr>
        </p:nvGraphicFramePr>
        <p:xfrm>
          <a:off x="7869874" y="1598407"/>
          <a:ext cx="3795791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Inhaltsplatzhalter 10">
            <a:extLst>
              <a:ext uri="{FF2B5EF4-FFF2-40B4-BE49-F238E27FC236}">
                <a16:creationId xmlns:a16="http://schemas.microsoft.com/office/drawing/2014/main" id="{3FDD13A2-7429-40B4-A577-327F5F0B5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278890"/>
              </p:ext>
            </p:extLst>
          </p:nvPr>
        </p:nvGraphicFramePr>
        <p:xfrm>
          <a:off x="7869874" y="2499788"/>
          <a:ext cx="16038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44BA649-3BAF-467C-8B62-B514C0C9C006}"/>
              </a:ext>
            </a:extLst>
          </p:cNvPr>
          <p:cNvSpPr/>
          <p:nvPr/>
        </p:nvSpPr>
        <p:spPr>
          <a:xfrm rot="19649099">
            <a:off x="9489937" y="2553417"/>
            <a:ext cx="657409" cy="2521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42D789-0925-4B8B-9A35-F6E642F43A4F}"/>
              </a:ext>
            </a:extLst>
          </p:cNvPr>
          <p:cNvSpPr txBox="1">
            <a:spLocks/>
          </p:cNvSpPr>
          <p:nvPr/>
        </p:nvSpPr>
        <p:spPr>
          <a:xfrm>
            <a:off x="848874" y="2949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Kryptographische Hashfunktionen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EF4202F-1836-4987-852E-27FEAF2E36C6}"/>
              </a:ext>
            </a:extLst>
          </p:cNvPr>
          <p:cNvSpPr txBox="1"/>
          <p:nvPr/>
        </p:nvSpPr>
        <p:spPr>
          <a:xfrm>
            <a:off x="7869874" y="354361"/>
            <a:ext cx="7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E3610A1-B888-4C9A-BD7C-D1681F9F8802}"/>
              </a:ext>
            </a:extLst>
          </p:cNvPr>
          <p:cNvSpPr txBox="1"/>
          <p:nvPr/>
        </p:nvSpPr>
        <p:spPr>
          <a:xfrm>
            <a:off x="9047167" y="362872"/>
            <a:ext cx="1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Hashfunktion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88DFFE1-71A1-4B97-9775-BEF4C508E897}"/>
              </a:ext>
            </a:extLst>
          </p:cNvPr>
          <p:cNvSpPr txBox="1"/>
          <p:nvPr/>
        </p:nvSpPr>
        <p:spPr>
          <a:xfrm>
            <a:off x="10561530" y="362872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graphicFrame>
        <p:nvGraphicFramePr>
          <p:cNvPr id="25" name="Inhaltsplatzhalter 10">
            <a:extLst>
              <a:ext uri="{FF2B5EF4-FFF2-40B4-BE49-F238E27FC236}">
                <a16:creationId xmlns:a16="http://schemas.microsoft.com/office/drawing/2014/main" id="{0F5178C0-1644-48D8-8524-C87517F8B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448528"/>
              </p:ext>
            </p:extLst>
          </p:nvPr>
        </p:nvGraphicFramePr>
        <p:xfrm>
          <a:off x="7193112" y="480151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45DEEC82-EE54-4AD0-8046-CD5557E6039F}"/>
              </a:ext>
            </a:extLst>
          </p:cNvPr>
          <p:cNvSpPr txBox="1"/>
          <p:nvPr/>
        </p:nvSpPr>
        <p:spPr>
          <a:xfrm>
            <a:off x="10516880" y="4432186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AEA008-6B8B-4AE5-A2E4-58E240F4FB2E}"/>
              </a:ext>
            </a:extLst>
          </p:cNvPr>
          <p:cNvSpPr txBox="1"/>
          <p:nvPr/>
        </p:nvSpPr>
        <p:spPr>
          <a:xfrm>
            <a:off x="7193112" y="4423675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E9F66F-6BF5-4372-BB23-2DE8EF00E934}"/>
              </a:ext>
            </a:extLst>
          </p:cNvPr>
          <p:cNvSpPr txBox="1"/>
          <p:nvPr/>
        </p:nvSpPr>
        <p:spPr>
          <a:xfrm>
            <a:off x="9244395" y="4418562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MD5</a:t>
            </a:r>
          </a:p>
        </p:txBody>
      </p:sp>
      <p:graphicFrame>
        <p:nvGraphicFramePr>
          <p:cNvPr id="29" name="Inhaltsplatzhalter 10">
            <a:extLst>
              <a:ext uri="{FF2B5EF4-FFF2-40B4-BE49-F238E27FC236}">
                <a16:creationId xmlns:a16="http://schemas.microsoft.com/office/drawing/2014/main" id="{C519E442-6742-4F05-A4A2-6F2A9DBC8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544509"/>
              </p:ext>
            </p:extLst>
          </p:nvPr>
        </p:nvGraphicFramePr>
        <p:xfrm>
          <a:off x="7193112" y="557664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16C6C5AC-1BF8-4058-AA9B-D84947A8654B}"/>
              </a:ext>
            </a:extLst>
          </p:cNvPr>
          <p:cNvSpPr txBox="1">
            <a:spLocks/>
          </p:cNvSpPr>
          <p:nvPr/>
        </p:nvSpPr>
        <p:spPr>
          <a:xfrm>
            <a:off x="848874" y="1332043"/>
            <a:ext cx="6896306" cy="1250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Weisen einem Wort mittels einer Funktion einen Hashwert zu</a:t>
            </a:r>
          </a:p>
          <a:p>
            <a:pPr marL="742950" lvl="1" indent="-285750"/>
            <a:r>
              <a:rPr lang="de-DE" dirty="0"/>
              <a:t>Selbes Wort = selber Hashwert</a:t>
            </a:r>
          </a:p>
          <a:p>
            <a:pPr marL="285750" indent="-285750"/>
            <a:r>
              <a:rPr lang="de-DE" dirty="0"/>
              <a:t>Hashwerte haben eine feste Länge (hier 2 Zeichen)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43814EA1-B1C0-48A9-B223-29B6F369106B}"/>
              </a:ext>
            </a:extLst>
          </p:cNvPr>
          <p:cNvSpPr txBox="1">
            <a:spLocks/>
          </p:cNvSpPr>
          <p:nvPr/>
        </p:nvSpPr>
        <p:spPr>
          <a:xfrm>
            <a:off x="1047564" y="4050702"/>
            <a:ext cx="6276513" cy="2616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Einwegfunktion</a:t>
            </a:r>
          </a:p>
          <a:p>
            <a:pPr marL="742950" lvl="1" indent="-285750"/>
            <a:r>
              <a:rPr lang="de-DE" dirty="0"/>
              <a:t>Aus dem Hashwert lässt sich der Ursprungstext nicht erzeugen</a:t>
            </a:r>
          </a:p>
          <a:p>
            <a:pPr marL="285750" indent="-285750"/>
            <a:r>
              <a:rPr lang="de-DE" dirty="0"/>
              <a:t>Werden bewertet nach</a:t>
            </a:r>
          </a:p>
          <a:p>
            <a:pPr marL="742950" lvl="1" indent="-285750"/>
            <a:r>
              <a:rPr lang="de-DE" dirty="0"/>
              <a:t>Kollisionssicherheit</a:t>
            </a:r>
          </a:p>
          <a:p>
            <a:pPr marL="1200150" lvl="2" indent="-285750"/>
            <a:r>
              <a:rPr lang="de-DE" dirty="0"/>
              <a:t>Unterschiedliche Wörter sollen nicht den selben Hashwert ergeben</a:t>
            </a:r>
          </a:p>
          <a:p>
            <a:pPr marL="742950" lvl="1" indent="-285750"/>
            <a:r>
              <a:rPr lang="de-DE" dirty="0"/>
              <a:t>Geschwindigkeit</a:t>
            </a:r>
          </a:p>
          <a:p>
            <a:pPr marL="1200150" lvl="2" indent="-285750"/>
            <a:r>
              <a:rPr lang="de-DE" dirty="0"/>
              <a:t>Wie schnell ein Hashwert aus einem Wort errechnet wird</a:t>
            </a:r>
          </a:p>
        </p:txBody>
      </p:sp>
    </p:spTree>
    <p:extLst>
      <p:ext uri="{BB962C8B-B14F-4D97-AF65-F5344CB8AC3E}">
        <p14:creationId xmlns:p14="http://schemas.microsoft.com/office/powerpoint/2010/main" val="27380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3" grpId="0">
        <p:bldAsOne/>
      </p:bldGraphic>
      <p:bldGraphic spid="14" grpId="0">
        <p:bldAsOne/>
      </p:bldGraphic>
      <p:bldP spid="15" grpId="0" animBg="1"/>
      <p:bldP spid="21" grpId="0"/>
      <p:bldP spid="22" grpId="0"/>
      <p:bldP spid="23" grpId="0"/>
      <p:bldP spid="24" grpId="0"/>
      <p:bldGraphic spid="25" grpId="0">
        <p:bldAsOne/>
      </p:bldGraphic>
      <p:bldP spid="26" grpId="0"/>
      <p:bldP spid="27" grpId="0"/>
      <p:bldP spid="28" grpId="0"/>
      <p:bldGraphic spid="29" grpId="0">
        <p:bldAsOne/>
      </p:bldGraphic>
      <p:bldP spid="30" grpId="0" uiExpand="1" build="p"/>
      <p:bldP spid="3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2B61-30AE-4255-A2A3-58983947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Unix Passwörter speichert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3856E0-1876-4B68-B887-7104C642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Früher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Für alle Programme lesbares speichern aller Nutzerdaten auch der Passwörter als Hashwerte</a:t>
            </a:r>
          </a:p>
          <a:p>
            <a:pPr lvl="2"/>
            <a:r>
              <a:rPr lang="de-DE" dirty="0"/>
              <a:t>Aber halt für jeden lesbar</a:t>
            </a:r>
          </a:p>
          <a:p>
            <a:r>
              <a:rPr lang="de-DE" dirty="0"/>
              <a:t>Heute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  <a:p>
            <a:pPr lvl="1"/>
            <a:r>
              <a:rPr lang="de-DE" dirty="0"/>
              <a:t>Nutzerdaten </a:t>
            </a:r>
            <a:r>
              <a:rPr lang="de-DE" dirty="0" err="1"/>
              <a:t>immernoch</a:t>
            </a:r>
            <a:r>
              <a:rPr lang="de-DE" dirty="0"/>
              <a:t> in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Passwörter gezielt in einer Datei als Hashwerte gespeichert</a:t>
            </a:r>
          </a:p>
          <a:p>
            <a:pPr lvl="2"/>
            <a:r>
              <a:rPr lang="de-DE" dirty="0"/>
              <a:t>Aber nicht jeder hat Leserechte</a:t>
            </a:r>
          </a:p>
          <a:p>
            <a:pPr lvl="1"/>
            <a:r>
              <a:rPr lang="de-DE" dirty="0"/>
              <a:t>Ebenfalls gespeichert welche Hashfunktion verwendet wurde</a:t>
            </a:r>
          </a:p>
          <a:p>
            <a:pPr lvl="1"/>
            <a:r>
              <a:rPr lang="de-DE" dirty="0"/>
              <a:t>Beispiel</a:t>
            </a:r>
          </a:p>
          <a:p>
            <a:pPr lvl="2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3"/>
            <a:r>
              <a:rPr lang="de-DE" dirty="0"/>
              <a:t>keine Sorge ist ein unsicheres und kein reales sicheres Passwort</a:t>
            </a:r>
          </a:p>
          <a:p>
            <a:pPr lvl="3"/>
            <a:r>
              <a:rPr lang="de-DE" dirty="0"/>
              <a:t>keine Sorge „knacken“ wir nachher auch noch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003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B8E75-A52C-4023-8C73-1263A0C9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 in der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6537-1909-4BDD-BCA4-15F55FB6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$1$ = MD5 (Message-Digest </a:t>
            </a:r>
            <a:r>
              <a:rPr lang="de-DE" dirty="0" err="1"/>
              <a:t>Algorithm</a:t>
            </a:r>
            <a:r>
              <a:rPr lang="de-DE" dirty="0"/>
              <a:t> 5)</a:t>
            </a:r>
          </a:p>
          <a:p>
            <a:pPr lvl="1"/>
            <a:r>
              <a:rPr lang="de-DE" dirty="0"/>
              <a:t>128 Bit lange Hashwerte, als Hexadezimalzahl gespeichert</a:t>
            </a:r>
          </a:p>
          <a:p>
            <a:pPr lvl="1"/>
            <a:r>
              <a:rPr lang="de-DE" dirty="0"/>
              <a:t>1991 entwickelt</a:t>
            </a:r>
          </a:p>
          <a:p>
            <a:pPr lvl="2"/>
            <a:r>
              <a:rPr lang="de-DE" dirty="0"/>
              <a:t>Schon 1994 bereits Beweis von Kollisionen</a:t>
            </a:r>
          </a:p>
          <a:p>
            <a:pPr lvl="2"/>
            <a:r>
              <a:rPr lang="de-DE" dirty="0"/>
              <a:t>2012 neuer Angriff auf MD5 mittels einer Chosen-</a:t>
            </a:r>
            <a:r>
              <a:rPr lang="de-DE" dirty="0" err="1"/>
              <a:t>Prefix</a:t>
            </a:r>
            <a:r>
              <a:rPr lang="de-DE" dirty="0"/>
              <a:t>-Kollision</a:t>
            </a:r>
          </a:p>
          <a:p>
            <a:r>
              <a:rPr lang="de-DE" dirty="0"/>
              <a:t>$2a$ oder $2b$ oder $2y$ = </a:t>
            </a:r>
            <a:r>
              <a:rPr lang="de-DE" dirty="0" err="1"/>
              <a:t>bcrypt</a:t>
            </a:r>
            <a:r>
              <a:rPr lang="de-DE" dirty="0"/>
              <a:t> bzw. </a:t>
            </a:r>
            <a:r>
              <a:rPr lang="de-DE" dirty="0" err="1"/>
              <a:t>Blowfish</a:t>
            </a:r>
            <a:endParaRPr lang="de-DE" dirty="0"/>
          </a:p>
          <a:p>
            <a:pPr lvl="1"/>
            <a:r>
              <a:rPr lang="de-DE" dirty="0"/>
              <a:t>„a“ steht für 10 Iterationen des ursprünglichen </a:t>
            </a:r>
            <a:r>
              <a:rPr lang="de-DE" dirty="0" err="1"/>
              <a:t>Algortihmus</a:t>
            </a:r>
            <a:endParaRPr lang="de-DE" dirty="0"/>
          </a:p>
          <a:p>
            <a:pPr lvl="2"/>
            <a:r>
              <a:rPr lang="de-DE" dirty="0"/>
              <a:t>1999, erste Version des </a:t>
            </a:r>
            <a:r>
              <a:rPr lang="de-DE" dirty="0" err="1"/>
              <a:t>Algortihmus</a:t>
            </a:r>
            <a:endParaRPr lang="de-DE" dirty="0"/>
          </a:p>
          <a:p>
            <a:pPr lvl="1"/>
            <a:r>
              <a:rPr lang="de-DE" dirty="0"/>
              <a:t>„y“ steht für den mit einem „verbesserten“ Algorithmus erstellte Hashwerte</a:t>
            </a:r>
          </a:p>
          <a:p>
            <a:pPr lvl="2"/>
            <a:r>
              <a:rPr lang="de-DE" dirty="0"/>
              <a:t>2011, nachdem ein Bug entdeckt und behoben wurde</a:t>
            </a:r>
          </a:p>
          <a:p>
            <a:pPr lvl="1"/>
            <a:r>
              <a:rPr lang="de-DE" dirty="0"/>
              <a:t>„b“ steht für den mit der neuere Version des Algorithmus erstellten Hashwert</a:t>
            </a:r>
          </a:p>
          <a:p>
            <a:pPr lvl="2"/>
            <a:r>
              <a:rPr lang="de-DE" dirty="0"/>
              <a:t>2014, nachdem ein weiter Bug behoben wurde</a:t>
            </a:r>
          </a:p>
          <a:p>
            <a:r>
              <a:rPr lang="de-DE" dirty="0"/>
              <a:t>$5$ = SHA-256 (Secure Hash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Gehört zur zweiten Generation des SHA Hashfunktionsfamilie</a:t>
            </a:r>
          </a:p>
          <a:p>
            <a:pPr lvl="2"/>
            <a:r>
              <a:rPr lang="de-DE" dirty="0"/>
              <a:t>Wurde 2004 entwickelt, nachdem bekannt wurde das SHA 1 diverse Schwächen aufweist </a:t>
            </a:r>
          </a:p>
          <a:p>
            <a:pPr lvl="1"/>
            <a:r>
              <a:rPr lang="de-DE" dirty="0"/>
              <a:t>256 Bit lange Hashwerte</a:t>
            </a:r>
          </a:p>
          <a:p>
            <a:r>
              <a:rPr lang="de-DE" dirty="0"/>
              <a:t>$6$ = SHA-512</a:t>
            </a:r>
          </a:p>
          <a:p>
            <a:pPr lvl="1"/>
            <a:r>
              <a:rPr lang="de-DE" dirty="0"/>
              <a:t>512 Bit lange Hashwerte, ebenfalls Teil der 2. Generation</a:t>
            </a:r>
          </a:p>
        </p:txBody>
      </p:sp>
    </p:spTree>
    <p:extLst>
      <p:ext uri="{BB962C8B-B14F-4D97-AF65-F5344CB8AC3E}">
        <p14:creationId xmlns:p14="http://schemas.microsoft.com/office/powerpoint/2010/main" val="17415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ECA3-8B4B-4C41-99D6-9047B53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CDB85-C439-4623-859A-D4C495E4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 und andere Programme vergleichen den Hashwert eines gesuchten Wortes mit einem, mit dem selben Verfahren, erstellten Hashwert eines ausgesuchten „Kandidaten“</a:t>
            </a:r>
          </a:p>
          <a:p>
            <a:r>
              <a:rPr lang="de-DE" dirty="0"/>
              <a:t>Wenn „Kandidat“ = gesuchtes Wort, dann sind die Hashwörter ebenfalls gleich</a:t>
            </a:r>
          </a:p>
          <a:p>
            <a:r>
              <a:rPr lang="de-DE" dirty="0"/>
              <a:t>Dass Verfahren knackt also nicht den Passwort Algorithmus sondern „errät“ das richtige Wort durch den Vergleich der Resultate</a:t>
            </a:r>
          </a:p>
          <a:p>
            <a:r>
              <a:rPr lang="de-DE" dirty="0"/>
              <a:t>Für die „Kandidatenauswahl“ gibt es verschiedene Modi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9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3734F-FA63-4F6E-A534-76100DD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Brute</a:t>
            </a:r>
            <a:r>
              <a:rPr lang="de-DE" b="1" dirty="0"/>
              <a:t> Force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DB1F9-B5D6-4E64-9032-36D91F92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Brute</a:t>
            </a:r>
            <a:r>
              <a:rPr lang="de-DE" dirty="0"/>
              <a:t>-Force ist eine Methode, die versucht Passwörter oder Schlüssel durch automatisiertes, wahlloses Ausprobieren herauszufinden.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Schutz:</a:t>
            </a:r>
          </a:p>
          <a:p>
            <a:pPr marL="0" indent="0">
              <a:buNone/>
            </a:pPr>
            <a:r>
              <a:rPr lang="de-DE" dirty="0"/>
              <a:t>Lange Schlüssel und komplexe Passwörter</a:t>
            </a:r>
          </a:p>
        </p:txBody>
      </p:sp>
    </p:spTree>
    <p:extLst>
      <p:ext uri="{BB962C8B-B14F-4D97-AF65-F5344CB8AC3E}">
        <p14:creationId xmlns:p14="http://schemas.microsoft.com/office/powerpoint/2010/main" val="380321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BCDB1-1BF7-4FCB-B4F2-580BFD6F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 Force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79B11-251C-4092-8B34-7EB1F61C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zeigen wir wie man </a:t>
            </a:r>
            <a:r>
              <a:rPr lang="de-DE" dirty="0" err="1"/>
              <a:t>Brute</a:t>
            </a:r>
            <a:r>
              <a:rPr lang="de-DE" dirty="0"/>
              <a:t> Force auf eine einfaches *.</a:t>
            </a:r>
            <a:r>
              <a:rPr lang="de-DE" dirty="0" err="1"/>
              <a:t>zip</a:t>
            </a:r>
            <a:r>
              <a:rPr lang="de-DE" dirty="0"/>
              <a:t> anwendet dessen Passwort man vergessen hat.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FEB18-C376-45F7-B291-DCC4F0FE0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253549" cy="3474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881F4D-D3F6-4D94-AD34-7FC9FDBD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2" y="2768371"/>
            <a:ext cx="8214826" cy="34744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18C199-4307-4695-BB3F-CAD353FC6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52696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0CE7FFE-9B52-42EE-A75A-2E477EB61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38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9F7BE-03D8-4A59-9FB3-6F1599BB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Single Mode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A39E2-BC1F-4E2A-9CC5-91D2D687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89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Microsoft Office PowerPoint</Application>
  <PresentationFormat>Breitbild</PresentationFormat>
  <Paragraphs>127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PowerPoint-Präsentation</vt:lpstr>
      <vt:lpstr>Themenübersicht (veraltet)</vt:lpstr>
      <vt:lpstr>Hashfunktionen</vt:lpstr>
      <vt:lpstr>Wie Unix Passwörter speichert</vt:lpstr>
      <vt:lpstr>Hashfunktionen in der /etc/shadow</vt:lpstr>
      <vt:lpstr>Grundlegende Funktionsweise</vt:lpstr>
      <vt:lpstr>Brute Force</vt:lpstr>
      <vt:lpstr>Brute Force Beispiel</vt:lpstr>
      <vt:lpstr> Single Mode </vt:lpstr>
      <vt:lpstr>Incremental Mode</vt:lpstr>
      <vt:lpstr>Wordlist Mode</vt:lpstr>
      <vt:lpstr>Schutz vor Wordlist angriffen</vt:lpstr>
      <vt:lpstr>Schwachstellen</vt:lpstr>
      <vt:lpstr>Gegenmaßnahmen</vt:lpstr>
      <vt:lpstr>Beispiel</vt:lpstr>
      <vt:lpstr>John MPI</vt:lpstr>
      <vt:lpstr>Distributed John</vt:lpstr>
      <vt:lpstr>Ähnliche Programme</vt:lpstr>
      <vt:lpstr>Rainbow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SSchuck</dc:creator>
  <cp:lastModifiedBy>SSchuck</cp:lastModifiedBy>
  <cp:revision>39</cp:revision>
  <dcterms:created xsi:type="dcterms:W3CDTF">2018-04-26T08:17:04Z</dcterms:created>
  <dcterms:modified xsi:type="dcterms:W3CDTF">2018-05-19T15:11:07Z</dcterms:modified>
</cp:coreProperties>
</file>