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4" r:id="rId6"/>
    <p:sldId id="281" r:id="rId7"/>
    <p:sldId id="277" r:id="rId8"/>
    <p:sldId id="270" r:id="rId9"/>
    <p:sldId id="259" r:id="rId10"/>
    <p:sldId id="280" r:id="rId11"/>
    <p:sldId id="283" r:id="rId12"/>
    <p:sldId id="279" r:id="rId13"/>
    <p:sldId id="278" r:id="rId14"/>
    <p:sldId id="262" r:id="rId15"/>
    <p:sldId id="276" r:id="rId16"/>
    <p:sldId id="266" r:id="rId17"/>
    <p:sldId id="264" r:id="rId18"/>
    <p:sldId id="275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9227" autoAdjust="0"/>
  </p:normalViewPr>
  <p:slideViewPr>
    <p:cSldViewPr snapToGrid="0">
      <p:cViewPr varScale="1">
        <p:scale>
          <a:sx n="77" d="100"/>
          <a:sy n="77" d="100"/>
        </p:scale>
        <p:origin x="96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7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21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Die </a:t>
            </a:r>
            <a:r>
              <a:rPr lang="en-US" b="1" u="sng" dirty="0" err="1"/>
              <a:t>einzelnen</a:t>
            </a:r>
            <a:r>
              <a:rPr lang="en-US" b="1" u="sng" dirty="0"/>
              <a:t> </a:t>
            </a:r>
            <a:r>
              <a:rPr lang="en-US" b="1" u="sng" dirty="0" err="1"/>
              <a:t>Optionen</a:t>
            </a:r>
            <a:r>
              <a:rPr lang="en-US" b="1" u="sng" dirty="0"/>
              <a:t>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lowercase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#convert to uppercase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#capitalize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reverse it (palindrome)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#lowercase the word and append at end of the word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(Az)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duplicate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lowercase the word and prepend at beginning of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(A0) the number 2015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A0"2015"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# to the beginning and end of the word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A0"#"Az"#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b="1" u="sng" dirty="0" err="1"/>
              <a:t>Ohne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r>
              <a:rPr lang="en-US" b="1" u="sng" dirty="0"/>
              <a:t>!</a:t>
            </a:r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John --wordlist=John_the_Ripper.txt --</a:t>
            </a:r>
            <a:r>
              <a:rPr lang="en-US" dirty="0" err="1"/>
              <a:t>stdout</a:t>
            </a:r>
            <a:r>
              <a:rPr lang="en-US" dirty="0"/>
              <a:t>=8</a:t>
            </a:r>
          </a:p>
          <a:p>
            <a:endParaRPr lang="en-US" dirty="0"/>
          </a:p>
          <a:p>
            <a:r>
              <a:rPr lang="en-US" b="1" u="sng" dirty="0" err="1"/>
              <a:t>Mit</a:t>
            </a:r>
            <a:r>
              <a:rPr lang="en-US" b="1" u="sng" dirty="0"/>
              <a:t> </a:t>
            </a:r>
            <a:r>
              <a:rPr lang="en-US" b="1" u="sng" dirty="0" err="1"/>
              <a:t>Verknüpfung</a:t>
            </a:r>
            <a:endParaRPr lang="en-US" b="1" u="sng" dirty="0"/>
          </a:p>
          <a:p>
            <a:r>
              <a:rPr lang="en-US" dirty="0"/>
              <a:t>John --wordlist=John_the_Ripper.txt --rule=Tryout --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23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--wordlist=wordlistEnde.txt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2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Grundlegende Funktionsweisen dieses und ähnlicher Tools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993E14-4500-430E-A994-AA3AC948F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63" y="273506"/>
            <a:ext cx="3534616" cy="37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Mode </a:t>
            </a:r>
            <a:br>
              <a:rPr lang="de-DE" dirty="0"/>
            </a:br>
            <a:r>
              <a:rPr lang="de-DE" dirty="0"/>
              <a:t>Beispiel 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(Single Mode) auf eine einfache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DB3E7B-3919-440D-ADA5-A71038D30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FF3D2-1E34-49E7-BB27-894915B2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gegen Single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A0750-EB18-4C30-A069-53C4A4E7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Schutz:</a:t>
            </a:r>
          </a:p>
          <a:p>
            <a:pPr lvl="1"/>
            <a:r>
              <a:rPr lang="de-DE" dirty="0"/>
              <a:t>Lange Passwörter</a:t>
            </a:r>
          </a:p>
          <a:p>
            <a:pPr lvl="2"/>
            <a:r>
              <a:rPr lang="de-DE" dirty="0"/>
              <a:t>Pro Zeichen  „verdoppelt sich die Zeit“</a:t>
            </a:r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Lange Schlüssel und komplexe Passwörter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74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  <a:br>
              <a:rPr lang="de-DE" dirty="0"/>
            </a:br>
            <a:r>
              <a:rPr lang="de-DE" dirty="0"/>
              <a:t>Beispiel: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Incremental</a:t>
            </a:r>
            <a:r>
              <a:rPr lang="de-DE" dirty="0"/>
              <a:t> Mode ist eine Art des </a:t>
            </a:r>
            <a:r>
              <a:rPr lang="de-DE" dirty="0" err="1"/>
              <a:t>Brute</a:t>
            </a:r>
            <a:r>
              <a:rPr lang="de-DE" dirty="0"/>
              <a:t> Force Modus, im </a:t>
            </a:r>
            <a:r>
              <a:rPr lang="de-DE" dirty="0" err="1"/>
              <a:t>Incremental</a:t>
            </a:r>
            <a:r>
              <a:rPr lang="de-DE" dirty="0"/>
              <a:t> Mode werden nur definierte </a:t>
            </a:r>
            <a:r>
              <a:rPr lang="de-DE" dirty="0" err="1"/>
              <a:t>Regex</a:t>
            </a:r>
            <a:r>
              <a:rPr lang="de-DE" dirty="0"/>
              <a:t> auf den Hash angewendet. </a:t>
            </a:r>
          </a:p>
          <a:p>
            <a:r>
              <a:rPr lang="de-DE" dirty="0"/>
              <a:t>Das sieht folgendermaßen aus: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A47EEC-B42F-4B32-B17E-F2435480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012802" cy="42150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ACC3D8-1D17-497C-AE72-E9C0440FA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1" y="3253114"/>
            <a:ext cx="10405972" cy="44012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86D661-B6FE-4B58-B6EB-38D66ECC8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0" y="3260121"/>
            <a:ext cx="10401045" cy="43942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E058EE-CE94-41DC-964C-3892416FDA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0E80-EA83-4007-92A8-7C6926DE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 mit </a:t>
            </a:r>
            <a:r>
              <a:rPr lang="de-DE" dirty="0" err="1"/>
              <a:t>Wordlist</a:t>
            </a:r>
            <a:r>
              <a:rPr lang="de-DE" dirty="0"/>
              <a:t> und Rule</a:t>
            </a:r>
            <a:br>
              <a:rPr lang="de-DE"/>
            </a:br>
            <a:r>
              <a:rPr lang="de-DE"/>
              <a:t>Beispiel: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B3FB7-0489-411F-A6C1-780A86FE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</a:t>
            </a:r>
            <a:r>
              <a:rPr lang="de-DE" dirty="0" err="1"/>
              <a:t>Incremental</a:t>
            </a:r>
            <a:r>
              <a:rPr lang="de-DE" dirty="0"/>
              <a:t> Mode ist es möglich mit einer </a:t>
            </a:r>
            <a:r>
              <a:rPr lang="de-DE" dirty="0" err="1"/>
              <a:t>Wordlist</a:t>
            </a:r>
            <a:r>
              <a:rPr lang="de-DE" dirty="0"/>
              <a:t> zu arbeiten und eine selbst definierte Rule miteinzubinden.</a:t>
            </a:r>
          </a:p>
          <a:p>
            <a:r>
              <a:rPr lang="de-DE" dirty="0"/>
              <a:t>Das sieht folgendermaßen aus: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5C58E9-58D4-4DD0-BD91-43845B808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4" y="3429000"/>
            <a:ext cx="5746531" cy="23278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CC85E-7D81-4521-83CF-E9EA8FDB7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5" y="3429000"/>
            <a:ext cx="9603827" cy="40304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413F1F-8AAF-4E4E-8B7C-5106A4D9C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23" y="3429000"/>
            <a:ext cx="9603829" cy="40325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9FE54D-E79E-4F9D-BE91-D9E993461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9060477" cy="42326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90DE18-55CE-4F93-BF05-DD10D3CFC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sz="4000" dirty="0">
                <a:solidFill>
                  <a:srgbClr val="FF0000"/>
                </a:solidFill>
              </a:rPr>
              <a:t>Vermeiden von offensichtlichen Zusammenhängen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61D2CD-5D20-4F72-B2C7-A877CAD87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Vermeiden offensichtlicher Zusammenhänge</a:t>
            </a:r>
          </a:p>
          <a:p>
            <a:r>
              <a:rPr lang="de-DE" dirty="0"/>
              <a:t>Lange und komplexe Passwörter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956C2E-07F4-48F3-B54F-49E4D055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0CD4E-F752-43BF-B4ED-8CF3CD40EC7D}"/>
              </a:ext>
            </a:extLst>
          </p:cNvPr>
          <p:cNvSpPr txBox="1">
            <a:spLocks/>
          </p:cNvSpPr>
          <p:nvPr/>
        </p:nvSpPr>
        <p:spPr>
          <a:xfrm>
            <a:off x="677334" y="17251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Distributed John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3A6A75-9643-4904-8DCE-685AF5534982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45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Unterstützung der Multiprozessor Nutzung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0809B83-D412-41FB-A67F-785554883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542FB28-610B-4D5D-9D2F-64EDDD92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0001"/>
            <a:ext cx="9060477" cy="1909452"/>
          </a:xfrm>
        </p:spPr>
        <p:txBody>
          <a:bodyPr>
            <a:normAutofit/>
          </a:bodyPr>
          <a:lstStyle/>
          <a:p>
            <a:r>
              <a:rPr lang="de-DE" dirty="0"/>
              <a:t>Der Versuch John </a:t>
            </a:r>
            <a:r>
              <a:rPr lang="de-DE" dirty="0" err="1"/>
              <a:t>the</a:t>
            </a:r>
            <a:r>
              <a:rPr lang="de-DE" dirty="0"/>
              <a:t> Ripper über eine Server und Clientartige Struktur auf mehreren Systemen gegen die selben Hashwerte strukturiert laufen zu lassen</a:t>
            </a:r>
          </a:p>
          <a:p>
            <a:pPr lvl="1"/>
            <a:r>
              <a:rPr lang="de-DE" dirty="0"/>
              <a:t>Wurde leider eingestellt</a:t>
            </a:r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381"/>
            <a:ext cx="8596668" cy="2480756"/>
          </a:xfrm>
        </p:spPr>
        <p:txBody>
          <a:bodyPr/>
          <a:lstStyle/>
          <a:p>
            <a:r>
              <a:rPr lang="de-DE" dirty="0" err="1"/>
              <a:t>Hashcat</a:t>
            </a:r>
            <a:endParaRPr lang="de-DE" dirty="0"/>
          </a:p>
          <a:p>
            <a:pPr lvl="1"/>
            <a:r>
              <a:rPr lang="de-DE" dirty="0"/>
              <a:t>Multiple Hashes zeitgleich</a:t>
            </a:r>
          </a:p>
          <a:p>
            <a:pPr lvl="1"/>
            <a:r>
              <a:rPr lang="de-DE" dirty="0"/>
              <a:t>Nutzung mehrerer Systemen</a:t>
            </a:r>
          </a:p>
          <a:p>
            <a:r>
              <a:rPr lang="de-DE" dirty="0"/>
              <a:t>Andere Lösungen auf Windows spezialisiert</a:t>
            </a:r>
          </a:p>
          <a:p>
            <a:pPr lvl="1"/>
            <a:r>
              <a:rPr lang="de-DE" dirty="0" err="1"/>
              <a:t>Ophcrack</a:t>
            </a:r>
            <a:endParaRPr lang="de-DE" dirty="0"/>
          </a:p>
          <a:p>
            <a:pPr lvl="1"/>
            <a:r>
              <a:rPr lang="de-DE" dirty="0" err="1"/>
              <a:t>kon</a:t>
            </a:r>
            <a:r>
              <a:rPr lang="de-DE" dirty="0"/>
              <a:t>-boot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07DF6BA-E5A4-42FB-96C4-239DDBEF1463}"/>
              </a:ext>
            </a:extLst>
          </p:cNvPr>
          <p:cNvSpPr txBox="1">
            <a:spLocks/>
          </p:cNvSpPr>
          <p:nvPr/>
        </p:nvSpPr>
        <p:spPr>
          <a:xfrm>
            <a:off x="713247" y="3580614"/>
            <a:ext cx="8596668" cy="736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Rainbow </a:t>
            </a:r>
            <a:r>
              <a:rPr lang="de-DE" dirty="0" err="1"/>
              <a:t>Tables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B0FB71-40D2-43CE-9D87-FDB3ECFA1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1DF086-8362-42E8-B82D-7992C250B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70" y="1365381"/>
            <a:ext cx="1224675" cy="122467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5032F96-F561-4F1F-B3E9-098F0FD04799}"/>
              </a:ext>
            </a:extLst>
          </p:cNvPr>
          <p:cNvSpPr txBox="1">
            <a:spLocks/>
          </p:cNvSpPr>
          <p:nvPr/>
        </p:nvSpPr>
        <p:spPr>
          <a:xfrm>
            <a:off x="677334" y="4240270"/>
            <a:ext cx="8596668" cy="248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Eine Tabelle mit vorherberechneten Hashes</a:t>
            </a:r>
          </a:p>
          <a:p>
            <a:pPr lvl="1"/>
            <a:r>
              <a:rPr lang="de-DE" dirty="0" err="1"/>
              <a:t>RainbowCrack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B6524-CA27-4C53-A51D-D357FEA3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Abschluß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5BA89-9F86-4839-BFED-C1235162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„Hacker“-musik</a:t>
            </a:r>
          </a:p>
        </p:txBody>
      </p:sp>
    </p:spTree>
    <p:extLst>
      <p:ext uri="{BB962C8B-B14F-4D97-AF65-F5344CB8AC3E}">
        <p14:creationId xmlns:p14="http://schemas.microsoft.com/office/powerpoint/2010/main" val="158275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748"/>
          </a:xfrm>
        </p:spPr>
        <p:txBody>
          <a:bodyPr/>
          <a:lstStyle/>
          <a:p>
            <a:r>
              <a:rPr lang="de-DE" dirty="0"/>
              <a:t>Themenübersicht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474"/>
            <a:ext cx="8596668" cy="5290008"/>
          </a:xfrm>
        </p:spPr>
        <p:txBody>
          <a:bodyPr>
            <a:normAutofit/>
          </a:bodyPr>
          <a:lstStyle/>
          <a:p>
            <a:r>
              <a:rPr lang="de-DE" dirty="0"/>
              <a:t>Hashfunktionen und kryptographische Hashfunktionen</a:t>
            </a:r>
          </a:p>
          <a:p>
            <a:r>
              <a:rPr lang="de-DE" dirty="0"/>
              <a:t>Wie Unix Passwörter speichert</a:t>
            </a:r>
          </a:p>
          <a:p>
            <a:pPr lvl="1"/>
            <a:r>
              <a:rPr lang="de-DE" dirty="0"/>
              <a:t> und welche Hashverfahren bei Unix üblich sind</a:t>
            </a:r>
          </a:p>
          <a:p>
            <a:r>
              <a:rPr lang="de-DE" dirty="0"/>
              <a:t>Wer war 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Und wie funktioniert er</a:t>
            </a:r>
          </a:p>
          <a:p>
            <a:r>
              <a:rPr lang="de-DE" dirty="0"/>
              <a:t>Die Modi und was man gegen Sie tuen kann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</a:t>
            </a:r>
          </a:p>
          <a:p>
            <a:pPr lvl="1"/>
            <a:r>
              <a:rPr lang="de-DE" dirty="0" err="1"/>
              <a:t>Wordlist</a:t>
            </a:r>
            <a:r>
              <a:rPr lang="de-DE" dirty="0"/>
              <a:t> Mode</a:t>
            </a:r>
          </a:p>
          <a:p>
            <a:r>
              <a:rPr lang="de-DE" dirty="0"/>
              <a:t>Distributed John und MPI </a:t>
            </a:r>
          </a:p>
          <a:p>
            <a:r>
              <a:rPr lang="de-DE" dirty="0"/>
              <a:t>Ausblick auf ähnliche Programme</a:t>
            </a:r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00580F-12FB-43A7-BEB8-7C3D01302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2FDB2DE-1DD6-4D84-9A5E-91F643949288}"/>
              </a:ext>
            </a:extLst>
          </p:cNvPr>
          <p:cNvSpPr/>
          <p:nvPr/>
        </p:nvSpPr>
        <p:spPr>
          <a:xfrm rot="19806721">
            <a:off x="9579384" y="2573050"/>
            <a:ext cx="81407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BD395681-8ACA-4EED-ACCE-56E9563AA2F7}"/>
              </a:ext>
            </a:extLst>
          </p:cNvPr>
          <p:cNvSpPr/>
          <p:nvPr/>
        </p:nvSpPr>
        <p:spPr>
          <a:xfrm>
            <a:off x="7859943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Professor Thiel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964576C-FE84-47D2-A164-9508CC67868D}"/>
              </a:ext>
            </a:extLst>
          </p:cNvPr>
          <p:cNvSpPr/>
          <p:nvPr/>
        </p:nvSpPr>
        <p:spPr>
          <a:xfrm>
            <a:off x="9604077" y="872126"/>
            <a:ext cx="336500" cy="393181"/>
          </a:xfrm>
          <a:custGeom>
            <a:avLst/>
            <a:gdLst>
              <a:gd name="connsiteX0" fmla="*/ 0 w 336500"/>
              <a:gd name="connsiteY0" fmla="*/ 78636 h 393181"/>
              <a:gd name="connsiteX1" fmla="*/ 168250 w 336500"/>
              <a:gd name="connsiteY1" fmla="*/ 78636 h 393181"/>
              <a:gd name="connsiteX2" fmla="*/ 168250 w 336500"/>
              <a:gd name="connsiteY2" fmla="*/ 0 h 393181"/>
              <a:gd name="connsiteX3" fmla="*/ 336500 w 336500"/>
              <a:gd name="connsiteY3" fmla="*/ 196591 h 393181"/>
              <a:gd name="connsiteX4" fmla="*/ 168250 w 336500"/>
              <a:gd name="connsiteY4" fmla="*/ 393181 h 393181"/>
              <a:gd name="connsiteX5" fmla="*/ 168250 w 336500"/>
              <a:gd name="connsiteY5" fmla="*/ 314545 h 393181"/>
              <a:gd name="connsiteX6" fmla="*/ 0 w 336500"/>
              <a:gd name="connsiteY6" fmla="*/ 314545 h 393181"/>
              <a:gd name="connsiteX7" fmla="*/ 0 w 336500"/>
              <a:gd name="connsiteY7" fmla="*/ 78636 h 3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00" h="393181">
                <a:moveTo>
                  <a:pt x="0" y="78636"/>
                </a:moveTo>
                <a:lnTo>
                  <a:pt x="168250" y="78636"/>
                </a:lnTo>
                <a:lnTo>
                  <a:pt x="168250" y="0"/>
                </a:lnTo>
                <a:lnTo>
                  <a:pt x="336500" y="196591"/>
                </a:lnTo>
                <a:lnTo>
                  <a:pt x="168250" y="393181"/>
                </a:lnTo>
                <a:lnTo>
                  <a:pt x="168250" y="314545"/>
                </a:lnTo>
                <a:lnTo>
                  <a:pt x="0" y="314545"/>
                </a:lnTo>
                <a:lnTo>
                  <a:pt x="0" y="7863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636" rIns="100950" bIns="786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FA8BC73B-E5E7-401B-92CF-F1C3CD60E5C7}"/>
              </a:ext>
            </a:extLst>
          </p:cNvPr>
          <p:cNvSpPr/>
          <p:nvPr/>
        </p:nvSpPr>
        <p:spPr>
          <a:xfrm>
            <a:off x="10080257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42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D9FFD6D-5DD4-4EAC-8A2B-5A88B4826B10}"/>
              </a:ext>
            </a:extLst>
          </p:cNvPr>
          <p:cNvSpPr/>
          <p:nvPr/>
        </p:nvSpPr>
        <p:spPr>
          <a:xfrm>
            <a:off x="7870615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Herr Gauland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A0736F1-9115-4FD3-85A5-753E141C3A5D}"/>
              </a:ext>
            </a:extLst>
          </p:cNvPr>
          <p:cNvSpPr/>
          <p:nvPr/>
        </p:nvSpPr>
        <p:spPr>
          <a:xfrm>
            <a:off x="9609673" y="1774058"/>
            <a:ext cx="33516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6AED7CEE-137C-4930-9910-336013D6633D}"/>
              </a:ext>
            </a:extLst>
          </p:cNvPr>
          <p:cNvSpPr/>
          <p:nvPr/>
        </p:nvSpPr>
        <p:spPr>
          <a:xfrm>
            <a:off x="10083961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88</a:t>
            </a:r>
          </a:p>
        </p:txBody>
      </p:sp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2"/>
            <a:ext cx="6896306" cy="1911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A7BD87C-754E-4588-8A7A-35B93A5254FB}"/>
              </a:ext>
            </a:extLst>
          </p:cNvPr>
          <p:cNvSpPr txBox="1"/>
          <p:nvPr/>
        </p:nvSpPr>
        <p:spPr>
          <a:xfrm rot="3317266">
            <a:off x="9316376" y="268335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SCHLECHT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B0ACF78-46FE-4E63-91B5-3526A06F93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Graphic spid="14" grpId="0">
        <p:bldAsOne/>
      </p:bldGraphic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</a:t>
            </a:r>
            <a:r>
              <a:rPr lang="de-DE" dirty="0">
                <a:highlight>
                  <a:srgbClr val="FF0000"/>
                </a:highlight>
              </a:rPr>
              <a:t>$6$</a:t>
            </a:r>
            <a:r>
              <a:rPr lang="de-DE" dirty="0"/>
              <a:t>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C3488A-34AE-4AAD-BFDF-090D5B56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4"/>
            <a:ext cx="8596668" cy="557517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letzter großer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r>
              <a:rPr lang="de-DE" dirty="0"/>
              <a:t>$2a$ oder $2y$ oder $2b$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anderer Bug entdeckt 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BE6A09-1369-4CDA-82C2-49768E839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78439-F25E-4245-8597-1B13440D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Windows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FA5B4-C311-4355-ACA8-9502FD05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B3AA-E0DC-4823-893F-EB3C3745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ist John </a:t>
            </a:r>
            <a:r>
              <a:rPr lang="de-DE" dirty="0" err="1"/>
              <a:t>the</a:t>
            </a:r>
            <a:r>
              <a:rPr lang="de-DE" dirty="0"/>
              <a:t> Ripper?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52AE8-91D5-4F10-972B-37710741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461"/>
            <a:ext cx="8596668" cy="4683902"/>
          </a:xfrm>
        </p:spPr>
        <p:txBody>
          <a:bodyPr/>
          <a:lstStyle/>
          <a:p>
            <a:r>
              <a:rPr lang="de-DE" dirty="0"/>
              <a:t>Entwickelt von Alexander </a:t>
            </a:r>
            <a:r>
              <a:rPr lang="de-DE" dirty="0" err="1"/>
              <a:t>Peslyak</a:t>
            </a:r>
            <a:endParaRPr lang="de-DE" dirty="0"/>
          </a:p>
          <a:p>
            <a:r>
              <a:rPr lang="de-DE" dirty="0"/>
              <a:t>Version 1.0 </a:t>
            </a:r>
            <a:r>
              <a:rPr lang="de-DE" dirty="0" err="1"/>
              <a:t>released</a:t>
            </a:r>
            <a:r>
              <a:rPr lang="de-DE" dirty="0"/>
              <a:t> in 1996</a:t>
            </a:r>
          </a:p>
          <a:p>
            <a:r>
              <a:rPr lang="de-DE" dirty="0"/>
              <a:t>Gutes „</a:t>
            </a:r>
            <a:r>
              <a:rPr lang="de-DE" dirty="0" err="1"/>
              <a:t>Passwortrecoverytool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Gehört zu den schnellsten Tools</a:t>
            </a:r>
          </a:p>
          <a:p>
            <a:pPr lvl="2"/>
            <a:r>
              <a:rPr lang="de-DE" dirty="0"/>
              <a:t>Zumindest im „</a:t>
            </a:r>
            <a:r>
              <a:rPr lang="de-DE" dirty="0" err="1"/>
              <a:t>Incremented</a:t>
            </a:r>
            <a:r>
              <a:rPr lang="de-DE" dirty="0"/>
              <a:t>“ Mode </a:t>
            </a:r>
          </a:p>
          <a:p>
            <a:pPr lvl="1"/>
            <a:r>
              <a:rPr lang="de-DE" dirty="0"/>
              <a:t>Gehört zu den meistgenutzten Tools</a:t>
            </a:r>
          </a:p>
          <a:p>
            <a:r>
              <a:rPr lang="de-DE" dirty="0"/>
              <a:t>Wird immer noch weiterentwickelt und supported</a:t>
            </a:r>
          </a:p>
          <a:p>
            <a:pPr lvl="1"/>
            <a:r>
              <a:rPr lang="de-DE" dirty="0"/>
              <a:t>Neueste Version 1.8. von 2013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BF6535-239D-450C-91F0-8158091D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765"/>
            <a:ext cx="8596668" cy="4787597"/>
          </a:xfrm>
        </p:spPr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Hashwerte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DCF9AF-CD65-4287-A79E-027187B6A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 Angriffe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1641"/>
            <a:ext cx="8596668" cy="4809722"/>
          </a:xfrm>
        </p:spPr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r>
              <a:rPr lang="de-DE" dirty="0"/>
              <a:t>Mit </a:t>
            </a:r>
            <a:r>
              <a:rPr lang="de-DE"/>
              <a:t>roher Gewalt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CA5F96-8118-4C36-9EA7-EB077A2C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85" y="0"/>
            <a:ext cx="808109" cy="8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980</Words>
  <Application>Microsoft Office PowerPoint</Application>
  <PresentationFormat>Breitbild</PresentationFormat>
  <Paragraphs>188</Paragraphs>
  <Slides>19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Facette</vt:lpstr>
      <vt:lpstr>PowerPoint-Präsentation</vt:lpstr>
      <vt:lpstr>Themenübersicht</vt:lpstr>
      <vt:lpstr>Hashfunktionen</vt:lpstr>
      <vt:lpstr>Wie Unix Passwörter speichert</vt:lpstr>
      <vt:lpstr>Hashfunktionen in der /etc/shadow</vt:lpstr>
      <vt:lpstr>Wie Windows Passwörter speichert</vt:lpstr>
      <vt:lpstr>Wer ist John the Ripper?</vt:lpstr>
      <vt:lpstr>Grundlegende Funktionsweise</vt:lpstr>
      <vt:lpstr>Brute Force Angriffe</vt:lpstr>
      <vt:lpstr>Single Mode  Beispiel : </vt:lpstr>
      <vt:lpstr>Schutz gegen Single Mode</vt:lpstr>
      <vt:lpstr>Incremental Mode Beispiel:</vt:lpstr>
      <vt:lpstr>Incremental Mode mit Wordlist und Rule Beispiel:</vt:lpstr>
      <vt:lpstr>Wordlist Mode</vt:lpstr>
      <vt:lpstr>Schutz vor Wordlist angriffen</vt:lpstr>
      <vt:lpstr>Gegenmaßnahmen</vt:lpstr>
      <vt:lpstr>John MPI</vt:lpstr>
      <vt:lpstr>Ähnliche Programme</vt:lpstr>
      <vt:lpstr>Abschluß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68</cp:revision>
  <dcterms:created xsi:type="dcterms:W3CDTF">2018-04-26T08:17:04Z</dcterms:created>
  <dcterms:modified xsi:type="dcterms:W3CDTF">2018-05-24T11:23:04Z</dcterms:modified>
</cp:coreProperties>
</file>