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46B7A6-6CB6-4763-83E5-02C9CE692CBD}" type="datetimeFigureOut">
              <a:rPr lang="en-US" smtClean="0"/>
              <a:t>19-Nov-18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826FAD-B9BD-406F-A253-0129A1D99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833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46B7A6-6CB6-4763-83E5-02C9CE692CBD}" type="datetimeFigureOut">
              <a:rPr lang="en-US" smtClean="0"/>
              <a:t>19-Nov-18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826FAD-B9BD-406F-A253-0129A1D99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297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46B7A6-6CB6-4763-83E5-02C9CE692CBD}" type="datetimeFigureOut">
              <a:rPr lang="en-US" smtClean="0"/>
              <a:t>19-Nov-18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826FAD-B9BD-406F-A253-0129A1D99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074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46B7A6-6CB6-4763-83E5-02C9CE692CBD}" type="datetimeFigureOut">
              <a:rPr lang="en-US" smtClean="0"/>
              <a:t>19-Nov-18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826FAD-B9BD-406F-A253-0129A1D99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679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46B7A6-6CB6-4763-83E5-02C9CE692CBD}" type="datetimeFigureOut">
              <a:rPr lang="en-US" smtClean="0"/>
              <a:t>19-Nov-18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826FAD-B9BD-406F-A253-0129A1D99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597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46B7A6-6CB6-4763-83E5-02C9CE692CBD}" type="datetimeFigureOut">
              <a:rPr lang="en-US" smtClean="0"/>
              <a:t>19-Nov-18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826FAD-B9BD-406F-A253-0129A1D99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003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46B7A6-6CB6-4763-83E5-02C9CE692CBD}" type="datetimeFigureOut">
              <a:rPr lang="en-US" smtClean="0"/>
              <a:t>19-Nov-18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826FAD-B9BD-406F-A253-0129A1D99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483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46B7A6-6CB6-4763-83E5-02C9CE692CBD}" type="datetimeFigureOut">
              <a:rPr lang="en-US" smtClean="0"/>
              <a:t>19-Nov-18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826FAD-B9BD-406F-A253-0129A1D99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055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46B7A6-6CB6-4763-83E5-02C9CE692CBD}" type="datetimeFigureOut">
              <a:rPr lang="en-US" smtClean="0"/>
              <a:t>19-Nov-18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826FAD-B9BD-406F-A253-0129A1D99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482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46B7A6-6CB6-4763-83E5-02C9CE692CBD}" type="datetimeFigureOut">
              <a:rPr lang="en-US" smtClean="0"/>
              <a:t>19-Nov-18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826FAD-B9BD-406F-A253-0129A1D99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039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46B7A6-6CB6-4763-83E5-02C9CE692CBD}" type="datetimeFigureOut">
              <a:rPr lang="en-US" smtClean="0"/>
              <a:t>19-Nov-18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826FAD-B9BD-406F-A253-0129A1D99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456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fld id="{1346B7A6-6CB6-4763-83E5-02C9CE692CBD}" type="datetimeFigureOut">
              <a:rPr lang="en-US" smtClean="0"/>
              <a:t>19-Nov-18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2D826FAD-B9BD-406F-A253-0129A1D99BE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K-Means clustering variants and improvements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>
                <a:solidFill>
                  <a:schemeClr val="tx1"/>
                </a:solidFill>
              </a:rPr>
              <a:t>Stefan Sebastian 242</a:t>
            </a:r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7185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1.3. GPU K-Means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GPU = special circuits designed for computer graphics and image processing</a:t>
            </a:r>
          </a:p>
          <a:p>
            <a:r>
              <a:rPr lang="en-US" smtClean="0"/>
              <a:t>Efficient at doing a simple operation over a large batch of data</a:t>
            </a:r>
          </a:p>
          <a:p>
            <a:r>
              <a:rPr lang="en-US" smtClean="0"/>
              <a:t>Can have thousands of threads</a:t>
            </a:r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4419600"/>
            <a:ext cx="2971800" cy="19229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136427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1.3. GPU K-means</a:t>
            </a:r>
            <a:br>
              <a:rPr lang="en-US" smtClean="0"/>
            </a:br>
            <a:r>
              <a:rPr lang="en-US" sz="2400" smtClean="0"/>
              <a:t>published 2010, Li et al.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Distance calculation: either dispatch each point to a thread or represent as matrixes and process in tiles data[n][d], centroid[d][k], result[n][k]</a:t>
            </a:r>
          </a:p>
          <a:p>
            <a:r>
              <a:rPr lang="en-US" smtClean="0"/>
              <a:t>Update means: divide and conquer; split data into M groups where M is the number of multiprocessors; reduce each group, split again until the dataset is &lt; 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3384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2.1. Sort and split heuristic</a:t>
            </a:r>
            <a:br>
              <a:rPr lang="en-US" smtClean="0"/>
            </a:br>
            <a:r>
              <a:rPr lang="en-US" sz="2400" smtClean="0"/>
              <a:t>2010, Madhu and Pathakota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Transform negative features by subtracting the minimum attribute value</a:t>
            </a:r>
          </a:p>
          <a:p>
            <a:r>
              <a:rPr lang="en-US" smtClean="0"/>
              <a:t>Sort all points by distance to origin</a:t>
            </a:r>
          </a:p>
          <a:p>
            <a:r>
              <a:rPr lang="en-US" smtClean="0"/>
              <a:t>Partition data into k equal sets</a:t>
            </a:r>
          </a:p>
          <a:p>
            <a:r>
              <a:rPr lang="en-US" smtClean="0"/>
              <a:t>Choose the middle point from each set as a seed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4724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2.2. K-d trees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Data structure for organizing points in k-dimensional space</a:t>
            </a:r>
          </a:p>
          <a:p>
            <a:r>
              <a:rPr lang="en-US" smtClean="0"/>
              <a:t>Built by recursively splitting the original dataset across  a dimension</a:t>
            </a:r>
          </a:p>
          <a:p>
            <a:r>
              <a:rPr lang="en-US" smtClean="0"/>
              <a:t>A bounding box can be calculated in each subtree, to help with density estimations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8896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2.2. K-d trees</a:t>
            </a:r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09" y="1676400"/>
            <a:ext cx="8937949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731270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2.2. K-d trees</a:t>
            </a:r>
            <a:br>
              <a:rPr lang="en-US" smtClean="0"/>
            </a:br>
            <a:r>
              <a:rPr lang="en-US" sz="2400" smtClean="0"/>
              <a:t>2007, Redmond and Heneghan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While building the tree: split over the largest dimension, leafs contain n/10k points</a:t>
            </a:r>
          </a:p>
          <a:p>
            <a:r>
              <a:rPr lang="en-US" smtClean="0"/>
              <a:t>Create density estimation for each leaf as : nr points / volume of bounding box</a:t>
            </a:r>
          </a:p>
          <a:p>
            <a:r>
              <a:rPr lang="en-US" smtClean="0"/>
              <a:t>Heuristic : choose means from buckets with large densities, separated by a reasonable distance</a:t>
            </a:r>
          </a:p>
        </p:txBody>
      </p:sp>
    </p:spTree>
    <p:extLst>
      <p:ext uri="{BB962C8B-B14F-4D97-AF65-F5344CB8AC3E}">
        <p14:creationId xmlns:p14="http://schemas.microsoft.com/office/powerpoint/2010/main" val="39023747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Variants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Different approaches for the classic algorithm</a:t>
            </a:r>
          </a:p>
          <a:p>
            <a:pPr marL="514350" indent="-514350">
              <a:buFont typeface="+mj-lt"/>
              <a:buAutoNum type="arabicPeriod"/>
            </a:pPr>
            <a:r>
              <a:rPr lang="en-US" smtClean="0"/>
              <a:t>Bisecting K-Means</a:t>
            </a:r>
          </a:p>
          <a:p>
            <a:pPr marL="514350" indent="-514350">
              <a:buFont typeface="+mj-lt"/>
              <a:buAutoNum type="arabicPeriod"/>
            </a:pPr>
            <a:r>
              <a:rPr lang="en-US" smtClean="0"/>
              <a:t>GA K-Means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6857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1. Bisecting K-Means</a:t>
            </a:r>
            <a:br>
              <a:rPr lang="en-US" smtClean="0"/>
            </a:br>
            <a:r>
              <a:rPr lang="en-US" sz="2400" smtClean="0"/>
              <a:t>2000, Steinbach, Karypis and Kumar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Can perform both flat and hierarchical clustering</a:t>
            </a:r>
          </a:p>
          <a:p>
            <a:r>
              <a:rPr lang="en-US" smtClean="0"/>
              <a:t>At each iteration splits the dataset into 2 by applying the basic algorithm</a:t>
            </a:r>
          </a:p>
          <a:p>
            <a:r>
              <a:rPr lang="en-US" smtClean="0"/>
              <a:t>Repeats until k clusters have been found</a:t>
            </a:r>
          </a:p>
          <a:p>
            <a:r>
              <a:rPr lang="en-US" smtClean="0"/>
              <a:t>More efficient when k is large, tends to produce balanced clusters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9165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2. Genetic Algorithms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Metaheuristic search method inspired by nature</a:t>
            </a:r>
          </a:p>
          <a:p>
            <a:r>
              <a:rPr lang="en-US" smtClean="0"/>
              <a:t>Models solution as chromosomes and scores them with a function called fitness</a:t>
            </a:r>
          </a:p>
          <a:p>
            <a:r>
              <a:rPr lang="en-US" smtClean="0"/>
              <a:t>Random mutations of solution can escape local optima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468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2.1. KGA-clustering</a:t>
            </a:r>
            <a:br>
              <a:rPr lang="en-US" smtClean="0"/>
            </a:br>
            <a:r>
              <a:rPr lang="en-US" sz="2400" smtClean="0"/>
              <a:t>2002, Maulik and Bandiopadhyay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Chromosome: array of cluster centers</a:t>
            </a:r>
          </a:p>
          <a:p>
            <a:r>
              <a:rPr lang="en-US" smtClean="0"/>
              <a:t>Fitness: distortion</a:t>
            </a:r>
          </a:p>
          <a:p>
            <a:r>
              <a:rPr lang="en-US" smtClean="0"/>
              <a:t>Crossover: single point</a:t>
            </a:r>
          </a:p>
          <a:p>
            <a:r>
              <a:rPr lang="en-US" smtClean="0"/>
              <a:t>Mutation: a random feature is updated with a fixed probability</a:t>
            </a:r>
          </a:p>
          <a:p>
            <a:r>
              <a:rPr lang="en-US" smtClean="0"/>
              <a:t>For each chromosome: decode, update means, apply crossover and mutation, add to next generation if fitness is good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581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Overview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K-Means classic algorithm</a:t>
            </a:r>
          </a:p>
          <a:p>
            <a:r>
              <a:rPr lang="en-US" smtClean="0"/>
              <a:t>Improvements: computation time, seed selection</a:t>
            </a:r>
          </a:p>
          <a:p>
            <a:r>
              <a:rPr lang="en-US" smtClean="0"/>
              <a:t>Variants: Bisecting K-means, Genetic Algorithms</a:t>
            </a:r>
          </a:p>
          <a:p>
            <a:r>
              <a:rPr lang="en-US" smtClean="0"/>
              <a:t>Conclusions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696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2.2. IGKM</a:t>
            </a:r>
            <a:br>
              <a:rPr lang="en-US" smtClean="0"/>
            </a:br>
            <a:r>
              <a:rPr lang="en-US" sz="2400" smtClean="0"/>
              <a:t>2006, Guo, Liu, Gao and Zhu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Chromosomes also contain a value for k</a:t>
            </a:r>
          </a:p>
          <a:p>
            <a:r>
              <a:rPr lang="en-US" smtClean="0"/>
              <a:t>Fitness: (1/k) * (E1/Ek) * Dk</a:t>
            </a:r>
          </a:p>
          <a:p>
            <a:r>
              <a:rPr lang="en-US" smtClean="0"/>
              <a:t>Ek = distortion for k clusters</a:t>
            </a:r>
          </a:p>
          <a:p>
            <a:r>
              <a:rPr lang="en-US" smtClean="0"/>
              <a:t>Dk = maximum distance between 2 cluster centers</a:t>
            </a:r>
          </a:p>
          <a:p>
            <a:r>
              <a:rPr lang="en-US" smtClean="0"/>
              <a:t>Penalizes large k, increases for compact and separated clusters</a:t>
            </a:r>
          </a:p>
        </p:txBody>
      </p:sp>
    </p:spTree>
    <p:extLst>
      <p:ext uri="{BB962C8B-B14F-4D97-AF65-F5344CB8AC3E}">
        <p14:creationId xmlns:p14="http://schemas.microsoft.com/office/powerpoint/2010/main" val="26777632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Conclusions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K-Means can handle just about any dataset</a:t>
            </a:r>
          </a:p>
          <a:p>
            <a:r>
              <a:rPr lang="en-US" smtClean="0"/>
              <a:t>Remains popular : around 30.000 results on Google Scholar each year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582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K-Means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610600" cy="4525963"/>
          </a:xfrm>
        </p:spPr>
        <p:txBody>
          <a:bodyPr/>
          <a:lstStyle/>
          <a:p>
            <a:r>
              <a:rPr lang="en-US" smtClean="0"/>
              <a:t>Unsupervised learning, clustering algorithm </a:t>
            </a:r>
          </a:p>
          <a:p>
            <a:r>
              <a:rPr lang="en-US" smtClean="0"/>
              <a:t>Clustering = organize objects into natural clusters</a:t>
            </a:r>
          </a:p>
          <a:p>
            <a:endParaRPr lang="en-US" smtClean="0"/>
          </a:p>
          <a:p>
            <a:r>
              <a:rPr lang="en-US" smtClean="0"/>
              <a:t>K-Means is old but still popular because of its simplicity, efficiency and proven success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319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K-means : classic algorithm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90800"/>
            <a:ext cx="8229600" cy="3535363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mtClean="0"/>
              <a:t>Select an initial partition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mtClean="0"/>
              <a:t>Repeat 3 and 4 until a termination condition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mtClean="0"/>
              <a:t>Assign each point to the closest center</a:t>
            </a:r>
          </a:p>
          <a:p>
            <a:pPr marL="514350" indent="-514350">
              <a:buFont typeface="+mj-lt"/>
              <a:buAutoNum type="arabicPeriod"/>
            </a:pPr>
            <a:r>
              <a:rPr lang="en-US" smtClean="0"/>
              <a:t>Update cluster centers based on the new assignment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52400" y="1752600"/>
            <a:ext cx="88408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smtClean="0"/>
              <a:t>Given N points, with D features, finds K clusters</a:t>
            </a:r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939632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K-means: visual example</a:t>
            </a:r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524000"/>
            <a:ext cx="7772400" cy="4968526"/>
          </a:xfrm>
        </p:spPr>
      </p:pic>
    </p:spTree>
    <p:extLst>
      <p:ext uri="{BB962C8B-B14F-4D97-AF65-F5344CB8AC3E}">
        <p14:creationId xmlns:p14="http://schemas.microsoft.com/office/powerpoint/2010/main" val="2934469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Improvements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Optimization of different aspects of the classic algorithm</a:t>
            </a:r>
          </a:p>
          <a:p>
            <a:endParaRPr lang="en-US" smtClean="0"/>
          </a:p>
          <a:p>
            <a:pPr marL="514350" indent="-514350">
              <a:buFont typeface="+mj-lt"/>
              <a:buAutoNum type="arabicPeriod"/>
            </a:pPr>
            <a:r>
              <a:rPr lang="en-US" smtClean="0"/>
              <a:t>Computation speedup</a:t>
            </a:r>
          </a:p>
          <a:p>
            <a:pPr marL="514350" indent="-514350">
              <a:buFont typeface="+mj-lt"/>
              <a:buAutoNum type="arabicPeriod"/>
            </a:pPr>
            <a:r>
              <a:rPr lang="en-US" smtClean="0"/>
              <a:t>Seed selection optimization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29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8229600" cy="1143000"/>
          </a:xfrm>
        </p:spPr>
        <p:txBody>
          <a:bodyPr/>
          <a:lstStyle/>
          <a:p>
            <a:r>
              <a:rPr lang="en-US" smtClean="0"/>
              <a:t>1.1. Enhanced K-means</a:t>
            </a:r>
            <a:br>
              <a:rPr lang="en-US" smtClean="0"/>
            </a:br>
            <a:r>
              <a:rPr lang="en-US" sz="2400" smtClean="0"/>
              <a:t>2006</a:t>
            </a:r>
            <a:r>
              <a:rPr lang="en-US" sz="2400"/>
              <a:t>, </a:t>
            </a:r>
            <a:r>
              <a:rPr lang="en-US" sz="2400" smtClean="0"/>
              <a:t>Fahim, Salem, Torkey and Ramadan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Memorize the distance between each point and the cluster centers</a:t>
            </a:r>
          </a:p>
          <a:p>
            <a:endParaRPr lang="en-US" smtClean="0"/>
          </a:p>
          <a:p>
            <a:r>
              <a:rPr lang="en-US" smtClean="0"/>
              <a:t>At every iteration, if the distance to the new cluster mean is smaller =&gt; keeps the point in the assigned cluster</a:t>
            </a:r>
          </a:p>
          <a:p>
            <a:endParaRPr lang="en-US" smtClean="0"/>
          </a:p>
          <a:p>
            <a:r>
              <a:rPr lang="en-US" smtClean="0"/>
              <a:t>Optimization for large values of K</a:t>
            </a:r>
          </a:p>
        </p:txBody>
      </p:sp>
    </p:spTree>
    <p:extLst>
      <p:ext uri="{BB962C8B-B14F-4D97-AF65-F5344CB8AC3E}">
        <p14:creationId xmlns:p14="http://schemas.microsoft.com/office/powerpoint/2010/main" val="3117334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1.2. MapReduce K-Means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Framework for processing large datsets over a cluster of computing nodes</a:t>
            </a:r>
          </a:p>
          <a:p>
            <a:endParaRPr lang="en-US" smtClean="0"/>
          </a:p>
          <a:p>
            <a:r>
              <a:rPr lang="en-US" smtClean="0"/>
              <a:t>Popular in the Big Data community, with the Hadoop implementation</a:t>
            </a:r>
          </a:p>
          <a:p>
            <a:endParaRPr lang="en-US" smtClean="0"/>
          </a:p>
          <a:p>
            <a:r>
              <a:rPr lang="en-US" smtClean="0"/>
              <a:t>Models problems as a combination of map and reduce functions</a:t>
            </a:r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7885" y="5410200"/>
            <a:ext cx="2964972" cy="100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63423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smtClean="0"/>
              <a:t>1.2. MapReduce K-Means</a:t>
            </a:r>
            <a:br>
              <a:rPr lang="en-US" smtClean="0"/>
            </a:br>
            <a:r>
              <a:rPr lang="en-US" sz="2400" smtClean="0"/>
              <a:t>2009</a:t>
            </a:r>
            <a:r>
              <a:rPr lang="en-US" sz="2400"/>
              <a:t>, </a:t>
            </a:r>
            <a:r>
              <a:rPr lang="en-US" sz="2400" smtClean="0"/>
              <a:t> </a:t>
            </a:r>
            <a:r>
              <a:rPr lang="en-US" sz="2400"/>
              <a:t>W.Zhao</a:t>
            </a:r>
            <a:r>
              <a:rPr lang="en-US" sz="2400" smtClean="0"/>
              <a:t>, H. Ma, Q. He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763000" cy="4525963"/>
          </a:xfrm>
        </p:spPr>
        <p:txBody>
          <a:bodyPr/>
          <a:lstStyle/>
          <a:p>
            <a:r>
              <a:rPr lang="en-US" smtClean="0"/>
              <a:t>Data is stored in &lt;key, value&gt; pairs on a dfs</a:t>
            </a:r>
          </a:p>
          <a:p>
            <a:r>
              <a:rPr lang="en-US" smtClean="0"/>
              <a:t>Stores current centers in global variable</a:t>
            </a:r>
          </a:p>
          <a:p>
            <a:endParaRPr lang="en-US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99" y="2819400"/>
            <a:ext cx="8763001" cy="316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49817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111</TotalTime>
  <Words>639</Words>
  <Application>Microsoft Office PowerPoint</Application>
  <PresentationFormat>On-screen Show (4:3)</PresentationFormat>
  <Paragraphs>88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Theme1</vt:lpstr>
      <vt:lpstr>K-Means clustering variants and improvements</vt:lpstr>
      <vt:lpstr>Overview</vt:lpstr>
      <vt:lpstr>K-Means</vt:lpstr>
      <vt:lpstr>K-means : classic algorithm</vt:lpstr>
      <vt:lpstr>K-means: visual example</vt:lpstr>
      <vt:lpstr>Improvements</vt:lpstr>
      <vt:lpstr>1.1. Enhanced K-means 2006, Fahim, Salem, Torkey and Ramadan</vt:lpstr>
      <vt:lpstr>1.2. MapReduce K-Means</vt:lpstr>
      <vt:lpstr>1.2. MapReduce K-Means 2009,  W.Zhao, H. Ma, Q. He </vt:lpstr>
      <vt:lpstr>1.3. GPU K-Means</vt:lpstr>
      <vt:lpstr>1.3. GPU K-means published 2010, Li et al.</vt:lpstr>
      <vt:lpstr>2.1. Sort and split heuristic 2010, Madhu and Pathakota</vt:lpstr>
      <vt:lpstr>2.2. K-d trees</vt:lpstr>
      <vt:lpstr>2.2. K-d trees</vt:lpstr>
      <vt:lpstr>2.2. K-d trees 2007, Redmond and Heneghan</vt:lpstr>
      <vt:lpstr>Variants</vt:lpstr>
      <vt:lpstr>1. Bisecting K-Means 2000, Steinbach, Karypis and Kumar</vt:lpstr>
      <vt:lpstr>2. Genetic Algorithms</vt:lpstr>
      <vt:lpstr>2.1. KGA-clustering 2002, Maulik and Bandiopadhyay</vt:lpstr>
      <vt:lpstr>2.2. IGKM 2006, Guo, Liu, Gao and Zhu</vt:lpstr>
      <vt:lpstr>Conclusions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K-Means clustering variants and improvements</dc:title>
  <dc:creator>Sebi</dc:creator>
  <cp:lastModifiedBy>Sebi</cp:lastModifiedBy>
  <cp:revision>46</cp:revision>
  <dcterms:created xsi:type="dcterms:W3CDTF">2018-11-19T16:51:07Z</dcterms:created>
  <dcterms:modified xsi:type="dcterms:W3CDTF">2018-11-19T18:43:48Z</dcterms:modified>
</cp:coreProperties>
</file>