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458200" cy="2728913"/>
          </a:xfrm>
        </p:spPr>
        <p:txBody>
          <a:bodyPr>
            <a:normAutofit/>
          </a:bodyPr>
          <a:lstStyle/>
          <a:p>
            <a:r>
              <a:rPr lang="en-US" sz="3600" smtClean="0"/>
              <a:t>O ABORDARE HIBRIDA BAZATA PE CARACTERISTICI DE CULOARE SI TEXTURA PENTRU SEGMENTAREA PIELII UMANE IN IMAGINI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114800" cy="976862"/>
          </a:xfrm>
        </p:spPr>
        <p:txBody>
          <a:bodyPr/>
          <a:lstStyle/>
          <a:p>
            <a:r>
              <a:rPr lang="en-US" smtClean="0"/>
              <a:t>Coordonator stiintific,</a:t>
            </a:r>
          </a:p>
          <a:p>
            <a:r>
              <a:rPr lang="en-US" smtClean="0"/>
              <a:t>Dr. Mircea Ioan-Gabriel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86200" y="5181600"/>
            <a:ext cx="4572000" cy="8694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en-US" sz="2400" smtClean="0">
                <a:solidFill>
                  <a:schemeClr val="tx2"/>
                </a:solidFill>
              </a:rPr>
              <a:t>Absolvent,</a:t>
            </a:r>
            <a:endParaRPr lang="en-US" sz="2400">
              <a:solidFill>
                <a:schemeClr val="tx2"/>
              </a:solidFill>
            </a:endParaRPr>
          </a:p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en-US" sz="2400" smtClean="0">
                <a:solidFill>
                  <a:schemeClr val="tx2"/>
                </a:solidFill>
              </a:rPr>
              <a:t>Stefan Sebastian</a:t>
            </a:r>
            <a:endParaRPr lang="en-US" sz="2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5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Analiza texturii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Caracteristici Haralick = metrici statistice calculate pe Matricea de Co-Aparitie a Nivelurilor de Gri</a:t>
            </a:r>
          </a:p>
          <a:p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Iau in considerare: asprime, </a:t>
            </a:r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directionalitate</a:t>
            </a:r>
          </a:p>
          <a:p>
            <a:endParaRPr lang="en-US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Clasificarea e facuta de un Support Vector Machine</a:t>
            </a:r>
            <a:endParaRPr lang="en-US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9497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Parametraj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Preprocesare</a:t>
            </a:r>
          </a:p>
          <a:p>
            <a:pPr marL="109728" indent="0">
              <a:buNone/>
            </a:pPr>
            <a:r>
              <a:rPr lang="en-US">
                <a:solidFill>
                  <a:schemeClr val="tx2"/>
                </a:solidFill>
              </a:rPr>
              <a:t>Fiecare imagine redimensionata la (200, 200)</a:t>
            </a:r>
          </a:p>
          <a:p>
            <a:endParaRPr lang="en-US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Segmentare</a:t>
            </a:r>
            <a:endParaRPr lang="en-US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109728" indent="0">
              <a:buNone/>
            </a:pPr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Scalarea caracteristicilor de pozitie la segmentare cu 0.5</a:t>
            </a:r>
          </a:p>
          <a:p>
            <a:pPr marL="109728" indent="0">
              <a:buNone/>
            </a:pPr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Sigma, Tau pentru segmentare (3, 5</a:t>
            </a:r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383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25112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Analiza textura</a:t>
            </a:r>
          </a:p>
          <a:p>
            <a:pPr marL="109728" indent="0">
              <a:buNone/>
            </a:pPr>
            <a:r>
              <a:rPr lang="en-US">
                <a:solidFill>
                  <a:schemeClr val="tx2"/>
                </a:solidFill>
              </a:rPr>
              <a:t>Dimensiunea ferestrei din care se extrag caracteristici de textura </a:t>
            </a:r>
            <a:r>
              <a:rPr lang="en-US" smtClean="0">
                <a:solidFill>
                  <a:schemeClr val="tx2"/>
                </a:solidFill>
              </a:rPr>
              <a:t>5x5</a:t>
            </a:r>
          </a:p>
          <a:p>
            <a:pPr marL="109728" indent="0">
              <a:buNone/>
            </a:pPr>
            <a:endParaRPr lang="en-US">
              <a:solidFill>
                <a:schemeClr val="tx2"/>
              </a:solidFill>
            </a:endParaRPr>
          </a:p>
          <a:p>
            <a:r>
              <a:rPr lang="en-US">
                <a:solidFill>
                  <a:schemeClr val="tx2"/>
                </a:solidFill>
              </a:rPr>
              <a:t>Analiza culoare</a:t>
            </a:r>
          </a:p>
          <a:p>
            <a:pPr marL="109728" indent="0">
              <a:buNone/>
            </a:pPr>
            <a:r>
              <a:rPr lang="en-US">
                <a:solidFill>
                  <a:schemeClr val="tx2"/>
                </a:solidFill>
              </a:rPr>
              <a:t>Vecinatatea luata in considerare pentru calcularea probabilitatii (4, 4, 4) </a:t>
            </a:r>
          </a:p>
          <a:p>
            <a:pPr marL="109728" indent="0">
              <a:buNone/>
            </a:pPr>
            <a:r>
              <a:rPr lang="en-US">
                <a:solidFill>
                  <a:schemeClr val="tx2"/>
                </a:solidFill>
              </a:rPr>
              <a:t>Spatiul de culoare RGB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Seturi de date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Compaq</a:t>
            </a:r>
          </a:p>
          <a:p>
            <a:pPr>
              <a:buFont typeface="Georgia"/>
              <a:buChar char="-"/>
            </a:pPr>
            <a:r>
              <a:rPr lang="en-US">
                <a:solidFill>
                  <a:schemeClr val="tx2"/>
                </a:solidFill>
              </a:rPr>
              <a:t>cel mai folosit in literatura</a:t>
            </a:r>
          </a:p>
          <a:p>
            <a:pPr>
              <a:buFont typeface="Georgia"/>
              <a:buChar char="-"/>
            </a:pPr>
            <a:r>
              <a:rPr lang="en-US">
                <a:solidFill>
                  <a:schemeClr val="tx2"/>
                </a:solidFill>
              </a:rPr>
              <a:t>aproximativ  13000 de imagini, din care 4700 contin piele</a:t>
            </a:r>
          </a:p>
          <a:p>
            <a:pPr>
              <a:buFont typeface="Georgia"/>
              <a:buChar char="-"/>
            </a:pPr>
            <a:endParaRPr lang="en-US">
              <a:solidFill>
                <a:schemeClr val="tx2"/>
              </a:solidFill>
            </a:endParaRPr>
          </a:p>
          <a:p>
            <a:r>
              <a:rPr lang="en-US">
                <a:solidFill>
                  <a:schemeClr val="tx2"/>
                </a:solidFill>
              </a:rPr>
              <a:t>SFA </a:t>
            </a:r>
          </a:p>
          <a:p>
            <a:pPr>
              <a:buFont typeface="Georgia"/>
              <a:buChar char="-"/>
            </a:pPr>
            <a:r>
              <a:rPr lang="en-US">
                <a:solidFill>
                  <a:schemeClr val="tx2"/>
                </a:solidFill>
              </a:rPr>
              <a:t>contine imagini cu suprafete de piele / non-piele</a:t>
            </a:r>
          </a:p>
          <a:p>
            <a:pPr>
              <a:buFont typeface="Georgia"/>
              <a:buChar char="-"/>
            </a:pPr>
            <a:r>
              <a:rPr lang="en-US">
                <a:solidFill>
                  <a:schemeClr val="tx2"/>
                </a:solidFill>
              </a:rPr>
              <a:t>Aproximativ 3000 cu piele, 5000 non-piele </a:t>
            </a:r>
          </a:p>
        </p:txBody>
      </p:sp>
    </p:spTree>
    <p:extLst>
      <p:ext uri="{BB962C8B-B14F-4D97-AF65-F5344CB8AC3E}">
        <p14:creationId xmlns:p14="http://schemas.microsoft.com/office/powerpoint/2010/main" val="71956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TPR = TP / (TP + FN) = </a:t>
            </a:r>
            <a:r>
              <a:rPr lang="en-US" smtClean="0">
                <a:solidFill>
                  <a:schemeClr val="tx2"/>
                </a:solidFill>
              </a:rPr>
              <a:t>recall</a:t>
            </a:r>
          </a:p>
          <a:p>
            <a:pPr marL="109728" indent="0">
              <a:buNone/>
            </a:pPr>
            <a:endParaRPr lang="en-US">
              <a:solidFill>
                <a:schemeClr val="tx2"/>
              </a:solidFill>
            </a:endParaRPr>
          </a:p>
          <a:p>
            <a:r>
              <a:rPr lang="en-US">
                <a:solidFill>
                  <a:schemeClr val="tx2"/>
                </a:solidFill>
              </a:rPr>
              <a:t>FPR = FP / (FP + TN</a:t>
            </a:r>
            <a:r>
              <a:rPr lang="en-US" smtClean="0">
                <a:solidFill>
                  <a:schemeClr val="tx2"/>
                </a:solidFill>
              </a:rPr>
              <a:t>) = probabilitatea de a avea o detectie falsa</a:t>
            </a:r>
          </a:p>
          <a:p>
            <a:endParaRPr lang="en-US">
              <a:solidFill>
                <a:schemeClr val="tx2"/>
              </a:solidFill>
            </a:endParaRPr>
          </a:p>
          <a:p>
            <a:r>
              <a:rPr lang="en-US">
                <a:solidFill>
                  <a:schemeClr val="tx2"/>
                </a:solidFill>
              </a:rPr>
              <a:t>Accuracy = (TP + TN) / (TP + TN + FP + FN</a:t>
            </a:r>
            <a:r>
              <a:rPr lang="en-US" smtClean="0">
                <a:solidFill>
                  <a:schemeClr val="tx2"/>
                </a:solidFill>
              </a:rPr>
              <a:t>)</a:t>
            </a:r>
          </a:p>
          <a:p>
            <a:endParaRPr lang="en-US">
              <a:solidFill>
                <a:schemeClr val="tx2"/>
              </a:solidFill>
            </a:endParaRPr>
          </a:p>
          <a:p>
            <a:r>
              <a:rPr lang="en-US">
                <a:solidFill>
                  <a:schemeClr val="tx2"/>
                </a:solidFill>
              </a:rPr>
              <a:t>PPV = TP / (TP + FP)  = precision</a:t>
            </a:r>
          </a:p>
        </p:txBody>
      </p:sp>
    </p:spTree>
    <p:extLst>
      <p:ext uri="{BB962C8B-B14F-4D97-AF65-F5344CB8AC3E}">
        <p14:creationId xmlns:p14="http://schemas.microsoft.com/office/powerpoint/2010/main" val="54219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609600"/>
            <a:ext cx="8229600" cy="1066800"/>
          </a:xfrm>
        </p:spPr>
        <p:txBody>
          <a:bodyPr/>
          <a:lstStyle/>
          <a:p>
            <a:r>
              <a:rPr lang="en-US" smtClean="0"/>
              <a:t>Rezultate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71800"/>
            <a:ext cx="6705600" cy="3218687"/>
          </a:xfrm>
        </p:spPr>
      </p:pic>
      <p:sp>
        <p:nvSpPr>
          <p:cNvPr id="5" name="TextBox 4"/>
          <p:cNvSpPr txBox="1"/>
          <p:nvPr/>
        </p:nvSpPr>
        <p:spPr>
          <a:xfrm>
            <a:off x="457200" y="1905000"/>
            <a:ext cx="739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Georgia"/>
            </a:pPr>
            <a:r>
              <a:rPr lang="en-US" sz="2800">
                <a:solidFill>
                  <a:schemeClr val="tx2"/>
                </a:solidFill>
              </a:rPr>
              <a:t>Parametrul Threshold controleaza raportul TPR/FPR.</a:t>
            </a:r>
          </a:p>
        </p:txBody>
      </p:sp>
    </p:spTree>
    <p:extLst>
      <p:ext uri="{BB962C8B-B14F-4D97-AF65-F5344CB8AC3E}">
        <p14:creationId xmlns:p14="http://schemas.microsoft.com/office/powerpoint/2010/main" val="26231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Comparatie cu alte abordari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0"/>
            <a:ext cx="7642486" cy="3505200"/>
          </a:xfrm>
        </p:spPr>
      </p:pic>
    </p:spTree>
    <p:extLst>
      <p:ext uri="{BB962C8B-B14F-4D97-AF65-F5344CB8AC3E}">
        <p14:creationId xmlns:p14="http://schemas.microsoft.com/office/powerpoint/2010/main" val="164393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Concluzii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tx2"/>
                </a:solidFill>
              </a:rPr>
              <a:t>Rezultate comparabile cu cele din literatura, dar nu a atins scopul de scadere considerabila a FPR</a:t>
            </a:r>
          </a:p>
          <a:p>
            <a:endParaRPr lang="en-US" smtClean="0">
              <a:solidFill>
                <a:schemeClr val="tx2"/>
              </a:solidFill>
            </a:endParaRPr>
          </a:p>
          <a:p>
            <a:r>
              <a:rPr lang="en-US" smtClean="0">
                <a:solidFill>
                  <a:schemeClr val="tx2"/>
                </a:solidFill>
              </a:rPr>
              <a:t>Planuri de viitor:</a:t>
            </a:r>
            <a:endParaRPr lang="en-US">
              <a:solidFill>
                <a:schemeClr val="tx2"/>
              </a:solidFill>
            </a:endParaRPr>
          </a:p>
          <a:p>
            <a:pPr marL="109728" indent="0">
              <a:buNone/>
            </a:pPr>
            <a:r>
              <a:rPr lang="en-US" smtClean="0">
                <a:solidFill>
                  <a:schemeClr val="tx2"/>
                </a:solidFill>
              </a:rPr>
              <a:t>- Evaluare </a:t>
            </a:r>
            <a:r>
              <a:rPr lang="en-US">
                <a:solidFill>
                  <a:schemeClr val="tx2"/>
                </a:solidFill>
              </a:rPr>
              <a:t>pe mai multe date</a:t>
            </a:r>
          </a:p>
          <a:p>
            <a:pPr marL="109728" indent="0">
              <a:buNone/>
            </a:pPr>
            <a:r>
              <a:rPr lang="en-US" smtClean="0">
                <a:solidFill>
                  <a:schemeClr val="tx2"/>
                </a:solidFill>
              </a:rPr>
              <a:t>- Folosirea </a:t>
            </a:r>
            <a:r>
              <a:rPr lang="en-US">
                <a:solidFill>
                  <a:schemeClr val="tx2"/>
                </a:solidFill>
              </a:rPr>
              <a:t>unor dimensiuni mai mari ale imaginilor</a:t>
            </a:r>
          </a:p>
          <a:p>
            <a:pPr marL="109728" indent="0">
              <a:buNone/>
            </a:pPr>
            <a:r>
              <a:rPr lang="en-US" smtClean="0">
                <a:solidFill>
                  <a:schemeClr val="tx2"/>
                </a:solidFill>
              </a:rPr>
              <a:t>- Implementare </a:t>
            </a:r>
            <a:r>
              <a:rPr lang="en-US">
                <a:solidFill>
                  <a:schemeClr val="tx2"/>
                </a:solidFill>
              </a:rPr>
              <a:t>mai eficienta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20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Detectia de piele presupune identificarea pixelilor care corespund pielii umane.</a:t>
            </a:r>
            <a:endParaRPr lang="en-US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Principalele provocari ale unui detector de piele: variatii de culoare, conditii de iluminare, detectii false</a:t>
            </a:r>
            <a:endParaRPr lang="en-US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9923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r>
              <a:rPr lang="en-US" smtClean="0"/>
              <a:t>Aplicatii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7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Extragere informatii din poze sau filme care </a:t>
            </a:r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contin </a:t>
            </a:r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oameni</a:t>
            </a:r>
          </a:p>
          <a:p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Filtrarea continutului </a:t>
            </a:r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pornografic</a:t>
            </a:r>
          </a:p>
          <a:p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Pas intermediar in detectoare mai complexe</a:t>
            </a:r>
          </a:p>
          <a:p>
            <a:endParaRPr lang="en-US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410200" y="3886200"/>
            <a:ext cx="3048000" cy="2590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</a:rPr>
              <a:t>CENSORED</a:t>
            </a: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44"/>
            <a:ext cx="4191000" cy="27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4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Motivatie si contributie proprie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Majoritatea modelelor se axeaza pe viteza =&gt; au performanta proasta</a:t>
            </a:r>
          </a:p>
          <a:p>
            <a:endParaRPr lang="en-US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Modelul propus ia in considerare mai multe aspecte: culoare, textura, regiuni, </a:t>
            </a:r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combinand cateva tehnici </a:t>
            </a:r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deja consacrate in domeniu</a:t>
            </a:r>
          </a:p>
        </p:txBody>
      </p:sp>
    </p:spTree>
    <p:extLst>
      <p:ext uri="{BB962C8B-B14F-4D97-AF65-F5344CB8AC3E}">
        <p14:creationId xmlns:p14="http://schemas.microsoft.com/office/powerpoint/2010/main" val="374562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Schema a modelului propus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38400"/>
            <a:ext cx="8388641" cy="3276600"/>
          </a:xfrm>
        </p:spPr>
      </p:pic>
    </p:spTree>
    <p:extLst>
      <p:ext uri="{BB962C8B-B14F-4D97-AF65-F5344CB8AC3E}">
        <p14:creationId xmlns:p14="http://schemas.microsoft.com/office/powerpoint/2010/main" val="37430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mtClean="0"/>
              <a:t>1. Modulul de segmentare a imaginii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Segmentare = identificare regiuni omogene</a:t>
            </a:r>
          </a:p>
          <a:p>
            <a:r>
              <a:rPr lang="ro-RO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Poate fi privită ca o problemă de </a:t>
            </a:r>
            <a:r>
              <a:rPr lang="ro-RO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clusterizare</a:t>
            </a:r>
            <a:endParaRPr lang="en-US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ro-RO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ro-RO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Motivație</a:t>
            </a:r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: </a:t>
            </a:r>
            <a:r>
              <a:rPr lang="ro-RO">
                <a:solidFill>
                  <a:schemeClr val="tx2"/>
                </a:solidFill>
                <a:latin typeface="+mj-lt"/>
                <a:ea typeface="+mj-ea"/>
                <a:cs typeface="+mj-cs"/>
              </a:rPr>
              <a:t>Pielea de obicei apare in grupuri de pixeli, avand contur neted, fara gauri in interior</a:t>
            </a:r>
          </a:p>
          <a:p>
            <a:endParaRPr lang="en-US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172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Algoritmul ales : Quick-shift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Algoritm de clusterizare </a:t>
            </a:r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rapid computational</a:t>
            </a:r>
            <a:endParaRPr lang="en-US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Poate controla dimensiunea si forma regiunilor prin parametrii de </a:t>
            </a:r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intrare</a:t>
            </a:r>
          </a:p>
          <a:p>
            <a:endParaRPr lang="en-US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Foloseste ca features un spatiu 5d compus din pozitia pixelului in imagine (x, y) si caracteristicile de culoare (r, g, b)</a:t>
            </a:r>
            <a:endParaRPr lang="en-US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6680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0"/>
            <a:ext cx="3962400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73" y="2286000"/>
            <a:ext cx="3934002" cy="295789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74073" y="990600"/>
            <a:ext cx="8229600" cy="1066800"/>
          </a:xfrm>
        </p:spPr>
        <p:txBody>
          <a:bodyPr/>
          <a:lstStyle/>
          <a:p>
            <a:r>
              <a:rPr lang="en-US" smtClean="0"/>
              <a:t>Exemplu de segmentare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" y="5569527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Poza initiala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8873" y="5569527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Poza segmentata</a:t>
            </a:r>
          </a:p>
        </p:txBody>
      </p:sp>
    </p:spTree>
    <p:extLst>
      <p:ext uri="{BB962C8B-B14F-4D97-AF65-F5344CB8AC3E}">
        <p14:creationId xmlns:p14="http://schemas.microsoft.com/office/powerpoint/2010/main" val="27077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Caracteristici de culoare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Teorema lui </a:t>
            </a:r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Bayes</a:t>
            </a:r>
          </a:p>
          <a:p>
            <a:endParaRPr lang="en-US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109728" indent="0">
              <a:buNone/>
            </a:pPr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p = P(X|S) * P(S) / P(X)</a:t>
            </a:r>
          </a:p>
          <a:p>
            <a:pPr marL="109728" indent="0">
              <a:buNone/>
            </a:pPr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S = observarea unui pixel de piele</a:t>
            </a:r>
          </a:p>
          <a:p>
            <a:pPr marL="109728" indent="0">
              <a:buNone/>
            </a:pPr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X = observarea pixelului </a:t>
            </a:r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curent</a:t>
            </a:r>
          </a:p>
          <a:p>
            <a:pPr marL="109728" indent="0">
              <a:buNone/>
            </a:pPr>
            <a:endParaRPr lang="en-US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 calculeaza o medie pe regiunile identificate anterior</a:t>
            </a:r>
          </a:p>
          <a:p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Pentru fiecare pixel se considera si vecinii</a:t>
            </a:r>
          </a:p>
        </p:txBody>
      </p:sp>
    </p:spTree>
    <p:extLst>
      <p:ext uri="{BB962C8B-B14F-4D97-AF65-F5344CB8AC3E}">
        <p14:creationId xmlns:p14="http://schemas.microsoft.com/office/powerpoint/2010/main" val="5850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175</TotalTime>
  <Words>493</Words>
  <Application>Microsoft Office PowerPoint</Application>
  <PresentationFormat>On-screen Show (4:3)</PresentationFormat>
  <Paragraphs>85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Urban</vt:lpstr>
      <vt:lpstr>O ABORDARE HIBRIDA BAZATA PE CARACTERISTICI DE CULOARE SI TEXTURA PENTRU SEGMENTAREA PIELII UMANE IN IMAGINI</vt:lpstr>
      <vt:lpstr>Introducere</vt:lpstr>
      <vt:lpstr>Aplicatii</vt:lpstr>
      <vt:lpstr>Motivatie si contributie proprie</vt:lpstr>
      <vt:lpstr>Schema a modelului propus</vt:lpstr>
      <vt:lpstr>1. Modulul de segmentare a imaginii</vt:lpstr>
      <vt:lpstr>Algoritmul ales : Quick-shift</vt:lpstr>
      <vt:lpstr>Exemplu de segmentare</vt:lpstr>
      <vt:lpstr>2. Caracteristici de culoare</vt:lpstr>
      <vt:lpstr>3. Analiza texturii</vt:lpstr>
      <vt:lpstr>Parametraj</vt:lpstr>
      <vt:lpstr>PowerPoint Presentation</vt:lpstr>
      <vt:lpstr>Seturi de date</vt:lpstr>
      <vt:lpstr>Evaluare</vt:lpstr>
      <vt:lpstr>Rezultate</vt:lpstr>
      <vt:lpstr>Comparatie cu alte abordari</vt:lpstr>
      <vt:lpstr>Concluzii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Sebi</dc:creator>
  <cp:lastModifiedBy>Sebi</cp:lastModifiedBy>
  <cp:revision>59</cp:revision>
  <dcterms:created xsi:type="dcterms:W3CDTF">2006-08-16T00:00:00Z</dcterms:created>
  <dcterms:modified xsi:type="dcterms:W3CDTF">2018-07-04T15:59:49Z</dcterms:modified>
</cp:coreProperties>
</file>