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Automatic skin detection in images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Stefan Sebastian 235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in recent research in skin detection</a:t>
            </a:r>
          </a:p>
          <a:p>
            <a:r>
              <a:rPr lang="en-US" smtClean="0"/>
              <a:t>Skin tends to appear in regions as opposed to scattered individual pixels</a:t>
            </a:r>
          </a:p>
          <a:p>
            <a:r>
              <a:rPr lang="en-US" smtClean="0"/>
              <a:t>Clustering algorithms</a:t>
            </a:r>
          </a:p>
          <a:p>
            <a:r>
              <a:rPr lang="en-US" smtClean="0"/>
              <a:t>Input: pixel features (RGB) and position (x,y)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066800"/>
          </a:xfrm>
        </p:spPr>
        <p:txBody>
          <a:bodyPr/>
          <a:lstStyle/>
          <a:p>
            <a:r>
              <a:rPr lang="en-US" smtClean="0"/>
              <a:t>Methods for image 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SLIC – adaptation of K-means that avoids placing centroids on edges or noisy pixels</a:t>
            </a:r>
          </a:p>
          <a:p>
            <a:endParaRPr lang="en-US"/>
          </a:p>
          <a:p>
            <a:r>
              <a:rPr lang="en-US" smtClean="0"/>
              <a:t>Quick-shift </a:t>
            </a:r>
          </a:p>
          <a:p>
            <a:pPr>
              <a:buFont typeface="Wingdings" pitchFamily="2" charset="2"/>
              <a:buChar char="§"/>
            </a:pPr>
            <a:r>
              <a:rPr lang="en-US" smtClean="0"/>
              <a:t> fast clustering algorithm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r</a:t>
            </a:r>
            <a:r>
              <a:rPr lang="en-US" smtClean="0"/>
              <a:t>egions’ size and shape can be controlled</a:t>
            </a:r>
          </a:p>
          <a:p>
            <a:pPr marL="109728" indent="0">
              <a:buNone/>
            </a:pPr>
            <a:endParaRPr lang="en-US" smtClean="0"/>
          </a:p>
          <a:p>
            <a:pPr marL="109728" indent="0">
              <a:buNone/>
            </a:pPr>
            <a:r>
              <a:rPr lang="en-US"/>
              <a:t> </a:t>
            </a:r>
            <a:r>
              <a:rPr lang="en-US" smtClean="0"/>
              <a:t>		    </a:t>
            </a:r>
          </a:p>
        </p:txBody>
      </p:sp>
    </p:spTree>
    <p:extLst>
      <p:ext uri="{BB962C8B-B14F-4D97-AF65-F5344CB8AC3E}">
        <p14:creationId xmlns:p14="http://schemas.microsoft.com/office/powerpoint/2010/main" val="14810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model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2632364"/>
            <a:ext cx="7894939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3657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alibri" pitchFamily="34" charset="0"/>
                <a:cs typeface="Calibri" pitchFamily="34" charset="0"/>
              </a:rPr>
              <a:t>result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Results on the Compaq skin dataset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72388"/>
              </p:ext>
            </p:extLst>
          </p:nvPr>
        </p:nvGraphicFramePr>
        <p:xfrm>
          <a:off x="381000" y="2209802"/>
          <a:ext cx="8077200" cy="324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4724400"/>
              </a:tblGrid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TPR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81.59%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21.26%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My</a:t>
                      </a:r>
                      <a:r>
                        <a:rPr lang="en-US" baseline="0" smtClean="0"/>
                        <a:t> model</a:t>
                      </a:r>
                      <a:endParaRPr lang="en-US"/>
                    </a:p>
                  </a:txBody>
                  <a:tcPr/>
                </a:tc>
              </a:tr>
              <a:tr h="432592">
                <a:tc>
                  <a:txBody>
                    <a:bodyPr/>
                    <a:lstStyle/>
                    <a:p>
                      <a:r>
                        <a:rPr lang="en-US" smtClean="0"/>
                        <a:t>90%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14.2%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Bayesian model (Jones and Rehg)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90%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Gaussian model (Lee and Yoo)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94.7%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30.2%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YI’Q’ threshold (Brand</a:t>
                      </a:r>
                      <a:r>
                        <a:rPr lang="en-US" baseline="0" smtClean="0"/>
                        <a:t> and Mason)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91.17%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13.12%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Segmentation+Bayes (Poudel and</a:t>
                      </a:r>
                      <a:r>
                        <a:rPr lang="en-US" baseline="0" smtClean="0"/>
                        <a:t> Zhang)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80%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9.5%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Mixture of Gaussians (Jones</a:t>
                      </a:r>
                      <a:r>
                        <a:rPr lang="en-US" baseline="0" smtClean="0"/>
                        <a:t> and Rehg)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9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Outdated datasets </a:t>
            </a:r>
          </a:p>
          <a:p>
            <a:r>
              <a:rPr lang="en-US" smtClean="0"/>
              <a:t>Most models only take into account the color feature =&gt; lots of false positives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Identifying pixels/regions that correspond to human skin</a:t>
            </a:r>
          </a:p>
          <a:p>
            <a:r>
              <a:rPr lang="en-US" smtClean="0"/>
              <a:t>Challenges: color(varies among races), brightness, false positives (leather, wood, sand, etc)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Intermediary step for more complex detectors: face, hands, etc</a:t>
            </a:r>
          </a:p>
          <a:p>
            <a:r>
              <a:rPr lang="en-US" smtClean="0"/>
              <a:t>Human-Computer Interaction (computers recognizing gestures or reactions)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05800" cy="798576"/>
          </a:xfrm>
        </p:spPr>
        <p:txBody>
          <a:bodyPr/>
          <a:lstStyle/>
          <a:p>
            <a:r>
              <a:rPr lang="en-US" smtClean="0"/>
              <a:t>Detecting anchorpersons in talk shows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70550"/>
            <a:ext cx="4095750" cy="2305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715000"/>
            <a:ext cx="5450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800" smtClean="0"/>
              <a:t>Pornographic content filtering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48000"/>
            <a:ext cx="4136503" cy="21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Skin detection by color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3600" smtClean="0"/>
              <a:t>Thresholding</a:t>
            </a:r>
          </a:p>
          <a:p>
            <a:r>
              <a:rPr lang="en-US" smtClean="0"/>
              <a:t>Identifying threshold and rules on the pixel’s values in a color space, for example : </a:t>
            </a:r>
          </a:p>
          <a:p>
            <a:r>
              <a:rPr lang="pt-BR" smtClean="0"/>
              <a:t>(</a:t>
            </a:r>
            <a:r>
              <a:rPr lang="pt-BR"/>
              <a:t>R &gt; 220), (G &gt; 210), (B &gt; 170),</a:t>
            </a:r>
            <a:br>
              <a:rPr lang="pt-BR"/>
            </a:br>
            <a:r>
              <a:rPr lang="pt-BR"/>
              <a:t>|R − G| ≤ 15, (R&gt;B), (G&gt;B</a:t>
            </a:r>
            <a:r>
              <a:rPr lang="pt-BR" smtClean="0"/>
              <a:t>)</a:t>
            </a:r>
          </a:p>
          <a:p>
            <a:endParaRPr lang="pt-BR" smtClean="0"/>
          </a:p>
          <a:p>
            <a:r>
              <a:rPr lang="pt-BR" smtClean="0"/>
              <a:t>The rules can also be learned by an algorithm: e.g. Evolutionary algorithms, Constructive induction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14920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Bayes’ Theorem</a:t>
            </a:r>
          </a:p>
          <a:p>
            <a:endParaRPr lang="en-US" smtClean="0"/>
          </a:p>
          <a:p>
            <a:r>
              <a:rPr lang="en-US" smtClean="0"/>
              <a:t>P(skin|p) = P(p|skin)*P(skin)/P(p)</a:t>
            </a:r>
          </a:p>
          <a:p>
            <a:r>
              <a:rPr lang="en-US" smtClean="0"/>
              <a:t>p – probability of finding the current pixel</a:t>
            </a:r>
          </a:p>
          <a:p>
            <a:r>
              <a:rPr lang="en-US"/>
              <a:t>s</a:t>
            </a:r>
            <a:r>
              <a:rPr lang="en-US" smtClean="0"/>
              <a:t>kin – probability of observing a skin pixel</a:t>
            </a:r>
          </a:p>
          <a:p>
            <a:endParaRPr lang="en-US"/>
          </a:p>
          <a:p>
            <a:r>
              <a:rPr lang="en-US" smtClean="0"/>
              <a:t>Results depend on overlap of skin, non-skin pixels in training dataset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02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075176"/>
          </a:xfrm>
        </p:spPr>
        <p:txBody>
          <a:bodyPr/>
          <a:lstStyle/>
          <a:p>
            <a:r>
              <a:rPr lang="en-US" smtClean="0"/>
              <a:t>Model skin distribution using Gaussian density functions</a:t>
            </a:r>
          </a:p>
          <a:p>
            <a:r>
              <a:rPr lang="en-US" smtClean="0"/>
              <a:t>c – color vector</a:t>
            </a:r>
          </a:p>
          <a:p>
            <a:r>
              <a:rPr lang="en-US" smtClean="0"/>
              <a:t>∑ - covariance matrix </a:t>
            </a:r>
          </a:p>
          <a:p>
            <a:r>
              <a:rPr lang="el-GR" smtClean="0"/>
              <a:t>μ</a:t>
            </a:r>
            <a:r>
              <a:rPr lang="en-US" smtClean="0"/>
              <a:t> – mean vector</a:t>
            </a:r>
          </a:p>
          <a:p>
            <a:r>
              <a:rPr lang="en-US" smtClean="0"/>
              <a:t> ∑ and </a:t>
            </a:r>
            <a:r>
              <a:rPr lang="el-GR" smtClean="0"/>
              <a:t>μ</a:t>
            </a:r>
            <a:r>
              <a:rPr lang="en-US" smtClean="0"/>
              <a:t> are calculated on the skin color samples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029200"/>
            <a:ext cx="623974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Skin texture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145536"/>
          </a:xfrm>
        </p:spPr>
        <p:txBody>
          <a:bodyPr>
            <a:normAutofit/>
          </a:bodyPr>
          <a:lstStyle/>
          <a:p>
            <a:r>
              <a:rPr lang="en-US" smtClean="0"/>
              <a:t>Method of represnting texture information: Gray Level Co-Occurrence Matrix</a:t>
            </a:r>
          </a:p>
          <a:p>
            <a:r>
              <a:rPr lang="en-US" smtClean="0"/>
              <a:t>Haralick’s features are metrices calculated over the GLCM of an image</a:t>
            </a:r>
          </a:p>
          <a:p>
            <a:r>
              <a:rPr lang="en-US" smtClean="0"/>
              <a:t>Can be used as input for a classifier such as: ANN, SVM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Haralick’s features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58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Gabor wavelet transforms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331976"/>
          </a:xfrm>
        </p:spPr>
        <p:txBody>
          <a:bodyPr/>
          <a:lstStyle/>
          <a:p>
            <a:r>
              <a:rPr lang="en-US" smtClean="0"/>
              <a:t>Filters that analyze orientation and frequency</a:t>
            </a:r>
          </a:p>
          <a:p>
            <a:r>
              <a:rPr lang="en-US" smtClean="0"/>
              <a:t>Example of a 2d filter: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19400"/>
            <a:ext cx="3276600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352800"/>
            <a:ext cx="304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Many vision scientists claim that this representation is closest to that of the human visual system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653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170</TotalTime>
  <Words>406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Automatic skin detection in images</vt:lpstr>
      <vt:lpstr>Introduction</vt:lpstr>
      <vt:lpstr>Motivation</vt:lpstr>
      <vt:lpstr>Applications</vt:lpstr>
      <vt:lpstr>Skin detection by color</vt:lpstr>
      <vt:lpstr>Bayesian methods</vt:lpstr>
      <vt:lpstr>Gaussian models</vt:lpstr>
      <vt:lpstr>Skin texture analysis</vt:lpstr>
      <vt:lpstr>Gabor wavelet transforms</vt:lpstr>
      <vt:lpstr>Image segmentation</vt:lpstr>
      <vt:lpstr>Methods for image segmentation</vt:lpstr>
      <vt:lpstr>Proposed model</vt:lpstr>
      <vt:lpstr>Results on the Compaq skin dataset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skin detection in images</dc:title>
  <dc:creator>Sebi</dc:creator>
  <cp:lastModifiedBy>Sebi</cp:lastModifiedBy>
  <cp:revision>41</cp:revision>
  <dcterms:created xsi:type="dcterms:W3CDTF">2006-08-16T00:00:00Z</dcterms:created>
  <dcterms:modified xsi:type="dcterms:W3CDTF">2018-05-15T17:00:52Z</dcterms:modified>
</cp:coreProperties>
</file>