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61" r:id="rId14"/>
    <p:sldId id="263" r:id="rId15"/>
    <p:sldId id="271" r:id="rId16"/>
    <p:sldId id="270" r:id="rId17"/>
    <p:sldId id="275" r:id="rId18"/>
    <p:sldId id="274" r:id="rId19"/>
    <p:sldId id="273" r:id="rId20"/>
    <p:sldId id="272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1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C4F5EC0-0B6B-41A8-8343-F637B219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98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html5canvastutorials.com/kineticjs/html5-canvas-events-tutorials-introduction-with-kineticj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inetic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Doing the Canvas the "easy way"!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86073" y="4892202"/>
            <a:ext cx="2106956" cy="783193"/>
          </a:xfrm>
          <a:prstGeom prst="wedgeRoundRectCallout">
            <a:avLst>
              <a:gd name="adj1" fmla="val -88035"/>
              <a:gd name="adj2" fmla="val -6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shapes to the  layer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layer.add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rect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layer.add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3029" y="3165834"/>
            <a:ext cx="2106956" cy="783193"/>
          </a:xfrm>
          <a:prstGeom prst="wedgeRoundRectCallout">
            <a:avLst>
              <a:gd name="adj1" fmla="val -82979"/>
              <a:gd name="adj2" fmla="val 33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 layer to add shapes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5282"/>
              <a:gd name="adj2" fmla="val 103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7389"/>
              <a:gd name="adj2" fmla="val 424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86073" y="4892203"/>
            <a:ext cx="2106956" cy="783193"/>
          </a:xfrm>
          <a:prstGeom prst="wedgeRoundRectCallout">
            <a:avLst>
              <a:gd name="adj1" fmla="val -87614"/>
              <a:gd name="adj2" fmla="val -338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shapes to the  layer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86073" y="4892202"/>
            <a:ext cx="2106956" cy="783193"/>
          </a:xfrm>
          <a:prstGeom prst="wedgeRoundRectCallout">
            <a:avLst>
              <a:gd name="adj1" fmla="val -88035"/>
              <a:gd name="adj2" fmla="val -6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shapes to the  layer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stage.add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3029" y="3165834"/>
            <a:ext cx="2106956" cy="783193"/>
          </a:xfrm>
          <a:prstGeom prst="wedgeRoundRectCallout">
            <a:avLst>
              <a:gd name="adj1" fmla="val -82979"/>
              <a:gd name="adj2" fmla="val 33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 layer to add shapes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5282"/>
              <a:gd name="adj2" fmla="val 103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65144" y="5857813"/>
            <a:ext cx="2106956" cy="783193"/>
          </a:xfrm>
          <a:prstGeom prst="wedgeRoundRectCallout">
            <a:avLst>
              <a:gd name="adj1" fmla="val -60647"/>
              <a:gd name="adj2" fmla="val -48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layer to the stage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7389"/>
              <a:gd name="adj2" fmla="val 424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86073" y="4892203"/>
            <a:ext cx="2106956" cy="783193"/>
          </a:xfrm>
          <a:prstGeom prst="wedgeRoundRectCallout">
            <a:avLst>
              <a:gd name="adj1" fmla="val -87614"/>
              <a:gd name="adj2" fmla="val -338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Add the shapes to the  layer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KineticJS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Rectangular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5847" y="3256629"/>
            <a:ext cx="38521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rect</a:t>
            </a:r>
            <a:r>
              <a:rPr lang="en-US" sz="1800" dirty="0"/>
              <a:t> = new </a:t>
            </a:r>
            <a:r>
              <a:rPr lang="en-US" sz="1800" dirty="0" err="1"/>
              <a:t>Kinetic.Rect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fill: '</a:t>
            </a:r>
            <a:r>
              <a:rPr lang="en-US" sz="1800" dirty="0" err="1"/>
              <a:t>yellowgreen</a:t>
            </a:r>
            <a:r>
              <a:rPr lang="en-US" sz="1800" dirty="0"/>
              <a:t>',</a:t>
            </a:r>
          </a:p>
          <a:p>
            <a:r>
              <a:rPr lang="en-US" sz="1800" dirty="0"/>
              <a:t>  stroke: '#CCCCCC</a:t>
            </a:r>
            <a:r>
              <a:rPr lang="en-US" sz="1800" dirty="0" smtClean="0"/>
              <a:t>', </a:t>
            </a:r>
            <a:endParaRPr lang="en-US" sz="1800" dirty="0"/>
          </a:p>
          <a:p>
            <a:r>
              <a:rPr lang="en-US" sz="1800" dirty="0" smtClean="0"/>
              <a:t>  x</a:t>
            </a:r>
            <a:r>
              <a:rPr lang="en-US" sz="1800" dirty="0"/>
              <a:t>: 250,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y</a:t>
            </a:r>
            <a:r>
              <a:rPr lang="en-US" sz="1800" dirty="0"/>
              <a:t>: 350,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width</a:t>
            </a:r>
            <a:r>
              <a:rPr lang="en-US" sz="1800" dirty="0"/>
              <a:t>: 57,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height</a:t>
            </a:r>
            <a:r>
              <a:rPr lang="en-US" sz="1800" dirty="0"/>
              <a:t>: </a:t>
            </a:r>
            <a:r>
              <a:rPr lang="en-US" sz="1800" dirty="0" smtClean="0"/>
              <a:t>93</a:t>
            </a:r>
            <a:endParaRPr lang="en-US" sz="1800" dirty="0"/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46845" y="3256629"/>
            <a:ext cx="427755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circle </a:t>
            </a:r>
            <a:r>
              <a:rPr lang="en-US" sz="1800" dirty="0"/>
              <a:t>= new </a:t>
            </a:r>
            <a:r>
              <a:rPr lang="en-US" sz="1800" dirty="0" err="1"/>
              <a:t>Kinetic.Circle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radius</a:t>
            </a:r>
            <a:r>
              <a:rPr lang="en-US" sz="1800" dirty="0"/>
              <a:t>: 45,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fill</a:t>
            </a:r>
            <a:r>
              <a:rPr lang="en-US" sz="1800" dirty="0"/>
              <a:t>: 'purple',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stroke</a:t>
            </a:r>
            <a:r>
              <a:rPr lang="en-US" sz="1800" dirty="0"/>
              <a:t>: 'blue',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strokeWidth</a:t>
            </a:r>
            <a:r>
              <a:rPr lang="en-US" sz="1800" dirty="0"/>
              <a:t>: </a:t>
            </a:r>
            <a:r>
              <a:rPr lang="en-US" sz="1800" dirty="0" smtClean="0"/>
              <a:t>3,</a:t>
            </a:r>
          </a:p>
          <a:p>
            <a:r>
              <a:rPr lang="en-US" sz="1800" dirty="0" smtClean="0"/>
              <a:t>  x</a:t>
            </a:r>
            <a:r>
              <a:rPr lang="en-US" sz="1800" dirty="0"/>
              <a:t>: 450,</a:t>
            </a:r>
          </a:p>
          <a:p>
            <a:r>
              <a:rPr lang="en-US" sz="1800" dirty="0"/>
              <a:t>  y: 350,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28800" y="173855"/>
            <a:ext cx="7086600" cy="838200"/>
          </a:xfrm>
        </p:spPr>
        <p:txBody>
          <a:bodyPr/>
          <a:lstStyle/>
          <a:p>
            <a:r>
              <a:rPr lang="en-US" dirty="0" smtClean="0"/>
              <a:t>Drawing Shapes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KineticJS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Rectangular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5847" y="3256629"/>
            <a:ext cx="385217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rect</a:t>
            </a:r>
            <a:r>
              <a:rPr lang="en-US" sz="1800" dirty="0"/>
              <a:t> = new </a:t>
            </a:r>
            <a:r>
              <a:rPr lang="en-US" sz="1800" dirty="0" err="1"/>
              <a:t>Kinetic.Rect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fill: '</a:t>
            </a:r>
            <a:r>
              <a:rPr lang="en-US" sz="1800" dirty="0" err="1"/>
              <a:t>yellowgreen</a:t>
            </a:r>
            <a:r>
              <a:rPr lang="en-US" sz="1800" dirty="0"/>
              <a:t>',</a:t>
            </a:r>
          </a:p>
          <a:p>
            <a:r>
              <a:rPr lang="en-US" sz="1800" dirty="0"/>
              <a:t>  stroke: '#CCCCCC</a:t>
            </a:r>
            <a:r>
              <a:rPr lang="en-US" sz="1800" dirty="0" smtClean="0"/>
              <a:t>', </a:t>
            </a:r>
            <a:endParaRPr lang="en-US" sz="1800" dirty="0"/>
          </a:p>
          <a:p>
            <a:r>
              <a:rPr lang="en-US" sz="1800" dirty="0" smtClean="0"/>
              <a:t>  x</a:t>
            </a:r>
            <a:r>
              <a:rPr lang="en-US" sz="1800" dirty="0"/>
              <a:t>: 250,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y</a:t>
            </a:r>
            <a:r>
              <a:rPr lang="en-US" sz="1800" dirty="0"/>
              <a:t>: 350,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width</a:t>
            </a:r>
            <a:r>
              <a:rPr lang="en-US" sz="1800" dirty="0"/>
              <a:t>: 57,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height</a:t>
            </a:r>
            <a:r>
              <a:rPr lang="en-US" sz="1800" dirty="0"/>
              <a:t>: </a:t>
            </a:r>
            <a:r>
              <a:rPr lang="en-US" sz="1800" dirty="0" smtClean="0"/>
              <a:t>93</a:t>
            </a:r>
            <a:endParaRPr lang="en-US" sz="1800" dirty="0"/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46845" y="3256629"/>
            <a:ext cx="427755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circle </a:t>
            </a:r>
            <a:r>
              <a:rPr lang="en-US" sz="1800" dirty="0"/>
              <a:t>= new </a:t>
            </a:r>
            <a:r>
              <a:rPr lang="en-US" sz="1800" dirty="0" err="1"/>
              <a:t>Kinetic.Circle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radius</a:t>
            </a:r>
            <a:r>
              <a:rPr lang="en-US" sz="1800" dirty="0"/>
              <a:t>: 45,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fill</a:t>
            </a:r>
            <a:r>
              <a:rPr lang="en-US" sz="1800" dirty="0"/>
              <a:t>: 'purple',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stroke</a:t>
            </a:r>
            <a:r>
              <a:rPr lang="en-US" sz="1800" dirty="0"/>
              <a:t>: 'blue',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strokeWidth</a:t>
            </a:r>
            <a:r>
              <a:rPr lang="en-US" sz="1800" dirty="0"/>
              <a:t>: </a:t>
            </a:r>
            <a:r>
              <a:rPr lang="en-US" sz="1800" dirty="0" smtClean="0"/>
              <a:t>3,</a:t>
            </a:r>
          </a:p>
          <a:p>
            <a:r>
              <a:rPr lang="en-US" sz="1800" dirty="0" smtClean="0"/>
              <a:t>  x</a:t>
            </a:r>
            <a:r>
              <a:rPr lang="en-US" sz="1800" dirty="0"/>
              <a:t>: 450,</a:t>
            </a:r>
          </a:p>
          <a:p>
            <a:r>
              <a:rPr lang="en-US" sz="1800" dirty="0"/>
              <a:t>  y: 350,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Rect</a:t>
            </a:r>
            <a:r>
              <a:rPr lang="en-US" dirty="0" smtClean="0"/>
              <a:t> and Circle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4873" y="4229816"/>
            <a:ext cx="2314838" cy="2314838"/>
          </a:xfrm>
          <a:prstGeom prst="roundRect">
            <a:avLst>
              <a:gd name="adj" fmla="val 38008"/>
            </a:avLst>
          </a:prstGeom>
          <a:effectLst>
            <a:softEdge rad="1270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8018" y="4229816"/>
            <a:ext cx="1683518" cy="2314838"/>
          </a:xfrm>
          <a:prstGeom prst="roundRect">
            <a:avLst>
              <a:gd name="adj" fmla="val 5329"/>
            </a:avLst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815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Straight line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Curved line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5847" y="3256629"/>
            <a:ext cx="385217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straight </a:t>
            </a:r>
            <a:r>
              <a:rPr lang="en-US" sz="1800" dirty="0"/>
              <a:t>= 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[x1, y1, x2, y2],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stroke: 'green',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lineJoin</a:t>
            </a:r>
            <a:r>
              <a:rPr lang="en-US" sz="1800" dirty="0"/>
              <a:t>: 'round'</a:t>
            </a:r>
          </a:p>
          <a:p>
            <a:r>
              <a:rPr lang="en-US" sz="1800" dirty="0" smtClean="0"/>
              <a:t>});    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6845" y="3256629"/>
            <a:ext cx="4277557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curved = </a:t>
            </a:r>
            <a:r>
              <a:rPr lang="en-US" sz="1800" dirty="0"/>
              <a:t>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[x1, y1, x2, y2],</a:t>
            </a:r>
            <a:r>
              <a:rPr lang="en-US" sz="1800" dirty="0" smtClean="0"/>
              <a:t>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stroke</a:t>
            </a:r>
            <a:r>
              <a:rPr lang="en-US" sz="1800" dirty="0"/>
              <a:t>: 'green',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tension</a:t>
            </a:r>
            <a:r>
              <a:rPr lang="en-US" sz="1800" dirty="0"/>
              <a:t>: 1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Straight and Curved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Straight line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Curved line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5847" y="3256629"/>
            <a:ext cx="385217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straight </a:t>
            </a:r>
            <a:r>
              <a:rPr lang="en-US" sz="1800" dirty="0"/>
              <a:t>= 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[x1, y1, x2, y2],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stroke: 'green',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lineJoin</a:t>
            </a:r>
            <a:r>
              <a:rPr lang="en-US" sz="1800" dirty="0"/>
              <a:t>: 'round'</a:t>
            </a:r>
          </a:p>
          <a:p>
            <a:r>
              <a:rPr lang="en-US" sz="1800" dirty="0" smtClean="0"/>
              <a:t>});    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6845" y="3256629"/>
            <a:ext cx="4277557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curved = </a:t>
            </a:r>
            <a:r>
              <a:rPr lang="en-US" sz="1800" dirty="0"/>
              <a:t>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[x1, y1, x2, y2],</a:t>
            </a:r>
            <a:r>
              <a:rPr lang="en-US" sz="1800" dirty="0" smtClean="0"/>
              <a:t>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stroke</a:t>
            </a:r>
            <a:r>
              <a:rPr lang="en-US" sz="1800" dirty="0"/>
              <a:t>: 'green',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tension</a:t>
            </a:r>
            <a:r>
              <a:rPr lang="en-US" sz="1800" dirty="0"/>
              <a:t>: 1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Straight and Curved 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28" t="12868" r="-5770" b="21213"/>
          <a:stretch/>
        </p:blipFill>
        <p:spPr>
          <a:xfrm>
            <a:off x="2581646" y="4612265"/>
            <a:ext cx="1724025" cy="1655185"/>
          </a:xfrm>
          <a:prstGeom prst="roundRect">
            <a:avLst>
              <a:gd name="adj" fmla="val 4007"/>
            </a:avLst>
          </a:prstGeom>
          <a:solidFill>
            <a:srgbClr val="FFFFFF"/>
          </a:solidFill>
          <a:effectLst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444" r="5545" b="3793"/>
          <a:stretch/>
        </p:blipFill>
        <p:spPr>
          <a:xfrm>
            <a:off x="6934200" y="4611183"/>
            <a:ext cx="1743076" cy="1656267"/>
          </a:xfrm>
          <a:prstGeom prst="roundRect">
            <a:avLst>
              <a:gd name="adj" fmla="val 4007"/>
            </a:avLst>
          </a:prstGeom>
          <a:solidFill>
            <a:srgbClr val="FFFFFF"/>
          </a:solidFill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068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5847" y="3256629"/>
            <a:ext cx="385217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polygon = new </a:t>
            </a:r>
            <a:r>
              <a:rPr lang="en-US" sz="1800" dirty="0" err="1"/>
              <a:t>Kinetic.Line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 … ]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stroke</a:t>
            </a:r>
            <a:r>
              <a:rPr lang="en-US" sz="1800" dirty="0"/>
              <a:t>: 'green',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</a:t>
            </a:r>
            <a:r>
              <a:rPr lang="en-US" sz="1800" dirty="0" err="1" smtClean="0"/>
              <a:t>yellowgreen</a:t>
            </a:r>
            <a:r>
              <a:rPr lang="en-US" sz="1800" dirty="0" smtClean="0"/>
              <a:t>'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closed</a:t>
            </a:r>
            <a:r>
              <a:rPr lang="en-US" sz="1800" dirty="0"/>
              <a:t>: </a:t>
            </a:r>
            <a:r>
              <a:rPr lang="en-US" sz="1800" dirty="0" smtClean="0"/>
              <a:t>true</a:t>
            </a:r>
          </a:p>
          <a:p>
            <a:r>
              <a:rPr lang="en-US" sz="1800" dirty="0" smtClean="0"/>
              <a:t>});  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6845" y="3256629"/>
            <a:ext cx="427755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blob </a:t>
            </a:r>
            <a:r>
              <a:rPr lang="en-US" sz="1800" dirty="0"/>
              <a:t>= 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 … ],</a:t>
            </a:r>
            <a:endParaRPr lang="en-US" sz="1800" dirty="0"/>
          </a:p>
          <a:p>
            <a:r>
              <a:rPr lang="en-US" sz="1800" dirty="0" smtClean="0"/>
              <a:t>  stroke</a:t>
            </a:r>
            <a:r>
              <a:rPr lang="en-US" sz="1800" dirty="0"/>
              <a:t>: 'green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'purple',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closed</a:t>
            </a:r>
            <a:r>
              <a:rPr lang="en-US" sz="1800" dirty="0"/>
              <a:t>: true,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tension</a:t>
            </a:r>
            <a:r>
              <a:rPr lang="en-US" sz="1800" dirty="0"/>
              <a:t>: </a:t>
            </a:r>
            <a:r>
              <a:rPr lang="en-US" sz="1800" dirty="0" smtClean="0"/>
              <a:t>0.5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Polygon and Blob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2574"/>
            <a:ext cx="8686800" cy="1669002"/>
          </a:xfrm>
        </p:spPr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has all the default shapes from Canvas, and some more:</a:t>
            </a:r>
          </a:p>
          <a:p>
            <a:pPr lvl="1"/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3326" y="2653008"/>
            <a:ext cx="3886939" cy="87143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5847" y="3256629"/>
            <a:ext cx="385217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polygon = new </a:t>
            </a:r>
            <a:r>
              <a:rPr lang="en-US" sz="1800" dirty="0" err="1"/>
              <a:t>Kinetic.Line</a:t>
            </a:r>
            <a:r>
              <a:rPr lang="en-US" sz="1800" dirty="0" smtClean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 … ] 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stroke</a:t>
            </a:r>
            <a:r>
              <a:rPr lang="en-US" sz="1800" dirty="0"/>
              <a:t>: 'green',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</a:t>
            </a:r>
            <a:r>
              <a:rPr lang="en-US" sz="1800" dirty="0" err="1" smtClean="0"/>
              <a:t>yellowgreen</a:t>
            </a:r>
            <a:r>
              <a:rPr lang="en-US" sz="1800" dirty="0" smtClean="0"/>
              <a:t>'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/>
              <a:t>strokeWidth</a:t>
            </a:r>
            <a:r>
              <a:rPr lang="en-US" sz="1800" dirty="0"/>
              <a:t>: 2,</a:t>
            </a:r>
          </a:p>
          <a:p>
            <a:r>
              <a:rPr lang="en-US" sz="1800" dirty="0" smtClean="0"/>
              <a:t>  closed</a:t>
            </a:r>
            <a:r>
              <a:rPr lang="en-US" sz="1800" dirty="0"/>
              <a:t>: </a:t>
            </a:r>
            <a:r>
              <a:rPr lang="en-US" sz="1800" dirty="0" smtClean="0"/>
              <a:t>true</a:t>
            </a:r>
          </a:p>
          <a:p>
            <a:r>
              <a:rPr lang="en-US" sz="1800" dirty="0" smtClean="0"/>
              <a:t>});  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46845" y="3256629"/>
            <a:ext cx="427755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blob </a:t>
            </a:r>
            <a:r>
              <a:rPr lang="en-US" sz="1800" dirty="0"/>
              <a:t>= new </a:t>
            </a:r>
            <a:r>
              <a:rPr lang="en-US" sz="1800" dirty="0" err="1"/>
              <a:t>Kinetic.Line</a:t>
            </a:r>
            <a:r>
              <a:rPr lang="en-US" sz="1800" dirty="0"/>
              <a:t>({</a:t>
            </a:r>
          </a:p>
          <a:p>
            <a:r>
              <a:rPr lang="en-US" sz="1800" dirty="0" smtClean="0"/>
              <a:t>  points</a:t>
            </a:r>
            <a:r>
              <a:rPr lang="en-US" sz="1800" dirty="0"/>
              <a:t>: </a:t>
            </a:r>
            <a:r>
              <a:rPr lang="en-US" sz="1800" dirty="0" smtClean="0"/>
              <a:t>[ … ],</a:t>
            </a:r>
            <a:endParaRPr lang="en-US" sz="1800" dirty="0"/>
          </a:p>
          <a:p>
            <a:r>
              <a:rPr lang="en-US" sz="1800" dirty="0" smtClean="0"/>
              <a:t>  stroke</a:t>
            </a:r>
            <a:r>
              <a:rPr lang="en-US" sz="1800" dirty="0"/>
              <a:t>: 'green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fill: 'purple',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closed</a:t>
            </a:r>
            <a:r>
              <a:rPr lang="en-US" sz="1800" dirty="0"/>
              <a:t>: true,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tension</a:t>
            </a:r>
            <a:r>
              <a:rPr lang="en-US" sz="1800" dirty="0"/>
              <a:t>: </a:t>
            </a:r>
            <a:r>
              <a:rPr lang="en-US" sz="1800" dirty="0" smtClean="0"/>
              <a:t>0.5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550" y="173855"/>
            <a:ext cx="7181850" cy="838200"/>
          </a:xfrm>
        </p:spPr>
        <p:txBody>
          <a:bodyPr/>
          <a:lstStyle/>
          <a:p>
            <a:r>
              <a:rPr lang="en-US" dirty="0" smtClean="0"/>
              <a:t>Drawing Shapes with </a:t>
            </a:r>
            <a:r>
              <a:rPr lang="en-US" dirty="0" err="1" smtClean="0"/>
              <a:t>KineticJS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Polygon and Blob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556"/>
          <a:stretch/>
        </p:blipFill>
        <p:spPr>
          <a:xfrm>
            <a:off x="2697634" y="4159293"/>
            <a:ext cx="1849211" cy="2467428"/>
          </a:xfrm>
          <a:prstGeom prst="roundRect">
            <a:avLst>
              <a:gd name="adj" fmla="val 2245"/>
            </a:avLst>
          </a:prstGeom>
          <a:effectLst>
            <a:softEdge rad="63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19"/>
          <a:stretch/>
        </p:blipFill>
        <p:spPr>
          <a:xfrm>
            <a:off x="7010400" y="4159293"/>
            <a:ext cx="1957521" cy="2467428"/>
          </a:xfrm>
          <a:prstGeom prst="roundRect">
            <a:avLst>
              <a:gd name="adj" fmla="val 2245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493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overview and setup</a:t>
            </a:r>
          </a:p>
          <a:p>
            <a:pPr lvl="1"/>
            <a:r>
              <a:rPr lang="en-US" dirty="0" smtClean="0"/>
              <a:t>Working with </a:t>
            </a:r>
            <a:r>
              <a:rPr lang="en-US" dirty="0" err="1" smtClean="0"/>
              <a:t>KineticJS</a:t>
            </a:r>
            <a:endParaRPr lang="en-US" dirty="0" smtClean="0"/>
          </a:p>
          <a:p>
            <a:pPr lvl="1"/>
            <a:r>
              <a:rPr lang="en-US" dirty="0" smtClean="0"/>
              <a:t>Initializing canvas</a:t>
            </a:r>
          </a:p>
          <a:p>
            <a:r>
              <a:rPr lang="en-US" dirty="0" smtClean="0"/>
              <a:t>Drawing shapes</a:t>
            </a:r>
          </a:p>
          <a:p>
            <a:pPr lvl="1"/>
            <a:r>
              <a:rPr lang="en-US" dirty="0" smtClean="0"/>
              <a:t>Rects, circles, paths, blobs</a:t>
            </a:r>
          </a:p>
          <a:p>
            <a:r>
              <a:rPr lang="en-US" dirty="0" smtClean="0"/>
              <a:t>Event handlers</a:t>
            </a:r>
          </a:p>
          <a:p>
            <a:pPr lvl="1"/>
            <a:r>
              <a:rPr lang="en-US" dirty="0" smtClean="0"/>
              <a:t>Attaching click, </a:t>
            </a:r>
            <a:r>
              <a:rPr lang="en-US" dirty="0" err="1" smtClean="0"/>
              <a:t>drag&amp;drop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695325"/>
            <a:ext cx="8686800" cy="26071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Read the tutorial on </a:t>
            </a:r>
            <a:r>
              <a:rPr lang="en-US" sz="2800" dirty="0" err="1" smtClean="0"/>
              <a:t>KineticJS</a:t>
            </a:r>
            <a:r>
              <a:rPr lang="en-US" sz="2800" dirty="0" smtClean="0"/>
              <a:t>: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/>
              <a:t>At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://www.html5canvastutorials.com/kineticjs/html5-canvas-events-tutorials-introduction-with-kineticjs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514350" lvl="1" indent="-338138">
              <a:lnSpc>
                <a:spcPct val="100000"/>
              </a:lnSpc>
            </a:pPr>
            <a:r>
              <a:rPr lang="en-US" sz="2600" dirty="0" smtClean="0"/>
              <a:t>Read about custom shapes and text</a:t>
            </a:r>
          </a:p>
          <a:p>
            <a:pPr marL="342899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Using Kinetic create a family tree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" y="3302493"/>
            <a:ext cx="410370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familyMembers</a:t>
            </a:r>
            <a:r>
              <a:rPr lang="en-US" sz="1800" dirty="0" smtClean="0"/>
              <a:t> = [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mother: 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father: 'Georgi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children: ['</a:t>
            </a:r>
            <a:r>
              <a:rPr lang="en-US" sz="1800" dirty="0" err="1" smtClean="0"/>
              <a:t>Teodora</a:t>
            </a:r>
            <a:r>
              <a:rPr lang="en-US" sz="1800" dirty="0" smtClean="0"/>
              <a:t>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', </a:t>
            </a:r>
            <a:br>
              <a:rPr lang="en-US" sz="1800" dirty="0" smtClean="0"/>
            </a:br>
            <a:r>
              <a:rPr lang="en-US" sz="1800" dirty="0" smtClean="0"/>
              <a:t>             'Peter </a:t>
            </a:r>
            <a:r>
              <a:rPr lang="en-US" sz="1800" dirty="0" err="1" smtClean="0"/>
              <a:t>Petrov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}, </a:t>
            </a:r>
            <a:r>
              <a:rPr lang="en-US" sz="1800" dirty="0"/>
              <a:t>{</a:t>
            </a:r>
          </a:p>
          <a:p>
            <a:r>
              <a:rPr lang="en-US" sz="1800" dirty="0"/>
              <a:t>  mother: </a:t>
            </a:r>
            <a:r>
              <a:rPr lang="en-US" sz="1800" dirty="0" smtClean="0"/>
              <a:t>'Petra </a:t>
            </a:r>
            <a:r>
              <a:rPr lang="en-US" sz="1800" dirty="0" err="1" smtClean="0"/>
              <a:t>Stamatova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father: </a:t>
            </a:r>
            <a:r>
              <a:rPr lang="en-US" sz="1800" dirty="0" smtClean="0"/>
              <a:t>Todor </a:t>
            </a:r>
            <a:r>
              <a:rPr lang="en-US" sz="1800" dirty="0" err="1" smtClean="0"/>
              <a:t>Stamatov</a:t>
            </a:r>
            <a:r>
              <a:rPr lang="en-US" sz="1800" dirty="0" smtClean="0"/>
              <a:t>',</a:t>
            </a:r>
            <a:endParaRPr lang="en-US" sz="1800" dirty="0"/>
          </a:p>
          <a:p>
            <a:r>
              <a:rPr lang="en-US" sz="1800" dirty="0"/>
              <a:t>  children: [</a:t>
            </a:r>
            <a:r>
              <a:rPr lang="en-US" sz="1800" dirty="0" smtClean="0"/>
              <a:t>'Maria </a:t>
            </a:r>
            <a:r>
              <a:rPr lang="en-US" sz="1800" dirty="0" err="1" smtClean="0"/>
              <a:t>Petrova</a:t>
            </a:r>
            <a:r>
              <a:rPr lang="en-US" sz="1800" dirty="0" smtClean="0"/>
              <a:t>']</a:t>
            </a:r>
            <a:endParaRPr lang="en-US" sz="1800" dirty="0"/>
          </a:p>
          <a:p>
            <a:r>
              <a:rPr lang="en-US" sz="1800" dirty="0" smtClean="0"/>
              <a:t>}] </a:t>
            </a:r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693" t="-2444" r="-1693" b="-2444"/>
          <a:stretch/>
        </p:blipFill>
        <p:spPr>
          <a:xfrm>
            <a:off x="4527612" y="3302493"/>
            <a:ext cx="4279038" cy="2862322"/>
          </a:xfrm>
          <a:prstGeom prst="roundRect">
            <a:avLst>
              <a:gd name="adj" fmla="val 1995"/>
            </a:avLst>
          </a:prstGeom>
          <a:solidFill>
            <a:srgbClr val="FFFFFF"/>
          </a:solidFill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is a JavaScript framework to work with the Canvas</a:t>
            </a:r>
          </a:p>
          <a:p>
            <a:pPr lvl="1"/>
            <a:r>
              <a:rPr lang="en-US" dirty="0" smtClean="0"/>
              <a:t>Introduces a refined API for canvas functionality</a:t>
            </a:r>
          </a:p>
          <a:p>
            <a:pPr lvl="1"/>
            <a:r>
              <a:rPr lang="en-US" dirty="0" smtClean="0"/>
              <a:t>Has stages and layers for better canvas performance</a:t>
            </a:r>
          </a:p>
        </p:txBody>
      </p:sp>
    </p:spTree>
    <p:extLst>
      <p:ext uri="{BB962C8B-B14F-4D97-AF65-F5344CB8AC3E}">
        <p14:creationId xmlns:p14="http://schemas.microsoft.com/office/powerpoint/2010/main" val="31709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5939"/>
            <a:ext cx="8686800" cy="23081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Download the kinetic.js framework from the site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A</a:t>
            </a:r>
            <a:r>
              <a:rPr lang="en-US" sz="2600" dirty="0" smtClean="0"/>
              <a:t>t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://kineticjs.com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Include the framework into your HTML page: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374637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="scripts/…/kinetic-vX.X.X.js"&gt;&lt;/script&gt;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164243"/>
            <a:ext cx="8686800" cy="94103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Create a div with ID, where you want the canvas to be initialized:</a:t>
            </a:r>
          </a:p>
          <a:p>
            <a:pPr lvl="2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511205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&lt;div id="canvas-container"&gt;&lt;/div&gt;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</p:spTree>
    <p:extLst>
      <p:ext uri="{BB962C8B-B14F-4D97-AF65-F5344CB8AC3E}">
        <p14:creationId xmlns:p14="http://schemas.microsoft.com/office/powerpoint/2010/main" val="42533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stage 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Kinetic.Stage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container: 'canvas-container',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width: 450,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height: 350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</p:spTree>
    <p:extLst>
      <p:ext uri="{BB962C8B-B14F-4D97-AF65-F5344CB8AC3E}">
        <p14:creationId xmlns:p14="http://schemas.microsoft.com/office/powerpoint/2010/main" val="33895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layer 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Kinetic.Layer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</a:t>
            </a:r>
            <a:r>
              <a:rPr lang="en-US" dirty="0" err="1" smtClean="0"/>
              <a:t>Kinetic.Rect</a:t>
            </a:r>
            <a:r>
              <a:rPr lang="en-US" dirty="0" smtClean="0"/>
              <a:t>(options);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circle = new </a:t>
            </a:r>
            <a:r>
              <a:rPr lang="en-US" dirty="0" err="1" smtClean="0"/>
              <a:t>Kinetic.Circle</a:t>
            </a:r>
            <a:r>
              <a:rPr lang="en-US" dirty="0" smtClean="0"/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3029" y="3165834"/>
            <a:ext cx="2106956" cy="783193"/>
          </a:xfrm>
          <a:prstGeom prst="wedgeRoundRectCallout">
            <a:avLst>
              <a:gd name="adj1" fmla="val -82979"/>
              <a:gd name="adj2" fmla="val 33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 layer to add shapes</a:t>
            </a:r>
          </a:p>
        </p:txBody>
      </p:sp>
    </p:spTree>
    <p:extLst>
      <p:ext uri="{BB962C8B-B14F-4D97-AF65-F5344CB8AC3E}">
        <p14:creationId xmlns:p14="http://schemas.microsoft.com/office/powerpoint/2010/main" val="32647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KineticJS</a:t>
            </a:r>
            <a:r>
              <a:rPr lang="en-US" dirty="0" smtClean="0"/>
              <a:t> Setup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1145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use </a:t>
            </a:r>
            <a:r>
              <a:rPr lang="en-US" sz="3000" dirty="0" err="1" smtClean="0"/>
              <a:t>KineticJS</a:t>
            </a:r>
            <a:r>
              <a:rPr lang="en-US" sz="3000" dirty="0"/>
              <a:t> </a:t>
            </a:r>
            <a:r>
              <a:rPr lang="en-US" sz="3000" dirty="0" smtClean="0"/>
              <a:t>(cont.):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Do the following in the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42277" y="2059619"/>
            <a:ext cx="5920302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stage = new </a:t>
            </a:r>
            <a:r>
              <a:rPr lang="en-US" dirty="0" err="1" smtClean="0"/>
              <a:t>Kinetic.Stage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 container: 'canvas-container',</a:t>
            </a:r>
          </a:p>
          <a:p>
            <a:r>
              <a:rPr lang="en-US" dirty="0"/>
              <a:t>  </a:t>
            </a:r>
            <a:r>
              <a:rPr lang="en-US" dirty="0" smtClean="0"/>
              <a:t>width: 450,</a:t>
            </a:r>
          </a:p>
          <a:p>
            <a:r>
              <a:rPr lang="en-US" dirty="0"/>
              <a:t> </a:t>
            </a:r>
            <a:r>
              <a:rPr lang="en-US" dirty="0" smtClean="0"/>
              <a:t> height: 350</a:t>
            </a:r>
          </a:p>
          <a:p>
            <a:r>
              <a:rPr lang="en-US" dirty="0" smtClean="0"/>
              <a:t>});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var</a:t>
            </a:r>
            <a:r>
              <a:rPr lang="en-US" dirty="0" smtClean="0"/>
              <a:t> layer = new </a:t>
            </a:r>
            <a:r>
              <a:rPr lang="en-US" dirty="0" err="1" smtClean="0"/>
              <a:t>Kinetic.Layer</a:t>
            </a:r>
            <a:r>
              <a:rPr lang="en-US" dirty="0" smtClean="0"/>
              <a:t>();</a:t>
            </a:r>
          </a:p>
          <a:p>
            <a:pPr>
              <a:spcBef>
                <a:spcPts val="900"/>
              </a:spcBef>
            </a:pP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rect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Kinetic.Rect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(options);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circle 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Kinetic.Circle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(options);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layer.add</a:t>
            </a:r>
            <a:r>
              <a:rPr lang="en-US" dirty="0" smtClean="0"/>
              <a:t> (</a:t>
            </a:r>
            <a:r>
              <a:rPr lang="en-US" dirty="0" err="1" smtClean="0"/>
              <a:t>rect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layer.add</a:t>
            </a:r>
            <a:r>
              <a:rPr lang="en-US" dirty="0" smtClean="0"/>
              <a:t> (circle);</a:t>
            </a:r>
          </a:p>
          <a:p>
            <a:pPr>
              <a:spcBef>
                <a:spcPts val="900"/>
              </a:spcBef>
            </a:pPr>
            <a:r>
              <a:rPr lang="en-US" dirty="0" err="1" smtClean="0"/>
              <a:t>stage.add</a:t>
            </a:r>
            <a:r>
              <a:rPr lang="en-US" dirty="0" smtClean="0"/>
              <a:t>(layer);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93029" y="1979258"/>
            <a:ext cx="2106956" cy="783193"/>
          </a:xfrm>
          <a:prstGeom prst="wedgeRoundRectCallout">
            <a:avLst>
              <a:gd name="adj1" fmla="val -82979"/>
              <a:gd name="adj2" fmla="val 10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 stage using the div 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3029" y="3165834"/>
            <a:ext cx="2106956" cy="783193"/>
          </a:xfrm>
          <a:prstGeom prst="wedgeRoundRectCallout">
            <a:avLst>
              <a:gd name="adj1" fmla="val -82979"/>
              <a:gd name="adj2" fmla="val 33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Create a layer to add shapes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5282"/>
              <a:gd name="adj2" fmla="val 103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93029" y="4199278"/>
            <a:ext cx="2106956" cy="442674"/>
          </a:xfrm>
          <a:prstGeom prst="wedgeRoundRectCallout">
            <a:avLst>
              <a:gd name="adj1" fmla="val -67389"/>
              <a:gd name="adj2" fmla="val 424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Create shapes</a:t>
            </a:r>
            <a:endParaRPr lang="en-US" sz="2000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1035</TotalTime>
  <Words>1216</Words>
  <Application>Microsoft Office PowerPoint</Application>
  <PresentationFormat>On-screen Show (4:3)</PresentationFormat>
  <Paragraphs>260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</vt:lpstr>
      <vt:lpstr>Consolas</vt:lpstr>
      <vt:lpstr>Corbel</vt:lpstr>
      <vt:lpstr>Wingdings 2</vt:lpstr>
      <vt:lpstr>Telerik Academy theme</vt:lpstr>
      <vt:lpstr>KineticJS</vt:lpstr>
      <vt:lpstr>Table of Contents</vt:lpstr>
      <vt:lpstr>KineticJS</vt:lpstr>
      <vt:lpstr>KineticJS Overview</vt:lpstr>
      <vt:lpstr>KineticJS Setup</vt:lpstr>
      <vt:lpstr>KineticJS Setup (2)</vt:lpstr>
      <vt:lpstr>KineticJS Setup (2)</vt:lpstr>
      <vt:lpstr>KineticJS Setup (2)</vt:lpstr>
      <vt:lpstr>KineticJS Setup (2)</vt:lpstr>
      <vt:lpstr>KineticJS Setup (2)</vt:lpstr>
      <vt:lpstr>KineticJS Setup (2)</vt:lpstr>
      <vt:lpstr>Setting up KineticJS</vt:lpstr>
      <vt:lpstr>Drawing Shapes with KineticJS</vt:lpstr>
      <vt:lpstr>Drawing Shapes  with KineticJS</vt:lpstr>
      <vt:lpstr>Drawing Shapes with KineticJS: Rect and Circle</vt:lpstr>
      <vt:lpstr>Drawing Shapes with KineticJS: Straight and Curved Line</vt:lpstr>
      <vt:lpstr>Drawing Shapes with KineticJS: Straight and Curved Line</vt:lpstr>
      <vt:lpstr>Drawing Shapes with KineticJS: Polygon and Blob</vt:lpstr>
      <vt:lpstr>Drawing Shapes with KineticJS: Polygon and Blob</vt:lpstr>
      <vt:lpstr>Drawing Shapes</vt:lpstr>
      <vt:lpstr>KineticJS Overview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Frameworks</dc:title>
  <dc:creator>Doncho Minkov</dc:creator>
  <cp:lastModifiedBy>Doncho Minkov</cp:lastModifiedBy>
  <cp:revision>51</cp:revision>
  <dcterms:created xsi:type="dcterms:W3CDTF">2014-05-20T12:00:09Z</dcterms:created>
  <dcterms:modified xsi:type="dcterms:W3CDTF">2014-05-29T09:01:36Z</dcterms:modified>
</cp:coreProperties>
</file>