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9"/>
  </p:notesMasterIdLst>
  <p:sldIdLst>
    <p:sldId id="308" r:id="rId2"/>
    <p:sldId id="257" r:id="rId3"/>
    <p:sldId id="285" r:id="rId4"/>
    <p:sldId id="284" r:id="rId5"/>
    <p:sldId id="260" r:id="rId6"/>
    <p:sldId id="261" r:id="rId7"/>
    <p:sldId id="290" r:id="rId8"/>
    <p:sldId id="291" r:id="rId9"/>
    <p:sldId id="262" r:id="rId10"/>
    <p:sldId id="287" r:id="rId11"/>
    <p:sldId id="288" r:id="rId12"/>
    <p:sldId id="289" r:id="rId13"/>
    <p:sldId id="293" r:id="rId14"/>
    <p:sldId id="292" r:id="rId15"/>
    <p:sldId id="294" r:id="rId16"/>
    <p:sldId id="295" r:id="rId17"/>
    <p:sldId id="297" r:id="rId18"/>
    <p:sldId id="298" r:id="rId19"/>
    <p:sldId id="299" r:id="rId20"/>
    <p:sldId id="300" r:id="rId21"/>
    <p:sldId id="301" r:id="rId22"/>
    <p:sldId id="302" r:id="rId23"/>
    <p:sldId id="304" r:id="rId24"/>
    <p:sldId id="303" r:id="rId25"/>
    <p:sldId id="305" r:id="rId26"/>
    <p:sldId id="315" r:id="rId27"/>
    <p:sldId id="318" r:id="rId28"/>
    <p:sldId id="316" r:id="rId29"/>
    <p:sldId id="319" r:id="rId30"/>
    <p:sldId id="317" r:id="rId31"/>
    <p:sldId id="307" r:id="rId32"/>
    <p:sldId id="311" r:id="rId33"/>
    <p:sldId id="320" r:id="rId34"/>
    <p:sldId id="321" r:id="rId35"/>
    <p:sldId id="313" r:id="rId36"/>
    <p:sldId id="281" r:id="rId37"/>
    <p:sldId id="32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3" autoAdjust="0"/>
    <p:restoredTop sz="94647" autoAdjust="0"/>
  </p:normalViewPr>
  <p:slideViewPr>
    <p:cSldViewPr snapToGrid="0">
      <p:cViewPr varScale="1">
        <p:scale>
          <a:sx n="108" d="100"/>
          <a:sy n="108" d="100"/>
        </p:scale>
        <p:origin x="69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41452-C600-41D2-9741-6ECF12EA35EA}" type="datetimeFigureOut">
              <a:rPr lang="en-US" smtClean="0"/>
              <a:t>04-Jun-14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A6D75-F8EF-4500-B971-F29CBBAAE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6D75-F8EF-4500-B971-F29CBBAAE6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8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36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39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0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07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1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862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Vector </a:t>
            </a:r>
            <a:r>
              <a:rPr lang="en-US" smtClean="0"/>
              <a:t>Graphics in the Web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9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Shapes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has SVG to offer?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Shapes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mentioned, vector graphics are built from graphic primitives</a:t>
            </a:r>
          </a:p>
          <a:p>
            <a:pPr lvl="1"/>
            <a:r>
              <a:rPr lang="en-US" dirty="0" smtClean="0"/>
              <a:t>Points</a:t>
            </a:r>
          </a:p>
          <a:p>
            <a:pPr lvl="1"/>
            <a:r>
              <a:rPr lang="en-US" dirty="0" smtClean="0"/>
              <a:t>Lines and curves</a:t>
            </a:r>
          </a:p>
          <a:p>
            <a:pPr lvl="1"/>
            <a:r>
              <a:rPr lang="en-US" dirty="0" smtClean="0"/>
              <a:t>Shapes: rectangular, circle, etc…</a:t>
            </a:r>
          </a:p>
          <a:p>
            <a:r>
              <a:rPr lang="en-US" dirty="0" smtClean="0"/>
              <a:t>SVG supports most of the basic shapes</a:t>
            </a:r>
          </a:p>
          <a:p>
            <a:pPr lvl="1"/>
            <a:r>
              <a:rPr lang="en-US" dirty="0" smtClean="0"/>
              <a:t>More complex shapes can be created using the basic ones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0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Shapes: 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&lt;line&gt;</a:t>
            </a:r>
            <a:r>
              <a:rPr lang="en-US" dirty="0" smtClean="0"/>
              <a:t> is the most basic shape in SVG</a:t>
            </a:r>
          </a:p>
          <a:p>
            <a:pPr lvl="1"/>
            <a:r>
              <a:rPr lang="en-US" dirty="0" smtClean="0"/>
              <a:t>Creates a line between two points</a:t>
            </a:r>
          </a:p>
          <a:p>
            <a:endParaRPr lang="en-US" dirty="0" smtClean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35006" y="2308372"/>
            <a:ext cx="827398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&lt;</a:t>
            </a:r>
            <a:r>
              <a:rPr lang="en-US" dirty="0"/>
              <a:t>line x1="0" y1="0"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="300" y2="450</a:t>
            </a:r>
            <a:r>
              <a:rPr lang="en-US" dirty="0" smtClean="0"/>
              <a:t>" stroke="black" /&gt;</a:t>
            </a:r>
            <a:endParaRPr lang="en-US" dirty="0"/>
          </a:p>
          <a:p>
            <a:r>
              <a:rPr lang="en-US" dirty="0" smtClean="0"/>
              <a:t>&lt;line </a:t>
            </a:r>
            <a:r>
              <a:rPr lang="en-US" dirty="0"/>
              <a:t>x1="300" y1="0"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="0" y2="450" stroke="black</a:t>
            </a:r>
            <a:r>
              <a:rPr lang="en-US" dirty="0" smtClean="0"/>
              <a:t>" /&gt;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line x1="0" y1="150"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="300" y2="150" stroke="black</a:t>
            </a:r>
            <a:r>
              <a:rPr lang="en-US" dirty="0" smtClean="0"/>
              <a:t>" /&gt;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line x1="0" y1="300"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="300" y2="300" stroke="black</a:t>
            </a:r>
            <a:r>
              <a:rPr lang="en-US" dirty="0" smtClean="0"/>
              <a:t>" /&gt;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line x1="0" y1="150"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="300" y2="300" stroke="black</a:t>
            </a:r>
            <a:r>
              <a:rPr lang="en-US" dirty="0" smtClean="0"/>
              <a:t>" /&gt;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line x1="0" y1="300"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="300" y2="150" stroke="black</a:t>
            </a:r>
            <a:r>
              <a:rPr lang="en-US" dirty="0" smtClean="0"/>
              <a:t>"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7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Shapes: 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&lt;line&gt;</a:t>
            </a:r>
            <a:r>
              <a:rPr lang="en-US" dirty="0" smtClean="0"/>
              <a:t> is the most basic shape in SVG</a:t>
            </a:r>
          </a:p>
          <a:p>
            <a:pPr lvl="1"/>
            <a:r>
              <a:rPr lang="en-US" dirty="0" smtClean="0"/>
              <a:t>Creates a line between two points</a:t>
            </a:r>
          </a:p>
          <a:p>
            <a:endParaRPr lang="en-US" dirty="0" smtClean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35006" y="2308372"/>
            <a:ext cx="827398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&lt;</a:t>
            </a:r>
            <a:r>
              <a:rPr lang="en-US" dirty="0"/>
              <a:t>line x1="0" y1="0"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="300" y2="450</a:t>
            </a:r>
            <a:r>
              <a:rPr lang="en-US" dirty="0" smtClean="0"/>
              <a:t>" stroke="black" /&gt;</a:t>
            </a:r>
            <a:endParaRPr lang="en-US" dirty="0"/>
          </a:p>
          <a:p>
            <a:r>
              <a:rPr lang="en-US" dirty="0" smtClean="0"/>
              <a:t>&lt;line </a:t>
            </a:r>
            <a:r>
              <a:rPr lang="en-US" dirty="0"/>
              <a:t>x1="300" y1="0"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="0" y2="450" stroke="black</a:t>
            </a:r>
            <a:r>
              <a:rPr lang="en-US" dirty="0" smtClean="0"/>
              <a:t>" /&gt;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line x1="0" y1="150"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="300" y2="150" stroke="black</a:t>
            </a:r>
            <a:r>
              <a:rPr lang="en-US" dirty="0" smtClean="0"/>
              <a:t>" /&gt;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line x1="0" y1="300"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="300" y2="300" stroke="black</a:t>
            </a:r>
            <a:r>
              <a:rPr lang="en-US" dirty="0" smtClean="0"/>
              <a:t>" /&gt;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line x1="0" y1="150"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="300" y2="300" stroke="black</a:t>
            </a:r>
            <a:r>
              <a:rPr lang="en-US" dirty="0" smtClean="0"/>
              <a:t>" /&gt;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line x1="0" y1="300"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="300" y2="150" stroke="black</a:t>
            </a:r>
            <a:r>
              <a:rPr lang="en-US" dirty="0" smtClean="0"/>
              <a:t>" /&gt;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3045" y="2525700"/>
            <a:ext cx="1924050" cy="2848416"/>
          </a:xfrm>
          <a:prstGeom prst="roundRect">
            <a:avLst>
              <a:gd name="adj" fmla="val 2363"/>
            </a:avLst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27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Shapes: 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176644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&lt;line&gt;</a:t>
            </a:r>
            <a:r>
              <a:rPr lang="en-US" dirty="0"/>
              <a:t> </a:t>
            </a:r>
            <a:r>
              <a:rPr lang="en-US" dirty="0" smtClean="0"/>
              <a:t>is the most basic shape in SVG</a:t>
            </a:r>
          </a:p>
          <a:p>
            <a:pPr lvl="1"/>
            <a:r>
              <a:rPr lang="en-US" dirty="0" smtClean="0"/>
              <a:t>Creates a line between two points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35006" y="2308372"/>
            <a:ext cx="827398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&lt;</a:t>
            </a:r>
            <a:r>
              <a:rPr lang="en-US" dirty="0"/>
              <a:t>line x1="0" y1="0"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="300" y2="450</a:t>
            </a:r>
            <a:r>
              <a:rPr lang="en-US" dirty="0" smtClean="0"/>
              <a:t>" stroke="black" /&gt;</a:t>
            </a:r>
            <a:endParaRPr lang="en-US" dirty="0"/>
          </a:p>
          <a:p>
            <a:r>
              <a:rPr lang="en-US" dirty="0" smtClean="0"/>
              <a:t>&lt;line </a:t>
            </a:r>
            <a:r>
              <a:rPr lang="en-US" dirty="0"/>
              <a:t>x1="300" y1="0"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="0" y2="450" stroke="black</a:t>
            </a:r>
            <a:r>
              <a:rPr lang="en-US" dirty="0" smtClean="0"/>
              <a:t>" /&gt;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line x1="0" y1="150"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="300" y2="150" stroke="black</a:t>
            </a:r>
            <a:r>
              <a:rPr lang="en-US" dirty="0" smtClean="0"/>
              <a:t>" /&gt;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line x1="0" y1="300"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="300" y2="300" stroke="black</a:t>
            </a:r>
            <a:r>
              <a:rPr lang="en-US" dirty="0" smtClean="0"/>
              <a:t>" /&gt;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line x1="0" y1="150"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="300" y2="300" stroke="black</a:t>
            </a:r>
            <a:r>
              <a:rPr lang="en-US" dirty="0" smtClean="0"/>
              <a:t>" /&gt;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line x1="0" y1="300"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="300" y2="150"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stroke="black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 /&gt;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3045" y="2525700"/>
            <a:ext cx="1924050" cy="2848416"/>
          </a:xfrm>
          <a:prstGeom prst="roundRect">
            <a:avLst>
              <a:gd name="adj" fmla="val 2363"/>
            </a:avLst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03045" y="5591444"/>
            <a:ext cx="2098078" cy="783193"/>
          </a:xfrm>
          <a:prstGeom prst="wedgeRoundRectCallout">
            <a:avLst>
              <a:gd name="adj1" fmla="val -70882"/>
              <a:gd name="adj2" fmla="val -3757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Stroke sets the </a:t>
            </a:r>
            <a:b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color of the line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4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Defining Lines with SVG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9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>
          <a:xfrm>
            <a:off x="427135" y="2725622"/>
            <a:ext cx="827398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&lt;</a:t>
            </a:r>
            <a:r>
              <a:rPr lang="en-US" sz="1800" dirty="0" err="1"/>
              <a:t>rect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x="10" y="10" width="280" height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="280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"</a:t>
            </a:r>
            <a:r>
              <a:rPr lang="en-US" sz="1800" dirty="0"/>
              <a:t> </a:t>
            </a:r>
            <a:r>
              <a:rPr lang="bg-BG" sz="1800" dirty="0" smtClean="0"/>
              <a:t/>
            </a:r>
            <a:br>
              <a:rPr lang="bg-BG" sz="1800" dirty="0" smtClean="0"/>
            </a:br>
            <a:r>
              <a:rPr lang="en-US" sz="1800" dirty="0" smtClean="0"/>
              <a:t>fill</a:t>
            </a:r>
            <a:r>
              <a:rPr lang="en-US" sz="1800" dirty="0"/>
              <a:t>="#222"/&gt;</a:t>
            </a:r>
          </a:p>
          <a:p>
            <a:r>
              <a:rPr lang="en-US" sz="1800" dirty="0" smtClean="0"/>
              <a:t>&lt;</a:t>
            </a:r>
            <a:r>
              <a:rPr lang="en-US" sz="1800" dirty="0"/>
              <a:t>circle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cx="150" cy="150" r="135"</a:t>
            </a:r>
            <a:r>
              <a:rPr lang="en-US" sz="1800" dirty="0"/>
              <a:t> </a:t>
            </a:r>
            <a:r>
              <a:rPr lang="en-US" sz="1800" dirty="0" smtClean="0"/>
              <a:t>fill="#</a:t>
            </a:r>
            <a:r>
              <a:rPr lang="en-US" sz="1800" dirty="0"/>
              <a:t>333"/&gt;</a:t>
            </a:r>
          </a:p>
          <a:p>
            <a:r>
              <a:rPr lang="en-US" sz="1800" dirty="0" smtClean="0"/>
              <a:t>&lt;</a:t>
            </a:r>
            <a:r>
              <a:rPr lang="en-US" sz="1800" dirty="0" err="1"/>
              <a:t>rect</a:t>
            </a:r>
            <a:r>
              <a:rPr lang="en-US" sz="1800" dirty="0"/>
              <a:t> x="55" y="55" width="190" height="190" </a:t>
            </a:r>
            <a:r>
              <a:rPr lang="bg-BG" sz="1800" dirty="0" smtClean="0"/>
              <a:t/>
            </a:r>
            <a:br>
              <a:rPr lang="bg-BG" sz="1800" dirty="0" smtClean="0"/>
            </a:br>
            <a:r>
              <a:rPr lang="en-US" sz="1800" dirty="0" smtClean="0"/>
              <a:t>fill</a:t>
            </a:r>
            <a:r>
              <a:rPr lang="en-US" sz="1800" dirty="0"/>
              <a:t>="#444"/&gt;</a:t>
            </a:r>
          </a:p>
          <a:p>
            <a:r>
              <a:rPr lang="en-US" sz="1800" dirty="0" smtClean="0"/>
              <a:t>&lt;</a:t>
            </a:r>
            <a:r>
              <a:rPr lang="en-US" sz="1800" dirty="0"/>
              <a:t>circle cx="150" cy="150" r="95" fill="#555"/&gt;</a:t>
            </a:r>
          </a:p>
          <a:p>
            <a:r>
              <a:rPr lang="en-US" sz="1800" dirty="0" smtClean="0"/>
              <a:t>&lt;</a:t>
            </a:r>
            <a:r>
              <a:rPr lang="en-US" sz="1800" dirty="0" err="1"/>
              <a:t>rect</a:t>
            </a:r>
            <a:r>
              <a:rPr lang="en-US" sz="1800" dirty="0"/>
              <a:t> x="85" y="85" width="130" height="130" </a:t>
            </a:r>
            <a:r>
              <a:rPr lang="bg-BG" sz="1800" dirty="0" smtClean="0"/>
              <a:t/>
            </a:r>
            <a:br>
              <a:rPr lang="bg-BG" sz="1800" dirty="0" smtClean="0"/>
            </a:br>
            <a:r>
              <a:rPr lang="en-US" sz="1800" dirty="0" smtClean="0"/>
              <a:t>fill</a:t>
            </a:r>
            <a:r>
              <a:rPr lang="en-US" sz="1800" dirty="0"/>
              <a:t>="#666"/&gt;</a:t>
            </a:r>
          </a:p>
          <a:p>
            <a:r>
              <a:rPr lang="en-US" sz="1800" dirty="0" smtClean="0"/>
              <a:t>&lt;</a:t>
            </a:r>
            <a:r>
              <a:rPr lang="en-US" sz="1800" dirty="0"/>
              <a:t>circle cx="150" cy="150" r="65" fill="#777"/&gt;</a:t>
            </a:r>
          </a:p>
          <a:p>
            <a:r>
              <a:rPr lang="en-US" sz="1800" dirty="0" smtClean="0"/>
              <a:t>&lt;</a:t>
            </a:r>
            <a:r>
              <a:rPr lang="en-US" sz="1800" dirty="0" err="1"/>
              <a:t>rect</a:t>
            </a:r>
            <a:r>
              <a:rPr lang="en-US" sz="1800" dirty="0"/>
              <a:t> x="105" y="105" width="90" height="90" </a:t>
            </a:r>
            <a:r>
              <a:rPr lang="bg-BG" sz="1800" dirty="0" smtClean="0"/>
              <a:t/>
            </a:r>
            <a:br>
              <a:rPr lang="bg-BG" sz="1800" dirty="0" smtClean="0"/>
            </a:br>
            <a:r>
              <a:rPr lang="en-US" sz="1800" dirty="0" smtClean="0"/>
              <a:t>fill</a:t>
            </a:r>
            <a:r>
              <a:rPr lang="en-US" sz="1800" dirty="0"/>
              <a:t>="#888"/&gt;</a:t>
            </a:r>
          </a:p>
          <a:p>
            <a:r>
              <a:rPr lang="en-US" sz="1800" dirty="0" smtClean="0"/>
              <a:t>&lt;</a:t>
            </a:r>
            <a:r>
              <a:rPr lang="en-US" sz="1800" dirty="0"/>
              <a:t>circle cx="150" cy="150" r="45" fill="#999"/&gt;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Shapes: Rects and Circle</a:t>
            </a:r>
            <a:r>
              <a:rPr lang="en-US" dirty="0"/>
              <a:t>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7133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000" dirty="0"/>
              <a:t> creates a </a:t>
            </a:r>
            <a:r>
              <a:rPr lang="en-US" sz="3000" dirty="0" smtClean="0"/>
              <a:t>rectangular with </a:t>
            </a:r>
            <a:r>
              <a:rPr lang="en-US" sz="3000" dirty="0"/>
              <a:t>a top-left position, width and </a:t>
            </a:r>
            <a:r>
              <a:rPr lang="en-US" sz="3000" dirty="0" smtClean="0"/>
              <a:t>height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&lt;circle&gt;</a:t>
            </a:r>
            <a:r>
              <a:rPr lang="en-US" sz="3000" dirty="0" smtClean="0"/>
              <a:t> creates a circle with center and radius</a:t>
            </a:r>
          </a:p>
        </p:txBody>
      </p:sp>
    </p:spTree>
    <p:extLst>
      <p:ext uri="{BB962C8B-B14F-4D97-AF65-F5344CB8AC3E}">
        <p14:creationId xmlns:p14="http://schemas.microsoft.com/office/powerpoint/2010/main" val="17045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>
          <a:xfrm>
            <a:off x="427135" y="2725622"/>
            <a:ext cx="827398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&lt;</a:t>
            </a:r>
            <a:r>
              <a:rPr lang="en-US" sz="1800" dirty="0" err="1"/>
              <a:t>rect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x="10" y="10" width="280" height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="280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"</a:t>
            </a:r>
            <a:r>
              <a:rPr lang="en-US" sz="1800" dirty="0"/>
              <a:t> </a:t>
            </a:r>
            <a:r>
              <a:rPr lang="bg-BG" sz="1800" dirty="0" smtClean="0"/>
              <a:t/>
            </a:r>
            <a:br>
              <a:rPr lang="bg-BG" sz="1800" dirty="0" smtClean="0"/>
            </a:br>
            <a:r>
              <a:rPr lang="en-US" sz="1800" dirty="0" smtClean="0"/>
              <a:t>fill</a:t>
            </a:r>
            <a:r>
              <a:rPr lang="en-US" sz="1800" dirty="0"/>
              <a:t>="#222"/&gt;</a:t>
            </a:r>
          </a:p>
          <a:p>
            <a:r>
              <a:rPr lang="en-US" sz="1800" dirty="0" smtClean="0"/>
              <a:t>&lt;</a:t>
            </a:r>
            <a:r>
              <a:rPr lang="en-US" sz="1800" dirty="0"/>
              <a:t>circle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cx="150" cy="150" r="135"</a:t>
            </a:r>
            <a:r>
              <a:rPr lang="en-US" sz="1800" dirty="0"/>
              <a:t> </a:t>
            </a:r>
            <a:r>
              <a:rPr lang="en-US" sz="1800" dirty="0" smtClean="0"/>
              <a:t>fill="#</a:t>
            </a:r>
            <a:r>
              <a:rPr lang="en-US" sz="1800" dirty="0"/>
              <a:t>333"/&gt;</a:t>
            </a:r>
          </a:p>
          <a:p>
            <a:r>
              <a:rPr lang="en-US" sz="1800" dirty="0" smtClean="0"/>
              <a:t>&lt;</a:t>
            </a:r>
            <a:r>
              <a:rPr lang="en-US" sz="1800" dirty="0" err="1"/>
              <a:t>rect</a:t>
            </a:r>
            <a:r>
              <a:rPr lang="en-US" sz="1800" dirty="0"/>
              <a:t> x="55" y="55" width="190" height="190" </a:t>
            </a:r>
            <a:r>
              <a:rPr lang="bg-BG" sz="1800" dirty="0" smtClean="0"/>
              <a:t/>
            </a:r>
            <a:br>
              <a:rPr lang="bg-BG" sz="1800" dirty="0" smtClean="0"/>
            </a:br>
            <a:r>
              <a:rPr lang="en-US" sz="1800" dirty="0" smtClean="0"/>
              <a:t>fill</a:t>
            </a:r>
            <a:r>
              <a:rPr lang="en-US" sz="1800" dirty="0"/>
              <a:t>="#444"/&gt;</a:t>
            </a:r>
          </a:p>
          <a:p>
            <a:r>
              <a:rPr lang="en-US" sz="1800" dirty="0" smtClean="0"/>
              <a:t>&lt;</a:t>
            </a:r>
            <a:r>
              <a:rPr lang="en-US" sz="1800" dirty="0"/>
              <a:t>circle cx="150" cy="150" r="95" fill="#555"/&gt;</a:t>
            </a:r>
          </a:p>
          <a:p>
            <a:r>
              <a:rPr lang="en-US" sz="1800" dirty="0" smtClean="0"/>
              <a:t>&lt;</a:t>
            </a:r>
            <a:r>
              <a:rPr lang="en-US" sz="1800" dirty="0" err="1"/>
              <a:t>rect</a:t>
            </a:r>
            <a:r>
              <a:rPr lang="en-US" sz="1800" dirty="0"/>
              <a:t> x="85" y="85" width="130" height="130" </a:t>
            </a:r>
            <a:r>
              <a:rPr lang="bg-BG" sz="1800" dirty="0" smtClean="0"/>
              <a:t/>
            </a:r>
            <a:br>
              <a:rPr lang="bg-BG" sz="1800" dirty="0" smtClean="0"/>
            </a:br>
            <a:r>
              <a:rPr lang="en-US" sz="1800" dirty="0" smtClean="0"/>
              <a:t>fill</a:t>
            </a:r>
            <a:r>
              <a:rPr lang="en-US" sz="1800" dirty="0"/>
              <a:t>="#666"/&gt;</a:t>
            </a:r>
          </a:p>
          <a:p>
            <a:r>
              <a:rPr lang="en-US" sz="1800" dirty="0" smtClean="0"/>
              <a:t>&lt;</a:t>
            </a:r>
            <a:r>
              <a:rPr lang="en-US" sz="1800" dirty="0"/>
              <a:t>circle cx="150" cy="150" r="65" fill="#777"/&gt;</a:t>
            </a:r>
          </a:p>
          <a:p>
            <a:r>
              <a:rPr lang="en-US" sz="1800" dirty="0" smtClean="0"/>
              <a:t>&lt;</a:t>
            </a:r>
            <a:r>
              <a:rPr lang="en-US" sz="1800" dirty="0" err="1"/>
              <a:t>rect</a:t>
            </a:r>
            <a:r>
              <a:rPr lang="en-US" sz="1800" dirty="0"/>
              <a:t> x="105" y="105" width="90" height="90" </a:t>
            </a:r>
            <a:r>
              <a:rPr lang="bg-BG" sz="1800" dirty="0" smtClean="0"/>
              <a:t/>
            </a:r>
            <a:br>
              <a:rPr lang="bg-BG" sz="1800" dirty="0" smtClean="0"/>
            </a:br>
            <a:r>
              <a:rPr lang="en-US" sz="1800" dirty="0" smtClean="0"/>
              <a:t>fill</a:t>
            </a:r>
            <a:r>
              <a:rPr lang="en-US" sz="1800" dirty="0"/>
              <a:t>="#888"/&gt;</a:t>
            </a:r>
          </a:p>
          <a:p>
            <a:r>
              <a:rPr lang="en-US" sz="1800" dirty="0" smtClean="0"/>
              <a:t>&lt;</a:t>
            </a:r>
            <a:r>
              <a:rPr lang="en-US" sz="1800" dirty="0"/>
              <a:t>circle cx="150" cy="150" r="45" fill="#999"/&gt;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Shapes: Rects and Circle</a:t>
            </a:r>
            <a:r>
              <a:rPr lang="en-US" dirty="0"/>
              <a:t>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7133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000" dirty="0"/>
              <a:t> creates a </a:t>
            </a:r>
            <a:r>
              <a:rPr lang="en-US" sz="3000" dirty="0" smtClean="0"/>
              <a:t>rectangular with </a:t>
            </a:r>
            <a:r>
              <a:rPr lang="en-US" sz="3000" dirty="0"/>
              <a:t>a top-left position, width and </a:t>
            </a:r>
            <a:r>
              <a:rPr lang="en-US" sz="3000" dirty="0" smtClean="0"/>
              <a:t>height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&lt;circle&gt;</a:t>
            </a:r>
            <a:r>
              <a:rPr lang="en-US" sz="3000" dirty="0" smtClean="0"/>
              <a:t> creates a circle with center and radius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167" y="2863497"/>
            <a:ext cx="2225233" cy="227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7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543175"/>
            <a:ext cx="7924800" cy="885826"/>
          </a:xfrm>
        </p:spPr>
        <p:txBody>
          <a:bodyPr/>
          <a:lstStyle/>
          <a:p>
            <a:r>
              <a:rPr lang="en-US" dirty="0" smtClean="0"/>
              <a:t>Circles and Rectangles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431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2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Paths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6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52550"/>
            <a:ext cx="8686800" cy="5353050"/>
          </a:xfrm>
        </p:spPr>
        <p:txBody>
          <a:bodyPr/>
          <a:lstStyle/>
          <a:p>
            <a:r>
              <a:rPr lang="en-US" dirty="0" smtClean="0"/>
              <a:t>SVG Overview</a:t>
            </a:r>
          </a:p>
          <a:p>
            <a:r>
              <a:rPr lang="en-US" dirty="0" smtClean="0"/>
              <a:t>Vector Graphics Overview</a:t>
            </a:r>
          </a:p>
          <a:p>
            <a:r>
              <a:rPr lang="en-US" dirty="0" smtClean="0"/>
              <a:t>Basic SVG Shapes</a:t>
            </a:r>
          </a:p>
          <a:p>
            <a:pPr lvl="1"/>
            <a:r>
              <a:rPr lang="en-US" dirty="0" smtClean="0"/>
              <a:t>Rectangular</a:t>
            </a:r>
            <a:endParaRPr lang="en-US" dirty="0"/>
          </a:p>
          <a:p>
            <a:pPr lvl="1"/>
            <a:r>
              <a:rPr lang="en-US" dirty="0" smtClean="0"/>
              <a:t>Ellipse</a:t>
            </a:r>
          </a:p>
          <a:p>
            <a:pPr lvl="1"/>
            <a:r>
              <a:rPr lang="en-US" dirty="0" smtClean="0"/>
              <a:t>Path</a:t>
            </a:r>
            <a:endParaRPr lang="bg-BG" dirty="0"/>
          </a:p>
          <a:p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08081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Paths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257300"/>
            <a:ext cx="8686800" cy="5448300"/>
          </a:xfrm>
        </p:spPr>
        <p:txBody>
          <a:bodyPr/>
          <a:lstStyle/>
          <a:p>
            <a:r>
              <a:rPr lang="en-US" dirty="0" smtClean="0"/>
              <a:t>SVG can define more complex shapes using the path</a:t>
            </a:r>
          </a:p>
          <a:p>
            <a:pPr lvl="1"/>
            <a:r>
              <a:rPr lang="en-US" dirty="0" smtClean="0"/>
              <a:t>Create straight line from a point to other point</a:t>
            </a:r>
          </a:p>
          <a:p>
            <a:pPr lvl="1"/>
            <a:r>
              <a:rPr lang="en-US" dirty="0" smtClean="0"/>
              <a:t>Create a curve between two points</a:t>
            </a:r>
          </a:p>
          <a:p>
            <a:pPr lvl="1"/>
            <a:r>
              <a:rPr lang="en-US" dirty="0" smtClean="0"/>
              <a:t>Used with the element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&lt;path&gt;</a:t>
            </a:r>
          </a:p>
          <a:p>
            <a:pPr lvl="2"/>
            <a:r>
              <a:rPr lang="en-US" dirty="0"/>
              <a:t>Add giving </a:t>
            </a:r>
            <a:r>
              <a:rPr lang="en-US" dirty="0" smtClean="0"/>
              <a:t>commands and points </a:t>
            </a:r>
            <a:r>
              <a:rPr lang="en-US" dirty="0"/>
              <a:t>for the </a:t>
            </a:r>
            <a:r>
              <a:rPr lang="en-US" dirty="0" smtClean="0"/>
              <a:t>lines using the "d" attribute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35006" y="5368154"/>
            <a:ext cx="8273988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&lt;path d="M 50 50 L 175 310 H210" &gt;&lt;/path&gt;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6325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Paths: Commands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66775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path commands are as follows: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x y</a:t>
            </a:r>
            <a:r>
              <a:rPr lang="en-US" sz="2800" dirty="0" smtClean="0"/>
              <a:t>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x y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Moves the path marker to position (x, y)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x y</a:t>
            </a:r>
            <a:r>
              <a:rPr lang="en-US" sz="2800" dirty="0"/>
              <a:t> </a:t>
            </a:r>
            <a:r>
              <a:rPr lang="en-US" sz="2800" dirty="0" smtClean="0"/>
              <a:t>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x y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Creates a straight line between the marker point and point (x, y)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x</a:t>
            </a:r>
            <a:r>
              <a:rPr lang="en-US" sz="2800" dirty="0" smtClean="0"/>
              <a:t>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x</a:t>
            </a:r>
            <a:r>
              <a:rPr lang="en-US" sz="2800" dirty="0" smtClean="0"/>
              <a:t>) and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y</a:t>
            </a:r>
            <a:r>
              <a:rPr lang="en-US" sz="2800" dirty="0" smtClean="0"/>
              <a:t>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y</a:t>
            </a:r>
            <a:r>
              <a:rPr lang="en-US" sz="2800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Creates a horizontal/vertical line from the marker point to the given point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800" dirty="0" smtClean="0"/>
              <a:t>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Closes the path, connects the first and last points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5952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Paths: Line Commands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759456"/>
          </a:xfrm>
        </p:spPr>
        <p:txBody>
          <a:bodyPr/>
          <a:lstStyle/>
          <a:p>
            <a:r>
              <a:rPr lang="en-US" dirty="0" smtClean="0"/>
              <a:t>Paths example</a:t>
            </a:r>
          </a:p>
          <a:p>
            <a:pPr lvl="1"/>
            <a:r>
              <a:rPr lang="en-US" dirty="0" smtClean="0"/>
              <a:t>Drawing the letters "R" and "E"</a:t>
            </a:r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33513" y="2212524"/>
            <a:ext cx="6276975" cy="1015663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path stroke="</a:t>
            </a:r>
            <a:r>
              <a:rPr lang="en-US" dirty="0" err="1"/>
              <a:t>yellowgreen</a:t>
            </a:r>
            <a:r>
              <a:rPr lang="en-US" dirty="0"/>
              <a:t>" </a:t>
            </a:r>
            <a:r>
              <a:rPr lang="en-US" dirty="0" smtClean="0"/>
              <a:t>fill</a:t>
            </a:r>
            <a:r>
              <a:rPr lang="en-US" dirty="0"/>
              <a:t>="none"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d</a:t>
            </a:r>
            <a:r>
              <a:rPr lang="en-US" dirty="0"/>
              <a:t>="M 375 50 H 450 M 375 50 </a:t>
            </a:r>
            <a:r>
              <a:rPr lang="en-US" dirty="0" smtClean="0"/>
              <a:t>V </a:t>
            </a:r>
            <a:r>
              <a:rPr lang="en-US" dirty="0"/>
              <a:t>150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H </a:t>
            </a:r>
            <a:r>
              <a:rPr lang="en-US" dirty="0"/>
              <a:t>450 </a:t>
            </a:r>
            <a:r>
              <a:rPr lang="en-US" dirty="0" smtClean="0"/>
              <a:t>M </a:t>
            </a:r>
            <a:r>
              <a:rPr lang="en-US" dirty="0"/>
              <a:t>375 100 H 430</a:t>
            </a:r>
            <a:r>
              <a:rPr lang="en-US" dirty="0" smtClean="0"/>
              <a:t>" /&gt;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433513" y="3464148"/>
            <a:ext cx="62769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&lt;path stroke="</a:t>
            </a:r>
            <a:r>
              <a:rPr lang="en-US" dirty="0" err="1" smtClean="0"/>
              <a:t>yellowgreen</a:t>
            </a:r>
            <a:r>
              <a:rPr lang="en-US" dirty="0" smtClean="0"/>
              <a:t>" fill="none" </a:t>
            </a:r>
            <a:br>
              <a:rPr lang="en-US" dirty="0" smtClean="0"/>
            </a:br>
            <a:r>
              <a:rPr lang="en-US" dirty="0" smtClean="0"/>
              <a:t>      d="M 475 50 V 150 M 475 50 H 525 </a:t>
            </a:r>
            <a:br>
              <a:rPr lang="en-US" dirty="0" smtClean="0"/>
            </a:br>
            <a:r>
              <a:rPr lang="en-US" dirty="0" smtClean="0"/>
              <a:t>         L 550 75 V 100 H 475 L 550 150"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Paths: Line Commands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759456"/>
          </a:xfrm>
        </p:spPr>
        <p:txBody>
          <a:bodyPr/>
          <a:lstStyle/>
          <a:p>
            <a:r>
              <a:rPr lang="en-US" dirty="0" smtClean="0"/>
              <a:t>Paths example</a:t>
            </a:r>
          </a:p>
          <a:p>
            <a:pPr lvl="1"/>
            <a:r>
              <a:rPr lang="en-US" dirty="0" smtClean="0"/>
              <a:t>Drawing the letters "R" and "E"</a:t>
            </a:r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33513" y="2212524"/>
            <a:ext cx="6276975" cy="1015663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path stroke="</a:t>
            </a:r>
            <a:r>
              <a:rPr lang="en-US" dirty="0" err="1"/>
              <a:t>yellowgreen</a:t>
            </a:r>
            <a:r>
              <a:rPr lang="en-US" dirty="0"/>
              <a:t>" </a:t>
            </a:r>
            <a:r>
              <a:rPr lang="en-US" dirty="0" smtClean="0"/>
              <a:t>fill</a:t>
            </a:r>
            <a:r>
              <a:rPr lang="en-US" dirty="0"/>
              <a:t>="none"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d</a:t>
            </a:r>
            <a:r>
              <a:rPr lang="en-US" dirty="0"/>
              <a:t>="M 375 50 H 450 M 375 50 </a:t>
            </a:r>
            <a:r>
              <a:rPr lang="en-US" dirty="0" smtClean="0"/>
              <a:t>V </a:t>
            </a:r>
            <a:r>
              <a:rPr lang="en-US" dirty="0"/>
              <a:t>150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H </a:t>
            </a:r>
            <a:r>
              <a:rPr lang="en-US" dirty="0"/>
              <a:t>450 </a:t>
            </a:r>
            <a:r>
              <a:rPr lang="en-US" dirty="0" smtClean="0"/>
              <a:t>M </a:t>
            </a:r>
            <a:r>
              <a:rPr lang="en-US" dirty="0"/>
              <a:t>375 100 H 430</a:t>
            </a:r>
            <a:r>
              <a:rPr lang="en-US" dirty="0" smtClean="0"/>
              <a:t>" /&gt;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433513" y="3464148"/>
            <a:ext cx="62769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&lt;path stroke="</a:t>
            </a:r>
            <a:r>
              <a:rPr lang="en-US" dirty="0" err="1" smtClean="0"/>
              <a:t>yellowgreen</a:t>
            </a:r>
            <a:r>
              <a:rPr lang="en-US" dirty="0" smtClean="0"/>
              <a:t>" fill="none" </a:t>
            </a:r>
            <a:br>
              <a:rPr lang="en-US" dirty="0" smtClean="0"/>
            </a:br>
            <a:r>
              <a:rPr lang="en-US" dirty="0" smtClean="0"/>
              <a:t>      d="M 475 50 V 150 M 475 50 H 525 </a:t>
            </a:r>
            <a:br>
              <a:rPr lang="en-US" dirty="0" smtClean="0"/>
            </a:br>
            <a:r>
              <a:rPr lang="en-US" dirty="0" smtClean="0"/>
              <a:t>         L 550 75 V 100 H 475 L 550 150" /&gt;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65" t="12843" r="51407" b="70889"/>
          <a:stretch/>
        </p:blipFill>
        <p:spPr>
          <a:xfrm>
            <a:off x="1081314" y="4672228"/>
            <a:ext cx="6981372" cy="1626971"/>
          </a:xfrm>
          <a:prstGeom prst="roundRect">
            <a:avLst>
              <a:gd name="adj" fmla="val 5238"/>
            </a:avLst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0701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Paths: Line Commands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Paths: Curves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5634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 x1 y1 x2 y2 x 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Cubic Bezier curve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Two control points: (x1, y1) and (x2, y2)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Ending point at (x, y)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 x2 y2 x y continues the curve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Q x1 y1 x 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Quadratic Bezier curve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One control point: (x1, y1)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Ending point at (x, y)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 x </a:t>
            </a:r>
            <a:r>
              <a:rPr lang="en-US" sz="2800" dirty="0"/>
              <a:t>y continues the </a:t>
            </a:r>
            <a:r>
              <a:rPr lang="en-US" sz="2800" dirty="0" smtClean="0"/>
              <a:t>curve</a:t>
            </a:r>
          </a:p>
        </p:txBody>
      </p:sp>
    </p:spTree>
    <p:extLst>
      <p:ext uri="{BB962C8B-B14F-4D97-AF65-F5344CB8AC3E}">
        <p14:creationId xmlns:p14="http://schemas.microsoft.com/office/powerpoint/2010/main" val="416738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Paths: Curves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38211"/>
            <a:ext cx="8686800" cy="553998"/>
          </a:xfrm>
        </p:spPr>
        <p:txBody>
          <a:bodyPr/>
          <a:lstStyle/>
          <a:p>
            <a:r>
              <a:rPr lang="en-US" dirty="0" smtClean="0"/>
              <a:t>Drawing quadratic and cubic Bezier curves: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6289" y="2251017"/>
            <a:ext cx="4710111" cy="1015663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path </a:t>
            </a:r>
            <a:r>
              <a:rPr lang="en-US" dirty="0" smtClean="0"/>
              <a:t>d</a:t>
            </a:r>
            <a:r>
              <a:rPr lang="en-US" dirty="0"/>
              <a:t>="M50 200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         </a:t>
            </a:r>
            <a:r>
              <a:rPr lang="en-US" dirty="0" smtClean="0"/>
              <a:t>C60 </a:t>
            </a:r>
            <a:r>
              <a:rPr lang="en-US" dirty="0"/>
              <a:t>450 145 300 200 200 </a:t>
            </a:r>
            <a:r>
              <a:rPr lang="bg-BG" dirty="0" smtClean="0"/>
              <a:t> </a:t>
            </a:r>
          </a:p>
          <a:p>
            <a:r>
              <a:rPr lang="bg-BG" dirty="0"/>
              <a:t> </a:t>
            </a:r>
            <a:r>
              <a:rPr lang="bg-BG" dirty="0" smtClean="0"/>
              <a:t>        </a:t>
            </a:r>
            <a:r>
              <a:rPr lang="en-US" dirty="0" smtClean="0"/>
              <a:t>S225 </a:t>
            </a:r>
            <a:r>
              <a:rPr lang="en-US" dirty="0"/>
              <a:t>50 300 200</a:t>
            </a:r>
            <a:r>
              <a:rPr lang="en-US" dirty="0" smtClean="0"/>
              <a:t>" /&gt;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7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Paths: Curves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38211"/>
            <a:ext cx="8686800" cy="553998"/>
          </a:xfrm>
        </p:spPr>
        <p:txBody>
          <a:bodyPr/>
          <a:lstStyle/>
          <a:p>
            <a:r>
              <a:rPr lang="en-US" dirty="0" smtClean="0"/>
              <a:t>Drawing quadratic and cubic Bezier curves: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6289" y="2251017"/>
            <a:ext cx="4710111" cy="1015663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path </a:t>
            </a:r>
            <a:r>
              <a:rPr lang="en-US" dirty="0" smtClean="0"/>
              <a:t>d</a:t>
            </a:r>
            <a:r>
              <a:rPr lang="en-US" dirty="0"/>
              <a:t>="M50 200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         </a:t>
            </a:r>
            <a:r>
              <a:rPr lang="en-US" dirty="0" smtClean="0"/>
              <a:t>C60 </a:t>
            </a:r>
            <a:r>
              <a:rPr lang="en-US" dirty="0"/>
              <a:t>450 145 300 200 200 </a:t>
            </a:r>
            <a:r>
              <a:rPr lang="bg-BG" dirty="0" smtClean="0"/>
              <a:t> </a:t>
            </a:r>
          </a:p>
          <a:p>
            <a:r>
              <a:rPr lang="bg-BG" dirty="0"/>
              <a:t> </a:t>
            </a:r>
            <a:r>
              <a:rPr lang="bg-BG" dirty="0" smtClean="0"/>
              <a:t>        </a:t>
            </a:r>
            <a:r>
              <a:rPr lang="en-US" dirty="0" smtClean="0"/>
              <a:t>S225 </a:t>
            </a:r>
            <a:r>
              <a:rPr lang="en-US" dirty="0"/>
              <a:t>50 300 200</a:t>
            </a:r>
            <a:r>
              <a:rPr lang="en-US" dirty="0" smtClean="0"/>
              <a:t>" /&gt;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6289" y="3430175"/>
            <a:ext cx="2064967" cy="232378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80347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Paths: Curves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38211"/>
            <a:ext cx="8686800" cy="553998"/>
          </a:xfrm>
        </p:spPr>
        <p:txBody>
          <a:bodyPr/>
          <a:lstStyle/>
          <a:p>
            <a:r>
              <a:rPr lang="en-US" dirty="0" smtClean="0"/>
              <a:t>Drawing quadratic and cubic Bezier curves: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6289" y="2251017"/>
            <a:ext cx="4710111" cy="1015663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path </a:t>
            </a:r>
            <a:r>
              <a:rPr lang="en-US" dirty="0" smtClean="0"/>
              <a:t>d</a:t>
            </a:r>
            <a:r>
              <a:rPr lang="en-US" dirty="0"/>
              <a:t>="M50 200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         </a:t>
            </a:r>
            <a:r>
              <a:rPr lang="en-US" dirty="0" smtClean="0"/>
              <a:t>C60 </a:t>
            </a:r>
            <a:r>
              <a:rPr lang="en-US" dirty="0"/>
              <a:t>450 145 300 200 200 </a:t>
            </a:r>
            <a:r>
              <a:rPr lang="bg-BG" dirty="0" smtClean="0"/>
              <a:t> </a:t>
            </a:r>
          </a:p>
          <a:p>
            <a:r>
              <a:rPr lang="bg-BG" dirty="0"/>
              <a:t> </a:t>
            </a:r>
            <a:r>
              <a:rPr lang="bg-BG" dirty="0" smtClean="0"/>
              <a:t>        </a:t>
            </a:r>
            <a:r>
              <a:rPr lang="en-US" dirty="0" smtClean="0"/>
              <a:t>S225 </a:t>
            </a:r>
            <a:r>
              <a:rPr lang="en-US" dirty="0"/>
              <a:t>50 300 200</a:t>
            </a:r>
            <a:r>
              <a:rPr lang="en-US" dirty="0" smtClean="0"/>
              <a:t>" /&gt; 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581404" y="4738294"/>
            <a:ext cx="4710111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&lt;path</a:t>
            </a:r>
            <a:r>
              <a:rPr lang="bg-BG" dirty="0" smtClean="0"/>
              <a:t> </a:t>
            </a:r>
            <a:r>
              <a:rPr lang="en-US" dirty="0" smtClean="0"/>
              <a:t>d</a:t>
            </a:r>
            <a:r>
              <a:rPr lang="en-US" dirty="0"/>
              <a:t>="M350 200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         </a:t>
            </a:r>
            <a:r>
              <a:rPr lang="en-US" dirty="0" smtClean="0"/>
              <a:t>Q360 </a:t>
            </a:r>
            <a:r>
              <a:rPr lang="en-US" dirty="0"/>
              <a:t>450 400 200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         </a:t>
            </a:r>
            <a:r>
              <a:rPr lang="en-US" dirty="0" smtClean="0"/>
              <a:t>T525 </a:t>
            </a:r>
            <a:r>
              <a:rPr lang="en-US" dirty="0"/>
              <a:t>200</a:t>
            </a:r>
            <a:r>
              <a:rPr lang="en-US" dirty="0" smtClean="0"/>
              <a:t>"</a:t>
            </a:r>
            <a:r>
              <a:rPr lang="bg-BG" dirty="0" smtClean="0"/>
              <a:t> /&gt;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6289" y="3430175"/>
            <a:ext cx="2064967" cy="232378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91391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Paths: Curves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38211"/>
            <a:ext cx="8686800" cy="553998"/>
          </a:xfrm>
        </p:spPr>
        <p:txBody>
          <a:bodyPr/>
          <a:lstStyle/>
          <a:p>
            <a:r>
              <a:rPr lang="en-US" dirty="0" smtClean="0"/>
              <a:t>Drawing quadratic and cubic Bezier curves: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6289" y="2251017"/>
            <a:ext cx="4710111" cy="1015663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path </a:t>
            </a:r>
            <a:r>
              <a:rPr lang="en-US" dirty="0" smtClean="0"/>
              <a:t>d</a:t>
            </a:r>
            <a:r>
              <a:rPr lang="en-US" dirty="0"/>
              <a:t>="M50 200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         </a:t>
            </a:r>
            <a:r>
              <a:rPr lang="en-US" dirty="0" smtClean="0"/>
              <a:t>C60 </a:t>
            </a:r>
            <a:r>
              <a:rPr lang="en-US" dirty="0"/>
              <a:t>450 145 300 200 200 </a:t>
            </a:r>
            <a:r>
              <a:rPr lang="bg-BG" dirty="0" smtClean="0"/>
              <a:t> </a:t>
            </a:r>
          </a:p>
          <a:p>
            <a:r>
              <a:rPr lang="bg-BG" dirty="0"/>
              <a:t> </a:t>
            </a:r>
            <a:r>
              <a:rPr lang="bg-BG" dirty="0" smtClean="0"/>
              <a:t>        </a:t>
            </a:r>
            <a:r>
              <a:rPr lang="en-US" dirty="0" smtClean="0"/>
              <a:t>S225 </a:t>
            </a:r>
            <a:r>
              <a:rPr lang="en-US" dirty="0"/>
              <a:t>50 300 200</a:t>
            </a:r>
            <a:r>
              <a:rPr lang="en-US" dirty="0" smtClean="0"/>
              <a:t>" /&gt; 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581404" y="4738294"/>
            <a:ext cx="4710111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&lt;path</a:t>
            </a:r>
            <a:r>
              <a:rPr lang="bg-BG" dirty="0" smtClean="0"/>
              <a:t> </a:t>
            </a:r>
            <a:r>
              <a:rPr lang="en-US" dirty="0" smtClean="0"/>
              <a:t>d</a:t>
            </a:r>
            <a:r>
              <a:rPr lang="en-US" dirty="0"/>
              <a:t>="M350 200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         </a:t>
            </a:r>
            <a:r>
              <a:rPr lang="en-US" dirty="0" smtClean="0"/>
              <a:t>Q360 </a:t>
            </a:r>
            <a:r>
              <a:rPr lang="en-US" dirty="0"/>
              <a:t>450 400 200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         </a:t>
            </a:r>
            <a:r>
              <a:rPr lang="en-US" dirty="0" smtClean="0"/>
              <a:t>T525 </a:t>
            </a:r>
            <a:r>
              <a:rPr lang="en-US" dirty="0"/>
              <a:t>200</a:t>
            </a:r>
            <a:r>
              <a:rPr lang="en-US" dirty="0" smtClean="0"/>
              <a:t>"</a:t>
            </a:r>
            <a:r>
              <a:rPr lang="bg-BG" dirty="0" smtClean="0"/>
              <a:t> /&gt;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9351" y="2251018"/>
            <a:ext cx="2062164" cy="232378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6289" y="3430175"/>
            <a:ext cx="2064967" cy="232378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73540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SVG?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5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Paths: Curves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38211"/>
            <a:ext cx="8686800" cy="553998"/>
          </a:xfrm>
        </p:spPr>
        <p:txBody>
          <a:bodyPr/>
          <a:lstStyle/>
          <a:p>
            <a:r>
              <a:rPr lang="en-US" dirty="0" smtClean="0"/>
              <a:t>Drawing quadratic and cubic Bezier curves: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6289" y="2251017"/>
            <a:ext cx="4710111" cy="1015663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path </a:t>
            </a:r>
            <a:r>
              <a:rPr lang="en-US" dirty="0" smtClean="0"/>
              <a:t>d</a:t>
            </a:r>
            <a:r>
              <a:rPr lang="en-US" dirty="0"/>
              <a:t>="M50 200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         </a:t>
            </a:r>
            <a:r>
              <a:rPr lang="en-US" dirty="0" smtClean="0"/>
              <a:t>C60 </a:t>
            </a:r>
            <a:r>
              <a:rPr lang="en-US" dirty="0"/>
              <a:t>450 145 300 200 200 </a:t>
            </a:r>
            <a:r>
              <a:rPr lang="bg-BG" dirty="0" smtClean="0"/>
              <a:t> </a:t>
            </a:r>
          </a:p>
          <a:p>
            <a:r>
              <a:rPr lang="bg-BG" dirty="0"/>
              <a:t> </a:t>
            </a:r>
            <a:r>
              <a:rPr lang="bg-BG" dirty="0" smtClean="0"/>
              <a:t>        </a:t>
            </a:r>
            <a:r>
              <a:rPr lang="en-US" dirty="0" smtClean="0"/>
              <a:t>S225 </a:t>
            </a:r>
            <a:r>
              <a:rPr lang="en-US" dirty="0"/>
              <a:t>50 300 200</a:t>
            </a:r>
            <a:r>
              <a:rPr lang="en-US" dirty="0" smtClean="0"/>
              <a:t>" /&gt; 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581404" y="4738294"/>
            <a:ext cx="4710111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&lt;path</a:t>
            </a:r>
            <a:r>
              <a:rPr lang="bg-BG" dirty="0" smtClean="0"/>
              <a:t> </a:t>
            </a:r>
            <a:r>
              <a:rPr lang="en-US" dirty="0" smtClean="0"/>
              <a:t>d</a:t>
            </a:r>
            <a:r>
              <a:rPr lang="en-US" dirty="0"/>
              <a:t>="M350 200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         </a:t>
            </a:r>
            <a:r>
              <a:rPr lang="en-US" dirty="0" smtClean="0"/>
              <a:t>Q360 </a:t>
            </a:r>
            <a:r>
              <a:rPr lang="en-US" dirty="0"/>
              <a:t>450 400 200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         </a:t>
            </a:r>
            <a:r>
              <a:rPr lang="en-US" dirty="0" smtClean="0"/>
              <a:t>T525 </a:t>
            </a:r>
            <a:r>
              <a:rPr lang="en-US" dirty="0"/>
              <a:t>200</a:t>
            </a:r>
            <a:r>
              <a:rPr lang="en-US" dirty="0" smtClean="0"/>
              <a:t>"</a:t>
            </a:r>
            <a:r>
              <a:rPr lang="bg-BG" dirty="0" smtClean="0"/>
              <a:t> /&gt;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9351" y="2251018"/>
            <a:ext cx="2062164" cy="232378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6289" y="3430175"/>
            <a:ext cx="2064967" cy="232378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200400" y="3610890"/>
            <a:ext cx="2743200" cy="783193"/>
          </a:xfrm>
          <a:prstGeom prst="wedgeRoundRectCallout">
            <a:avLst>
              <a:gd name="adj1" fmla="val -39557"/>
              <a:gd name="adj2" fmla="val -8986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path points must be on the same line!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200400" y="3610889"/>
            <a:ext cx="2743200" cy="783193"/>
          </a:xfrm>
          <a:prstGeom prst="wedgeRoundRectCallout">
            <a:avLst>
              <a:gd name="adj1" fmla="val 36485"/>
              <a:gd name="adj2" fmla="val 8404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path points must be on the same line!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Paths: Curves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5802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DOM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SVG with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5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DOM 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SVG is XML</a:t>
            </a:r>
          </a:p>
          <a:p>
            <a:pPr lvl="1"/>
            <a:r>
              <a:rPr lang="en-US" dirty="0" smtClean="0"/>
              <a:t>SVG elements can be selected just as DOM elements</a:t>
            </a:r>
          </a:p>
          <a:p>
            <a:pPr lvl="2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getElementsByXXX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(…)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querySelector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(…)</a:t>
            </a:r>
          </a:p>
          <a:p>
            <a:pPr lvl="1"/>
            <a:r>
              <a:rPr lang="en-US" dirty="0" smtClean="0"/>
              <a:t>SVG elements can be created dynamically</a:t>
            </a:r>
          </a:p>
          <a:p>
            <a:pPr lvl="2"/>
            <a:r>
              <a:rPr lang="en-US" dirty="0" err="1" smtClean="0"/>
              <a:t>document.createElement</a:t>
            </a:r>
            <a:r>
              <a:rPr lang="en-US" dirty="0" smtClean="0"/>
              <a:t>('</a:t>
            </a:r>
            <a:r>
              <a:rPr lang="en-US" dirty="0" err="1" smtClean="0"/>
              <a:t>rect</a:t>
            </a:r>
            <a:r>
              <a:rPr lang="en-US" dirty="0" smtClean="0"/>
              <a:t>')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04824" y="4481453"/>
            <a:ext cx="8134351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svgNS</a:t>
            </a:r>
            <a:r>
              <a:rPr lang="en-US" sz="1800" dirty="0" smtClean="0"/>
              <a:t> = </a:t>
            </a:r>
            <a:r>
              <a:rPr lang="en-US" sz="1800" dirty="0"/>
              <a:t>'http://www.w3.org/2000/svg</a:t>
            </a:r>
            <a:r>
              <a:rPr lang="en-US" sz="1800" dirty="0" smtClean="0"/>
              <a:t>';</a:t>
            </a:r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rect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document.createElementNS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svgNs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, '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rect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')</a:t>
            </a:r>
            <a:r>
              <a:rPr lang="en-US" sz="1800" dirty="0"/>
              <a:t>;</a:t>
            </a:r>
          </a:p>
          <a:p>
            <a:r>
              <a:rPr lang="en-US" sz="1800" dirty="0" err="1" smtClean="0"/>
              <a:t>rect.setAttribute</a:t>
            </a:r>
            <a:r>
              <a:rPr lang="en-US" sz="1800" dirty="0"/>
              <a:t>('x', x);</a:t>
            </a:r>
          </a:p>
          <a:p>
            <a:r>
              <a:rPr lang="en-US" sz="1800" dirty="0" err="1" smtClean="0"/>
              <a:t>rect.setAttribute</a:t>
            </a:r>
            <a:r>
              <a:rPr lang="en-US" sz="1800" dirty="0"/>
              <a:t>('y', y);</a:t>
            </a:r>
          </a:p>
          <a:p>
            <a:r>
              <a:rPr lang="en-US" sz="1800" dirty="0" err="1" smtClean="0"/>
              <a:t>rect.setAttribute</a:t>
            </a:r>
            <a:r>
              <a:rPr lang="en-US" sz="1800" dirty="0"/>
              <a:t>('width', width);</a:t>
            </a:r>
          </a:p>
          <a:p>
            <a:r>
              <a:rPr lang="en-US" sz="1800" dirty="0" err="1" smtClean="0"/>
              <a:t>rect.setAttribute</a:t>
            </a:r>
            <a:r>
              <a:rPr lang="en-US" sz="1800" dirty="0"/>
              <a:t>('height', height</a:t>
            </a:r>
            <a:r>
              <a:rPr lang="en-US" sz="1800" dirty="0" smtClean="0"/>
              <a:t>);</a:t>
            </a:r>
          </a:p>
          <a:p>
            <a:r>
              <a:rPr lang="en-US" sz="1800" dirty="0" err="1" smtClean="0"/>
              <a:t>document.getElementById</a:t>
            </a:r>
            <a:r>
              <a:rPr lang="en-US" sz="1800" dirty="0" smtClean="0"/>
              <a:t>('the-</a:t>
            </a:r>
            <a:r>
              <a:rPr lang="en-US" sz="1800" dirty="0" err="1" smtClean="0"/>
              <a:t>svg</a:t>
            </a:r>
            <a:r>
              <a:rPr lang="en-US" sz="1800" dirty="0" smtClean="0"/>
              <a:t>').</a:t>
            </a:r>
            <a:r>
              <a:rPr lang="en-US" sz="1800" dirty="0" err="1" smtClean="0"/>
              <a:t>appendChild</a:t>
            </a:r>
            <a:r>
              <a:rPr lang="en-US" sz="1800" dirty="0" smtClean="0"/>
              <a:t>(</a:t>
            </a:r>
            <a:r>
              <a:rPr lang="en-US" sz="1800" dirty="0" err="1" smtClean="0"/>
              <a:t>rect</a:t>
            </a:r>
            <a:r>
              <a:rPr lang="en-US" sz="1800" dirty="0" smtClean="0"/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8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Styles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SVG elements can also be styled with CSS: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77850" y="1752600"/>
            <a:ext cx="386715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&lt;</a:t>
            </a:r>
            <a:r>
              <a:rPr lang="en-US" sz="1800" dirty="0" err="1" smtClean="0"/>
              <a:t>svg</a:t>
            </a:r>
            <a:r>
              <a:rPr lang="en-US" sz="1800" dirty="0" smtClean="0"/>
              <a:t> id='the-</a:t>
            </a:r>
            <a:r>
              <a:rPr lang="en-US" sz="1800" dirty="0" err="1" smtClean="0"/>
              <a:t>svg</a:t>
            </a:r>
            <a:r>
              <a:rPr lang="en-US" sz="1800" dirty="0" smtClean="0"/>
              <a:t>' …&gt;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&lt;</a:t>
            </a:r>
            <a:r>
              <a:rPr lang="en-US" sz="1800" dirty="0" err="1" smtClean="0"/>
              <a:t>rect</a:t>
            </a:r>
            <a:r>
              <a:rPr lang="en-US" sz="1800" dirty="0" smtClean="0"/>
              <a:t> … /&gt;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&lt;/</a:t>
            </a:r>
            <a:r>
              <a:rPr lang="en-US" sz="1800" dirty="0" err="1" smtClean="0"/>
              <a:t>rect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 &lt;circle … /&gt;</a:t>
            </a:r>
          </a:p>
          <a:p>
            <a:r>
              <a:rPr lang="en-US" sz="1800" dirty="0" smtClean="0"/>
              <a:t>&lt;/</a:t>
            </a:r>
            <a:r>
              <a:rPr lang="en-US" sz="1800" dirty="0" err="1" smtClean="0"/>
              <a:t>svg</a:t>
            </a:r>
            <a:r>
              <a:rPr lang="en-US" sz="1800" dirty="0" smtClean="0"/>
              <a:t>&gt; </a:t>
            </a:r>
            <a:endParaRPr lang="en-US" sz="18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711575" y="1752600"/>
            <a:ext cx="73342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SVG:</a:t>
            </a:r>
            <a:endParaRPr lang="en-US" sz="18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768850" y="1752600"/>
            <a:ext cx="386715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#the-</a:t>
            </a:r>
            <a:r>
              <a:rPr lang="en-US" sz="1800" dirty="0" err="1" smtClean="0"/>
              <a:t>svg</a:t>
            </a:r>
            <a:r>
              <a:rPr lang="en-US" sz="1800" dirty="0" smtClean="0"/>
              <a:t> </a:t>
            </a:r>
            <a:r>
              <a:rPr lang="en-US" sz="1800" dirty="0" err="1" smtClean="0"/>
              <a:t>rect</a:t>
            </a:r>
            <a:r>
              <a:rPr lang="en-US" sz="1800" dirty="0" smtClean="0"/>
              <a:t>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fill: 'white'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stroke: 'purple'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stroke-width: '5'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902575" y="1752600"/>
            <a:ext cx="73342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CSS: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906" t="11333" r="48571" b="62000"/>
          <a:stretch/>
        </p:blipFill>
        <p:spPr>
          <a:xfrm>
            <a:off x="1809750" y="3593753"/>
            <a:ext cx="5524500" cy="2667000"/>
          </a:xfrm>
          <a:prstGeom prst="roundRect">
            <a:avLst>
              <a:gd name="adj" fmla="val 2857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769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DOM and Styles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66875"/>
          </a:xfrm>
        </p:spPr>
        <p:txBody>
          <a:bodyPr/>
          <a:lstStyle/>
          <a:p>
            <a:pPr marL="406400" indent="-406400">
              <a:buFont typeface="+mj-lt"/>
              <a:buAutoNum type="arabicPeriod"/>
            </a:pPr>
            <a:r>
              <a:rPr lang="en-US" sz="2800" dirty="0" smtClean="0"/>
              <a:t>Implement the image (MEAN) with SVG</a:t>
            </a:r>
          </a:p>
          <a:p>
            <a:pPr lvl="1"/>
            <a:r>
              <a:rPr lang="en-US" sz="2600" dirty="0" smtClean="0"/>
              <a:t>Use both circles and paths</a:t>
            </a:r>
          </a:p>
          <a:p>
            <a:pPr marL="406400" indent="-406400">
              <a:buFont typeface="+mj-lt"/>
              <a:buAutoNum type="arabicPeriod"/>
            </a:pPr>
            <a:r>
              <a:rPr lang="en-US" sz="2800" dirty="0" smtClean="0"/>
              <a:t>Implement the Windows 8 start screen with SVG</a:t>
            </a:r>
            <a:endParaRPr lang="en-US" dirty="0"/>
          </a:p>
        </p:txBody>
      </p:sp>
      <p:pic>
        <p:nvPicPr>
          <p:cNvPr id="1026" name="Picture 2" descr="https://s3.amazonaws.com/media-p.slid.es/uploads/jbpionnier/images/196683/mean_small_vertica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33" t="-5073" r="-19533" b="-5073"/>
          <a:stretch/>
        </p:blipFill>
        <p:spPr bwMode="auto">
          <a:xfrm>
            <a:off x="5598541" y="2753128"/>
            <a:ext cx="1509268" cy="2101453"/>
          </a:xfrm>
          <a:prstGeom prst="roundRect">
            <a:avLst>
              <a:gd name="adj" fmla="val 2011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028" name="Picture 4" descr="http://farm8.staticflickr.com/7437/12970188325_a975e4387a_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5" y="2756297"/>
            <a:ext cx="3357255" cy="2098284"/>
          </a:xfrm>
          <a:prstGeom prst="roundRect">
            <a:avLst>
              <a:gd name="adj" fmla="val 2011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228600" y="5133975"/>
            <a:ext cx="8686800" cy="138748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buFont typeface="+mj-lt"/>
              <a:buAutoNum type="arabicPeriod" startAt="3"/>
            </a:pPr>
            <a:r>
              <a:rPr lang="en-US" sz="2800" dirty="0" smtClean="0"/>
              <a:t>*Implement the first two tasks using the SVG DOM API and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51560"/>
            <a:ext cx="8686800" cy="5187696"/>
          </a:xfrm>
        </p:spPr>
        <p:txBody>
          <a:bodyPr/>
          <a:lstStyle/>
          <a:p>
            <a:r>
              <a:rPr lang="en-US" dirty="0"/>
              <a:t>SVG is a </a:t>
            </a:r>
            <a:r>
              <a:rPr lang="en-US" dirty="0" smtClean="0"/>
              <a:t>technology for </a:t>
            </a:r>
            <a:r>
              <a:rPr lang="en-US" dirty="0"/>
              <a:t>describing two dimensional vector </a:t>
            </a:r>
            <a:r>
              <a:rPr lang="en-US" dirty="0" smtClean="0"/>
              <a:t>graphics</a:t>
            </a:r>
          </a:p>
          <a:p>
            <a:pPr lvl="1"/>
            <a:r>
              <a:rPr lang="en-US" dirty="0" smtClean="0"/>
              <a:t>Uses an extension of XML</a:t>
            </a:r>
            <a:endParaRPr lang="en-US" dirty="0"/>
          </a:p>
          <a:p>
            <a:r>
              <a:rPr lang="en-US" dirty="0"/>
              <a:t>SVG stands for Scalable Vector Graphics</a:t>
            </a:r>
          </a:p>
          <a:p>
            <a:r>
              <a:rPr lang="en-US" dirty="0"/>
              <a:t>SVG is platform </a:t>
            </a:r>
            <a:r>
              <a:rPr lang="en-US" dirty="0" smtClean="0"/>
              <a:t>independent</a:t>
            </a:r>
            <a:endParaRPr lang="bg-BG" dirty="0" smtClean="0"/>
          </a:p>
          <a:p>
            <a:pPr lvl="1"/>
            <a:r>
              <a:rPr lang="en-US" dirty="0"/>
              <a:t>U</a:t>
            </a:r>
            <a:r>
              <a:rPr lang="en-US" dirty="0" smtClean="0"/>
              <a:t>nderstood </a:t>
            </a:r>
            <a:r>
              <a:rPr lang="en-US" dirty="0"/>
              <a:t>by most </a:t>
            </a:r>
            <a:r>
              <a:rPr lang="en-US" dirty="0" smtClean="0"/>
              <a:t>browsers</a:t>
            </a:r>
          </a:p>
        </p:txBody>
      </p:sp>
    </p:spTree>
    <p:extLst>
      <p:ext uri="{BB962C8B-B14F-4D97-AF65-F5344CB8AC3E}">
        <p14:creationId xmlns:p14="http://schemas.microsoft.com/office/powerpoint/2010/main" val="36896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43312"/>
            <a:ext cx="7086600" cy="838200"/>
          </a:xfrm>
        </p:spPr>
        <p:txBody>
          <a:bodyPr/>
          <a:lstStyle/>
          <a:p>
            <a:r>
              <a:rPr lang="en-US" dirty="0" smtClean="0"/>
              <a:t>Vector Graphics Overview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4103"/>
            <a:ext cx="8686800" cy="58552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Vector graphics are based on mathematical expressions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same on any resolution and zoom level and are not pixelated 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Consist of geometrical primitives such as: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Points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Lines and curves 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Shapes or polygons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Represent images in computer graphics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Vectors are locations in a dimensional space</a:t>
            </a:r>
          </a:p>
        </p:txBody>
      </p:sp>
    </p:spTree>
    <p:extLst>
      <p:ext uri="{BB962C8B-B14F-4D97-AF65-F5344CB8AC3E}">
        <p14:creationId xmlns:p14="http://schemas.microsoft.com/office/powerpoint/2010/main" val="142943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SVG in a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19784"/>
            <a:ext cx="8686800" cy="1477328"/>
          </a:xfrm>
        </p:spPr>
        <p:txBody>
          <a:bodyPr/>
          <a:lstStyle/>
          <a:p>
            <a:r>
              <a:rPr lang="en-US" dirty="0" smtClean="0"/>
              <a:t>To use SVG you need to simply open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/>
              <a:t>element and to start defining your shapes using XML notation</a:t>
            </a:r>
            <a:endParaRPr lang="en-US" sz="2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054096"/>
            <a:ext cx="8077200" cy="2554545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 err="1"/>
              <a:t>svg</a:t>
            </a:r>
            <a:r>
              <a:rPr lang="en-US" dirty="0"/>
              <a:t> width="300" height="450"&gt;</a:t>
            </a:r>
          </a:p>
          <a:p>
            <a:r>
              <a:rPr lang="en-US" dirty="0" smtClean="0"/>
              <a:t>  &lt;</a:t>
            </a:r>
            <a:r>
              <a:rPr lang="en-US" dirty="0" err="1"/>
              <a:t>rect</a:t>
            </a:r>
            <a:r>
              <a:rPr lang="en-US" dirty="0"/>
              <a:t> x="50" y="50"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width</a:t>
            </a:r>
            <a:r>
              <a:rPr lang="en-US" dirty="0"/>
              <a:t>="150" height="150"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fill</a:t>
            </a:r>
            <a:r>
              <a:rPr lang="en-US" dirty="0"/>
              <a:t>="</a:t>
            </a:r>
            <a:r>
              <a:rPr lang="en-US" dirty="0" err="1"/>
              <a:t>lightblue</a:t>
            </a:r>
            <a:r>
              <a:rPr lang="en-US" dirty="0" smtClean="0"/>
              <a:t>" /&gt;</a:t>
            </a:r>
            <a:endParaRPr lang="en-US" dirty="0"/>
          </a:p>
          <a:p>
            <a:r>
              <a:rPr lang="en-US" dirty="0" smtClean="0"/>
              <a:t>  &lt;</a:t>
            </a:r>
            <a:r>
              <a:rPr lang="en-US" dirty="0"/>
              <a:t>circle cx="125" cy="125"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r</a:t>
            </a:r>
            <a:r>
              <a:rPr lang="en-US" dirty="0"/>
              <a:t>="60" stroke="none"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fill</a:t>
            </a:r>
            <a:r>
              <a:rPr lang="en-US" dirty="0"/>
              <a:t>="</a:t>
            </a:r>
            <a:r>
              <a:rPr lang="en-US" dirty="0" err="1"/>
              <a:t>darkblue</a:t>
            </a:r>
            <a:r>
              <a:rPr lang="en-US" dirty="0"/>
              <a:t>" </a:t>
            </a:r>
            <a:r>
              <a:rPr lang="en-US" dirty="0" smtClean="0"/>
              <a:t>/&gt;</a:t>
            </a:r>
            <a:endParaRPr lang="en-US" dirty="0"/>
          </a:p>
          <a:p>
            <a:r>
              <a:rPr lang="en-US" dirty="0" smtClean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72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SVG in a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19784"/>
            <a:ext cx="8686800" cy="1477328"/>
          </a:xfrm>
        </p:spPr>
        <p:txBody>
          <a:bodyPr/>
          <a:lstStyle/>
          <a:p>
            <a:r>
              <a:rPr lang="en-US" dirty="0" smtClean="0"/>
              <a:t>To use SVG you need to simply open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/>
              <a:t>element and to start defining your shapes using XML notation</a:t>
            </a:r>
            <a:endParaRPr lang="en-US" sz="2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054096"/>
            <a:ext cx="8077200" cy="2554545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 err="1"/>
              <a:t>svg</a:t>
            </a:r>
            <a:r>
              <a:rPr lang="en-US" dirty="0"/>
              <a:t> width="300" height="450"&gt;</a:t>
            </a:r>
          </a:p>
          <a:p>
            <a:r>
              <a:rPr lang="en-US" dirty="0" smtClean="0"/>
              <a:t>  &lt;</a:t>
            </a:r>
            <a:r>
              <a:rPr lang="en-US" dirty="0" err="1"/>
              <a:t>rect</a:t>
            </a:r>
            <a:r>
              <a:rPr lang="en-US" dirty="0"/>
              <a:t> x="50" y="50"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width</a:t>
            </a:r>
            <a:r>
              <a:rPr lang="en-US" dirty="0"/>
              <a:t>="150" height="150"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fill</a:t>
            </a:r>
            <a:r>
              <a:rPr lang="en-US" dirty="0"/>
              <a:t>="</a:t>
            </a:r>
            <a:r>
              <a:rPr lang="en-US" dirty="0" err="1"/>
              <a:t>lightblue</a:t>
            </a:r>
            <a:r>
              <a:rPr lang="en-US" dirty="0" smtClean="0"/>
              <a:t>" /&gt;</a:t>
            </a:r>
            <a:endParaRPr lang="en-US" dirty="0"/>
          </a:p>
          <a:p>
            <a:r>
              <a:rPr lang="en-US" dirty="0" smtClean="0"/>
              <a:t>  &lt;</a:t>
            </a:r>
            <a:r>
              <a:rPr lang="en-US" dirty="0"/>
              <a:t>circle cx="125" cy="125"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r</a:t>
            </a:r>
            <a:r>
              <a:rPr lang="en-US" dirty="0"/>
              <a:t>="60" stroke="none"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fill</a:t>
            </a:r>
            <a:r>
              <a:rPr lang="en-US" dirty="0"/>
              <a:t>="</a:t>
            </a:r>
            <a:r>
              <a:rPr lang="en-US" dirty="0" err="1"/>
              <a:t>darkblue</a:t>
            </a:r>
            <a:r>
              <a:rPr lang="en-US" dirty="0"/>
              <a:t>" </a:t>
            </a:r>
            <a:r>
              <a:rPr lang="en-US" dirty="0" smtClean="0"/>
              <a:t>/&gt;</a:t>
            </a:r>
            <a:endParaRPr lang="en-US" dirty="0"/>
          </a:p>
          <a:p>
            <a:r>
              <a:rPr lang="en-US" dirty="0" smtClean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9281" y="2550392"/>
            <a:ext cx="2132838" cy="2167660"/>
          </a:xfrm>
          <a:prstGeom prst="roundRect">
            <a:avLst>
              <a:gd name="adj" fmla="val 2099"/>
            </a:avLst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505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SVG in a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19784"/>
            <a:ext cx="8686800" cy="1477328"/>
          </a:xfrm>
        </p:spPr>
        <p:txBody>
          <a:bodyPr/>
          <a:lstStyle/>
          <a:p>
            <a:r>
              <a:rPr lang="en-US" dirty="0" smtClean="0"/>
              <a:t>To use SVG you need to simply open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/>
              <a:t>element and to start defining your shapes using XML notation</a:t>
            </a:r>
            <a:endParaRPr lang="en-US" sz="2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054096"/>
            <a:ext cx="8077200" cy="2554545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 err="1"/>
              <a:t>svg</a:t>
            </a:r>
            <a:r>
              <a:rPr lang="en-US" dirty="0"/>
              <a:t> width="300" height="450"&gt;</a:t>
            </a:r>
          </a:p>
          <a:p>
            <a:r>
              <a:rPr lang="en-US" dirty="0" smtClean="0"/>
              <a:t>  &lt;</a:t>
            </a:r>
            <a:r>
              <a:rPr lang="en-US" dirty="0" err="1"/>
              <a:t>rect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x="50"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y="50"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width</a:t>
            </a:r>
            <a:r>
              <a:rPr lang="en-US" dirty="0"/>
              <a:t>="150" height="150"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fill</a:t>
            </a:r>
            <a:r>
              <a:rPr lang="en-US" dirty="0"/>
              <a:t>="</a:t>
            </a:r>
            <a:r>
              <a:rPr lang="en-US" dirty="0" err="1"/>
              <a:t>lightblue</a:t>
            </a:r>
            <a:r>
              <a:rPr lang="en-US" dirty="0" smtClean="0"/>
              <a:t>" /&gt;</a:t>
            </a:r>
            <a:endParaRPr lang="en-US" dirty="0"/>
          </a:p>
          <a:p>
            <a:r>
              <a:rPr lang="en-US" dirty="0" smtClean="0"/>
              <a:t>  &lt;</a:t>
            </a:r>
            <a:r>
              <a:rPr lang="en-US" dirty="0"/>
              <a:t>circle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cx="125"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cy="125"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r</a:t>
            </a:r>
            <a:r>
              <a:rPr lang="en-US" dirty="0"/>
              <a:t>="60" stroke="none"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fill</a:t>
            </a:r>
            <a:r>
              <a:rPr lang="en-US" dirty="0"/>
              <a:t>="</a:t>
            </a:r>
            <a:r>
              <a:rPr lang="en-US" dirty="0" err="1"/>
              <a:t>darkblue</a:t>
            </a:r>
            <a:r>
              <a:rPr lang="en-US" dirty="0"/>
              <a:t>" </a:t>
            </a:r>
            <a:r>
              <a:rPr lang="en-US" dirty="0" smtClean="0"/>
              <a:t>/&gt;</a:t>
            </a:r>
            <a:endParaRPr lang="en-US" dirty="0"/>
          </a:p>
          <a:p>
            <a:r>
              <a:rPr lang="en-US" dirty="0" smtClean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9281" y="2550392"/>
            <a:ext cx="2132838" cy="2167660"/>
          </a:xfrm>
          <a:prstGeom prst="roundRect">
            <a:avLst>
              <a:gd name="adj" fmla="val 2099"/>
            </a:avLst>
          </a:prstGeom>
          <a:effectLst>
            <a:softEdge rad="63500"/>
          </a:effectLst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915281" y="4856915"/>
            <a:ext cx="3048000" cy="1379101"/>
          </a:xfrm>
          <a:prstGeom prst="wedgeRoundRectCallout">
            <a:avLst>
              <a:gd name="adj1" fmla="val -48901"/>
              <a:gd name="adj2" fmla="val -8491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SVG uses a coordinate system for the sizes and positions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97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634756"/>
            <a:ext cx="7924800" cy="685800"/>
          </a:xfrm>
        </p:spPr>
        <p:txBody>
          <a:bodyPr/>
          <a:lstStyle/>
          <a:p>
            <a:r>
              <a:rPr lang="en-US" dirty="0" smtClean="0"/>
              <a:t>Simple SVG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47571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6541</TotalTime>
  <Words>1586</Words>
  <Application>Microsoft Office PowerPoint</Application>
  <PresentationFormat>On-screen Show (4:3)</PresentationFormat>
  <Paragraphs>242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Cambria</vt:lpstr>
      <vt:lpstr>Consolas</vt:lpstr>
      <vt:lpstr>Corbel</vt:lpstr>
      <vt:lpstr>Wingdings 2</vt:lpstr>
      <vt:lpstr>Telerik Academy theme</vt:lpstr>
      <vt:lpstr>SVG</vt:lpstr>
      <vt:lpstr>Table of Contents</vt:lpstr>
      <vt:lpstr>SVG Overview</vt:lpstr>
      <vt:lpstr>SVG Overview</vt:lpstr>
      <vt:lpstr>Vector Graphics Overview </vt:lpstr>
      <vt:lpstr>Using SVG in a web page</vt:lpstr>
      <vt:lpstr>Using SVG in a web page</vt:lpstr>
      <vt:lpstr>Using SVG in a web page</vt:lpstr>
      <vt:lpstr>Simple SVG</vt:lpstr>
      <vt:lpstr>SVG Shapes</vt:lpstr>
      <vt:lpstr>SVG Shapes</vt:lpstr>
      <vt:lpstr>SVG Shapes: Line</vt:lpstr>
      <vt:lpstr>SVG Shapes: Line</vt:lpstr>
      <vt:lpstr>SVG Shapes: Line</vt:lpstr>
      <vt:lpstr>Defining Lines with SVG</vt:lpstr>
      <vt:lpstr>SVG Shapes: Rects and Circles</vt:lpstr>
      <vt:lpstr>SVG Shapes: Rects and Circles</vt:lpstr>
      <vt:lpstr>Circles and Rectangles</vt:lpstr>
      <vt:lpstr>SVG Paths</vt:lpstr>
      <vt:lpstr>SVG Paths</vt:lpstr>
      <vt:lpstr>SVG Paths: Commands</vt:lpstr>
      <vt:lpstr>SVG Paths: Line Commands</vt:lpstr>
      <vt:lpstr>SVG Paths: Line Commands</vt:lpstr>
      <vt:lpstr>SVG Paths: Line Commands</vt:lpstr>
      <vt:lpstr>SVG Paths: Curves</vt:lpstr>
      <vt:lpstr>SVG Paths: Curves Example</vt:lpstr>
      <vt:lpstr>SVG Paths: Curves Example</vt:lpstr>
      <vt:lpstr>SVG Paths: Curves Example</vt:lpstr>
      <vt:lpstr>SVG Paths: Curves Example</vt:lpstr>
      <vt:lpstr>SVG Paths: Curves Example</vt:lpstr>
      <vt:lpstr>SVG Paths: Curves</vt:lpstr>
      <vt:lpstr>SVG DOM API</vt:lpstr>
      <vt:lpstr>SVG DOM API</vt:lpstr>
      <vt:lpstr>SVG Styles</vt:lpstr>
      <vt:lpstr>SVG DOM and Styles</vt:lpstr>
      <vt:lpstr>SVG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552</cp:revision>
  <dcterms:created xsi:type="dcterms:W3CDTF">2013-08-21T17:07:08Z</dcterms:created>
  <dcterms:modified xsi:type="dcterms:W3CDTF">2014-06-04T13:45:24Z</dcterms:modified>
</cp:coreProperties>
</file>