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337" r:id="rId4"/>
    <p:sldId id="338" r:id="rId5"/>
    <p:sldId id="339" r:id="rId6"/>
    <p:sldId id="287" r:id="rId7"/>
    <p:sldId id="262" r:id="rId8"/>
    <p:sldId id="314" r:id="rId9"/>
    <p:sldId id="264" r:id="rId10"/>
    <p:sldId id="289" r:id="rId11"/>
    <p:sldId id="347" r:id="rId12"/>
    <p:sldId id="350" r:id="rId13"/>
    <p:sldId id="315" r:id="rId14"/>
    <p:sldId id="316" r:id="rId15"/>
    <p:sldId id="317" r:id="rId16"/>
    <p:sldId id="318" r:id="rId17"/>
    <p:sldId id="348" r:id="rId18"/>
    <p:sldId id="349" r:id="rId19"/>
    <p:sldId id="351" r:id="rId20"/>
    <p:sldId id="320" r:id="rId21"/>
    <p:sldId id="322" r:id="rId22"/>
    <p:sldId id="321" r:id="rId23"/>
    <p:sldId id="326" r:id="rId24"/>
    <p:sldId id="323" r:id="rId25"/>
    <p:sldId id="327" r:id="rId26"/>
    <p:sldId id="336" r:id="rId27"/>
    <p:sldId id="341" r:id="rId28"/>
    <p:sldId id="342" r:id="rId29"/>
    <p:sldId id="344" r:id="rId30"/>
    <p:sldId id="345" r:id="rId31"/>
    <p:sldId id="346" r:id="rId32"/>
    <p:sldId id="352" r:id="rId33"/>
    <p:sldId id="353" r:id="rId34"/>
    <p:sldId id="354" r:id="rId35"/>
    <p:sldId id="285" r:id="rId36"/>
    <p:sldId id="330" r:id="rId37"/>
    <p:sldId id="331" r:id="rId38"/>
    <p:sldId id="332" r:id="rId39"/>
    <p:sldId id="32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94660"/>
  </p:normalViewPr>
  <p:slideViewPr>
    <p:cSldViewPr>
      <p:cViewPr varScale="1">
        <p:scale>
          <a:sx n="108" d="100"/>
          <a:sy n="108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t>27-Nov-13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jsperf.com/append-doc-fragment/2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Operations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Dynamic Pages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Senior 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http://minkov.it</a:t>
            </a:r>
            <a:r>
              <a:rPr lang="en-US" smtClean="0"/>
              <a:t>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14" y="879613"/>
            <a:ext cx="2688493" cy="204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Traversing the DOM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Named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Elements </a:t>
            </a:r>
            <a:r>
              <a:rPr lang="en-US" dirty="0"/>
              <a:t>in DOM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/>
              <a:t>DOM elements have some properties for special elements inside/near them</a:t>
            </a:r>
          </a:p>
          <a:p>
            <a:pPr lvl="1"/>
            <a:r>
              <a:rPr lang="en-US" dirty="0" smtClean="0"/>
              <a:t>First and last child node</a:t>
            </a:r>
          </a:p>
          <a:p>
            <a:pPr lvl="1"/>
            <a:r>
              <a:rPr lang="en-US" dirty="0" smtClean="0"/>
              <a:t>The element before/after the current node</a:t>
            </a:r>
          </a:p>
          <a:p>
            <a:r>
              <a:rPr lang="en-US" dirty="0" smtClean="0"/>
              <a:t>The named elements are:</a:t>
            </a:r>
          </a:p>
          <a:p>
            <a:pPr lvl="1"/>
            <a:r>
              <a:rPr lang="en-US" dirty="0" err="1" smtClean="0"/>
              <a:t>firstChild</a:t>
            </a:r>
            <a:r>
              <a:rPr lang="en-US" dirty="0" smtClean="0"/>
              <a:t> and </a:t>
            </a:r>
            <a:r>
              <a:rPr lang="en-US" dirty="0" err="1" smtClean="0"/>
              <a:t>lastChild</a:t>
            </a:r>
            <a:endParaRPr lang="bg-BG" dirty="0" smtClean="0"/>
          </a:p>
          <a:p>
            <a:pPr lvl="1"/>
            <a:r>
              <a:rPr lang="en-US" dirty="0" err="1" smtClean="0"/>
              <a:t>nextSibling</a:t>
            </a:r>
            <a:r>
              <a:rPr lang="en-US" dirty="0" smtClean="0"/>
              <a:t> / </a:t>
            </a:r>
            <a:r>
              <a:rPr lang="en-US" dirty="0" err="1" smtClean="0"/>
              <a:t>nextElementSibling</a:t>
            </a:r>
            <a:endParaRPr lang="en-US" dirty="0" smtClean="0"/>
          </a:p>
          <a:p>
            <a:pPr lvl="1"/>
            <a:r>
              <a:rPr lang="en-US" dirty="0" err="1" smtClean="0"/>
              <a:t>previousSibling</a:t>
            </a:r>
            <a:r>
              <a:rPr lang="en-US" dirty="0" smtClean="0"/>
              <a:t> / </a:t>
            </a:r>
            <a:r>
              <a:rPr lang="en-US" dirty="0" err="1" smtClean="0"/>
              <a:t>previousElementSibling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590800"/>
            <a:ext cx="7924800" cy="1447800"/>
          </a:xfrm>
        </p:spPr>
        <p:txBody>
          <a:bodyPr/>
          <a:lstStyle/>
          <a:p>
            <a:r>
              <a:rPr lang="en-US" dirty="0" smtClean="0"/>
              <a:t>Using the Named Elements in DOM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9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Manipulating the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a web page 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the DOM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DOM can be manipulated dynamically with JS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created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removed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altered</a:t>
            </a:r>
          </a:p>
          <a:p>
            <a:pPr lvl="2"/>
            <a:r>
              <a:rPr lang="en-US" dirty="0" smtClean="0"/>
              <a:t>Change their content</a:t>
            </a:r>
          </a:p>
          <a:p>
            <a:pPr lvl="2"/>
            <a:r>
              <a:rPr lang="en-US" dirty="0" smtClean="0"/>
              <a:t>Change their styles</a:t>
            </a:r>
          </a:p>
          <a:p>
            <a:pPr lvl="2"/>
            <a:r>
              <a:rPr lang="en-US" dirty="0" smtClean="0"/>
              <a:t>Change their attributes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elements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895600"/>
          </a:xfrm>
        </p:spPr>
        <p:txBody>
          <a:bodyPr/>
          <a:lstStyle/>
          <a:p>
            <a:r>
              <a:rPr lang="en-US" dirty="0" smtClean="0"/>
              <a:t>The document object has a method for creation of HTML elements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/>
              <a:t>Returns an object with the corresponding HTML element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4171890"/>
            <a:ext cx="8305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liElement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createElement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//true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//true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HTMLDivElement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//false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598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Elements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505200"/>
          </a:xfrm>
        </p:spPr>
        <p:txBody>
          <a:bodyPr/>
          <a:lstStyle/>
          <a:p>
            <a:r>
              <a:rPr lang="en-US" dirty="0" smtClean="0"/>
              <a:t>After an HTML element is created it can be treated as if it was selected from the DOM</a:t>
            </a:r>
          </a:p>
          <a:p>
            <a:r>
              <a:rPr lang="en-US" dirty="0" smtClean="0"/>
              <a:t>When HTML elements are created dynamically they are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objects</a:t>
            </a:r>
          </a:p>
          <a:p>
            <a:pPr lvl="1"/>
            <a:r>
              <a:rPr lang="en-US" dirty="0" smtClean="0"/>
              <a:t>They are still not in the DOM (the web page)</a:t>
            </a:r>
          </a:p>
          <a:p>
            <a:pPr lvl="1"/>
            <a:r>
              <a:rPr lang="en-US" dirty="0" smtClean="0"/>
              <a:t>New</a:t>
            </a:r>
            <a:r>
              <a:rPr lang="en-US" sz="2800" dirty="0" smtClean="0"/>
              <a:t> </a:t>
            </a:r>
            <a:r>
              <a:rPr lang="en-US" dirty="0" smtClean="0"/>
              <a:t>HTML</a:t>
            </a:r>
            <a:r>
              <a:rPr lang="en-US" sz="2800" dirty="0" smtClean="0"/>
              <a:t> </a:t>
            </a:r>
            <a:r>
              <a:rPr lang="en-US" dirty="0" smtClean="0"/>
              <a:t>elements</a:t>
            </a:r>
            <a:r>
              <a:rPr lang="en-US" sz="2800" dirty="0" smtClean="0"/>
              <a:t> </a:t>
            </a:r>
            <a:r>
              <a:rPr lang="en-US" dirty="0" smtClean="0"/>
              <a:t>must</a:t>
            </a:r>
            <a:r>
              <a:rPr lang="en-US" sz="2400" dirty="0" smtClean="0"/>
              <a:t> </a:t>
            </a:r>
            <a:r>
              <a:rPr lang="en-US" dirty="0" smtClean="0"/>
              <a:t>be</a:t>
            </a:r>
            <a:r>
              <a:rPr lang="en-US" sz="2400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appended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DOM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4772561"/>
            <a:ext cx="8305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studentsList = document.createElement("ul");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studentLi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document.createElement("li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studentsList.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appendChild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(studentLi);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document.body.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appendChild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(studentsList);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41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924800" cy="685800"/>
          </a:xfrm>
        </p:spPr>
        <p:txBody>
          <a:bodyPr/>
          <a:lstStyle/>
          <a:p>
            <a:r>
              <a:rPr lang="en-US" dirty="0" smtClean="0"/>
              <a:t>Appending Elements </a:t>
            </a:r>
            <a:br>
              <a:rPr lang="en-US" dirty="0" smtClean="0"/>
            </a:br>
            <a:r>
              <a:rPr lang="en-US" dirty="0" smtClean="0"/>
              <a:t>to the DOM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624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27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Elements Before/After Other Element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7600"/>
          </a:xfrm>
        </p:spPr>
        <p:txBody>
          <a:bodyPr/>
          <a:lstStyle/>
          <a:p>
            <a:r>
              <a:rPr lang="en-US" dirty="0" smtClean="0"/>
              <a:t>The DOM API supports inserting a element before or after a specific element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appendChild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inserts the element always at the end of the DOM element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parent.insertBefore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parent.insertAfter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newNode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specificElement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5910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8153400" cy="1295401"/>
          </a:xfrm>
        </p:spPr>
        <p:txBody>
          <a:bodyPr/>
          <a:lstStyle/>
          <a:p>
            <a:r>
              <a:rPr lang="en-US" dirty="0" smtClean="0"/>
              <a:t>Inserting Elements After/Before Other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6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Traversing </a:t>
            </a:r>
            <a:r>
              <a:rPr lang="en-US" dirty="0"/>
              <a:t>the </a:t>
            </a:r>
            <a:r>
              <a:rPr lang="en-US" dirty="0" smtClean="0"/>
              <a:t>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Parents, Children and Siblings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DOM </a:t>
            </a:r>
            <a:r>
              <a:rPr lang="en-US" dirty="0" smtClean="0"/>
              <a:t>manipulation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Adding, Removing and Altering Elements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Static </a:t>
            </a:r>
            <a:r>
              <a:rPr lang="en-US" dirty="0"/>
              <a:t>and Live </a:t>
            </a:r>
            <a:r>
              <a:rPr lang="en-US" dirty="0" err="1"/>
              <a:t>NodeLists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Elements can be removed from the DOM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element.removeChild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elToRemove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/>
              <a:t>Pass the element-to-remove to their parent</a:t>
            </a:r>
          </a:p>
          <a:p>
            <a:pPr lvl="1"/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3200400"/>
            <a:ext cx="8610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trainers = document.getElementsByTagName("ul")[0];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trainer = trainers.getElementsByTagName("li")[0];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trainers.removeChild(trainer);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//remove a selected element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selectedElement = //select the element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selectedElement.parentNode.removeChild(selectedElement);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0160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39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DOM elements can be remove and/or changed </a:t>
            </a:r>
          </a:p>
          <a:p>
            <a:pPr lvl="1"/>
            <a:r>
              <a:rPr lang="en-US" dirty="0" smtClean="0"/>
              <a:t>Both the node's children and the node itself</a:t>
            </a:r>
          </a:p>
          <a:p>
            <a:r>
              <a:rPr lang="en-US" dirty="0" smtClean="0"/>
              <a:t>With the DOM API each DOM element node can be altered</a:t>
            </a:r>
          </a:p>
          <a:p>
            <a:pPr lvl="1"/>
            <a:r>
              <a:rPr lang="en-US" dirty="0" smtClean="0"/>
              <a:t>Change its properties</a:t>
            </a:r>
          </a:p>
          <a:p>
            <a:pPr lvl="1"/>
            <a:r>
              <a:rPr lang="en-US" dirty="0" smtClean="0"/>
              <a:t>Change its appearance</a:t>
            </a:r>
          </a:p>
        </p:txBody>
      </p:sp>
    </p:spTree>
    <p:extLst>
      <p:ext uri="{BB962C8B-B14F-4D97-AF65-F5344CB8AC3E}">
        <p14:creationId xmlns:p14="http://schemas.microsoft.com/office/powerpoint/2010/main" val="29728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Elements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in mind that each HTML element is unique in the DOM</a:t>
            </a:r>
          </a:p>
          <a:p>
            <a:pPr lvl="1"/>
            <a:r>
              <a:rPr lang="en-US" dirty="0" smtClean="0"/>
              <a:t>If JavaScript changes its appearance or its position, it is still the same element object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3276600"/>
            <a:ext cx="8610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id="f"&gt;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id="the-p"&gt;text&lt;/p&gt;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id="s"&gt;&lt;/div&gt;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second = document.getElementById("s");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theP = document.getElementById("the-p");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second.appendChild(theP);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//the DOM is: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id="the-p"&gt;text&lt;/p&gt;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476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HTML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561147"/>
            <a:ext cx="8686800" cy="2362200"/>
          </a:xfrm>
        </p:spPr>
        <p:txBody>
          <a:bodyPr/>
          <a:lstStyle/>
          <a:p>
            <a:r>
              <a:rPr lang="en-US" dirty="0" smtClean="0"/>
              <a:t>The style of each HTML element can be altered using JavaScript</a:t>
            </a:r>
          </a:p>
          <a:p>
            <a:pPr lvl="1"/>
            <a:r>
              <a:rPr lang="en-US" dirty="0" smtClean="0"/>
              <a:t>Meaning changing the style attribute</a:t>
            </a:r>
          </a:p>
          <a:p>
            <a:pPr lvl="2"/>
            <a:r>
              <a:rPr lang="en-US" dirty="0" smtClean="0"/>
              <a:t>The inline styles, not CSS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3923347"/>
            <a:ext cx="8153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div = document.getElementById("content");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div.style.display = "block";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div.style.width = "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123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348514" y="4456747"/>
            <a:ext cx="2576286" cy="953453"/>
          </a:xfrm>
          <a:prstGeom prst="wedgeRoundRectCallout">
            <a:avLst>
              <a:gd name="adj1" fmla="val -91511"/>
              <a:gd name="adj2" fmla="val -205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 not forget </a:t>
            </a:r>
            <a:b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unit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7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HTML Element Style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Optimizations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2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DOM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DOM API provides a method for appending DOM elements to a element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appendChild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parentNode.appendChild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(node)</a:t>
            </a:r>
            <a:r>
              <a:rPr lang="en-US" dirty="0" smtClean="0"/>
              <a:t> appends the DOM 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 smtClean="0"/>
              <a:t> to the DOM element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parentNode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parentNode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appended to the DOM,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also appended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905931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Optimizing the </a:t>
            </a:r>
            <a:br>
              <a:rPr lang="en-US" dirty="0" smtClean="0"/>
            </a:br>
            <a:r>
              <a:rPr lang="en-US" dirty="0" smtClean="0"/>
              <a:t>Appending of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Appending elements to the DOM is a</a:t>
            </a:r>
            <a:r>
              <a:rPr lang="bg-BG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slow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an elements is appended to the DOM,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the DOM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rendered anew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newly created elements must be appended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Here comes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r>
              <a:rPr lang="en-US" dirty="0" smtClean="0"/>
              <a:t>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 minimal DOM element, with no parent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used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 store ready-to-append </a:t>
            </a:r>
            <a:r>
              <a:rPr lang="en-US" dirty="0" smtClean="0"/>
              <a:t>elements</a:t>
            </a:r>
            <a:r>
              <a:rPr lang="en-US" dirty="0"/>
              <a:t> </a:t>
            </a:r>
            <a:r>
              <a:rPr lang="en-US" dirty="0" smtClean="0"/>
              <a:t>and append them at once to the DOM</a:t>
            </a:r>
          </a:p>
        </p:txBody>
      </p:sp>
    </p:spTree>
    <p:extLst>
      <p:ext uri="{BB962C8B-B14F-4D97-AF65-F5344CB8AC3E}">
        <p14:creationId xmlns:p14="http://schemas.microsoft.com/office/powerpoint/2010/main" val="3967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r>
              <a:rPr lang="en-US" dirty="0" smtClean="0"/>
              <a:t>DOM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621880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04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Elements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Append the elements to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Appending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r>
              <a:rPr lang="en-US" dirty="0" smtClean="0"/>
              <a:t> to the DOM appends only its child elements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jsperf.com/append-doc-fragment/2</a:t>
            </a:r>
            <a:r>
              <a:rPr lang="en-US" dirty="0" smtClean="0"/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4182208"/>
            <a:ext cx="8610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dFrag = document.createDocumentFragment();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dFrag.appendChild(div);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document.body.appendChild(dFrag);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17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DocumentFragment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Creation of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DOM element is a slow operation</a:t>
            </a:r>
          </a:p>
          <a:p>
            <a:pPr lvl="1"/>
            <a:r>
              <a:rPr lang="en-US" dirty="0" smtClean="0"/>
              <a:t>Create the element</a:t>
            </a:r>
          </a:p>
          <a:p>
            <a:pPr lvl="1"/>
            <a:r>
              <a:rPr lang="en-US" dirty="0" smtClean="0"/>
              <a:t>Set its content</a:t>
            </a:r>
          </a:p>
          <a:p>
            <a:pPr lvl="1"/>
            <a:r>
              <a:rPr lang="en-US" dirty="0" smtClean="0"/>
              <a:t>Set its style</a:t>
            </a:r>
          </a:p>
          <a:p>
            <a:pPr lvl="1"/>
            <a:r>
              <a:rPr lang="en-US" dirty="0" smtClean="0"/>
              <a:t>Set its attributes</a:t>
            </a:r>
            <a:endParaRPr lang="en-US" dirty="0"/>
          </a:p>
          <a:p>
            <a:r>
              <a:rPr lang="en-US" dirty="0" smtClean="0"/>
              <a:t>This is an issue when creating many elements that have a common structure</a:t>
            </a:r>
          </a:p>
          <a:p>
            <a:pPr lvl="1"/>
            <a:r>
              <a:rPr lang="en-US" dirty="0" smtClean="0"/>
              <a:t>Only one thing is different for all elements</a:t>
            </a:r>
          </a:p>
        </p:txBody>
      </p:sp>
    </p:spTree>
    <p:extLst>
      <p:ext uri="{BB962C8B-B14F-4D97-AF65-F5344CB8AC3E}">
        <p14:creationId xmlns:p14="http://schemas.microsoft.com/office/powerpoint/2010/main" val="866192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Creation of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431709"/>
          </a:xfrm>
        </p:spPr>
        <p:txBody>
          <a:bodyPr/>
          <a:lstStyle/>
          <a:p>
            <a:r>
              <a:rPr lang="en-US" dirty="0" smtClean="0"/>
              <a:t>Creating a dynamic list of elements</a:t>
            </a:r>
          </a:p>
          <a:p>
            <a:pPr lvl="1"/>
            <a:r>
              <a:rPr lang="en-US" dirty="0" smtClean="0"/>
              <a:t>All of the LI elements have the same classes, styles, attributes</a:t>
            </a:r>
          </a:p>
          <a:p>
            <a:pPr lvl="1"/>
            <a:r>
              <a:rPr lang="en-US" dirty="0" smtClean="0"/>
              <a:t>Only the </a:t>
            </a:r>
            <a:r>
              <a:rPr lang="en-US" dirty="0" err="1" smtClean="0"/>
              <a:t>innerHTML</a:t>
            </a:r>
            <a:r>
              <a:rPr lang="en-US" dirty="0" smtClean="0"/>
              <a:t> is different</a:t>
            </a:r>
          </a:p>
          <a:p>
            <a:r>
              <a:rPr lang="en-US" dirty="0" err="1" smtClean="0"/>
              <a:t>DOMElement.cloneNode</a:t>
            </a:r>
            <a:r>
              <a:rPr lang="en-US" dirty="0" smtClean="0"/>
              <a:t>(true)</a:t>
            </a:r>
            <a:r>
              <a:rPr lang="en-US" dirty="0"/>
              <a:t> </a:t>
            </a:r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Creates a full copy (deep copy) of the element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4572000"/>
            <a:ext cx="8077200" cy="400110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60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Faster Creation of Elements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69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and DOM Manipulation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a number of div elements. Each div element must have the following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width and height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2600" dirty="0" smtClean="0"/>
              <a:t>px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background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font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position on the screen (</a:t>
            </a:r>
            <a:r>
              <a:rPr lang="en-US" sz="2600" dirty="0" err="1" smtClean="0"/>
              <a:t>position:absolute</a:t>
            </a:r>
            <a:r>
              <a:rPr lang="en-US" sz="2600" dirty="0" smtClean="0"/>
              <a:t>)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A strong element with text "div" inside the div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radius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width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</a:t>
            </a:r>
            <a:endParaRPr lang="en-US" sz="2600" dirty="0"/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0778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5 div elements and moves them in circular path with interval of 100 milliseconds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</a:t>
            </a:r>
            <a:r>
              <a:rPr lang="en-US" sz="2800" dirty="0" smtClean="0"/>
              <a:t>a text area and two inputs with type="color"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font color of the text area as the value of the first color input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background color of the text area as the value of the second input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400050" indent="-342900">
              <a:lnSpc>
                <a:spcPct val="100000"/>
              </a:lnSpc>
              <a:buFont typeface="+mj-lt"/>
              <a:buAutoNum type="arabicPeriod" startAt="4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tag cloud: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Visualize a string of tags (strings) in a given container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By given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minFontSize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 and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maxFontSize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, generate the tags with different font-size, depending on the number of occurrences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3429000"/>
            <a:ext cx="7931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tags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["cms", "javascript", "js",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 MVC", ".net", ".net", "css",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wordpress", "xaml", "js", "http", "web",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asp.net", "asp.net MVC", "ASP.NET MVC",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wp", "javascript", "js", "cms", "html",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javascript", "http", "http", "CMS"]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tagCloud = generateTagCloud(tags,17,42);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110" y="3048000"/>
            <a:ext cx="2191790" cy="2313556"/>
          </a:xfrm>
          <a:prstGeom prst="roundRect">
            <a:avLst>
              <a:gd name="adj" fmla="val 1825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79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14350" indent="-403225">
              <a:lnSpc>
                <a:spcPct val="100000"/>
              </a:lnSpc>
              <a:buFont typeface="+mj-lt"/>
              <a:buAutoNum type="arabicPeriod" startAt="5"/>
              <a:tabLst>
                <a:tab pos="282575" algn="l"/>
                <a:tab pos="346075" algn="l"/>
              </a:tabLst>
            </a:pPr>
            <a:r>
              <a:rPr lang="en-US" sz="2800" dirty="0" smtClean="0"/>
              <a:t>*Create a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component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Initially only the top items must be visible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On item click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hidden (collapsed), </a:t>
            </a:r>
            <a:br>
              <a:rPr lang="en-US" sz="2400" dirty="0" smtClean="0"/>
            </a:br>
            <a:r>
              <a:rPr lang="en-US" sz="2400" dirty="0" smtClean="0"/>
              <a:t>they must be made visible (expanded)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visible (expanded), </a:t>
            </a:r>
            <a:br>
              <a:rPr lang="en-US" sz="2400" dirty="0" smtClean="0"/>
            </a:br>
            <a:r>
              <a:rPr lang="en-US" sz="2400" dirty="0" smtClean="0"/>
              <a:t>they must be made hidden (collapsed)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Research about events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267863" y="3190482"/>
            <a:ext cx="1006957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649169" y="6223025"/>
            <a:ext cx="2244346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Top level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35998" y="6223843"/>
            <a:ext cx="2138225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 item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0447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1174160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06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9559"/>
            <a:ext cx="8686800" cy="3801041"/>
          </a:xfrm>
        </p:spPr>
        <p:txBody>
          <a:bodyPr/>
          <a:lstStyle/>
          <a:p>
            <a:r>
              <a:rPr lang="en-US" dirty="0" smtClean="0"/>
              <a:t>DOM element is a JavaScript object that represents an element from the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Selected using any of the DOM selectors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Created dynamically from code</a:t>
            </a:r>
          </a:p>
          <a:p>
            <a:r>
              <a:rPr lang="en-US" dirty="0" smtClean="0"/>
              <a:t>DOM elements can be 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changes are immediately applied to the DOM, and the HTML page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883512"/>
            <a:ext cx="8077200" cy="1669688"/>
          </a:xfrm>
        </p:spPr>
        <p:txBody>
          <a:bodyPr/>
          <a:lstStyle/>
          <a:p>
            <a:r>
              <a:rPr lang="en-US" dirty="0" smtClean="0"/>
              <a:t>//changes the content of the div</a:t>
            </a:r>
          </a:p>
          <a:p>
            <a:r>
              <a:rPr lang="en-US" dirty="0" err="1" smtClean="0"/>
              <a:t>selectedDiv.innerHTML</a:t>
            </a:r>
            <a:r>
              <a:rPr lang="en-US" dirty="0" smtClean="0"/>
              <a:t> = "changed";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//changes the background of the div to "#456"</a:t>
            </a:r>
          </a:p>
          <a:p>
            <a:r>
              <a:rPr lang="en-US" dirty="0" err="1" smtClean="0"/>
              <a:t>selectedDiv.style.background</a:t>
            </a:r>
            <a:r>
              <a:rPr lang="en-US" dirty="0" smtClean="0"/>
              <a:t> = "#456";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div = </a:t>
            </a:r>
            <a:r>
              <a:rPr lang="en-US" dirty="0" err="1" smtClean="0"/>
              <a:t>document.createElement</a:t>
            </a:r>
            <a:r>
              <a:rPr lang="en-US" dirty="0" smtClean="0"/>
              <a:t>("div");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9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Elements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3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/>
              <a:t>Traversing the DOM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114800" y="2946975"/>
            <a:ext cx="11430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</a:p>
        </p:txBody>
      </p:sp>
      <p:cxnSp>
        <p:nvCxnSpPr>
          <p:cNvPr id="9" name="Elbow Connector 8"/>
          <p:cNvCxnSpPr>
            <a:stCxn id="3" idx="2"/>
            <a:endCxn id="22" idx="0"/>
          </p:cNvCxnSpPr>
          <p:nvPr/>
        </p:nvCxnSpPr>
        <p:spPr>
          <a:xfrm rot="16200000" flipH="1">
            <a:off x="4601617" y="3435637"/>
            <a:ext cx="588467" cy="4191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22" name="Rounded Rectangle 21"/>
          <p:cNvSpPr/>
          <p:nvPr/>
        </p:nvSpPr>
        <p:spPr>
          <a:xfrm>
            <a:off x="4191000" y="3939421"/>
            <a:ext cx="1828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div#wrapper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00800" y="3939421"/>
            <a:ext cx="1066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05000" y="3939421"/>
            <a:ext cx="1828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447800" y="4701421"/>
            <a:ext cx="12192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h1#logo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95600" y="4699575"/>
            <a:ext cx="20574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#main-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72200" y="4699574"/>
            <a:ext cx="6096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h2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Elbow Connector 29"/>
          <p:cNvCxnSpPr>
            <a:stCxn id="3" idx="2"/>
            <a:endCxn id="24" idx="0"/>
          </p:cNvCxnSpPr>
          <p:nvPr/>
        </p:nvCxnSpPr>
        <p:spPr>
          <a:xfrm rot="5400000">
            <a:off x="3458617" y="2711737"/>
            <a:ext cx="588467" cy="1866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34" name="Elbow Connector 33"/>
          <p:cNvCxnSpPr>
            <a:stCxn id="3" idx="2"/>
            <a:endCxn id="23" idx="0"/>
          </p:cNvCxnSpPr>
          <p:nvPr/>
        </p:nvCxnSpPr>
        <p:spPr>
          <a:xfrm rot="16200000" flipH="1">
            <a:off x="5516017" y="2521237"/>
            <a:ext cx="588467" cy="2247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37" name="Elbow Connector 36"/>
          <p:cNvCxnSpPr>
            <a:stCxn id="24" idx="2"/>
            <a:endCxn id="26" idx="0"/>
          </p:cNvCxnSpPr>
          <p:nvPr/>
        </p:nvCxnSpPr>
        <p:spPr>
          <a:xfrm rot="5400000">
            <a:off x="2259390" y="4141410"/>
            <a:ext cx="358021" cy="7620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40" name="Elbow Connector 39"/>
          <p:cNvCxnSpPr>
            <a:stCxn id="24" idx="2"/>
            <a:endCxn id="27" idx="0"/>
          </p:cNvCxnSpPr>
          <p:nvPr/>
        </p:nvCxnSpPr>
        <p:spPr>
          <a:xfrm rot="16200000" flipH="1">
            <a:off x="3193763" y="3969037"/>
            <a:ext cx="356175" cy="1104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58" name="Rounded Rectangle 57"/>
          <p:cNvSpPr/>
          <p:nvPr/>
        </p:nvSpPr>
        <p:spPr>
          <a:xfrm>
            <a:off x="7010400" y="4699574"/>
            <a:ext cx="6096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Elbow Connector 58"/>
          <p:cNvCxnSpPr>
            <a:stCxn id="23" idx="2"/>
            <a:endCxn id="28" idx="0"/>
          </p:cNvCxnSpPr>
          <p:nvPr/>
        </p:nvCxnSpPr>
        <p:spPr>
          <a:xfrm rot="5400000">
            <a:off x="6527513" y="4292887"/>
            <a:ext cx="356174" cy="4572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62" name="Elbow Connector 61"/>
          <p:cNvCxnSpPr>
            <a:stCxn id="23" idx="2"/>
            <a:endCxn id="58" idx="0"/>
          </p:cNvCxnSpPr>
          <p:nvPr/>
        </p:nvCxnSpPr>
        <p:spPr>
          <a:xfrm rot="16200000" flipH="1">
            <a:off x="6946613" y="4330987"/>
            <a:ext cx="356174" cy="3810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4220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r>
              <a:rPr lang="en-US" dirty="0" smtClean="0"/>
              <a:t>DOM elements have properties about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dirty="0" smtClean="0"/>
              <a:t> in the DOM three</a:t>
            </a:r>
          </a:p>
          <a:p>
            <a:pPr lvl="1"/>
            <a:r>
              <a:rPr lang="en-US" dirty="0" smtClean="0"/>
              <a:t>Their parent</a:t>
            </a:r>
          </a:p>
          <a:p>
            <a:pPr lvl="1"/>
            <a:r>
              <a:rPr lang="en-US" dirty="0" smtClean="0"/>
              <a:t>Their children</a:t>
            </a:r>
          </a:p>
          <a:p>
            <a:pPr lvl="1"/>
            <a:r>
              <a:rPr lang="en-US" dirty="0" smtClean="0"/>
              <a:t>Their siblings</a:t>
            </a:r>
          </a:p>
          <a:p>
            <a:pPr lvl="2"/>
            <a:r>
              <a:rPr lang="en-US" dirty="0" smtClean="0"/>
              <a:t>Elements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before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 smtClean="0"/>
              <a:t> the element</a:t>
            </a:r>
          </a:p>
          <a:p>
            <a:r>
              <a:rPr lang="en-US" dirty="0" smtClean="0"/>
              <a:t>These properties can be used to traverse through the DOM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element.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parentNode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direct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</a:t>
            </a:r>
            <a:r>
              <a:rPr lang="en-US" dirty="0" smtClean="0"/>
              <a:t> of the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parent of document is null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element.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childNodes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nodeList of all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child nodes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Including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nodes </a:t>
            </a:r>
            <a:r>
              <a:rPr lang="en-US" dirty="0" smtClean="0"/>
              <a:t>(whitespaces)</a:t>
            </a:r>
          </a:p>
        </p:txBody>
      </p:sp>
    </p:spTree>
    <p:extLst>
      <p:ext uri="{BB962C8B-B14F-4D97-AF65-F5344CB8AC3E}">
        <p14:creationId xmlns:p14="http://schemas.microsoft.com/office/powerpoint/2010/main" val="8355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7086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Traversing the </a:t>
            </a:r>
            <a:r>
              <a:rPr lang="en-US" dirty="0" smtClean="0"/>
              <a:t>DOM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4800" y="1306354"/>
            <a:ext cx="85344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trainersList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document.getElementsByClassName("trainers-list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")[0];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parent = trainersList.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parentNode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("parent of trainers-list: " + parent.nodeName + 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with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id: " + parent.id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children = trainersList.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childNodes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log("elements in trainers-list: " + children.length);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log("element in trainers-list");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i = 0, 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len = children.length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i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 len;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subItem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children[i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log(subItem.nodeName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" content: " +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subItem.innerText);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59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>
    <a:spDef>
      <a:spPr bwMode="auto">
        <a:solidFill>
          <a:schemeClr val="accent5">
            <a:lumMod val="40000"/>
            <a:lumOff val="60000"/>
            <a:alpha val="15000"/>
          </a:schemeClr>
        </a:solidFill>
        <a:ln w="12700">
          <a:solidFill>
            <a:schemeClr val="accent5">
              <a:lumMod val="60000"/>
              <a:lumOff val="40000"/>
            </a:schemeClr>
          </a:solidFill>
        </a:ln>
      </a:spPr>
      <a:bodyPr wrap="square">
        <a:noAutofit/>
      </a:bodyPr>
      <a:lstStyle>
        <a:defPPr eaLnBrk="0" hangingPunct="0">
          <a:spcBef>
            <a:spcPts val="1800"/>
          </a:spcBef>
          <a:buClr>
            <a:schemeClr val="accent5">
              <a:lumMod val="40000"/>
              <a:lumOff val="60000"/>
            </a:schemeClr>
          </a:buClr>
          <a:buSzPct val="70000"/>
          <a:defRPr sz="2000" b="1" noProof="1">
            <a:solidFill>
              <a:srgbClr val="8CF4F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itchFamily="49" charset="0"/>
            <a:cs typeface="Consolas" pitchFamily="49" charset="0"/>
            <a:sym typeface="Wingdings" pitchFamily="2" charset="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14902</TotalTime>
  <Words>1251</Words>
  <Application>Microsoft Office PowerPoint</Application>
  <PresentationFormat>On-screen Show (4:3)</PresentationFormat>
  <Paragraphs>238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DOM Operations</vt:lpstr>
      <vt:lpstr>Table of Contents</vt:lpstr>
      <vt:lpstr>DOM Elements</vt:lpstr>
      <vt:lpstr>DOM Elements</vt:lpstr>
      <vt:lpstr>DOM Elements</vt:lpstr>
      <vt:lpstr>Traversing the DOM</vt:lpstr>
      <vt:lpstr>Traversing the DOM</vt:lpstr>
      <vt:lpstr>Traversing the DOM (2)</vt:lpstr>
      <vt:lpstr>Traversing the DOM - Example</vt:lpstr>
      <vt:lpstr>Traversing the DOM</vt:lpstr>
      <vt:lpstr>Using the Named  Elements in DOM Objects</vt:lpstr>
      <vt:lpstr>Using the Named Elements in DOM Objects</vt:lpstr>
      <vt:lpstr>Manipulating the DOM</vt:lpstr>
      <vt:lpstr>Manipulating the DOM</vt:lpstr>
      <vt:lpstr>Creating HTML elements</vt:lpstr>
      <vt:lpstr>Creating HTML Elements (2)</vt:lpstr>
      <vt:lpstr>Appending Elements  to the DOM</vt:lpstr>
      <vt:lpstr>Inserting Elements Before/After Other Element</vt:lpstr>
      <vt:lpstr>Inserting Elements After/Before Other Elements</vt:lpstr>
      <vt:lpstr>Removing Elements</vt:lpstr>
      <vt:lpstr>Removing Elements</vt:lpstr>
      <vt:lpstr>Altering the Elements</vt:lpstr>
      <vt:lpstr>Altering the Elements (2)</vt:lpstr>
      <vt:lpstr>Altering HTML Elements</vt:lpstr>
      <vt:lpstr>Altering the Style</vt:lpstr>
      <vt:lpstr>Altering HTML Element Style</vt:lpstr>
      <vt:lpstr>DOM Optimizations</vt:lpstr>
      <vt:lpstr>Appending DOM Elements</vt:lpstr>
      <vt:lpstr>Optimizing the  Appending of Elements</vt:lpstr>
      <vt:lpstr>Appending Elements (2)</vt:lpstr>
      <vt:lpstr>DocumentFragment</vt:lpstr>
      <vt:lpstr>Faster Creation of Elements</vt:lpstr>
      <vt:lpstr>Faster Creation of Elements</vt:lpstr>
      <vt:lpstr>Faster Creation of Elements</vt:lpstr>
      <vt:lpstr>DOM and DOM Manipulation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Doncho Minkov</cp:lastModifiedBy>
  <cp:revision>1253</cp:revision>
  <dcterms:created xsi:type="dcterms:W3CDTF">2006-08-16T00:00:00Z</dcterms:created>
  <dcterms:modified xsi:type="dcterms:W3CDTF">2013-11-27T12:41:41Z</dcterms:modified>
</cp:coreProperties>
</file>