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306" r:id="rId9"/>
    <p:sldId id="264" r:id="rId10"/>
    <p:sldId id="265" r:id="rId11"/>
    <p:sldId id="266" r:id="rId12"/>
    <p:sldId id="290" r:id="rId13"/>
    <p:sldId id="267" r:id="rId14"/>
    <p:sldId id="291" r:id="rId15"/>
    <p:sldId id="292" r:id="rId16"/>
    <p:sldId id="294" r:id="rId17"/>
    <p:sldId id="307" r:id="rId18"/>
    <p:sldId id="270" r:id="rId19"/>
    <p:sldId id="296" r:id="rId20"/>
    <p:sldId id="271" r:id="rId21"/>
    <p:sldId id="272" r:id="rId22"/>
    <p:sldId id="273" r:id="rId23"/>
    <p:sldId id="274" r:id="rId24"/>
    <p:sldId id="277" r:id="rId25"/>
    <p:sldId id="278" r:id="rId26"/>
    <p:sldId id="279" r:id="rId27"/>
    <p:sldId id="297" r:id="rId28"/>
    <p:sldId id="280" r:id="rId29"/>
    <p:sldId id="298" r:id="rId30"/>
    <p:sldId id="299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90CF1-7020-4AFC-8E1D-04E0173B1611}" type="datetimeFigureOut">
              <a:rPr lang="en-US" smtClean="0"/>
              <a:t>27-Nov-13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0D013-F410-42FE-B060-61D045B7C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19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0D013-F410-42FE-B060-61D045B7C1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92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F9E9D-DD9C-4A55-9774-3D55FD0E5B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45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799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A6FAC6DE-0C93-43E9-9490-939C7200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58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A6FAC6DE-0C93-43E9-9490-939C7200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27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56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635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0392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DOM-Level-3-Events/#event-types-lis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Event</a:t>
            </a:r>
            <a:r>
              <a:rPr lang="bg-BG" dirty="0" smtClean="0"/>
              <a:t>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Create a usable interface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3342" y="4647719"/>
            <a:ext cx="4287535" cy="684129"/>
          </a:xfrm>
        </p:spPr>
        <p:txBody>
          <a:bodyPr/>
          <a:lstStyle/>
          <a:p>
            <a:r>
              <a:rPr lang="en-US" sz="2800" dirty="0" smtClean="0"/>
              <a:t>Telerik Software Academy</a:t>
            </a:r>
            <a:endParaRPr lang="en-US" sz="2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97509" y="5322535"/>
            <a:ext cx="3705368" cy="769441"/>
          </a:xfrm>
        </p:spPr>
        <p:txBody>
          <a:bodyPr/>
          <a:lstStyle/>
          <a:p>
            <a:r>
              <a:rPr lang="en-US" sz="2200" dirty="0" smtClean="0">
                <a:hlinkClick r:id="rId3"/>
              </a:rPr>
              <a:t>http://academy.telerik.com</a:t>
            </a:r>
            <a:r>
              <a:rPr lang="en-US" sz="2200" dirty="0" smtClean="0"/>
              <a:t> </a:t>
            </a:r>
            <a:endParaRPr lang="en-US" sz="2200" dirty="0"/>
          </a:p>
        </p:txBody>
      </p:sp>
      <p:pic>
        <p:nvPicPr>
          <p:cNvPr id="14" name="Picture 8" descr="http://www.lnl.infn.it/~epics/WikiDumps/localhost/160px-javascript_icon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899619">
            <a:off x="4842160" y="4857257"/>
            <a:ext cx="867293" cy="867294"/>
          </a:xfrm>
          <a:prstGeom prst="rect">
            <a:avLst/>
          </a:prstGeom>
          <a:noFill/>
          <a:scene3d>
            <a:camera prst="perspectiveContrastingRightFacing" fov="3900000">
              <a:rot lat="1096793" lon="21059336" rev="21486019"/>
            </a:camera>
            <a:lightRig rig="threePt" dir="t"/>
          </a:scene3d>
        </p:spPr>
      </p:pic>
      <p:pic>
        <p:nvPicPr>
          <p:cNvPr id="16" name="Picture 4" descr="http://4.bp.blogspot.com/_Fyl1dFhmZf4/S-mjvhNO96I/AAAAAAAAATU/ZB_LbexAHYk/s320/javascript_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54591" y="549103"/>
            <a:ext cx="2514601" cy="1187794"/>
          </a:xfrm>
          <a:prstGeom prst="roundRect">
            <a:avLst>
              <a:gd name="adj" fmla="val 419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fforw.de/ffjs/image/logo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64885" y="666751"/>
            <a:ext cx="1328738" cy="1328738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54592" y="4572001"/>
            <a:ext cx="2514600" cy="171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21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04950"/>
            <a:ext cx="8686800" cy="5200650"/>
          </a:xfrm>
        </p:spPr>
        <p:txBody>
          <a:bodyPr/>
          <a:lstStyle/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en-US" dirty="0" smtClean="0"/>
              <a:t>The developer could register an event handler/listener for a specific event type and DOM element</a:t>
            </a:r>
          </a:p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en-US" dirty="0" smtClean="0"/>
              <a:t>The registration can be performed with: </a:t>
            </a:r>
          </a:p>
          <a:p>
            <a:pPr lvl="1">
              <a:spcBef>
                <a:spcPts val="450"/>
              </a:spcBef>
              <a:spcAft>
                <a:spcPts val="450"/>
              </a:spcAft>
            </a:pPr>
            <a:r>
              <a:rPr lang="en-US" dirty="0" smtClean="0"/>
              <a:t>HTML Attributes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Using DOM element properties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Using DOM event handler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35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HTML Attibute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2067233"/>
          </a:xfrm>
        </p:spPr>
        <p:txBody>
          <a:bodyPr/>
          <a:lstStyle/>
          <a:p>
            <a:r>
              <a:rPr lang="en-US" dirty="0" smtClean="0"/>
              <a:t>Event handlers can be attached by simply setting a value to the handler attribute</a:t>
            </a:r>
          </a:p>
          <a:p>
            <a:pPr lvl="1"/>
            <a:r>
              <a:rPr lang="en-US" dirty="0" smtClean="0"/>
              <a:t>This value is pure JavaScript and is not always a function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477405" y="3323572"/>
            <a:ext cx="6189190" cy="323165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1500" dirty="0"/>
              <a:t>&lt;button&gt;Click Me&lt;/button&gt;</a:t>
            </a:r>
          </a:p>
        </p:txBody>
      </p:sp>
      <p:sp>
        <p:nvSpPr>
          <p:cNvPr id="6" name="Down Arrow 5"/>
          <p:cNvSpPr/>
          <p:nvPr/>
        </p:nvSpPr>
        <p:spPr>
          <a:xfrm>
            <a:off x="1856603" y="3776528"/>
            <a:ext cx="315098" cy="361435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15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1477405" y="4271181"/>
            <a:ext cx="6310442" cy="3231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>
            <a:lvl1pPr indent="0" algn="ctr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5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l"/>
            <a:r>
              <a:rPr lang="en-US" dirty="0"/>
              <a:t>&lt;button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onclick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="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buttonClickFunction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()"</a:t>
            </a:r>
            <a:r>
              <a:rPr lang="en-US" dirty="0" smtClean="0"/>
              <a:t>&gt;</a:t>
            </a:r>
            <a:r>
              <a:rPr lang="en-US" dirty="0"/>
              <a:t>Click Me&lt;/button&gt;</a:t>
            </a:r>
          </a:p>
        </p:txBody>
      </p:sp>
      <p:sp>
        <p:nvSpPr>
          <p:cNvPr id="8" name="Down Arrow 7"/>
          <p:cNvSpPr/>
          <p:nvPr/>
        </p:nvSpPr>
        <p:spPr>
          <a:xfrm rot="10800000">
            <a:off x="4183714" y="4727564"/>
            <a:ext cx="315098" cy="361435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15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1477405" y="5218790"/>
            <a:ext cx="6310442" cy="7848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>
            <a:defPPr>
              <a:defRPr lang="en-US"/>
            </a:defPPr>
            <a:lvl1pPr indent="0" algn="ctr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15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l"/>
            <a:r>
              <a:rPr lang="en-US" dirty="0"/>
              <a:t>function </a:t>
            </a:r>
            <a:r>
              <a:rPr lang="en-US" dirty="0" err="1"/>
              <a:t>buttonClickFunction</a:t>
            </a:r>
            <a:r>
              <a:rPr lang="en-US" dirty="0" smtClean="0"/>
              <a:t>() {</a:t>
            </a:r>
            <a:endParaRPr lang="en-US" dirty="0"/>
          </a:p>
          <a:p>
            <a:pPr algn="l"/>
            <a:r>
              <a:rPr lang="en-US" dirty="0" smtClean="0"/>
              <a:t>  console.log("You </a:t>
            </a:r>
            <a:r>
              <a:rPr lang="en-US" dirty="0"/>
              <a:t>click the </a:t>
            </a:r>
            <a:r>
              <a:rPr lang="en-US" dirty="0" smtClean="0"/>
              <a:t>Button");</a:t>
            </a:r>
            <a:endParaRPr lang="en-US" dirty="0"/>
          </a:p>
          <a:p>
            <a:pPr algn="l"/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288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Register Event Handlers using HTML Attributes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786003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69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862" y="338014"/>
            <a:ext cx="7385538" cy="838200"/>
          </a:xfrm>
        </p:spPr>
        <p:txBody>
          <a:bodyPr/>
          <a:lstStyle/>
          <a:p>
            <a:r>
              <a:rPr lang="en-US" dirty="0"/>
              <a:t>Using DOM </a:t>
            </a:r>
            <a:r>
              <a:rPr lang="en-US" dirty="0" smtClean="0"/>
              <a:t>Element </a:t>
            </a:r>
            <a:br>
              <a:rPr lang="en-US" dirty="0" smtClean="0"/>
            </a:br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91065"/>
            <a:ext cx="8686800" cy="1740878"/>
          </a:xfrm>
        </p:spPr>
        <p:txBody>
          <a:bodyPr/>
          <a:lstStyle/>
          <a:p>
            <a:r>
              <a:rPr lang="en-US" dirty="0" smtClean="0"/>
              <a:t>Use standard DOM events on certain DOM element and assign a reference to a function</a:t>
            </a:r>
          </a:p>
          <a:p>
            <a:pPr lvl="1"/>
            <a:r>
              <a:rPr lang="en-US" dirty="0" smtClean="0"/>
              <a:t>Can be anonymous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536331" y="3746794"/>
            <a:ext cx="8071338" cy="19005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&lt;button id="click-button"&gt;Click me&lt;/button&gt;</a:t>
            </a:r>
            <a:endParaRPr lang="en-US" dirty="0"/>
          </a:p>
          <a:p>
            <a:pPr>
              <a:spcBef>
                <a:spcPts val="900"/>
              </a:spcBef>
            </a:pPr>
            <a:r>
              <a:rPr lang="en-US" dirty="0" smtClean="0"/>
              <a:t>var </a:t>
            </a:r>
            <a:r>
              <a:rPr lang="en-US" dirty="0"/>
              <a:t>button = </a:t>
            </a:r>
            <a:r>
              <a:rPr lang="en-US" dirty="0" err="1"/>
              <a:t>document.getElementById</a:t>
            </a:r>
            <a:r>
              <a:rPr lang="en-US" dirty="0" smtClean="0"/>
              <a:t>("click-button");</a:t>
            </a:r>
            <a:endParaRPr lang="en-US" dirty="0"/>
          </a:p>
          <a:p>
            <a:pPr>
              <a:spcBef>
                <a:spcPts val="900"/>
              </a:spcBef>
            </a:pPr>
            <a:r>
              <a:rPr lang="en-US" dirty="0" smtClean="0"/>
              <a:t>button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.onclick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function </a:t>
            </a:r>
            <a:r>
              <a:rPr lang="en-US" dirty="0" err="1" smtClean="0"/>
              <a:t>onButtonClick</a:t>
            </a:r>
            <a:r>
              <a:rPr lang="en-US" dirty="0" smtClean="0"/>
              <a:t>() {</a:t>
            </a:r>
            <a:endParaRPr lang="en-US" dirty="0"/>
          </a:p>
          <a:p>
            <a:r>
              <a:rPr lang="en-US" dirty="0" smtClean="0"/>
              <a:t>  console.log("You clicked </a:t>
            </a:r>
            <a:r>
              <a:rPr lang="en-US" dirty="0"/>
              <a:t>the </a:t>
            </a:r>
            <a:r>
              <a:rPr lang="en-US" dirty="0" smtClean="0"/>
              <a:t>button");</a:t>
            </a:r>
            <a:endParaRPr lang="en-US" dirty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480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343150"/>
            <a:ext cx="7924800" cy="1485902"/>
          </a:xfrm>
        </p:spPr>
        <p:txBody>
          <a:bodyPr/>
          <a:lstStyle/>
          <a:p>
            <a:r>
              <a:rPr lang="en-US" dirty="0"/>
              <a:t>Using DOM </a:t>
            </a:r>
            <a:r>
              <a:rPr lang="en-US" dirty="0" smtClean="0"/>
              <a:t>Element </a:t>
            </a:r>
            <a:r>
              <a:rPr lang="en-US" dirty="0"/>
              <a:t>Properties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786003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85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1"/>
            <a:ext cx="8686800" cy="3405554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/>
              <a:t>The standard way for attaching event handlers </a:t>
            </a:r>
            <a:r>
              <a:rPr lang="en-US" sz="3200" dirty="0"/>
              <a:t>to </a:t>
            </a:r>
            <a:r>
              <a:rPr lang="en-US" sz="3200" dirty="0" smtClean="0"/>
              <a:t>DOM</a:t>
            </a:r>
          </a:p>
          <a:p>
            <a:pPr lvl="1"/>
            <a:r>
              <a:rPr lang="en-US" dirty="0" smtClean="0"/>
              <a:t>The Basic </a:t>
            </a:r>
            <a:r>
              <a:rPr lang="en-US" dirty="0"/>
              <a:t>Syntax is</a:t>
            </a:r>
            <a:r>
              <a:rPr lang="en-US" dirty="0" smtClean="0"/>
              <a:t>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4460301"/>
            <a:ext cx="8077200" cy="1746632"/>
          </a:xfrm>
        </p:spPr>
        <p:txBody>
          <a:bodyPr/>
          <a:lstStyle/>
          <a:p>
            <a:r>
              <a:rPr lang="en-US" dirty="0" smtClean="0"/>
              <a:t>var button = </a:t>
            </a:r>
            <a:r>
              <a:rPr lang="en-US" dirty="0" err="1" smtClean="0"/>
              <a:t>document.getElementById</a:t>
            </a:r>
            <a:r>
              <a:rPr lang="en-US" dirty="0" smtClean="0"/>
              <a:t>("click-button");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button.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addEventListener</a:t>
            </a:r>
            <a:r>
              <a:rPr lang="en-US" dirty="0"/>
              <a:t>("click</a:t>
            </a:r>
            <a:r>
              <a:rPr lang="en-US" dirty="0" smtClean="0"/>
              <a:t>", function () {</a:t>
            </a:r>
            <a:endParaRPr lang="en-US" dirty="0"/>
          </a:p>
          <a:p>
            <a:r>
              <a:rPr lang="en-US" dirty="0" smtClean="0"/>
              <a:t>  console.log("</a:t>
            </a:r>
            <a:r>
              <a:rPr lang="en-US" dirty="0"/>
              <a:t>You </a:t>
            </a:r>
            <a:r>
              <a:rPr lang="en-US" dirty="0" smtClean="0"/>
              <a:t>clicked </a:t>
            </a:r>
            <a:r>
              <a:rPr lang="en-US" dirty="0"/>
              <a:t>me</a:t>
            </a:r>
            <a:r>
              <a:rPr lang="en-US" dirty="0" smtClean="0"/>
              <a:t>");  </a:t>
            </a:r>
          </a:p>
          <a:p>
            <a:r>
              <a:rPr lang="en-US" dirty="0" smtClean="0"/>
              <a:t>}, false</a:t>
            </a:r>
            <a:r>
              <a:rPr lang="en-US" dirty="0"/>
              <a:t>);</a:t>
            </a:r>
          </a:p>
          <a:p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533399" y="2748400"/>
            <a:ext cx="8077201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domElement.addEventListener</a:t>
            </a:r>
            <a:r>
              <a:rPr lang="en-US" dirty="0" smtClean="0"/>
              <a:t>(</a:t>
            </a:r>
            <a:r>
              <a:rPr lang="en-US" dirty="0" err="1" smtClean="0"/>
              <a:t>eventType</a:t>
            </a:r>
            <a:r>
              <a:rPr lang="en-US" dirty="0" smtClean="0"/>
              <a:t>,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</a:t>
            </a:r>
            <a:r>
              <a:rPr lang="en-US" dirty="0" err="1" smtClean="0"/>
              <a:t>eventHandler</a:t>
            </a:r>
            <a:r>
              <a:rPr lang="en-US" dirty="0" smtClean="0"/>
              <a:t>,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</a:t>
            </a:r>
            <a:r>
              <a:rPr lang="en-US" dirty="0" err="1" smtClean="0"/>
              <a:t>isCaptureEvent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44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Registering Event Handlers Using DOM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88271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66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597" y="1130808"/>
            <a:ext cx="7924800" cy="685800"/>
          </a:xfrm>
        </p:spPr>
        <p:txBody>
          <a:bodyPr/>
          <a:lstStyle/>
          <a:p>
            <a:r>
              <a:rPr lang="en-US" dirty="0" smtClean="0"/>
              <a:t>The Event Object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073924"/>
            <a:ext cx="7924800" cy="569120"/>
          </a:xfrm>
        </p:spPr>
        <p:txBody>
          <a:bodyPr/>
          <a:lstStyle/>
          <a:p>
            <a:r>
              <a:rPr lang="en-US" dirty="0" smtClean="0"/>
              <a:t>Get the Event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94498">
            <a:off x="2633472" y="3088574"/>
            <a:ext cx="3877056" cy="290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741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560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event handlers have </a:t>
            </a:r>
            <a:r>
              <a:rPr lang="en-US" dirty="0"/>
              <a:t>access </a:t>
            </a:r>
            <a:r>
              <a:rPr lang="en-US" dirty="0" smtClean="0"/>
              <a:t>to the event object </a:t>
            </a:r>
            <a:r>
              <a:rPr lang="en-US" dirty="0"/>
              <a:t>passed </a:t>
            </a:r>
            <a:r>
              <a:rPr lang="en-US" dirty="0" smtClean="0"/>
              <a:t>as function parameter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event object contains information about: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</a:t>
            </a:r>
            <a:r>
              <a:rPr lang="en-US" dirty="0"/>
              <a:t> of the event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target</a:t>
            </a:r>
            <a:r>
              <a:rPr lang="en-US" dirty="0"/>
              <a:t> of the event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key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 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that was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pressed</a:t>
            </a:r>
            <a:r>
              <a:rPr lang="en-US" dirty="0"/>
              <a:t> </a:t>
            </a:r>
            <a:r>
              <a:rPr lang="en-US" dirty="0" smtClean="0"/>
              <a:t>when a </a:t>
            </a:r>
            <a:br>
              <a:rPr lang="en-US" dirty="0" smtClean="0"/>
            </a:br>
            <a:r>
              <a:rPr lang="en-US" dirty="0" smtClean="0"/>
              <a:t>keyboard event was fired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mouse button that was pressed</a:t>
            </a:r>
            <a:r>
              <a:rPr lang="en-US" dirty="0" smtClean="0"/>
              <a:t> when a</a:t>
            </a:r>
            <a:br>
              <a:rPr lang="en-US" dirty="0" smtClean="0"/>
            </a:br>
            <a:r>
              <a:rPr lang="en-US" dirty="0" smtClean="0"/>
              <a:t> mouse event was fired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position</a:t>
            </a:r>
            <a:r>
              <a:rPr lang="en-US" dirty="0" smtClean="0"/>
              <a:t> of the mouse on the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93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</a:t>
            </a:r>
            <a:r>
              <a:rPr lang="en-US" dirty="0" smtClean="0"/>
              <a:t>Object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55370"/>
            <a:ext cx="8686800" cy="1151791"/>
          </a:xfrm>
        </p:spPr>
        <p:txBody>
          <a:bodyPr/>
          <a:lstStyle/>
          <a:p>
            <a:r>
              <a:rPr lang="en-US" dirty="0" smtClean="0"/>
              <a:t>The event object is accessible as the only argument of the function handler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461596" y="2031347"/>
            <a:ext cx="8220809" cy="1869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18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onButtonClick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(event)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console.log(</a:t>
            </a:r>
            <a:r>
              <a:rPr lang="en-US" sz="18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event.target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console.log(</a:t>
            </a:r>
            <a:r>
              <a:rPr lang="en-US" sz="18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event.type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console.log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("(" + </a:t>
            </a:r>
            <a:r>
              <a:rPr lang="en-US" sz="18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event.clientX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+ ", " + </a:t>
            </a:r>
            <a:r>
              <a:rPr lang="en-US" sz="18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event.clientY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+ 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")");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button.addEventListener("click", </a:t>
            </a:r>
            <a:r>
              <a:rPr lang="en-US" sz="18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onButtonClick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, false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3901090"/>
            <a:ext cx="8686800" cy="1798551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Yet, there is IE - it does not pass event object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Keeps the event object in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window.event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Fortunately there </a:t>
            </a:r>
            <a:r>
              <a:rPr lang="en-US" dirty="0"/>
              <a:t>is a simple fix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61595" y="5645281"/>
            <a:ext cx="8220809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18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onButtonClick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(event) {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if(!event) event = </a:t>
            </a:r>
            <a:r>
              <a:rPr lang="en-US" sz="18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window.event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// Your code…</a:t>
            </a:r>
            <a:endParaRPr lang="en-US" sz="18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835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0246"/>
            <a:ext cx="8686800" cy="519332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JavaScript Event Model</a:t>
            </a:r>
          </a:p>
          <a:p>
            <a:pPr>
              <a:lnSpc>
                <a:spcPct val="100000"/>
              </a:lnSpc>
            </a:pPr>
            <a:r>
              <a:rPr lang="en-US" dirty="0"/>
              <a:t>Event </a:t>
            </a:r>
            <a:r>
              <a:rPr lang="en-US" dirty="0" smtClean="0"/>
              <a:t>Registration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HTML Attributes, DOM Properties and Methods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Event Object</a:t>
            </a:r>
          </a:p>
          <a:p>
            <a:pPr>
              <a:lnSpc>
                <a:spcPct val="100000"/>
              </a:lnSpc>
            </a:pPr>
            <a:r>
              <a:rPr lang="en-US" dirty="0"/>
              <a:t>Cross-Browser Event Handler</a:t>
            </a:r>
          </a:p>
          <a:p>
            <a:pPr>
              <a:lnSpc>
                <a:spcPct val="100000"/>
              </a:lnSpc>
            </a:pPr>
            <a:r>
              <a:rPr lang="en-US" dirty="0"/>
              <a:t>Capturing and Bubbling Events</a:t>
            </a:r>
          </a:p>
          <a:p>
            <a:pPr>
              <a:lnSpc>
                <a:spcPct val="100000"/>
              </a:lnSpc>
            </a:pPr>
            <a:r>
              <a:rPr lang="en-US" dirty="0"/>
              <a:t>Custom </a:t>
            </a:r>
            <a:r>
              <a:rPr lang="en-US" dirty="0" smtClean="0"/>
              <a:t>Events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77782">
            <a:off x="6159114" y="4452971"/>
            <a:ext cx="2486341" cy="186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4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531918"/>
            <a:ext cx="7924800" cy="685800"/>
          </a:xfrm>
        </p:spPr>
        <p:txBody>
          <a:bodyPr/>
          <a:lstStyle/>
          <a:p>
            <a:r>
              <a:rPr lang="en-US" dirty="0" smtClean="0"/>
              <a:t>Event Object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317573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184" y="3176554"/>
            <a:ext cx="4273632" cy="284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82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600200" y="2914651"/>
            <a:ext cx="6159843" cy="514350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Cross-Browser</a:t>
            </a:r>
            <a:r>
              <a:rPr lang="en-US" b="0" dirty="0">
                <a:effectLst/>
              </a:rPr>
              <a:t> </a:t>
            </a:r>
            <a:r>
              <a:rPr lang="en-US" dirty="0" smtClean="0"/>
              <a:t>Event Handler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3873927"/>
            <a:ext cx="7924800" cy="569120"/>
          </a:xfrm>
        </p:spPr>
        <p:txBody>
          <a:bodyPr/>
          <a:lstStyle/>
          <a:p>
            <a:r>
              <a:rPr lang="en-US" dirty="0" smtClean="0"/>
              <a:t>Remember a certain browser?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10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Cross-browser </a:t>
            </a:r>
            <a:r>
              <a:rPr lang="en-US" dirty="0"/>
              <a:t>Compatibility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1648"/>
            <a:ext cx="8686800" cy="22072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addEventListener</a:t>
            </a:r>
            <a:r>
              <a:rPr lang="en-US" sz="3000" dirty="0" smtClean="0"/>
              <a:t> is n0t supported everywhere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Older versions of IE have their own method to attach event handlers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attachEvent("on" + eventType, handler)</a:t>
            </a:r>
            <a:endParaRPr lang="en-US" sz="2600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371475" y="2991948"/>
            <a:ext cx="840105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domElement.attachEvent</a:t>
            </a:r>
            <a:r>
              <a:rPr lang="en-US" dirty="0" smtClean="0"/>
              <a:t>("on" </a:t>
            </a:r>
            <a:r>
              <a:rPr lang="en-US" dirty="0"/>
              <a:t>+ </a:t>
            </a:r>
            <a:r>
              <a:rPr lang="en-US" dirty="0" smtClean="0"/>
              <a:t>eventType, </a:t>
            </a:r>
            <a:r>
              <a:rPr lang="en-US" dirty="0" err="1" smtClean="0"/>
              <a:t>eventHander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371475" y="3941863"/>
            <a:ext cx="8401050" cy="27853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// Up to IE8</a:t>
            </a:r>
          </a:p>
          <a:p>
            <a:r>
              <a:rPr lang="en-US" dirty="0" smtClean="0"/>
              <a:t>if (</a:t>
            </a:r>
            <a:r>
              <a:rPr lang="en-US" dirty="0" err="1" smtClean="0"/>
              <a:t>document.attachEvent</a:t>
            </a:r>
            <a:r>
              <a:rPr lang="en-US" dirty="0" smtClean="0"/>
              <a:t>){ </a:t>
            </a:r>
          </a:p>
          <a:p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domElement.attachEvent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(…)</a:t>
            </a:r>
            <a:r>
              <a:rPr lang="en-US" dirty="0" smtClean="0"/>
              <a:t>;}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// IE 9, IE 10, Firefox, Chrome, Opera, Safari</a:t>
            </a:r>
          </a:p>
          <a:p>
            <a:r>
              <a:rPr lang="en-US" dirty="0" smtClean="0"/>
              <a:t>else if (</a:t>
            </a:r>
            <a:r>
              <a:rPr lang="en-US" dirty="0" err="1" smtClean="0"/>
              <a:t>document.addEventListener</a:t>
            </a:r>
            <a:r>
              <a:rPr lang="en-US" dirty="0" smtClean="0"/>
              <a:t>) {   </a:t>
            </a:r>
          </a:p>
          <a:p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domElement.addEventListener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(…)</a:t>
            </a:r>
            <a:r>
              <a:rPr lang="en-US" dirty="0" smtClean="0"/>
              <a:t>; }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// </a:t>
            </a:r>
            <a:r>
              <a:rPr lang="en-US" dirty="0" err="1" smtClean="0"/>
              <a:t>Reeeally</a:t>
            </a:r>
            <a:r>
              <a:rPr lang="en-US" dirty="0" smtClean="0"/>
              <a:t> old browsers</a:t>
            </a:r>
          </a:p>
          <a:p>
            <a:r>
              <a:rPr lang="en-US" dirty="0" smtClean="0"/>
              <a:t>else {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domElement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["on" + eventType] = handler</a:t>
            </a:r>
            <a:r>
              <a:rPr lang="en-US" dirty="0" smtClean="0"/>
              <a:t>; }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3414352"/>
            <a:ext cx="8686800" cy="550985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 smtClean="0"/>
              <a:t>Use feature detection: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54603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CrossBrouser Event Handler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228600" y="800100"/>
            <a:ext cx="8686800" cy="300696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This can be wrapped in a method: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Create </a:t>
            </a:r>
            <a:r>
              <a:rPr lang="en-US" dirty="0"/>
              <a:t>a function with three </a:t>
            </a:r>
            <a:r>
              <a:rPr lang="en-US" dirty="0" smtClean="0"/>
              <a:t>parameters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Target element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Event type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Event handler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the method your browser supports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38940">
            <a:off x="3230087" y="4364511"/>
            <a:ext cx="2220685" cy="209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60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>Cross-Browser 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>
                  <a:reflection blurRad="12000" stA="20000" endPos="50000" dist="12700" dir="5400000" sy="-100000" algn="bl" rotWithShape="0"/>
                </a:effectLst>
              </a:rPr>
              <a:t>Event Handler</a:t>
            </a:r>
            <a:endParaRPr lang="en-US" dirty="0">
              <a:effectLst>
                <a:reflection blurRad="12000" stA="20000" endPos="50000" dist="12700" dir="5400000" sy="-100000" algn="bl" rotWithShape="0"/>
              </a:effectLst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815941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64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Capturing and Bubbling Events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926681"/>
            <a:ext cx="7924800" cy="569120"/>
          </a:xfrm>
        </p:spPr>
        <p:txBody>
          <a:bodyPr/>
          <a:lstStyle/>
          <a:p>
            <a:r>
              <a:rPr lang="en-US" dirty="0" smtClean="0"/>
              <a:t>Top to Bottom and the other way around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62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Chain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0050" y="870448"/>
            <a:ext cx="8343900" cy="1077218"/>
          </a:xfrm>
        </p:spPr>
        <p:txBody>
          <a:bodyPr/>
          <a:lstStyle/>
          <a:p>
            <a:r>
              <a:rPr lang="en-US" sz="3200" dirty="0" smtClean="0"/>
              <a:t>When the user clicks on an HTML element, the event is also fired on all of its parents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00100" y="2068587"/>
            <a:ext cx="7543800" cy="2862322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  </a:t>
            </a:r>
            <a:r>
              <a:rPr lang="en-US" dirty="0" smtClean="0"/>
              <a:t>&lt;</a:t>
            </a:r>
            <a:r>
              <a:rPr lang="en-US" dirty="0"/>
              <a:t>body&gt;</a:t>
            </a:r>
          </a:p>
          <a:p>
            <a:r>
              <a:rPr lang="en-US" dirty="0" smtClean="0"/>
              <a:t>    &lt;div&gt;</a:t>
            </a:r>
            <a:r>
              <a:rPr lang="en-US" dirty="0"/>
              <a:t>		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&lt;button&gt;</a:t>
            </a:r>
          </a:p>
          <a:p>
            <a:r>
              <a:rPr lang="en-US" dirty="0"/>
              <a:t> </a:t>
            </a:r>
            <a:r>
              <a:rPr lang="en-US" dirty="0" smtClean="0"/>
              <a:t>       Click Me</a:t>
            </a:r>
          </a:p>
          <a:p>
            <a:r>
              <a:rPr lang="en-US" dirty="0"/>
              <a:t> </a:t>
            </a:r>
            <a:r>
              <a:rPr lang="en-US" dirty="0" smtClean="0"/>
              <a:t>     &lt;/button&gt; </a:t>
            </a:r>
          </a:p>
          <a:p>
            <a:r>
              <a:rPr lang="en-US" dirty="0"/>
              <a:t> </a:t>
            </a:r>
            <a:r>
              <a:rPr lang="en-US" dirty="0" smtClean="0"/>
              <a:t>   &lt;/</a:t>
            </a:r>
            <a:r>
              <a:rPr lang="en-US" dirty="0"/>
              <a:t>div&gt;	</a:t>
            </a:r>
          </a:p>
          <a:p>
            <a:r>
              <a:rPr lang="en-US" dirty="0"/>
              <a:t>  </a:t>
            </a:r>
            <a:r>
              <a:rPr lang="en-US" dirty="0" smtClean="0"/>
              <a:t>&lt;/</a:t>
            </a:r>
            <a:r>
              <a:rPr lang="en-US" dirty="0"/>
              <a:t>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00050" y="5059423"/>
            <a:ext cx="8343900" cy="16414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The button is still the target, but the click event is fired </a:t>
            </a:r>
            <a:r>
              <a:rPr lang="en-US" sz="3200" dirty="0" smtClean="0"/>
              <a:t>on all </a:t>
            </a:r>
            <a:r>
              <a:rPr lang="en-US" sz="3200" dirty="0"/>
              <a:t>of its parents</a:t>
            </a:r>
          </a:p>
          <a:p>
            <a:pPr lvl="1"/>
            <a:r>
              <a:rPr lang="en-US" dirty="0" smtClean="0"/>
              <a:t>An event is fired on all elements in the chain</a:t>
            </a:r>
          </a:p>
        </p:txBody>
      </p:sp>
      <p:sp>
        <p:nvSpPr>
          <p:cNvPr id="2" name="Left Arrow 1"/>
          <p:cNvSpPr/>
          <p:nvPr/>
        </p:nvSpPr>
        <p:spPr>
          <a:xfrm rot="2258630">
            <a:off x="3031490" y="3698871"/>
            <a:ext cx="1117600" cy="733663"/>
          </a:xfrm>
          <a:prstGeom prst="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Click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Left Arrow 2"/>
          <p:cNvSpPr/>
          <p:nvPr/>
        </p:nvSpPr>
        <p:spPr>
          <a:xfrm>
            <a:off x="2961876" y="2981008"/>
            <a:ext cx="726204" cy="462466"/>
          </a:xfrm>
          <a:prstGeom prst="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2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Fired</a:t>
            </a:r>
            <a:endParaRPr lang="en-US" sz="12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Left Arrow 19"/>
          <p:cNvSpPr/>
          <p:nvPr/>
        </p:nvSpPr>
        <p:spPr>
          <a:xfrm>
            <a:off x="2450302" y="2661958"/>
            <a:ext cx="726204" cy="462466"/>
          </a:xfrm>
          <a:prstGeom prst="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2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Fired</a:t>
            </a:r>
            <a:endParaRPr lang="en-US" sz="12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eft Arrow 20"/>
          <p:cNvSpPr/>
          <p:nvPr/>
        </p:nvSpPr>
        <p:spPr>
          <a:xfrm>
            <a:off x="2164552" y="2343804"/>
            <a:ext cx="726204" cy="462466"/>
          </a:xfrm>
          <a:prstGeom prst="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2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Fired</a:t>
            </a:r>
            <a:endParaRPr lang="en-US" sz="12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eft Arrow 21"/>
          <p:cNvSpPr/>
          <p:nvPr/>
        </p:nvSpPr>
        <p:spPr>
          <a:xfrm>
            <a:off x="1818876" y="2048800"/>
            <a:ext cx="726204" cy="462466"/>
          </a:xfrm>
          <a:prstGeom prst="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2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Fired</a:t>
            </a:r>
            <a:endParaRPr lang="en-US" sz="12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27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0" grpId="0" animBg="1"/>
      <p:bldP spid="21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Event Chain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0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Types of Event Chains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85221"/>
            <a:ext cx="8686800" cy="5295481"/>
          </a:xfrm>
        </p:spPr>
        <p:txBody>
          <a:bodyPr/>
          <a:lstStyle/>
          <a:p>
            <a:r>
              <a:rPr lang="en-US" dirty="0" smtClean="0"/>
              <a:t>There are two types of event chains</a:t>
            </a:r>
          </a:p>
          <a:p>
            <a:pPr lvl="1"/>
            <a:r>
              <a:rPr lang="en-US" dirty="0" smtClean="0"/>
              <a:t>Capturing and Bubbling</a:t>
            </a:r>
          </a:p>
          <a:p>
            <a:r>
              <a:rPr lang="en-US" dirty="0" smtClean="0"/>
              <a:t>Bubbling handlers bubble up to the parent</a:t>
            </a:r>
          </a:p>
          <a:p>
            <a:pPr lvl="1"/>
            <a:r>
              <a:rPr lang="en-US" dirty="0" smtClean="0"/>
              <a:t>The first executed handler is on the target</a:t>
            </a:r>
          </a:p>
          <a:p>
            <a:pPr lvl="1"/>
            <a:r>
              <a:rPr lang="en-US" dirty="0" smtClean="0"/>
              <a:t>Then its parent's, and its parent's, etc…</a:t>
            </a:r>
          </a:p>
          <a:p>
            <a:r>
              <a:rPr lang="en-US" dirty="0" smtClean="0"/>
              <a:t>Capturing handlers go down the chain</a:t>
            </a:r>
          </a:p>
          <a:p>
            <a:pPr lvl="1"/>
            <a:r>
              <a:rPr lang="en-US" dirty="0" smtClean="0"/>
              <a:t>The first executed handler is on the parent of all</a:t>
            </a:r>
          </a:p>
          <a:p>
            <a:pPr lvl="1"/>
            <a:r>
              <a:rPr lang="en-US" dirty="0" smtClean="0"/>
              <a:t>The last executed handler is on the target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8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75169"/>
            <a:ext cx="8686800" cy="1705721"/>
          </a:xfrm>
        </p:spPr>
        <p:txBody>
          <a:bodyPr/>
          <a:lstStyle/>
          <a:p>
            <a:r>
              <a:rPr lang="en-US" dirty="0" smtClean="0"/>
              <a:t>Capturing goes down the event chain</a:t>
            </a:r>
          </a:p>
          <a:p>
            <a:pPr lvl="1"/>
            <a:r>
              <a:rPr lang="en-US" dirty="0" smtClean="0"/>
              <a:t>The first executed handler is the one of the parent of all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01026" y="3127147"/>
            <a:ext cx="244662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01026" y="3873573"/>
            <a:ext cx="244662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01026" y="4619999"/>
            <a:ext cx="244662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01025" y="5366425"/>
            <a:ext cx="244662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Left Arrow 12"/>
          <p:cNvSpPr/>
          <p:nvPr/>
        </p:nvSpPr>
        <p:spPr>
          <a:xfrm>
            <a:off x="5923742" y="5221661"/>
            <a:ext cx="1019666" cy="654417"/>
          </a:xfrm>
          <a:prstGeom prst="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Left Arrow 14"/>
          <p:cNvSpPr/>
          <p:nvPr/>
        </p:nvSpPr>
        <p:spPr>
          <a:xfrm>
            <a:off x="5923742" y="4481442"/>
            <a:ext cx="1019666" cy="654417"/>
          </a:xfrm>
          <a:prstGeom prst="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Left Arrow 16"/>
          <p:cNvSpPr/>
          <p:nvPr/>
        </p:nvSpPr>
        <p:spPr>
          <a:xfrm>
            <a:off x="5923742" y="3728809"/>
            <a:ext cx="1019666" cy="654417"/>
          </a:xfrm>
          <a:prstGeom prst="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Left Arrow 18"/>
          <p:cNvSpPr/>
          <p:nvPr/>
        </p:nvSpPr>
        <p:spPr>
          <a:xfrm>
            <a:off x="5923743" y="2976176"/>
            <a:ext cx="1019666" cy="654417"/>
          </a:xfrm>
          <a:prstGeom prst="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Curved Right Arrow 4"/>
          <p:cNvSpPr/>
          <p:nvPr/>
        </p:nvSpPr>
        <p:spPr>
          <a:xfrm>
            <a:off x="1788603" y="3153406"/>
            <a:ext cx="1215851" cy="2613129"/>
          </a:xfrm>
          <a:prstGeom prst="curvedRigh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0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843747" y="5994791"/>
            <a:ext cx="3361180" cy="510778"/>
          </a:xfrm>
          <a:prstGeom prst="round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</a:t>
            </a:r>
            <a:r>
              <a:rPr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clicks </a:t>
            </a: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Button</a:t>
            </a:r>
          </a:p>
        </p:txBody>
      </p:sp>
    </p:spTree>
    <p:extLst>
      <p:ext uri="{BB962C8B-B14F-4D97-AF65-F5344CB8AC3E}">
        <p14:creationId xmlns:p14="http://schemas.microsoft.com/office/powerpoint/2010/main" val="79314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7" grpId="0" animBg="1"/>
      <p:bldP spid="19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598" y="1779814"/>
            <a:ext cx="7924800" cy="685800"/>
          </a:xfrm>
        </p:spPr>
        <p:txBody>
          <a:bodyPr/>
          <a:lstStyle/>
          <a:p>
            <a:r>
              <a:rPr lang="en-US" dirty="0" smtClean="0"/>
              <a:t>JavaScript Event Model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936" y="3107004"/>
            <a:ext cx="3286125" cy="2876550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24135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75169"/>
            <a:ext cx="8686800" cy="1705721"/>
          </a:xfrm>
        </p:spPr>
        <p:txBody>
          <a:bodyPr/>
          <a:lstStyle/>
          <a:p>
            <a:r>
              <a:rPr lang="en-US" dirty="0" smtClean="0"/>
              <a:t>Bubbling bubbles up the event chain</a:t>
            </a:r>
          </a:p>
          <a:p>
            <a:pPr lvl="1"/>
            <a:r>
              <a:rPr lang="en-US" dirty="0" smtClean="0"/>
              <a:t>The first executed handler is the one on the target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01026" y="3127147"/>
            <a:ext cx="244662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01026" y="3873573"/>
            <a:ext cx="244662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01026" y="4619999"/>
            <a:ext cx="244662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01025" y="5366425"/>
            <a:ext cx="244662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Left Arrow 12"/>
          <p:cNvSpPr/>
          <p:nvPr/>
        </p:nvSpPr>
        <p:spPr>
          <a:xfrm>
            <a:off x="5923742" y="5221661"/>
            <a:ext cx="1019666" cy="654417"/>
          </a:xfrm>
          <a:prstGeom prst="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Left Arrow 14"/>
          <p:cNvSpPr/>
          <p:nvPr/>
        </p:nvSpPr>
        <p:spPr>
          <a:xfrm>
            <a:off x="5923742" y="4481442"/>
            <a:ext cx="1019666" cy="654417"/>
          </a:xfrm>
          <a:prstGeom prst="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Left Arrow 16"/>
          <p:cNvSpPr/>
          <p:nvPr/>
        </p:nvSpPr>
        <p:spPr>
          <a:xfrm>
            <a:off x="5923742" y="3728809"/>
            <a:ext cx="1019666" cy="654417"/>
          </a:xfrm>
          <a:prstGeom prst="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Left Arrow 18"/>
          <p:cNvSpPr/>
          <p:nvPr/>
        </p:nvSpPr>
        <p:spPr>
          <a:xfrm>
            <a:off x="5923743" y="2976176"/>
            <a:ext cx="1019666" cy="654417"/>
          </a:xfrm>
          <a:prstGeom prst="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Curved Left Arrow 3"/>
          <p:cNvSpPr/>
          <p:nvPr/>
        </p:nvSpPr>
        <p:spPr>
          <a:xfrm flipH="1" flipV="1">
            <a:off x="1738365" y="3127145"/>
            <a:ext cx="1286188" cy="2639387"/>
          </a:xfrm>
          <a:prstGeom prst="curved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0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843747" y="5994791"/>
            <a:ext cx="3361180" cy="510778"/>
          </a:xfrm>
          <a:prstGeom prst="round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</a:t>
            </a:r>
            <a:r>
              <a:rPr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clicks </a:t>
            </a: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Button</a:t>
            </a:r>
          </a:p>
        </p:txBody>
      </p:sp>
    </p:spTree>
    <p:extLst>
      <p:ext uri="{BB962C8B-B14F-4D97-AF65-F5344CB8AC3E}">
        <p14:creationId xmlns:p14="http://schemas.microsoft.com/office/powerpoint/2010/main" val="278837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7" grpId="0" animBg="1"/>
      <p:bldP spid="19" grpId="0" animBg="1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61255" y="2476921"/>
            <a:ext cx="4280600" cy="1386670"/>
          </a:xfrm>
        </p:spPr>
        <p:txBody>
          <a:bodyPr/>
          <a:lstStyle/>
          <a:p>
            <a:r>
              <a:rPr lang="en-US" dirty="0"/>
              <a:t>Capturing 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Bubbling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61255" y="3917888"/>
            <a:ext cx="4280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581" y="1486392"/>
            <a:ext cx="3429479" cy="3885216"/>
          </a:xfrm>
          <a:prstGeom prst="roundRect">
            <a:avLst>
              <a:gd name="adj" fmla="val 1797"/>
            </a:avLst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2976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Custom Events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9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CustomEvent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493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To create custom events use the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CustomEvent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() </a:t>
            </a:r>
            <a:r>
              <a:rPr lang="en-US" dirty="0" smtClean="0"/>
              <a:t>constructor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Example: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Create custom event </a:t>
            </a:r>
            <a:r>
              <a:rPr lang="en-US" sz="3200" dirty="0" err="1" smtClean="0"/>
              <a:t>tripleclick</a:t>
            </a:r>
            <a:endParaRPr lang="en-US" sz="3200" dirty="0" smtClean="0"/>
          </a:p>
          <a:p>
            <a:pPr lvl="1">
              <a:lnSpc>
                <a:spcPct val="100000"/>
              </a:lnSpc>
              <a:spcBef>
                <a:spcPts val="3600"/>
              </a:spcBef>
            </a:pPr>
            <a:r>
              <a:rPr lang="en-US" sz="3200" dirty="0" smtClean="0"/>
              <a:t>Get </a:t>
            </a:r>
            <a:r>
              <a:rPr lang="en-US" sz="3200" dirty="0"/>
              <a:t>body element to attach custom event to</a:t>
            </a:r>
            <a:br>
              <a:rPr lang="en-US" sz="3200" dirty="0"/>
            </a:br>
            <a:r>
              <a:rPr lang="en-US" sz="3200" dirty="0"/>
              <a:t>and addEventListener </a:t>
            </a:r>
          </a:p>
          <a:p>
            <a:pPr lvl="1">
              <a:lnSpc>
                <a:spcPct val="100000"/>
              </a:lnSpc>
            </a:pPr>
            <a:endParaRPr lang="en-US" sz="3200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853328" y="3763344"/>
            <a:ext cx="771917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var event = new </a:t>
            </a:r>
            <a:r>
              <a:rPr lang="en-US" dirty="0" err="1"/>
              <a:t>CustomEvent</a:t>
            </a:r>
            <a:r>
              <a:rPr lang="en-US" dirty="0" smtClean="0"/>
              <a:t>("</a:t>
            </a:r>
            <a:r>
              <a:rPr lang="en-US" dirty="0" err="1" smtClean="0"/>
              <a:t>tripleClick</a:t>
            </a:r>
            <a:r>
              <a:rPr lang="en-US" dirty="0" smtClean="0"/>
              <a:t>"); 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853328" y="5224555"/>
            <a:ext cx="7719171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var body = </a:t>
            </a:r>
            <a:r>
              <a:rPr lang="en-US" dirty="0" err="1" smtClean="0"/>
              <a:t>document.getElementsByTagName</a:t>
            </a:r>
            <a:r>
              <a:rPr lang="en-US" dirty="0" smtClean="0"/>
              <a:t>("body")[</a:t>
            </a:r>
            <a:r>
              <a:rPr lang="en-US" dirty="0"/>
              <a:t>0];</a:t>
            </a:r>
          </a:p>
          <a:p>
            <a:r>
              <a:rPr lang="en-US" dirty="0" err="1"/>
              <a:t>body.addEventListener</a:t>
            </a:r>
            <a:r>
              <a:rPr lang="en-US" dirty="0" smtClean="0"/>
              <a:t>("</a:t>
            </a:r>
            <a:r>
              <a:rPr lang="en-US" dirty="0" err="1" smtClean="0"/>
              <a:t>tripleClick</a:t>
            </a:r>
            <a:r>
              <a:rPr lang="en-US" dirty="0" smtClean="0"/>
              <a:t>", function() {</a:t>
            </a:r>
            <a:endParaRPr lang="en-US" dirty="0"/>
          </a:p>
          <a:p>
            <a:r>
              <a:rPr lang="en-US" dirty="0"/>
              <a:t>	alert</a:t>
            </a:r>
            <a:r>
              <a:rPr lang="en-US" dirty="0" smtClean="0"/>
              <a:t>("You </a:t>
            </a:r>
            <a:r>
              <a:rPr lang="en-US" dirty="0"/>
              <a:t>click </a:t>
            </a:r>
            <a:r>
              <a:rPr lang="en-US" dirty="0" smtClean="0"/>
              <a:t>three times");</a:t>
            </a:r>
            <a:endParaRPr lang="en-US" dirty="0"/>
          </a:p>
          <a:p>
            <a:r>
              <a:rPr lang="en-US" dirty="0" smtClean="0"/>
              <a:t>}, false</a:t>
            </a:r>
            <a:r>
              <a:rPr lang="en-US" dirty="0"/>
              <a:t>);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853328" y="2015008"/>
            <a:ext cx="771917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var event = new </a:t>
            </a:r>
            <a:r>
              <a:rPr lang="en-US" dirty="0" err="1" smtClean="0"/>
              <a:t>CustomEvent</a:t>
            </a:r>
            <a:r>
              <a:rPr lang="en-US" dirty="0" smtClean="0"/>
              <a:t>(eventType);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08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Events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666875"/>
          </a:xfrm>
        </p:spPr>
        <p:txBody>
          <a:bodyPr/>
          <a:lstStyle/>
          <a:p>
            <a:r>
              <a:rPr lang="en-US" dirty="0" smtClean="0"/>
              <a:t>To trigger the custom event use: </a:t>
            </a:r>
          </a:p>
          <a:p>
            <a:pPr>
              <a:spcBef>
                <a:spcPts val="3600"/>
              </a:spcBef>
            </a:pP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914654" y="2707918"/>
            <a:ext cx="7534022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(function() {</a:t>
            </a:r>
          </a:p>
          <a:p>
            <a:r>
              <a:rPr lang="en-US" dirty="0" smtClean="0"/>
              <a:t>  var </a:t>
            </a:r>
            <a:r>
              <a:rPr lang="en-US" dirty="0"/>
              <a:t>button </a:t>
            </a:r>
            <a:r>
              <a:rPr lang="en-US" dirty="0" smtClean="0"/>
              <a:t>= </a:t>
            </a:r>
            <a:r>
              <a:rPr lang="en-US" dirty="0" err="1" smtClean="0"/>
              <a:t>document.getElementById</a:t>
            </a:r>
            <a:r>
              <a:rPr lang="en-US" dirty="0" smtClean="0"/>
              <a:t>("</a:t>
            </a:r>
            <a:r>
              <a:rPr lang="en-US" dirty="0" err="1" smtClean="0"/>
              <a:t>btn</a:t>
            </a:r>
            <a:r>
              <a:rPr lang="en-US" dirty="0" smtClean="0"/>
              <a:t>-click");</a:t>
            </a:r>
            <a:endParaRPr lang="en-US" dirty="0"/>
          </a:p>
          <a:p>
            <a:r>
              <a:rPr lang="en-US" dirty="0" smtClean="0"/>
              <a:t>  var </a:t>
            </a:r>
            <a:r>
              <a:rPr lang="en-US" dirty="0"/>
              <a:t>counter = </a:t>
            </a:r>
            <a:r>
              <a:rPr lang="en-US" dirty="0" smtClean="0"/>
              <a:t>0;</a:t>
            </a:r>
          </a:p>
          <a:p>
            <a:r>
              <a:rPr lang="en-US" dirty="0"/>
              <a:t> </a:t>
            </a:r>
            <a:r>
              <a:rPr lang="en-US" dirty="0" smtClean="0"/>
              <a:t> button.addEventListener("click", function() {</a:t>
            </a:r>
            <a:endParaRPr lang="en-US" dirty="0"/>
          </a:p>
          <a:p>
            <a:r>
              <a:rPr lang="en-US" dirty="0"/>
              <a:t>    counter++;</a:t>
            </a:r>
          </a:p>
          <a:p>
            <a:r>
              <a:rPr lang="en-US" dirty="0"/>
              <a:t>    if(counter == 3</a:t>
            </a:r>
            <a:r>
              <a:rPr lang="en-US" dirty="0" smtClean="0"/>
              <a:t>) {</a:t>
            </a:r>
            <a:endParaRPr lang="en-US" dirty="0"/>
          </a:p>
          <a:p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  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body.dispatchEvent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(event); </a:t>
            </a:r>
            <a:r>
              <a:rPr lang="en-US" dirty="0" smtClean="0"/>
              <a:t>// Fire </a:t>
            </a:r>
            <a:r>
              <a:rPr lang="en-US" dirty="0"/>
              <a:t>the </a:t>
            </a:r>
            <a:r>
              <a:rPr lang="en-US" dirty="0" smtClean="0"/>
              <a:t>event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  }, false)</a:t>
            </a:r>
          </a:p>
          <a:p>
            <a:r>
              <a:rPr lang="en-US" dirty="0" smtClean="0"/>
              <a:t>}());</a:t>
            </a:r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1305180" y="1506975"/>
            <a:ext cx="6752969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body.dispatchEvent</a:t>
            </a:r>
            <a:r>
              <a:rPr lang="en-US" dirty="0"/>
              <a:t>(event);</a:t>
            </a:r>
          </a:p>
        </p:txBody>
      </p:sp>
    </p:spTree>
    <p:extLst>
      <p:ext uri="{BB962C8B-B14F-4D97-AF65-F5344CB8AC3E}">
        <p14:creationId xmlns:p14="http://schemas.microsoft.com/office/powerpoint/2010/main" val="45018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650670"/>
            <a:ext cx="7924800" cy="685800"/>
          </a:xfrm>
        </p:spPr>
        <p:txBody>
          <a:bodyPr/>
          <a:lstStyle/>
          <a:p>
            <a:r>
              <a:rPr lang="en-US" dirty="0" smtClean="0"/>
              <a:t>Custom Events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56883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285" y="3497188"/>
            <a:ext cx="3509430" cy="266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11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Event</a:t>
            </a:r>
            <a:r>
              <a:rPr lang="bg-BG" dirty="0"/>
              <a:t> </a:t>
            </a:r>
            <a:r>
              <a:rPr lang="en-US" dirty="0"/>
              <a:t>Model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066430" y="6370026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37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5763" indent="-385763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sz="2800" smtClean="0"/>
              <a:t>Create </a:t>
            </a:r>
            <a:r>
              <a:rPr lang="en-US" sz="2800" dirty="0" smtClean="0"/>
              <a:t>a TODO list with the following UI controls</a:t>
            </a:r>
          </a:p>
          <a:p>
            <a:pPr marL="804863" lvl="1" indent="-457200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Form input for new Item</a:t>
            </a:r>
          </a:p>
          <a:p>
            <a:pPr marL="804863" lvl="1" indent="-457200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Button for adding the new Item</a:t>
            </a:r>
          </a:p>
          <a:p>
            <a:pPr marL="804863" lvl="1" indent="-457200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Button for deleting some item</a:t>
            </a:r>
          </a:p>
          <a:p>
            <a:pPr marL="804863" lvl="1" indent="-457200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Show and Hide Button</a:t>
            </a:r>
          </a:p>
        </p:txBody>
      </p:sp>
    </p:spTree>
    <p:extLst>
      <p:ext uri="{BB962C8B-B14F-4D97-AF65-F5344CB8AC3E}">
        <p14:creationId xmlns:p14="http://schemas.microsoft.com/office/powerpoint/2010/main" val="391312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Model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389184"/>
            <a:ext cx="8686800" cy="5316415"/>
          </a:xfrm>
        </p:spPr>
        <p:txBody>
          <a:bodyPr/>
          <a:lstStyle/>
          <a:p>
            <a:r>
              <a:rPr lang="en-US" dirty="0" smtClean="0"/>
              <a:t>The DOM event model provides a way for the user to interact with the browser environment</a:t>
            </a:r>
          </a:p>
          <a:p>
            <a:r>
              <a:rPr lang="en-US" dirty="0" smtClean="0"/>
              <a:t>The DOM event model consists of events and event listeners attached to the DOM objects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71253" y="4572027"/>
            <a:ext cx="2437370" cy="7870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5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DOM Element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4840768" y="4540770"/>
            <a:ext cx="2437370" cy="7870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5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Event Listener</a:t>
            </a:r>
          </a:p>
        </p:txBody>
      </p:sp>
      <p:sp>
        <p:nvSpPr>
          <p:cNvPr id="8" name="Left Arrow 7"/>
          <p:cNvSpPr/>
          <p:nvPr/>
        </p:nvSpPr>
        <p:spPr>
          <a:xfrm>
            <a:off x="4177852" y="4636249"/>
            <a:ext cx="546787" cy="596102"/>
          </a:xfrm>
          <a:prstGeom prst="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15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06770" y="4047391"/>
            <a:ext cx="29663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&lt;button&gt;Click me&lt;/button&gt;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40768" y="4065986"/>
            <a:ext cx="24373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On Click Listener</a:t>
            </a:r>
          </a:p>
        </p:txBody>
      </p:sp>
    </p:spTree>
    <p:extLst>
      <p:ext uri="{BB962C8B-B14F-4D97-AF65-F5344CB8AC3E}">
        <p14:creationId xmlns:p14="http://schemas.microsoft.com/office/powerpoint/2010/main" val="233226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09625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DOM provides a set of common event types that are used in 99% of the time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Mouse events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Touch events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Form events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Keyboard events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DOM events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Full list of all DOM event types: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hlinkClick r:id="rId2"/>
              </a:rPr>
              <a:t>http://www.w3.org/TR/DOM-Level-3-Events/#event-types-list</a:t>
            </a: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dirty="0" smtClean="0"/>
              <a:t>You could also defined Custom Event Types</a:t>
            </a:r>
          </a:p>
        </p:txBody>
      </p:sp>
    </p:spTree>
    <p:extLst>
      <p:ext uri="{BB962C8B-B14F-4D97-AF65-F5344CB8AC3E}">
        <p14:creationId xmlns:p14="http://schemas.microsoft.com/office/powerpoint/2010/main" val="426743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Event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40045" y="1543050"/>
            <a:ext cx="3276086" cy="3975787"/>
          </a:xfrm>
        </p:spPr>
        <p:txBody>
          <a:bodyPr/>
          <a:lstStyle/>
          <a:p>
            <a:r>
              <a:rPr lang="en-US" dirty="0" smtClean="0"/>
              <a:t>Mouse Events</a:t>
            </a:r>
          </a:p>
          <a:p>
            <a:pPr lvl="1"/>
            <a:r>
              <a:rPr lang="en-US" dirty="0" smtClean="0"/>
              <a:t>click</a:t>
            </a:r>
          </a:p>
          <a:p>
            <a:pPr lvl="1"/>
            <a:r>
              <a:rPr lang="en-US" dirty="0" smtClean="0"/>
              <a:t>hover</a:t>
            </a:r>
          </a:p>
          <a:p>
            <a:pPr lvl="1"/>
            <a:r>
              <a:rPr lang="en-US" dirty="0" smtClean="0"/>
              <a:t>mouseup</a:t>
            </a:r>
          </a:p>
          <a:p>
            <a:pPr lvl="1"/>
            <a:r>
              <a:rPr lang="en-US" dirty="0" smtClean="0"/>
              <a:t>mousedown</a:t>
            </a:r>
          </a:p>
          <a:p>
            <a:pPr lvl="1"/>
            <a:r>
              <a:rPr lang="en-US" dirty="0" smtClean="0"/>
              <a:t>mouseover</a:t>
            </a:r>
          </a:p>
          <a:p>
            <a:pPr lvl="1"/>
            <a:r>
              <a:rPr lang="en-US" dirty="0" err="1" smtClean="0"/>
              <a:t>mouseout</a:t>
            </a:r>
            <a:endParaRPr lang="en-US" dirty="0" smtClean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622971" y="1524515"/>
            <a:ext cx="3276086" cy="3470817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12333" y="1547446"/>
            <a:ext cx="3712137" cy="3470817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Keyboard Events</a:t>
            </a:r>
          </a:p>
          <a:p>
            <a:pPr lvl="1"/>
            <a:r>
              <a:rPr lang="en-US" dirty="0"/>
              <a:t>keydown</a:t>
            </a:r>
          </a:p>
          <a:p>
            <a:pPr lvl="1"/>
            <a:r>
              <a:rPr lang="en-US" dirty="0"/>
              <a:t>keypress</a:t>
            </a:r>
          </a:p>
          <a:p>
            <a:pPr lvl="1"/>
            <a:r>
              <a:rPr lang="en-US" dirty="0" err="1"/>
              <a:t>keyup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89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Event </a:t>
            </a:r>
            <a:r>
              <a:rPr lang="en-US" dirty="0" smtClean="0"/>
              <a:t>Types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14450" y="1543050"/>
            <a:ext cx="3276086" cy="3975787"/>
          </a:xfrm>
        </p:spPr>
        <p:txBody>
          <a:bodyPr/>
          <a:lstStyle/>
          <a:p>
            <a:r>
              <a:rPr lang="en-US" dirty="0" smtClean="0"/>
              <a:t>UI Events</a:t>
            </a:r>
          </a:p>
          <a:p>
            <a:pPr lvl="1"/>
            <a:r>
              <a:rPr lang="en-US" dirty="0" smtClean="0"/>
              <a:t>load</a:t>
            </a:r>
          </a:p>
          <a:p>
            <a:pPr lvl="1"/>
            <a:r>
              <a:rPr lang="en-US" dirty="0" smtClean="0"/>
              <a:t>abort</a:t>
            </a:r>
          </a:p>
          <a:p>
            <a:pPr lvl="1"/>
            <a:r>
              <a:rPr lang="en-US" dirty="0" smtClean="0"/>
              <a:t>select</a:t>
            </a:r>
          </a:p>
          <a:p>
            <a:pPr lvl="1"/>
            <a:r>
              <a:rPr lang="en-US" dirty="0" smtClean="0"/>
              <a:t>resize</a:t>
            </a:r>
          </a:p>
          <a:p>
            <a:pPr lvl="1"/>
            <a:r>
              <a:rPr lang="en-US" dirty="0" smtClean="0"/>
              <a:t>change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622971" y="1524515"/>
            <a:ext cx="3276086" cy="3470817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90536" y="1543050"/>
            <a:ext cx="3276086" cy="3470817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Focus Events</a:t>
            </a:r>
          </a:p>
          <a:p>
            <a:pPr lvl="1"/>
            <a:r>
              <a:rPr lang="en-US" dirty="0"/>
              <a:t>blur</a:t>
            </a:r>
          </a:p>
          <a:p>
            <a:pPr lvl="1"/>
            <a:r>
              <a:rPr lang="en-US" dirty="0"/>
              <a:t>focus</a:t>
            </a:r>
          </a:p>
          <a:p>
            <a:pPr lvl="1"/>
            <a:r>
              <a:rPr lang="en-US" dirty="0"/>
              <a:t>focusin</a:t>
            </a:r>
          </a:p>
          <a:p>
            <a:pPr lvl="1"/>
            <a:r>
              <a:rPr lang="en-US" dirty="0" err="1"/>
              <a:t>focusout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45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Event Types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1314450" y="1543050"/>
            <a:ext cx="3276086" cy="3975787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Touch Events</a:t>
            </a:r>
          </a:p>
          <a:p>
            <a:pPr lvl="1"/>
            <a:r>
              <a:rPr lang="en-US" dirty="0" err="1" smtClean="0"/>
              <a:t>touchstart</a:t>
            </a:r>
            <a:endParaRPr lang="en-US" dirty="0" smtClean="0"/>
          </a:p>
          <a:p>
            <a:pPr lvl="1"/>
            <a:r>
              <a:rPr lang="en-US" dirty="0" err="1" smtClean="0"/>
              <a:t>touchend</a:t>
            </a:r>
            <a:endParaRPr lang="en-US" dirty="0" smtClean="0"/>
          </a:p>
          <a:p>
            <a:pPr lvl="1"/>
            <a:r>
              <a:rPr lang="en-US" dirty="0" err="1" smtClean="0"/>
              <a:t>touchcancel</a:t>
            </a:r>
            <a:endParaRPr lang="en-US" dirty="0" smtClean="0"/>
          </a:p>
          <a:p>
            <a:pPr lvl="1"/>
            <a:r>
              <a:rPr lang="en-US" dirty="0" err="1" smtClean="0"/>
              <a:t>touchleave</a:t>
            </a:r>
            <a:endParaRPr lang="en-US" dirty="0" smtClean="0"/>
          </a:p>
          <a:p>
            <a:pPr lvl="1"/>
            <a:r>
              <a:rPr lang="en-US" dirty="0" err="1" smtClean="0"/>
              <a:t>touchmove</a:t>
            </a:r>
            <a:endParaRPr lang="en-US" dirty="0" smtClean="0"/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4828302" y="2478959"/>
            <a:ext cx="2671536" cy="953453"/>
          </a:xfrm>
          <a:prstGeom prst="wedgeRoundRectCallout">
            <a:avLst>
              <a:gd name="adj1" fmla="val -69843"/>
              <a:gd name="adj2" fmla="val -4741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No event for tap: use click</a:t>
            </a:r>
            <a:endParaRPr lang="en-US" sz="24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86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555669"/>
            <a:ext cx="7924800" cy="685800"/>
          </a:xfrm>
        </p:spPr>
        <p:txBody>
          <a:bodyPr/>
          <a:lstStyle/>
          <a:p>
            <a:r>
              <a:rPr lang="en-US" dirty="0" smtClean="0"/>
              <a:t>Event Registration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335" y="2646343"/>
            <a:ext cx="3433329" cy="3342380"/>
          </a:xfrm>
          <a:prstGeom prst="rect">
            <a:avLst/>
          </a:prstGeom>
          <a:effectLst>
            <a:glow rad="127000">
              <a:schemeClr val="tx2"/>
            </a:glow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65518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2034</TotalTime>
  <Words>1042</Words>
  <Application>Microsoft Office PowerPoint</Application>
  <PresentationFormat>On-screen Show (4:3)</PresentationFormat>
  <Paragraphs>255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Calibri</vt:lpstr>
      <vt:lpstr>Cambria</vt:lpstr>
      <vt:lpstr>Consolas</vt:lpstr>
      <vt:lpstr>Corbel</vt:lpstr>
      <vt:lpstr>Wingdings 2</vt:lpstr>
      <vt:lpstr>Telerik Academy</vt:lpstr>
      <vt:lpstr>JavaScript Event Model</vt:lpstr>
      <vt:lpstr>Table of Contents</vt:lpstr>
      <vt:lpstr>JavaScript Event Model</vt:lpstr>
      <vt:lpstr>Event Model</vt:lpstr>
      <vt:lpstr>Event Types</vt:lpstr>
      <vt:lpstr>Common Event Types</vt:lpstr>
      <vt:lpstr>Common Event Types (2)</vt:lpstr>
      <vt:lpstr>Common Event Types (3)</vt:lpstr>
      <vt:lpstr>Event Registration</vt:lpstr>
      <vt:lpstr>Event Handlers</vt:lpstr>
      <vt:lpstr>As HTML Attibute</vt:lpstr>
      <vt:lpstr>Register Event Handlers using HTML Attributes</vt:lpstr>
      <vt:lpstr>Using DOM Element  Properties</vt:lpstr>
      <vt:lpstr>Using DOM Element Properties</vt:lpstr>
      <vt:lpstr>Using DOM</vt:lpstr>
      <vt:lpstr>Registering Event Handlers Using DOM</vt:lpstr>
      <vt:lpstr>The Event Object</vt:lpstr>
      <vt:lpstr>Event Object</vt:lpstr>
      <vt:lpstr>Event Object (2)</vt:lpstr>
      <vt:lpstr>Event Object</vt:lpstr>
      <vt:lpstr>Cross-Browser Event Handler</vt:lpstr>
      <vt:lpstr>Cross-browser Compatibility</vt:lpstr>
      <vt:lpstr>CrossBrouser Event Handler</vt:lpstr>
      <vt:lpstr>Cross-Browser  Event Handler</vt:lpstr>
      <vt:lpstr>Capturing and Bubbling Events</vt:lpstr>
      <vt:lpstr>Event Chain</vt:lpstr>
      <vt:lpstr>Event Chain</vt:lpstr>
      <vt:lpstr>Two Types of Event Chains</vt:lpstr>
      <vt:lpstr>Capturing</vt:lpstr>
      <vt:lpstr>Bubbling</vt:lpstr>
      <vt:lpstr>Capturing and  Bubbling</vt:lpstr>
      <vt:lpstr>Custom Events</vt:lpstr>
      <vt:lpstr>CustomEvent</vt:lpstr>
      <vt:lpstr>Custom Events (2)</vt:lpstr>
      <vt:lpstr>Custom Events</vt:lpstr>
      <vt:lpstr>JavaScript Event Model</vt:lpstr>
      <vt:lpstr>Homework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Event Model</dc:title>
  <dc:creator>Doncho Minkov</dc:creator>
  <cp:lastModifiedBy>Doncho Minkov</cp:lastModifiedBy>
  <cp:revision>401</cp:revision>
  <dcterms:created xsi:type="dcterms:W3CDTF">2013-04-23T10:17:04Z</dcterms:created>
  <dcterms:modified xsi:type="dcterms:W3CDTF">2013-11-27T12:41:52Z</dcterms:modified>
</cp:coreProperties>
</file>