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67" r:id="rId13"/>
    <p:sldId id="368" r:id="rId14"/>
    <p:sldId id="370" r:id="rId15"/>
    <p:sldId id="369" r:id="rId16"/>
    <p:sldId id="372" r:id="rId17"/>
    <p:sldId id="373" r:id="rId18"/>
    <p:sldId id="374" r:id="rId19"/>
    <p:sldId id="333" r:id="rId20"/>
    <p:sldId id="387" r:id="rId21"/>
    <p:sldId id="375" r:id="rId22"/>
    <p:sldId id="334" r:id="rId23"/>
    <p:sldId id="335" r:id="rId24"/>
    <p:sldId id="379" r:id="rId25"/>
    <p:sldId id="377" r:id="rId26"/>
    <p:sldId id="380" r:id="rId27"/>
    <p:sldId id="376" r:id="rId28"/>
    <p:sldId id="382" r:id="rId29"/>
    <p:sldId id="336" r:id="rId30"/>
    <p:sldId id="388" r:id="rId31"/>
    <p:sldId id="340" r:id="rId32"/>
    <p:sldId id="389" r:id="rId33"/>
    <p:sldId id="390" r:id="rId34"/>
    <p:sldId id="391" r:id="rId35"/>
    <p:sldId id="392" r:id="rId36"/>
    <p:sldId id="394" r:id="rId37"/>
    <p:sldId id="393" r:id="rId38"/>
    <p:sldId id="358" r:id="rId39"/>
    <p:sldId id="383" r:id="rId40"/>
    <p:sldId id="384" r:id="rId41"/>
    <p:sldId id="386" r:id="rId42"/>
    <p:sldId id="36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10-Jun-14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10-Jun-14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2.1.1.min.js" TargetMode="External"/><Relationship Id="rId4" Type="http://schemas.openxmlformats.org/officeDocument/2006/relationships/hyperlink" Target="http://code.jquery.com/jquery-2.1.1.min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Unleash the Power of jQuery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-7636" y="1597819"/>
            <a:ext cx="2983374" cy="940411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www.webaxes.com/wp-content/uploads/2010/04/o3-AJA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0024">
            <a:off x="4229256" y="4497742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designreviver.com/wp-content/uploads/2010/09/jquery-visialized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32" y="4578322"/>
            <a:ext cx="2800077" cy="1802465"/>
          </a:xfrm>
          <a:prstGeom prst="roundRect">
            <a:avLst>
              <a:gd name="adj" fmla="val 103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37" y="320978"/>
            <a:ext cx="2036563" cy="14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9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2362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Selecting items with jQuery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Almost always returns a collection of the items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stored in a variable or used right away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 usage of the elements is always the same, no matter whether a single or many elements</a:t>
            </a: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 smtClean="0">
              <a:latin typeface="+mj-lt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More at: </a:t>
            </a: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67200"/>
            <a:ext cx="693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$(".widgets").fade(1);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89937"/>
            <a:ext cx="7924800" cy="6858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Traversing the nodes of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r>
              <a:rPr lang="en-US" dirty="0" smtClean="0"/>
              <a:t>As with plain JavaScript, the DOM can be traversed with jQuery</a:t>
            </a:r>
          </a:p>
          <a:p>
            <a:pPr lvl="1"/>
            <a:r>
              <a:rPr lang="en-US" dirty="0" smtClean="0"/>
              <a:t>Properties for:</a:t>
            </a:r>
          </a:p>
          <a:p>
            <a:pPr lvl="2"/>
            <a:r>
              <a:rPr lang="en-US" dirty="0" smtClean="0"/>
              <a:t>Next and previous siblings</a:t>
            </a:r>
          </a:p>
          <a:p>
            <a:pPr lvl="2"/>
            <a:r>
              <a:rPr lang="en-US" dirty="0" smtClean="0"/>
              <a:t>Parents and children</a:t>
            </a:r>
          </a:p>
        </p:txBody>
      </p:sp>
    </p:spTree>
    <p:extLst>
      <p:ext uri="{BB962C8B-B14F-4D97-AF65-F5344CB8AC3E}">
        <p14:creationId xmlns:p14="http://schemas.microsoft.com/office/powerpoint/2010/main" val="41145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DOM Traversal:</a:t>
            </a:r>
            <a:br>
              <a:rPr lang="en-US" dirty="0" smtClean="0"/>
            </a:br>
            <a:r>
              <a:rPr lang="en-US" dirty="0" smtClean="0"/>
              <a:t>Next and Previous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36988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jQuery.next</a:t>
            </a:r>
            <a:r>
              <a:rPr lang="en-US" dirty="0" smtClean="0"/>
              <a:t>(), </a:t>
            </a:r>
            <a:r>
              <a:rPr lang="en-US" dirty="0" err="1" smtClean="0"/>
              <a:t>jQuery.prev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next/</a:t>
            </a:r>
            <a:r>
              <a:rPr lang="en-US" dirty="0" err="1" smtClean="0"/>
              <a:t>prev</a:t>
            </a:r>
            <a:r>
              <a:rPr lang="en-US" dirty="0" smtClean="0"/>
              <a:t> sibling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an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a [text] node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893880"/>
            <a:ext cx="4381500" cy="1477328"/>
          </a:xfrm>
        </p:spPr>
        <p:txBody>
          <a:bodyPr/>
          <a:lstStyle/>
          <a:p>
            <a:r>
              <a:rPr lang="it-IT" sz="1800" dirty="0" smtClean="0"/>
              <a:t>&lt;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1&lt;/li&gt;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2&lt;/li&gt;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</a:t>
            </a:r>
            <a:r>
              <a:rPr lang="it-IT" sz="1800" dirty="0" smtClean="0"/>
              <a:t>li&gt;Item </a:t>
            </a:r>
            <a:r>
              <a:rPr lang="it-IT" sz="1800" dirty="0"/>
              <a:t>3&lt;/li</a:t>
            </a:r>
            <a:r>
              <a:rPr lang="it-IT" sz="1800" dirty="0" smtClean="0"/>
              <a:t>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ul&gt;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893880"/>
            <a:ext cx="41148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var </a:t>
            </a:r>
            <a:r>
              <a:rPr lang="it-IT" sz="1800" dirty="0" smtClean="0"/>
              <a:t>$first </a:t>
            </a:r>
            <a:r>
              <a:rPr lang="it-IT" sz="1800" dirty="0"/>
              <a:t>= $("li").first();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</a:t>
            </a:r>
            <a:r>
              <a:rPr lang="it-IT" sz="1800" dirty="0"/>
              <a:t>);</a:t>
            </a:r>
          </a:p>
          <a:p>
            <a:r>
              <a:rPr lang="it-IT" sz="1800" dirty="0"/>
              <a:t>//logs "Item 1"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($first.next</a:t>
            </a:r>
            <a:r>
              <a:rPr lang="it-IT" sz="1800" dirty="0"/>
              <a:t>());</a:t>
            </a:r>
          </a:p>
          <a:p>
            <a:r>
              <a:rPr lang="it-IT" sz="1800" dirty="0"/>
              <a:t>//logs "Item 2</a:t>
            </a:r>
            <a:r>
              <a:rPr lang="it-IT" sz="1800" dirty="0" smtClean="0"/>
              <a:t>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130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Next/</a:t>
            </a:r>
            <a:r>
              <a:rPr lang="en-US" dirty="0" err="1" smtClean="0"/>
              <a:t>Prev</a:t>
            </a:r>
            <a:r>
              <a:rPr lang="en-US" dirty="0" smtClean="0"/>
              <a:t> Siblings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DOM Traversal:</a:t>
            </a:r>
            <a:br>
              <a:rPr lang="en-US" dirty="0"/>
            </a:b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295400"/>
            <a:ext cx="8686800" cy="28777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jQuery.parent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parent of the element</a:t>
            </a:r>
          </a:p>
          <a:p>
            <a:r>
              <a:rPr lang="en-US" dirty="0" err="1" smtClean="0"/>
              <a:t>jQuery.parents</a:t>
            </a:r>
            <a:r>
              <a:rPr lang="en-US" dirty="0" smtClean="0"/>
              <a:t>(selector)</a:t>
            </a:r>
          </a:p>
          <a:p>
            <a:pPr lvl="1"/>
            <a:r>
              <a:rPr lang="en-US" dirty="0" smtClean="0"/>
              <a:t>Returns the first parent that matches the selector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4168676"/>
            <a:ext cx="4343400" cy="2308324"/>
          </a:xfrm>
        </p:spPr>
        <p:txBody>
          <a:bodyPr/>
          <a:lstStyle/>
          <a:p>
            <a:r>
              <a:rPr lang="it-IT" sz="1800" dirty="0" smtClean="0"/>
              <a:t>&lt;div </a:t>
            </a:r>
            <a:r>
              <a:rPr lang="it-IT" sz="1800" dirty="0"/>
              <a:t>id="wrapper"&gt;</a:t>
            </a:r>
          </a:p>
          <a:p>
            <a:r>
              <a:rPr lang="it-IT" sz="1800" dirty="0" smtClean="0"/>
              <a:t> &lt;ul </a:t>
            </a:r>
            <a:r>
              <a:rPr lang="it-IT" sz="1800" dirty="0"/>
              <a:t>id="items-list"&gt;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&lt;</a:t>
            </a:r>
            <a:r>
              <a:rPr lang="it-IT" sz="1800" dirty="0"/>
              <a:t>li&gt;Item 1&lt;/li&gt;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li&gt;Item 2&lt;/li&gt;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 class="special"&gt;Item 3&lt;/li&gt;</a:t>
            </a:r>
          </a:p>
          <a:p>
            <a:r>
              <a:rPr lang="it-IT" sz="1800" dirty="0" smtClean="0"/>
              <a:t>  &lt;</a:t>
            </a:r>
            <a:r>
              <a:rPr lang="it-IT" sz="1800" dirty="0"/>
              <a:t>li&gt;Item 4&lt;/li&gt;</a:t>
            </a:r>
          </a:p>
          <a:p>
            <a:r>
              <a:rPr lang="it-IT" sz="1800" dirty="0" smtClean="0"/>
              <a:t> &lt;/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div&gt;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24400" y="4168676"/>
            <a:ext cx="42056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var $node </a:t>
            </a:r>
            <a:r>
              <a:rPr lang="it-IT" sz="1800" dirty="0"/>
              <a:t>= </a:t>
            </a:r>
            <a:r>
              <a:rPr lang="it-IT" sz="1800" dirty="0" smtClean="0"/>
              <a:t>$(".</a:t>
            </a:r>
            <a:r>
              <a:rPr lang="it-IT" sz="1800" dirty="0"/>
              <a:t>special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$node.parent</a:t>
            </a:r>
            <a:r>
              <a:rPr lang="it-IT" sz="1800" dirty="0"/>
              <a:t>().attr("id</a:t>
            </a:r>
            <a:r>
              <a:rPr lang="it-IT" sz="1800" dirty="0" smtClean="0"/>
              <a:t>");</a:t>
            </a:r>
            <a:r>
              <a:rPr lang="it-IT" sz="1800" dirty="0"/>
              <a:t>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//</a:t>
            </a:r>
            <a:r>
              <a:rPr lang="it-IT" sz="1800" dirty="0"/>
              <a:t>logs "items-list"</a:t>
            </a:r>
            <a:endParaRPr lang="it-IT" sz="1800" dirty="0" smtClean="0"/>
          </a:p>
          <a:p>
            <a:r>
              <a:rPr lang="it-IT" sz="1800" dirty="0" smtClean="0"/>
              <a:t>$node.parents</a:t>
            </a:r>
            <a:r>
              <a:rPr lang="it-IT" sz="1800" dirty="0"/>
              <a:t>("div").attr("id</a:t>
            </a:r>
            <a:r>
              <a:rPr lang="it-IT" sz="1800" dirty="0" smtClean="0"/>
              <a:t>");</a:t>
            </a:r>
            <a:endParaRPr lang="it-IT" sz="1800" dirty="0"/>
          </a:p>
          <a:p>
            <a:r>
              <a:rPr lang="it-IT" sz="1800" dirty="0"/>
              <a:t>//logs </a:t>
            </a:r>
            <a:r>
              <a:rPr lang="it-IT" sz="1800" dirty="0" smtClean="0"/>
              <a:t>"wrapper"</a:t>
            </a:r>
          </a:p>
          <a:p>
            <a:r>
              <a:rPr lang="it-IT" sz="1800" dirty="0" smtClean="0"/>
              <a:t>$node.parents</a:t>
            </a:r>
            <a:r>
              <a:rPr lang="it-IT" sz="1800" dirty="0"/>
              <a:t>("#wrapper</a:t>
            </a:r>
            <a:r>
              <a:rPr lang="it-IT" sz="1800" dirty="0" smtClean="0"/>
              <a:t>")</a:t>
            </a:r>
            <a:br>
              <a:rPr lang="it-IT" sz="1800" dirty="0" smtClean="0"/>
            </a:br>
            <a:r>
              <a:rPr lang="it-IT" sz="1800" dirty="0" smtClean="0"/>
              <a:t>     .attr</a:t>
            </a:r>
            <a:r>
              <a:rPr lang="it-IT" sz="1800" dirty="0"/>
              <a:t>("id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/logs "wrapper"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901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Parent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and removing DOM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51863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Adding elements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can</a:t>
            </a:r>
          </a:p>
          <a:p>
            <a:pPr lvl="1" eaLnBrk="1" hangingPunct="1"/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7486" y="4331977"/>
            <a:ext cx="7649028" cy="707886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</a:p>
          <a:p>
            <a:r>
              <a:rPr lang="en-US" dirty="0" smtClean="0"/>
              <a:t>$("body").prepend("&lt;h1&gt;header&lt;/h1&gt;");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What is jQuery?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dirty="0"/>
              <a:t>Fundamentals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Selectors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</a:t>
            </a:r>
            <a:r>
              <a:rPr lang="en-US" dirty="0"/>
              <a:t>Manipulation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Altering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DOM elements</a:t>
            </a:r>
            <a:endParaRPr lang="en-US" dirty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AJAX</a:t>
            </a:r>
            <a:endParaRPr lang="en-US" dirty="0"/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AJAX </a:t>
            </a:r>
            <a:r>
              <a:rPr lang="en-US" dirty="0"/>
              <a:t>Methods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Executing AJAX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939" y="2286000"/>
            <a:ext cx="8686800" cy="584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Creating new elements is also easy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2971800"/>
            <a:ext cx="7649028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 err="1" smtClean="0"/>
              <a:t>divElement</a:t>
            </a:r>
            <a:r>
              <a:rPr lang="en-US" dirty="0" smtClean="0"/>
              <a:t> = $('&lt;</a:t>
            </a:r>
            <a:r>
              <a:rPr lang="en-US" dirty="0"/>
              <a:t>div</a:t>
            </a:r>
            <a:r>
              <a:rPr lang="en-US" dirty="0" smtClean="0"/>
              <a:t>&gt;');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anotherDivElement</a:t>
            </a:r>
            <a:r>
              <a:rPr lang="en-US" dirty="0" smtClean="0"/>
              <a:t> </a:t>
            </a:r>
            <a:r>
              <a:rPr lang="en-US" dirty="0"/>
              <a:t>= $('&lt;</a:t>
            </a:r>
            <a:r>
              <a:rPr lang="en-US" dirty="0" smtClean="0"/>
              <a:t>div /&gt;');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20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Elements to the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22</a:t>
            </a:fld>
            <a:endParaRPr lang="en-US" sz="11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t2.gstatic.com/images?q=tbn:ANd9GcQMzcz-q5-u_u9t-_R40jmeSBWlmVPgy17W2c32-9QnGyeWCfz5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906">
            <a:off x="5131926" y="4267345"/>
            <a:ext cx="2779718" cy="1925213"/>
          </a:xfrm>
          <a:prstGeom prst="roundRect">
            <a:avLst>
              <a:gd name="adj" fmla="val 8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8/80/Selection.svg/558px-Selec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264">
            <a:off x="6035347" y="287702"/>
            <a:ext cx="1877404" cy="20187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phostingdiscount.com/wp-content/uploads/2010/05/cho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44">
            <a:off x="1016771" y="4173155"/>
            <a:ext cx="3013626" cy="2007076"/>
          </a:xfrm>
          <a:prstGeom prst="roundRect">
            <a:avLst>
              <a:gd name="adj" fmla="val 75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543">
            <a:off x="1421638" y="520838"/>
            <a:ext cx="3347065" cy="16709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Extended DOM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0109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Selected with jQuery DOM elements</a:t>
            </a:r>
            <a:r>
              <a:rPr lang="en-US" dirty="0"/>
              <a:t> </a:t>
            </a:r>
            <a:r>
              <a:rPr lang="en-US" dirty="0" smtClean="0"/>
              <a:t>are NOT pure DOM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extended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additional properties and methods</a:t>
            </a: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toogleClass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on(event, callback)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smtClean="0"/>
              <a:t>attaching events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animate(), fade(), </a:t>
            </a:r>
            <a:r>
              <a:rPr lang="en-US" dirty="0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5181600"/>
            <a:ext cx="8077200" cy="1015663"/>
          </a:xfrm>
        </p:spPr>
        <p:txBody>
          <a:bodyPr/>
          <a:lstStyle/>
          <a:p>
            <a:r>
              <a:rPr lang="en-US" dirty="0" smtClean="0"/>
              <a:t>//Parsing a regular DOM element to jQuery Element</a:t>
            </a:r>
          </a:p>
          <a:p>
            <a:r>
              <a:rPr lang="en-US" dirty="0" smtClean="0"/>
              <a:t>var content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dirty="0"/>
              <a:t>c</a:t>
            </a:r>
            <a:r>
              <a:rPr lang="en-US" dirty="0" smtClean="0"/>
              <a:t>ontent </a:t>
            </a:r>
            <a:r>
              <a:rPr lang="en-US" dirty="0" smtClean="0"/>
              <a:t>= $(content);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jQuery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62907"/>
          </a:xfrm>
        </p:spPr>
        <p:txBody>
          <a:bodyPr/>
          <a:lstStyle/>
          <a:p>
            <a:r>
              <a:rPr lang="en-US" dirty="0" smtClean="0"/>
              <a:t>jQuery elements extend regular DOM elements</a:t>
            </a:r>
          </a:p>
          <a:p>
            <a:r>
              <a:rPr lang="en-US" dirty="0" smtClean="0"/>
              <a:t>Methods for altering the elements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jQuery.css("color", "#f3f")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jQuery.html()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r>
              <a:rPr lang="en-US" dirty="0" smtClean="0"/>
              <a:t>, by escaping the 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jQuery Elements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Cross-browser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160264"/>
            <a:ext cx="8686800" cy="236988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has a convenient way for attaching and detaching events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Works cross-browser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Using methods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on()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off()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99808"/>
            <a:ext cx="7772400" cy="1631216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onButtonClick(){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/>
              <a:t> </a:t>
            </a:r>
            <a:r>
              <a:rPr lang="en-US" noProof="1" smtClean="0"/>
              <a:t> $(this).addClass("selected");</a:t>
            </a:r>
          </a:p>
          <a:p>
            <a:pPr eaLnBrk="1" hangingPunct="1"/>
            <a:r>
              <a:rPr lang="en-US" noProof="1"/>
              <a:t>}</a:t>
            </a:r>
            <a:endParaRPr lang="en-US" noProof="1" smtClean="0"/>
          </a:p>
          <a:p>
            <a:pPr eaLnBrk="1" hangingPunct="1"/>
            <a:r>
              <a:rPr lang="en-US" noProof="1" smtClean="0"/>
              <a:t>$("a.button").on("click", onButtonClick);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55776"/>
            <a:ext cx="7924800" cy="5691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world’s most popular JavaScript library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1" y="2971800"/>
            <a:ext cx="5742858" cy="2619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447800"/>
            <a:ext cx="8686800" cy="250837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Optimize the event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Add it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on the parent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Consolas" panose="020B0609020204030204" pitchFamily="49" charset="0"/>
                <a:sym typeface="Lucida Grande" charset="0"/>
              </a:rPr>
              <a:t>A bit different syntax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  <a:p>
            <a:pPr lvl="1" eaLnBrk="1" hangingPunct="1"/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05200"/>
            <a:ext cx="7772400" cy="1938992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onListItemClick(){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 smtClean="0"/>
              <a:t>  $(this).addClass("selected");</a:t>
            </a:r>
          </a:p>
          <a:p>
            <a:pPr eaLnBrk="1" hangingPunct="1"/>
            <a:r>
              <a:rPr lang="en-US" noProof="1" smtClean="0"/>
              <a:t>}</a:t>
            </a:r>
          </a:p>
          <a:p>
            <a:pPr eaLnBrk="1" hangingPunct="1"/>
            <a:endParaRPr lang="en-US" noProof="1" smtClean="0"/>
          </a:p>
          <a:p>
            <a:pPr eaLnBrk="1" hangingPunct="1"/>
            <a:r>
              <a:rPr lang="en-US" noProof="1" smtClean="0"/>
              <a:t>$("ul").on("click", "li", </a:t>
            </a:r>
            <a:r>
              <a:rPr lang="en-US" noProof="1"/>
              <a:t>onListItemClick);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0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jQuery Event Handlers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074" name="Picture 2" descr="http://img.ehowcdn.com/article-new/ehow/images/a08/c9/5c/remove-event-handler-tinymc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24200"/>
            <a:ext cx="5257800" cy="28575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 after call, after call…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8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chaining paradigm is as follows:</a:t>
            </a:r>
          </a:p>
          <a:p>
            <a:pPr lvl="1"/>
            <a:r>
              <a:rPr lang="en-US" dirty="0" smtClean="0"/>
              <a:t>If a method should return result -&gt; Ok, return it</a:t>
            </a:r>
          </a:p>
          <a:p>
            <a:pPr lvl="1"/>
            <a:r>
              <a:rPr lang="en-US" dirty="0" smtClean="0"/>
              <a:t>If a method should NOT return a result </a:t>
            </a:r>
            <a:br>
              <a:rPr lang="en-US" dirty="0" smtClean="0"/>
            </a:br>
            <a:r>
              <a:rPr lang="en-US" dirty="0" smtClean="0"/>
              <a:t>-&gt; 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r>
              <a:rPr lang="en-US" dirty="0"/>
              <a:t>jQuery </a:t>
            </a:r>
            <a:r>
              <a:rPr lang="en-US" dirty="0" smtClean="0"/>
              <a:t>implements this paradigm, so methods can be chained to one another: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5800" y="44958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1" hangingPunct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$('&lt;button /&gt;')</a:t>
            </a:r>
          </a:p>
          <a:p>
            <a:r>
              <a:rPr lang="en-US" noProof="1" smtClean="0"/>
              <a:t>  .addClass('btn-success')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.html('Click me for 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.on('click', onSuccessButtonClick)</a:t>
            </a:r>
          </a:p>
          <a:p>
            <a:r>
              <a:rPr lang="en-US" noProof="1"/>
              <a:t> </a:t>
            </a:r>
            <a:r>
              <a:rPr lang="en-US" noProof="1" smtClean="0"/>
              <a:t> .appendTo(document.body);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6650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86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HTTP requests with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8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2900" dirty="0" smtClean="0"/>
              <a:t> stands for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Meaning asynchronously get data from a remote place and render it dynamically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jQuery provides some methods for AJAX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(options)</a:t>
            </a:r>
            <a:r>
              <a:rPr lang="en-US" sz="2700" dirty="0"/>
              <a:t> – HTTP request with full control (headers, data, method, etc…)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GET request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POST request</a:t>
            </a:r>
          </a:p>
          <a:p>
            <a:pPr lvl="1">
              <a:lnSpc>
                <a:spcPct val="100000"/>
              </a:lnSpc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jQuery(selector).load(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loads the contents from the </a:t>
            </a:r>
            <a:r>
              <a:rPr lang="en-US" sz="2700" dirty="0" err="1" smtClean="0"/>
              <a:t>url</a:t>
            </a:r>
            <a:r>
              <a:rPr lang="en-US" sz="2700" dirty="0" smtClean="0"/>
              <a:t> inside </a:t>
            </a:r>
            <a:r>
              <a:rPr lang="en-US" sz="2700" dirty="0"/>
              <a:t>the selected </a:t>
            </a:r>
            <a:r>
              <a:rPr lang="en-US" sz="2700" dirty="0" smtClean="0"/>
              <a:t>node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8147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Easy </a:t>
            </a:r>
            <a:r>
              <a:rPr lang="en-US" dirty="0">
                <a:sym typeface="Lucida Grande" charset="0"/>
              </a:rPr>
              <a:t>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jquery-2.1.1.js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.min.js </a:t>
            </a:r>
            <a:r>
              <a:rPr lang="en-US" dirty="0"/>
              <a:t>file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http://code.jquery.com/jquery-2.1.1.min.js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http://ajax.microsoft.com/ajax/jquery/jquery-2.1.1.min.js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Selectors and DOM Manipulation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663">
            <a:off x="3716957" y="4687684"/>
            <a:ext cx="4507891" cy="137110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37">
            <a:off x="952535" y="4520232"/>
            <a:ext cx="1905000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0"/>
            <a:ext cx="2743200" cy="245895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herberthamaral.com/wp-content/uploads/2010/11/jquery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57" y1="56463" x2="46957" y2="56463"/>
                        <a14:foregroundMark x1="61739" y1="40816" x2="61739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113">
            <a:off x="2090508" y="428826"/>
            <a:ext cx="1423622" cy="181975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1999"/>
            <a:ext cx="8686800" cy="5667613"/>
          </a:xfrm>
        </p:spPr>
        <p:txBody>
          <a:bodyPr/>
          <a:lstStyle/>
          <a:p>
            <a:r>
              <a:rPr lang="en-US" dirty="0" smtClean="0"/>
              <a:t>Selection of DOM elements in jQuery is much like as in pure JavaScript</a:t>
            </a:r>
          </a:p>
          <a:p>
            <a:pPr lvl="1"/>
            <a:r>
              <a:rPr lang="en-US" dirty="0" smtClean="0"/>
              <a:t>Selection of elements using CSS selectors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Like querySelectorAll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2495490"/>
            <a:ext cx="754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$(selector)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457813"/>
            <a:ext cx="7543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tag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$("div") //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$(".menu-item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(".menu-item");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$("#navigation")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combination of selectors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ul.menu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li")</a:t>
            </a:r>
          </a:p>
        </p:txBody>
      </p:sp>
    </p:spTree>
    <p:extLst>
      <p:ext uri="{BB962C8B-B14F-4D97-AF65-F5344CB8AC3E}">
        <p14:creationId xmlns:p14="http://schemas.microsoft.com/office/powerpoint/2010/main" val="3210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3846</TotalTime>
  <Words>1327</Words>
  <Application>Microsoft Office PowerPoint</Application>
  <PresentationFormat>On-screen Show (4:3)</PresentationFormat>
  <Paragraphs>301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Cambria</vt:lpstr>
      <vt:lpstr>Consolas</vt:lpstr>
      <vt:lpstr>Corbel</vt:lpstr>
      <vt:lpstr>Helvetica</vt:lpstr>
      <vt:lpstr>Lucida Grande</vt:lpstr>
      <vt:lpstr>Wingdings 2</vt:lpstr>
      <vt:lpstr>Telerik Academy</vt:lpstr>
      <vt:lpstr>jQuery Overview</vt:lpstr>
      <vt:lpstr>Table of Contents</vt:lpstr>
      <vt:lpstr>What is jQuery?</vt:lpstr>
      <vt:lpstr>What is jQuery?</vt:lpstr>
      <vt:lpstr>What is jQuery? (2)</vt:lpstr>
      <vt:lpstr>Why jQuery is So Popular?</vt:lpstr>
      <vt:lpstr>How to Add jQuery to a Web Site?</vt:lpstr>
      <vt:lpstr>Selectors and DOM Manipulation</vt:lpstr>
      <vt:lpstr>Selectors</vt:lpstr>
      <vt:lpstr>Selection with jQuery</vt:lpstr>
      <vt:lpstr>Selection with jQuery</vt:lpstr>
      <vt:lpstr>DOM Traversal</vt:lpstr>
      <vt:lpstr>DOM Traversal</vt:lpstr>
      <vt:lpstr>DOM Traversal: Next and Previous</vt:lpstr>
      <vt:lpstr>Next/Prev Siblings</vt:lpstr>
      <vt:lpstr>DOM Traversal: Parent</vt:lpstr>
      <vt:lpstr>Parent Element</vt:lpstr>
      <vt:lpstr>Altering the DOM</vt:lpstr>
      <vt:lpstr>Adding Elements</vt:lpstr>
      <vt:lpstr>Creating elements</vt:lpstr>
      <vt:lpstr>Adding Elements to the DOM</vt:lpstr>
      <vt:lpstr>Removing Elements</vt:lpstr>
      <vt:lpstr>Removing Elements</vt:lpstr>
      <vt:lpstr>jQuery Extended DOM Elements</vt:lpstr>
      <vt:lpstr>jQuery Objects</vt:lpstr>
      <vt:lpstr>Properties of jQuery Elements</vt:lpstr>
      <vt:lpstr>Properties of jQuery Elements</vt:lpstr>
      <vt:lpstr>jQuery Events</vt:lpstr>
      <vt:lpstr>jQuery Events</vt:lpstr>
      <vt:lpstr>jQuery Events</vt:lpstr>
      <vt:lpstr>jQuery Event Handlers</vt:lpstr>
      <vt:lpstr>jQuery Chaining</vt:lpstr>
      <vt:lpstr>jQuery Chaining</vt:lpstr>
      <vt:lpstr>jQuery Chaining</vt:lpstr>
      <vt:lpstr>jQuery AJAX</vt:lpstr>
      <vt:lpstr>jQuery AJAX</vt:lpstr>
      <vt:lpstr>jQuery AJAX</vt:lpstr>
      <vt:lpstr>jQuery Overview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967</cp:revision>
  <dcterms:created xsi:type="dcterms:W3CDTF">2007-12-08T16:03:35Z</dcterms:created>
  <dcterms:modified xsi:type="dcterms:W3CDTF">2014-06-10T14:54:02Z</dcterms:modified>
  <cp:category>software engineering</cp:category>
</cp:coreProperties>
</file>