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256" r:id="rId2"/>
    <p:sldId id="257" r:id="rId3"/>
    <p:sldId id="289" r:id="rId4"/>
    <p:sldId id="290" r:id="rId5"/>
    <p:sldId id="258" r:id="rId6"/>
    <p:sldId id="285" r:id="rId7"/>
    <p:sldId id="288" r:id="rId8"/>
    <p:sldId id="286" r:id="rId9"/>
    <p:sldId id="28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2" r:id="rId20"/>
    <p:sldId id="303" r:id="rId21"/>
    <p:sldId id="304" r:id="rId22"/>
    <p:sldId id="305" r:id="rId23"/>
    <p:sldId id="306" r:id="rId24"/>
    <p:sldId id="307" r:id="rId25"/>
    <p:sldId id="310" r:id="rId26"/>
    <p:sldId id="308" r:id="rId27"/>
    <p:sldId id="311" r:id="rId28"/>
    <p:sldId id="312" r:id="rId29"/>
    <p:sldId id="313" r:id="rId30"/>
    <p:sldId id="309" r:id="rId31"/>
    <p:sldId id="281" r:id="rId32"/>
    <p:sldId id="282" r:id="rId33"/>
    <p:sldId id="314" r:id="rId34"/>
    <p:sldId id="316" r:id="rId35"/>
    <p:sldId id="315" r:id="rId36"/>
    <p:sldId id="318" r:id="rId37"/>
    <p:sldId id="2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10-Jun-14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6D75-F8EF-4500-B971-F29CBBAAE6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8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9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0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61011"/>
            <a:ext cx="8229600" cy="1524000"/>
          </a:xfrm>
        </p:spPr>
        <p:txBody>
          <a:bodyPr/>
          <a:lstStyle/>
          <a:p>
            <a:r>
              <a:rPr lang="en-US" dirty="0"/>
              <a:t>HTML Templates </a:t>
            </a:r>
            <a:r>
              <a:rPr lang="en-US" dirty="0" smtClean="0"/>
              <a:t>with </a:t>
            </a:r>
            <a:r>
              <a:rPr lang="en-US" dirty="0"/>
              <a:t>Handlebars.js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Making JavaScript code by template!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7" name="Picture 10" descr="http://blog.ippon.fr/wp-content/uploads/2012/02/verre-moustach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60" y="4289245"/>
            <a:ext cx="3582140" cy="2126468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3/34/Javascript_icon.svg/200px-Javascript_icon.svg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9680540">
            <a:off x="596204" y="2657501"/>
            <a:ext cx="1387269" cy="1559245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43226"/>
            <a:ext cx="7924800" cy="685800"/>
          </a:xfrm>
        </p:spPr>
        <p:txBody>
          <a:bodyPr/>
          <a:lstStyle/>
          <a:p>
            <a:r>
              <a:rPr lang="en-US" dirty="0" smtClean="0"/>
              <a:t>Creating HTML Templates with Handlebars.js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82575" algn="l"/>
                <a:tab pos="1200150" algn="l"/>
              </a:tabLst>
            </a:pPr>
            <a:r>
              <a:rPr lang="en-US" dirty="0" smtClean="0"/>
              <a:t>HTML templates act much like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in C# and Java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stringWithFormat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@"…"</a:t>
            </a:r>
            <a:r>
              <a:rPr lang="en-US" dirty="0" smtClean="0"/>
              <a:t> in Objective-C</a:t>
            </a:r>
          </a:p>
          <a:p>
            <a:pPr lvl="1"/>
            <a:r>
              <a:rPr lang="en-US" dirty="0" smtClean="0"/>
              <a:t>Put placeholders within a template string, and replace these placeholders with values</a:t>
            </a:r>
          </a:p>
          <a:p>
            <a:r>
              <a:rPr lang="en-US" dirty="0" smtClean="0"/>
              <a:t>Handlebars.js marks placeholders with double curly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{{value}}</a:t>
            </a:r>
          </a:p>
          <a:p>
            <a:pPr lvl="1"/>
            <a:r>
              <a:rPr lang="en-US" dirty="0" smtClean="0"/>
              <a:t>When rendered,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placeholders </a:t>
            </a:r>
            <a:r>
              <a:rPr lang="en-US" dirty="0"/>
              <a:t>between the curly brackets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replaced </a:t>
            </a:r>
            <a:r>
              <a:rPr lang="en-US" dirty="0"/>
              <a:t>with the corresponding value</a:t>
            </a:r>
          </a:p>
        </p:txBody>
      </p:sp>
    </p:spTree>
    <p:extLst>
      <p:ext uri="{BB962C8B-B14F-4D97-AF65-F5344CB8AC3E}">
        <p14:creationId xmlns:p14="http://schemas.microsoft.com/office/powerpoint/2010/main" val="22994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Templates: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the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81000" y="1523798"/>
            <a:ext cx="8458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&lt;script id</a:t>
            </a:r>
            <a:r>
              <a:rPr lang="en-US" sz="1900" dirty="0" smtClean="0"/>
              <a:t>="post-template" type</a:t>
            </a:r>
            <a:r>
              <a:rPr lang="en-US" sz="1900" dirty="0"/>
              <a:t>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text/x-handlebars-template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&lt;div </a:t>
            </a:r>
            <a:r>
              <a:rPr lang="en-US" sz="1900" dirty="0"/>
              <a:t>class='post'&gt;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h1 class="post-title"&gt;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900" dirty="0"/>
              <a:t>&lt;/h1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&lt;</a:t>
            </a:r>
            <a:r>
              <a:rPr lang="en-US" sz="1900" dirty="0"/>
              <a:t>p class="post-content</a:t>
            </a:r>
            <a:r>
              <a:rPr lang="en-US" sz="1900" dirty="0" smtClean="0"/>
              <a:t>"&gt;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{{content}}</a:t>
            </a:r>
            <a:r>
              <a:rPr lang="en-US" sz="1900" dirty="0" smtClean="0"/>
              <a:t>&lt;/</a:t>
            </a:r>
            <a:r>
              <a:rPr lang="en-US" sz="1900" dirty="0"/>
              <a:t>p&gt;</a:t>
            </a:r>
          </a:p>
          <a:p>
            <a:r>
              <a:rPr lang="en-US" sz="1900" dirty="0" smtClean="0"/>
              <a:t>  &lt;/</a:t>
            </a:r>
            <a:r>
              <a:rPr lang="en-US" sz="1900" dirty="0"/>
              <a:t>div&gt;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28600" y="3459235"/>
            <a:ext cx="8686800" cy="112646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the JavaScript object and render the template to produce pure HTML code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381000" y="4706541"/>
            <a:ext cx="8458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300"/>
              </a:spcBef>
            </a:pPr>
            <a:r>
              <a:rPr lang="en-US" sz="1800" dirty="0" smtClean="0"/>
              <a:t>var post = {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sz="1800" dirty="0" smtClean="0"/>
              <a:t>: 'Post Title',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sz="1800" dirty="0" smtClean="0"/>
              <a:t>: 'Post content' };</a:t>
            </a:r>
          </a:p>
          <a:p>
            <a:pPr>
              <a:spcBef>
                <a:spcPts val="300"/>
              </a:spcBef>
            </a:pPr>
            <a:r>
              <a:rPr lang="en-US" sz="1800" dirty="0" smtClean="0"/>
              <a:t>var </a:t>
            </a:r>
            <a:r>
              <a:rPr lang="en-US" sz="1800" dirty="0" err="1" smtClean="0"/>
              <a:t>postTemplateNode</a:t>
            </a:r>
            <a:r>
              <a:rPr lang="en-US" sz="1800" dirty="0" smtClean="0"/>
              <a:t> = 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('post-template'),</a:t>
            </a:r>
          </a:p>
          <a:p>
            <a:pPr>
              <a:spcBef>
                <a:spcPts val="300"/>
              </a:spcBef>
            </a:pPr>
            <a:r>
              <a:rPr lang="en-US" sz="1800" dirty="0" smtClean="0"/>
              <a:t>    </a:t>
            </a:r>
            <a:r>
              <a:rPr lang="en-US" sz="1800" dirty="0" err="1" smtClean="0"/>
              <a:t>postTemplateHtml</a:t>
            </a:r>
            <a:r>
              <a:rPr lang="en-US" sz="1800" dirty="0" smtClean="0"/>
              <a:t> = </a:t>
            </a:r>
            <a:r>
              <a:rPr lang="en-US" sz="1800" dirty="0" err="1" smtClean="0"/>
              <a:t>templateNode.innerHTML</a:t>
            </a:r>
            <a:r>
              <a:rPr lang="en-US" sz="1800" dirty="0"/>
              <a:t>,</a:t>
            </a:r>
            <a:endParaRPr lang="en-US" sz="1800" dirty="0" smtClean="0"/>
          </a:p>
          <a:p>
            <a:pPr>
              <a:spcBef>
                <a:spcPts val="300"/>
              </a:spcBef>
            </a:pPr>
            <a:r>
              <a:rPr lang="en-US" sz="1800" dirty="0" smtClean="0"/>
              <a:t>    </a:t>
            </a:r>
            <a:r>
              <a:rPr lang="en-US" sz="1800" dirty="0" err="1" smtClean="0"/>
              <a:t>postTemplate</a:t>
            </a:r>
            <a:r>
              <a:rPr lang="en-US" sz="1800" dirty="0" smtClean="0"/>
              <a:t> 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Handlebars.compile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postTemplateHtml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</a:t>
            </a:r>
          </a:p>
          <a:p>
            <a:pPr>
              <a:spcBef>
                <a:spcPts val="300"/>
              </a:spcBef>
            </a:pPr>
            <a:r>
              <a:rPr lang="en-US" sz="1800" dirty="0" err="1" smtClean="0"/>
              <a:t>domNode.innerHTML</a:t>
            </a:r>
            <a:r>
              <a:rPr lang="en-US" sz="1800" dirty="0" smtClean="0"/>
              <a:t> 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postTemplate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(post)</a:t>
            </a:r>
            <a:r>
              <a:rPr lang="en-US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21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Escaping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Handlebars.js escapes all values before rendering them</a:t>
            </a:r>
          </a:p>
          <a:p>
            <a:r>
              <a:rPr lang="en-US" dirty="0" smtClean="0"/>
              <a:t>If the value should not be escaped there are two possibilities:</a:t>
            </a:r>
          </a:p>
          <a:p>
            <a:pPr lvl="1"/>
            <a:r>
              <a:rPr lang="en-US" dirty="0" smtClean="0"/>
              <a:t>Use triple curly brackets in the template string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Mark in the value not to be escaped</a:t>
            </a:r>
          </a:p>
          <a:p>
            <a:pPr lvl="1"/>
            <a:endParaRPr lang="en-US" sz="4400" dirty="0" smtClean="0"/>
          </a:p>
          <a:p>
            <a:pPr lvl="2"/>
            <a:r>
              <a:rPr lang="en-US" dirty="0" smtClean="0"/>
              <a:t>Mostly used with helpers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25623" y="3867150"/>
            <a:ext cx="7510509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{{{value}}}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25623" y="4921193"/>
            <a:ext cx="7510509" cy="8233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post = { title: '…',</a:t>
            </a:r>
          </a:p>
          <a:p>
            <a:r>
              <a:rPr lang="en-US" sz="1900" dirty="0" smtClean="0"/>
              <a:t>             content: new </a:t>
            </a:r>
            <a:r>
              <a:rPr lang="en-US" sz="1900" dirty="0" err="1" smtClean="0"/>
              <a:t>Handlebars.SafeString</a:t>
            </a:r>
            <a:r>
              <a:rPr lang="en-US" sz="1900" dirty="0" smtClean="0"/>
              <a:t>('…')</a:t>
            </a:r>
          </a:p>
          <a:p>
            <a:pPr>
              <a:lnSpc>
                <a:spcPct val="50000"/>
              </a:lnSpc>
            </a:pPr>
            <a:r>
              <a:rPr lang="en-US" sz="19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1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 Escaping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Handlebars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Blocks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57350"/>
            <a:ext cx="8686800" cy="3209925"/>
          </a:xfrm>
        </p:spPr>
        <p:txBody>
          <a:bodyPr/>
          <a:lstStyle/>
          <a:p>
            <a:r>
              <a:rPr lang="en-US" dirty="0" smtClean="0"/>
              <a:t>Handlebars.js supports expressions within the templates</a:t>
            </a:r>
          </a:p>
          <a:p>
            <a:pPr lvl="1"/>
            <a:r>
              <a:rPr lang="en-US" dirty="0" smtClean="0"/>
              <a:t>Block expressions</a:t>
            </a:r>
          </a:p>
          <a:p>
            <a:pPr lvl="2"/>
            <a:r>
              <a:rPr lang="en-US" dirty="0" smtClean="0"/>
              <a:t>For iterating over a collection of elements</a:t>
            </a:r>
          </a:p>
          <a:p>
            <a:pPr lvl="1"/>
            <a:r>
              <a:rPr lang="en-US" dirty="0" smtClean="0"/>
              <a:t>Conditional</a:t>
            </a:r>
            <a:r>
              <a:rPr lang="bg-BG" dirty="0" smtClean="0"/>
              <a:t> </a:t>
            </a:r>
            <a:r>
              <a:rPr lang="en-US" dirty="0" smtClean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6514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733675"/>
          </a:xfrm>
        </p:spPr>
        <p:txBody>
          <a:bodyPr/>
          <a:lstStyle/>
          <a:p>
            <a:r>
              <a:rPr lang="en-US" dirty="0" smtClean="0"/>
              <a:t>Block expressions are used to iterate over a collection of objects (like array)</a:t>
            </a:r>
          </a:p>
          <a:p>
            <a:pPr lvl="1"/>
            <a:r>
              <a:rPr lang="en-US" dirty="0" smtClean="0"/>
              <a:t>Created using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{{#collection}}</a:t>
            </a:r>
            <a:r>
              <a:rPr lang="en-US" dirty="0" smtClean="0"/>
              <a:t> and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{{/collection}}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Everything between will be evaluated for each object in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16745" y="3884257"/>
            <a:ext cx="7510509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class="categories-list"&gt; </a:t>
            </a:r>
          </a:p>
          <a:p>
            <a:r>
              <a:rPr lang="en-US" sz="1900" dirty="0"/>
              <a:t>  {{#categories}}</a:t>
            </a:r>
          </a:p>
          <a:p>
            <a:r>
              <a:rPr lang="en-US" sz="1900" dirty="0"/>
              <a:t>    &lt;li class="category-item"&gt;</a:t>
            </a:r>
          </a:p>
          <a:p>
            <a:r>
              <a:rPr lang="en-US" sz="1900" dirty="0"/>
              <a:t>      &lt;a </a:t>
            </a:r>
            <a:r>
              <a:rPr lang="en-US" sz="1900" dirty="0" err="1"/>
              <a:t>href</a:t>
            </a:r>
            <a:r>
              <a:rPr lang="en-US" sz="1900" dirty="0"/>
              <a:t>="#/categories/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{{id}}</a:t>
            </a:r>
            <a:r>
              <a:rPr lang="en-US" sz="1900" dirty="0"/>
              <a:t>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{{name}}</a:t>
            </a:r>
            <a:r>
              <a:rPr lang="en-US" sz="1900" dirty="0"/>
              <a:t>&lt;/a&gt;</a:t>
            </a:r>
          </a:p>
          <a:p>
            <a:r>
              <a:rPr lang="en-US" sz="1900" dirty="0"/>
              <a:t>    &lt;/li&gt;</a:t>
            </a:r>
          </a:p>
          <a:p>
            <a:r>
              <a:rPr lang="en-US" sz="1900" dirty="0"/>
              <a:t>  {{/categories}}</a:t>
            </a:r>
          </a:p>
          <a:p>
            <a:r>
              <a:rPr lang="en-US" sz="1900" dirty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38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733675"/>
          </a:xfrm>
        </p:spPr>
        <p:txBody>
          <a:bodyPr/>
          <a:lstStyle/>
          <a:p>
            <a:r>
              <a:rPr lang="en-US" dirty="0"/>
              <a:t>Block expressions are used to iterate over a collection of objects (like array)</a:t>
            </a:r>
          </a:p>
          <a:p>
            <a:pPr lvl="1"/>
            <a:r>
              <a:rPr lang="en-US" dirty="0"/>
              <a:t>Created using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{{#collection}}</a:t>
            </a:r>
            <a:r>
              <a:rPr lang="en-US" dirty="0"/>
              <a:t> and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{{/collection}}</a:t>
            </a:r>
          </a:p>
          <a:p>
            <a:pPr lvl="2"/>
            <a:r>
              <a:rPr lang="en-US" dirty="0"/>
              <a:t>Everything between will be evaluated for each object in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16745" y="3884257"/>
            <a:ext cx="7510509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class="categories-list"&gt; </a:t>
            </a:r>
          </a:p>
          <a:p>
            <a:r>
              <a:rPr lang="en-US" sz="1900" dirty="0" smtClean="0"/>
              <a:t>  {{#</a:t>
            </a:r>
            <a:r>
              <a:rPr lang="en-US" sz="1900" dirty="0"/>
              <a:t>categories}}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&lt;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li class="category-item"&gt;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&lt;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href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="#/categories/</a:t>
            </a:r>
            <a:r>
              <a:rPr lang="en-US" sz="1900" dirty="0"/>
              <a:t>{{id}}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"&gt;</a:t>
            </a:r>
            <a:r>
              <a:rPr lang="en-US" sz="1900" dirty="0"/>
              <a:t>{{name}}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&lt;/a&gt;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&lt;/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li&gt;</a:t>
            </a:r>
          </a:p>
          <a:p>
            <a:r>
              <a:rPr lang="en-US" sz="1900" dirty="0" smtClean="0"/>
              <a:t>  {{/</a:t>
            </a:r>
            <a:r>
              <a:rPr lang="en-US" sz="1900" dirty="0"/>
              <a:t>categories}}</a:t>
            </a:r>
          </a:p>
          <a:p>
            <a:r>
              <a:rPr lang="en-US" sz="1900" dirty="0" smtClean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  <a:endParaRPr lang="en-US" sz="19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369718" y="5308215"/>
            <a:ext cx="1792832" cy="715089"/>
          </a:xfrm>
          <a:prstGeom prst="wedgeRoundRectCallout">
            <a:avLst>
              <a:gd name="adj1" fmla="val 42291"/>
              <a:gd name="adj2" fmla="val -765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id &amp; name of every object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Templates</a:t>
            </a:r>
          </a:p>
          <a:p>
            <a:r>
              <a:rPr lang="en-US" dirty="0" smtClean="0"/>
              <a:t>Handlebars.js Template Engine</a:t>
            </a:r>
          </a:p>
          <a:p>
            <a:pPr lvl="1"/>
            <a:r>
              <a:rPr lang="en-US" dirty="0" smtClean="0"/>
              <a:t>Setup and usage</a:t>
            </a:r>
          </a:p>
          <a:p>
            <a:r>
              <a:rPr lang="en-US" dirty="0" smtClean="0"/>
              <a:t>Creating Templates</a:t>
            </a:r>
          </a:p>
          <a:p>
            <a:pPr lvl="1"/>
            <a:r>
              <a:rPr lang="en-US" dirty="0" smtClean="0"/>
              <a:t>Binding values to HTML</a:t>
            </a:r>
          </a:p>
          <a:p>
            <a:r>
              <a:rPr lang="en-US" dirty="0" smtClean="0"/>
              <a:t>Handlebars Expressions</a:t>
            </a:r>
          </a:p>
          <a:p>
            <a:pPr lvl="1"/>
            <a:r>
              <a:rPr lang="en-US" dirty="0" smtClean="0"/>
              <a:t>Block and conditional</a:t>
            </a:r>
          </a:p>
          <a:p>
            <a:r>
              <a:rPr lang="en-US" dirty="0" smtClean="0"/>
              <a:t>Helpers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 Expressions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5"/>
            <a:ext cx="8686800" cy="5791200"/>
          </a:xfrm>
        </p:spPr>
        <p:txBody>
          <a:bodyPr/>
          <a:lstStyle/>
          <a:p>
            <a:r>
              <a:rPr lang="en-US" sz="3000" dirty="0" smtClean="0"/>
              <a:t>Render code only if a condition is </a:t>
            </a:r>
            <a:r>
              <a:rPr lang="en-US" sz="3000" dirty="0" err="1" smtClean="0"/>
              <a:t>fulfulled</a:t>
            </a:r>
            <a:endParaRPr lang="en-US" sz="3000" dirty="0" smtClean="0"/>
          </a:p>
          <a:p>
            <a:pPr lvl="1"/>
            <a:r>
              <a:rPr lang="en-US" sz="2800" dirty="0" smtClean="0"/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{{#if condition}} {{/if}}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{{unless condition}} {{/unless}}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531707"/>
            <a:ext cx="7510509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&lt;h1&gt;Posts</a:t>
            </a:r>
            <a:r>
              <a:rPr lang="en-US" sz="1900" dirty="0"/>
              <a:t>&lt;/h1&gt;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 smtClean="0"/>
              <a:t>ul</a:t>
            </a:r>
            <a:r>
              <a:rPr lang="en-US" sz="1900" dirty="0" smtClean="0"/>
              <a:t> </a:t>
            </a:r>
            <a:r>
              <a:rPr lang="en-US" sz="1900" dirty="0"/>
              <a:t>class="posts"&gt;</a:t>
            </a:r>
          </a:p>
          <a:p>
            <a:r>
              <a:rPr lang="en-US" sz="1900" dirty="0" smtClean="0"/>
              <a:t>    {{#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  <a:endParaRPr lang="en-US" sz="1900" dirty="0"/>
          </a:p>
          <a:p>
            <a:r>
              <a:rPr lang="en-US" sz="1900" dirty="0" smtClean="0"/>
              <a:t>      &lt;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      &lt;</a:t>
            </a:r>
            <a:r>
              <a:rPr lang="en-US" sz="1900" dirty="0"/>
              <a:t>a </a:t>
            </a:r>
            <a:r>
              <a:rPr lang="en-US" sz="1900" dirty="0" err="1"/>
              <a:t>href</a:t>
            </a:r>
            <a:r>
              <a:rPr lang="en-US" sz="1900" dirty="0"/>
              <a:t>="#/posts/{{id}}"&gt;{{title}}&lt;/a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&lt;/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{{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 author</a:t>
            </a:r>
            <a:r>
              <a:rPr lang="en-US" sz="1900" dirty="0" smtClean="0"/>
              <a:t>}}</a:t>
            </a:r>
          </a:p>
          <a:p>
            <a:r>
              <a:rPr lang="en-US" sz="1900" dirty="0" smtClean="0"/>
              <a:t>          &lt;span </a:t>
            </a:r>
            <a:r>
              <a:rPr lang="en-US" sz="1900" dirty="0"/>
              <a:t>class="author"&gt;by {{author}}&lt;/span&gt;</a:t>
            </a:r>
          </a:p>
          <a:p>
            <a:r>
              <a:rPr lang="en-US" sz="1900" dirty="0" smtClean="0"/>
              <a:t>        {{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</a:t>
            </a:r>
            <a:r>
              <a:rPr lang="en-US" sz="1900" dirty="0" smtClean="0"/>
              <a:t>}}</a:t>
            </a:r>
          </a:p>
          <a:p>
            <a:r>
              <a:rPr lang="en-US" sz="1900" dirty="0" smtClean="0"/>
              <a:t>      &lt;/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{{/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</a:p>
          <a:p>
            <a:r>
              <a:rPr lang="en-US" sz="1900" dirty="0" smtClean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0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5"/>
            <a:ext cx="8686800" cy="5791200"/>
          </a:xfrm>
        </p:spPr>
        <p:txBody>
          <a:bodyPr/>
          <a:lstStyle/>
          <a:p>
            <a:r>
              <a:rPr lang="en-US" sz="3000" dirty="0" smtClean="0"/>
              <a:t>Render code only if a condition is </a:t>
            </a:r>
            <a:r>
              <a:rPr lang="en-US" sz="3000" dirty="0" err="1" smtClean="0"/>
              <a:t>fulfulled</a:t>
            </a:r>
            <a:endParaRPr lang="en-US" sz="3000" dirty="0" smtClean="0"/>
          </a:p>
          <a:p>
            <a:pPr lvl="1"/>
            <a:r>
              <a:rPr lang="en-US" sz="2800" dirty="0" smtClean="0"/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{{#if condition}} {{/if}}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{{unless condition}} {{/unless}}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531707"/>
            <a:ext cx="7510509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&lt;h1&gt;Posts</a:t>
            </a:r>
            <a:r>
              <a:rPr lang="en-US" sz="1900" dirty="0"/>
              <a:t>&lt;/h1&gt;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 smtClean="0"/>
              <a:t>ul</a:t>
            </a:r>
            <a:r>
              <a:rPr lang="en-US" sz="1900" dirty="0" smtClean="0"/>
              <a:t> </a:t>
            </a:r>
            <a:r>
              <a:rPr lang="en-US" sz="1900" dirty="0"/>
              <a:t>class="posts"&gt;</a:t>
            </a:r>
          </a:p>
          <a:p>
            <a:r>
              <a:rPr lang="en-US" sz="1900" dirty="0" smtClean="0"/>
              <a:t>    {{#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  <a:endParaRPr lang="en-US" sz="1900" dirty="0"/>
          </a:p>
          <a:p>
            <a:r>
              <a:rPr lang="en-US" sz="1900" dirty="0" smtClean="0"/>
              <a:t>      &lt;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      &lt;</a:t>
            </a:r>
            <a:r>
              <a:rPr lang="en-US" sz="1900" dirty="0"/>
              <a:t>a </a:t>
            </a:r>
            <a:r>
              <a:rPr lang="en-US" sz="1900" dirty="0" err="1"/>
              <a:t>href</a:t>
            </a:r>
            <a:r>
              <a:rPr lang="en-US" sz="1900" dirty="0"/>
              <a:t>="#/posts/{{id}}"&gt;{{title}}&lt;/a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&lt;/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 author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&lt;span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class="author"&gt;by {{author}}&lt;/span&gt;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{{/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</a:p>
          <a:p>
            <a:r>
              <a:rPr lang="en-US" sz="1900" dirty="0" smtClean="0"/>
              <a:t>      &lt;/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{{/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</a:p>
          <a:p>
            <a:r>
              <a:rPr lang="en-US" sz="1900" dirty="0" smtClean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31592" y="5468895"/>
            <a:ext cx="3288257" cy="715089"/>
          </a:xfrm>
          <a:prstGeom prst="wedgeRoundRectCallout">
            <a:avLst>
              <a:gd name="adj1" fmla="val -44308"/>
              <a:gd name="adj2" fmla="val -85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author is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false-like</a:t>
            </a:r>
            <a:r>
              <a:rPr lang="bg-BG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value,  this code will not be rendered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62276"/>
            <a:ext cx="7924800" cy="685800"/>
          </a:xfrm>
        </p:spPr>
        <p:txBody>
          <a:bodyPr/>
          <a:lstStyle/>
          <a:p>
            <a:r>
              <a:rPr lang="en-US" dirty="0" smtClean="0"/>
              <a:t>Handlebars.js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Handlebars.js helpers are like functions that do predefined job</a:t>
            </a:r>
          </a:p>
          <a:p>
            <a:r>
              <a:rPr lang="en-US" dirty="0" smtClean="0"/>
              <a:t>Build-in helpers: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{{#each collection}} {{/each}}</a:t>
            </a:r>
          </a:p>
          <a:p>
            <a:pPr lvl="2"/>
            <a:r>
              <a:rPr lang="en-US" dirty="0"/>
              <a:t>Much like block expressions but with more </a:t>
            </a:r>
            <a:r>
              <a:rPr lang="en-US" dirty="0" smtClean="0"/>
              <a:t>control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{{@index}}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{{this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 {{/with}}</a:t>
            </a:r>
          </a:p>
          <a:p>
            <a:pPr lvl="2"/>
            <a:r>
              <a:rPr lang="en-US" dirty="0" smtClean="0"/>
              <a:t>Used to minify the path</a:t>
            </a:r>
          </a:p>
          <a:p>
            <a:pPr lvl="2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{{prop}}</a:t>
            </a:r>
            <a:r>
              <a:rPr lang="en-US" dirty="0" smtClean="0"/>
              <a:t>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69347"/>
            <a:ext cx="7924800" cy="1395408"/>
          </a:xfrm>
        </p:spPr>
        <p:txBody>
          <a:bodyPr/>
          <a:lstStyle/>
          <a:p>
            <a:r>
              <a:rPr lang="en-US" dirty="0" smtClean="0"/>
              <a:t>Using Built-in</a:t>
            </a:r>
            <a:br>
              <a:rPr lang="en-US" dirty="0" smtClean="0"/>
            </a:br>
            <a:r>
              <a:rPr lang="en-US" dirty="0" smtClean="0"/>
              <a:t>Handlebars.js Helpers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409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Custom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028825"/>
          </a:xfrm>
        </p:spPr>
        <p:txBody>
          <a:bodyPr/>
          <a:lstStyle/>
          <a:p>
            <a:r>
              <a:rPr lang="en-US" dirty="0" smtClean="0"/>
              <a:t>Handlebars.js supports extension of the </a:t>
            </a:r>
            <a:br>
              <a:rPr lang="en-US" dirty="0" smtClean="0"/>
            </a:br>
            <a:r>
              <a:rPr lang="en-US" dirty="0" smtClean="0"/>
              <a:t>built-in helpers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Handlebars.registerHelper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703157"/>
            <a:ext cx="7510509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Handlebars.registerHelper</a:t>
            </a:r>
            <a:r>
              <a:rPr lang="en-US" sz="1900" dirty="0"/>
              <a:t> </a:t>
            </a:r>
            <a:r>
              <a:rPr lang="en-US" sz="1900" dirty="0" smtClean="0"/>
              <a:t>('tags', function(tags){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var html = '&lt;</a:t>
            </a:r>
            <a:r>
              <a:rPr lang="en-US" sz="1900" dirty="0" err="1" smtClean="0"/>
              <a:t>ul</a:t>
            </a:r>
            <a:r>
              <a:rPr lang="en-US" sz="1900" dirty="0" smtClean="0"/>
              <a:t> class="tags-list"&gt;',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tag;</a:t>
            </a:r>
          </a:p>
          <a:p>
            <a:r>
              <a:rPr lang="en-US" sz="1900" dirty="0" smtClean="0"/>
              <a:t>  for(tag in 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html += '&lt;li class="tag"&gt;' + tag + '&lt;/li&gt;';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}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return new </a:t>
            </a:r>
            <a:r>
              <a:rPr lang="en-US" sz="1900" dirty="0" err="1" smtClean="0"/>
              <a:t>Handlebars.SafeString</a:t>
            </a:r>
            <a:r>
              <a:rPr lang="en-US" sz="1900" dirty="0" smtClean="0"/>
              <a:t>(html);</a:t>
            </a:r>
          </a:p>
          <a:p>
            <a:r>
              <a:rPr lang="en-US" sz="1900" dirty="0" smtClean="0"/>
              <a:t>});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911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Custom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028825"/>
          </a:xfrm>
        </p:spPr>
        <p:txBody>
          <a:bodyPr/>
          <a:lstStyle/>
          <a:p>
            <a:r>
              <a:rPr lang="en-US" dirty="0" smtClean="0"/>
              <a:t>Handlebars.js supports extension of the </a:t>
            </a:r>
            <a:br>
              <a:rPr lang="en-US" dirty="0" smtClean="0"/>
            </a:br>
            <a:r>
              <a:rPr lang="en-US" dirty="0" smtClean="0"/>
              <a:t>built-in helpers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Handlebars.registerHelper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703157"/>
            <a:ext cx="7510509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Handlebars.registerHelper</a:t>
            </a:r>
            <a:r>
              <a:rPr lang="en-US" sz="1900" dirty="0"/>
              <a:t> </a:t>
            </a:r>
            <a:r>
              <a:rPr lang="en-US" sz="1900" dirty="0" smtClean="0"/>
              <a:t>('tags', function(tags){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var html = '&lt;</a:t>
            </a:r>
            <a:r>
              <a:rPr lang="en-US" sz="1900" dirty="0" err="1" smtClean="0"/>
              <a:t>ul</a:t>
            </a:r>
            <a:r>
              <a:rPr lang="en-US" sz="1900" dirty="0" smtClean="0"/>
              <a:t> class="tags-list"&gt;',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tag;</a:t>
            </a:r>
          </a:p>
          <a:p>
            <a:r>
              <a:rPr lang="en-US" sz="1900" dirty="0" smtClean="0"/>
              <a:t>  for(tag in 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html += '&lt;li class="tag"&gt;' + tag + '&lt;/li&gt;';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}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return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Handlebars.SafeString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(html)</a:t>
            </a:r>
            <a:r>
              <a:rPr lang="en-US" sz="1900" dirty="0" smtClean="0"/>
              <a:t>;</a:t>
            </a:r>
          </a:p>
          <a:p>
            <a:r>
              <a:rPr lang="en-US" sz="1900" dirty="0" smtClean="0"/>
              <a:t>});</a:t>
            </a:r>
            <a:endParaRPr lang="en-US" sz="19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4515" y="5134592"/>
            <a:ext cx="2478635" cy="715089"/>
          </a:xfrm>
          <a:prstGeom prst="wedgeRoundRectCallout">
            <a:avLst>
              <a:gd name="adj1" fmla="val -44308"/>
              <a:gd name="adj2" fmla="val -85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SageString is mandatory here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Custom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028825"/>
          </a:xfrm>
        </p:spPr>
        <p:txBody>
          <a:bodyPr/>
          <a:lstStyle/>
          <a:p>
            <a:r>
              <a:rPr lang="en-US" dirty="0" smtClean="0"/>
              <a:t>Handlebars.js supports extension of the </a:t>
            </a:r>
            <a:br>
              <a:rPr lang="en-US" dirty="0" smtClean="0"/>
            </a:br>
            <a:r>
              <a:rPr lang="en-US" dirty="0" smtClean="0"/>
              <a:t>built-in helpers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Handlebars.registerHelper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703157"/>
            <a:ext cx="7510509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Handlebars.registerHelper</a:t>
            </a:r>
            <a:r>
              <a:rPr lang="en-US" sz="1900" dirty="0"/>
              <a:t> </a:t>
            </a:r>
            <a:r>
              <a:rPr lang="en-US" sz="1900" dirty="0" smtClean="0"/>
              <a:t>('tags', function(tags){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var html = '&lt;</a:t>
            </a:r>
            <a:r>
              <a:rPr lang="en-US" sz="1900" dirty="0" err="1" smtClean="0"/>
              <a:t>ul</a:t>
            </a:r>
            <a:r>
              <a:rPr lang="en-US" sz="1900" dirty="0" smtClean="0"/>
              <a:t> class="tags-list"&gt;',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tag;</a:t>
            </a:r>
          </a:p>
          <a:p>
            <a:r>
              <a:rPr lang="en-US" sz="1900" dirty="0" smtClean="0"/>
              <a:t>  for(tag in 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html += '&lt;li class="tag"&gt;' + tag + '&lt;/li&gt;';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}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return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Handlebars.SafeString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(html)</a:t>
            </a:r>
            <a:r>
              <a:rPr lang="en-US" sz="1900" dirty="0" smtClean="0"/>
              <a:t>;</a:t>
            </a:r>
          </a:p>
          <a:p>
            <a:r>
              <a:rPr lang="en-US" sz="1900" dirty="0" smtClean="0"/>
              <a:t>});</a:t>
            </a:r>
            <a:endParaRPr lang="en-US" sz="19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4515" y="5134592"/>
            <a:ext cx="2478635" cy="715089"/>
          </a:xfrm>
          <a:prstGeom prst="wedgeRoundRectCallout">
            <a:avLst>
              <a:gd name="adj1" fmla="val -44308"/>
              <a:gd name="adj2" fmla="val -85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SageString is mandatory here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53150" y="5411531"/>
            <a:ext cx="2478635" cy="715089"/>
          </a:xfrm>
          <a:prstGeom prst="wedgeRoundRectCallout">
            <a:avLst>
              <a:gd name="adj1" fmla="val -60598"/>
              <a:gd name="adj2" fmla="val -445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Otherwise the result will be escaped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Handlebars.js Helpers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with Handlebars.js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2800" dirty="0" smtClean="0"/>
              <a:t>Create the following using Handlebars.js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700" y="1998770"/>
            <a:ext cx="7086600" cy="3771900"/>
          </a:xfrm>
          <a:prstGeom prst="roundRect">
            <a:avLst>
              <a:gd name="adj" fmla="val 898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346075" indent="-346075">
              <a:buFont typeface="+mj-lt"/>
              <a:buAutoNum type="arabicPeriod" startAt="2"/>
            </a:pPr>
            <a:r>
              <a:rPr lang="en-US" sz="2800" dirty="0" smtClean="0"/>
              <a:t>Create a dynamic select using Handlebars.js</a:t>
            </a:r>
          </a:p>
          <a:p>
            <a:pPr marL="568325" lvl="1" indent="-220663"/>
            <a:r>
              <a:rPr lang="en-US" sz="2600" dirty="0" smtClean="0"/>
              <a:t>The options in the select should be generated based on a collection of JavaScript objects</a:t>
            </a:r>
          </a:p>
          <a:p>
            <a:pPr marL="568325" lvl="1" indent="-220663"/>
            <a:r>
              <a:rPr lang="en-US" sz="2600" dirty="0" smtClean="0"/>
              <a:t>Example:</a:t>
            </a:r>
          </a:p>
          <a:p>
            <a:pPr marL="568325" lvl="1" indent="-220663"/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3297961"/>
            <a:ext cx="7510509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items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value: 1,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text: 'One'</a:t>
            </a:r>
          </a:p>
          <a:p>
            <a:r>
              <a:rPr lang="en-US" sz="1900" dirty="0" smtClean="0"/>
              <a:t>}, 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</a:t>
            </a:r>
            <a:r>
              <a:rPr lang="en-US" sz="1900" dirty="0"/>
              <a:t>: </a:t>
            </a:r>
            <a:r>
              <a:rPr lang="en-US" sz="1900" dirty="0" smtClean="0"/>
              <a:t>2,</a:t>
            </a:r>
            <a:endParaRPr lang="en-US" sz="1900" dirty="0"/>
          </a:p>
          <a:p>
            <a:r>
              <a:rPr lang="en-US" sz="1900" dirty="0"/>
              <a:t>  text: </a:t>
            </a:r>
            <a:r>
              <a:rPr lang="en-US" sz="1900" dirty="0" smtClean="0"/>
              <a:t>'Two'</a:t>
            </a:r>
          </a:p>
          <a:p>
            <a:r>
              <a:rPr lang="en-US" sz="1900" dirty="0" smtClean="0"/>
              <a:t>}];</a:t>
            </a:r>
          </a:p>
          <a:p>
            <a:endParaRPr lang="en-US" sz="1900" dirty="0"/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selectHTML</a:t>
            </a:r>
            <a:r>
              <a:rPr lang="en-US" sz="1900" dirty="0" smtClean="0"/>
              <a:t> = </a:t>
            </a:r>
            <a:r>
              <a:rPr lang="en-US" sz="1900" dirty="0" err="1" smtClean="0"/>
              <a:t>selectTemplate</a:t>
            </a:r>
            <a:r>
              <a:rPr lang="en-US" sz="1900" dirty="0" smtClean="0"/>
              <a:t>(items);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7522" y="3566457"/>
            <a:ext cx="1410440" cy="2186829"/>
          </a:xfrm>
          <a:prstGeom prst="roundRect">
            <a:avLst>
              <a:gd name="adj" fmla="val 3836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0423"/>
            <a:ext cx="8686800" cy="32051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  <a:p>
            <a:pPr marL="685800" lvl="1" indent="-338138"/>
            <a:r>
              <a:rPr lang="en-US" sz="2600" dirty="0" smtClean="0"/>
              <a:t>Apply a template for each item of a collection</a:t>
            </a:r>
          </a:p>
          <a:p>
            <a:pPr marL="685800" lvl="1" indent="-338138"/>
            <a:r>
              <a:rPr lang="en-US" sz="2600" dirty="0" smtClean="0"/>
              <a:t>Using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2600" dirty="0" smtClean="0"/>
              <a:t> attribute set the ID of the template to use for the items</a:t>
            </a:r>
          </a:p>
          <a:p>
            <a:pPr marL="685800" lvl="1" indent="-338138"/>
            <a:r>
              <a:rPr lang="en-US" sz="2600" dirty="0" smtClean="0"/>
              <a:t>Must work with different collections and templates</a:t>
            </a:r>
          </a:p>
          <a:p>
            <a:pPr marL="685800" lvl="1" indent="-338138"/>
            <a:r>
              <a:rPr lang="en-US" sz="2400" dirty="0" smtClean="0"/>
              <a:t>*More examples on the next 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335473" y="4045570"/>
            <a:ext cx="6473055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id="books-list</a:t>
            </a:r>
            <a:r>
              <a:rPr lang="en-US" sz="1900" dirty="0" smtClean="0"/>
              <a:t>" </a:t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1900" dirty="0" smtClean="0"/>
              <a:t>="book-item-template"&gt;&lt;/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  <a:p>
            <a:r>
              <a:rPr lang="en-US" sz="1900" dirty="0"/>
              <a:t>&lt;script id="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book-item-template</a:t>
            </a:r>
            <a:r>
              <a:rPr lang="en-US" sz="1900" dirty="0"/>
              <a:t>" type="…"&gt;</a:t>
            </a:r>
          </a:p>
          <a:p>
            <a:r>
              <a:rPr lang="en-US" sz="1900" dirty="0"/>
              <a:t>  &lt;li class="book-item"&gt;</a:t>
            </a:r>
          </a:p>
          <a:p>
            <a:r>
              <a:rPr lang="en-US" sz="1900" dirty="0"/>
              <a:t>    &lt;a </a:t>
            </a:r>
            <a:r>
              <a:rPr lang="en-US" sz="1900" dirty="0" err="1"/>
              <a:t>href</a:t>
            </a:r>
            <a:r>
              <a:rPr lang="en-US" sz="1900" dirty="0"/>
              <a:t>="/#books/{{id}}"&gt;</a:t>
            </a:r>
          </a:p>
          <a:p>
            <a:r>
              <a:rPr lang="en-US" sz="1900" dirty="0"/>
              <a:t>      &lt;strong&gt;{{title}}&lt;/strong&gt;</a:t>
            </a:r>
          </a:p>
          <a:p>
            <a:r>
              <a:rPr lang="en-US" sz="1900" dirty="0"/>
              <a:t>    &lt;/a&gt;</a:t>
            </a:r>
          </a:p>
          <a:p>
            <a:r>
              <a:rPr lang="en-US" sz="1900" dirty="0"/>
              <a:t>  &lt;/li&gt;	</a:t>
            </a:r>
          </a:p>
          <a:p>
            <a:r>
              <a:rPr lang="en-US" sz="1900" dirty="0"/>
              <a:t>&lt;/script&gt;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163741" y="6092284"/>
            <a:ext cx="4644255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$('#books-list').</a:t>
            </a:r>
            <a:r>
              <a:rPr lang="en-US" sz="1900" dirty="0" err="1" smtClean="0"/>
              <a:t>listview</a:t>
            </a:r>
            <a:r>
              <a:rPr lang="en-US" sz="1900" dirty="0" smtClean="0"/>
              <a:t>(books);</a:t>
            </a:r>
            <a:endParaRPr lang="en-US" sz="1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8190" y="4034492"/>
            <a:ext cx="2189805" cy="914879"/>
          </a:xfrm>
          <a:prstGeom prst="roundRect">
            <a:avLst>
              <a:gd name="adj" fmla="val 4086"/>
            </a:avLst>
          </a:prstGeom>
        </p:spPr>
      </p:pic>
    </p:spTree>
    <p:extLst>
      <p:ext uri="{BB962C8B-B14F-4D97-AF65-F5344CB8AC3E}">
        <p14:creationId xmlns:p14="http://schemas.microsoft.com/office/powerpoint/2010/main" val="13280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88073"/>
            <a:ext cx="8686800" cy="5762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*(cont.)Create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5326" y="1664320"/>
            <a:ext cx="775335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id="students-table"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         data-template="students-row-template"&gt;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 smtClean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table&gt;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&lt;</a:t>
            </a:r>
            <a:r>
              <a:rPr lang="en-US" sz="1900" dirty="0"/>
              <a:t>script id="students-row-template" type</a:t>
            </a:r>
            <a:r>
              <a:rPr lang="en-US" sz="1900" dirty="0" smtClean="0"/>
              <a:t>="…"&gt;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td&gt;{{mark}}&lt;/td&gt;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924175" y="5911636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64" t="-5054" r="-1"/>
          <a:stretch/>
        </p:blipFill>
        <p:spPr>
          <a:xfrm>
            <a:off x="6735108" y="1664320"/>
            <a:ext cx="1713568" cy="1291790"/>
          </a:xfrm>
          <a:prstGeom prst="roundRect">
            <a:avLst>
              <a:gd name="adj" fmla="val 437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50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1423"/>
            <a:ext cx="8686800" cy="1131252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*</a:t>
            </a:r>
            <a:r>
              <a:rPr lang="en-US" sz="2800" dirty="0" smtClean="0"/>
              <a:t>Extend the previous task to set the template inside the DOM element, instead of setting it with data-template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800" dirty="0" smtClean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23876" y="2569195"/>
            <a:ext cx="775335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&gt;{{mark}}&lt;/td&gt;</a:t>
            </a:r>
          </a:p>
          <a:p>
            <a:r>
              <a:rPr lang="en-US" sz="1900" dirty="0" smtClean="0"/>
              <a:t>  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/>
              <a:t>&lt;/table</a:t>
            </a:r>
            <a:r>
              <a:rPr lang="en-US" sz="1900" dirty="0" smtClean="0"/>
              <a:t>&gt;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752725" y="5785460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</p:spTree>
    <p:extLst>
      <p:ext uri="{BB962C8B-B14F-4D97-AF65-F5344CB8AC3E}">
        <p14:creationId xmlns:p14="http://schemas.microsoft.com/office/powerpoint/2010/main" val="13495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Trainings @ Telerik Academy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“C# Programming @ Telerik Academy</a:t>
            </a:r>
          </a:p>
          <a:p>
            <a:pPr lvl="2"/>
            <a:r>
              <a:rPr lang="en-US" noProof="1" smtClean="0">
                <a:hlinkClick r:id="rId2"/>
              </a:rPr>
              <a:t>csharpfundamentals.telerik.com</a:t>
            </a:r>
            <a:endParaRPr lang="en-US" noProof="1" smtClean="0"/>
          </a:p>
          <a:p>
            <a:pPr lvl="1"/>
            <a:r>
              <a:rPr lang="en-US" smtClean="0"/>
              <a:t>Telerik Software Academy</a:t>
            </a:r>
          </a:p>
          <a:p>
            <a:pPr lvl="2"/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lvl="1"/>
            <a:r>
              <a:rPr lang="en-US" smtClean="0"/>
              <a:t>Telerik Academy @ Facebook</a:t>
            </a:r>
          </a:p>
          <a:p>
            <a:pPr lvl="2"/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lvl="1"/>
            <a:r>
              <a:rPr lang="en-US" smtClean="0"/>
              <a:t>Telerik Software Academy Forums</a:t>
            </a:r>
          </a:p>
          <a:p>
            <a:pPr lvl="2"/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1132"/>
            <a:ext cx="8686800" cy="5791200"/>
          </a:xfrm>
        </p:spPr>
        <p:txBody>
          <a:bodyPr/>
          <a:lstStyle/>
          <a:p>
            <a:r>
              <a:rPr lang="en-US" dirty="0" smtClean="0"/>
              <a:t>HTML templates or template engines:</a:t>
            </a:r>
          </a:p>
          <a:p>
            <a:pPr lvl="1"/>
            <a:r>
              <a:rPr lang="en-US" dirty="0" smtClean="0"/>
              <a:t>Make the HTML dynamic</a:t>
            </a:r>
          </a:p>
          <a:p>
            <a:pPr lvl="2"/>
            <a:r>
              <a:rPr lang="en-US" dirty="0" smtClean="0"/>
              <a:t>Allow programming logic inside the otherwise static HTML</a:t>
            </a:r>
          </a:p>
          <a:p>
            <a:pPr lvl="1"/>
            <a:r>
              <a:rPr lang="en-US" dirty="0" smtClean="0"/>
              <a:t>Provide cleaner and more sustainable way to dynamically create DOM elements</a:t>
            </a:r>
          </a:p>
          <a:p>
            <a:r>
              <a:rPr lang="en-US" dirty="0" smtClean="0"/>
              <a:t>HTML templates are many:</a:t>
            </a:r>
          </a:p>
          <a:p>
            <a:pPr lvl="1"/>
            <a:r>
              <a:rPr lang="en-US" dirty="0" smtClean="0"/>
              <a:t>Basic: Handlebars.js, mustache.js, underscore.js, jQuery templates</a:t>
            </a:r>
          </a:p>
          <a:p>
            <a:pPr lvl="1"/>
            <a:r>
              <a:rPr lang="en-US" dirty="0" smtClean="0"/>
              <a:t>Advanced: KendoUI, AngularJS</a:t>
            </a:r>
          </a:p>
        </p:txBody>
      </p:sp>
    </p:spTree>
    <p:extLst>
      <p:ext uri="{BB962C8B-B14F-4D97-AF65-F5344CB8AC3E}">
        <p14:creationId xmlns:p14="http://schemas.microsoft.com/office/powerpoint/2010/main" val="19614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Handlebars.js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Handlebars.js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Handlebars.js is an open-source template engine</a:t>
            </a:r>
          </a:p>
          <a:p>
            <a:pPr lvl="1"/>
            <a:r>
              <a:rPr lang="en-US" dirty="0" smtClean="0"/>
              <a:t>Provides 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run-time and compiled</a:t>
            </a:r>
            <a:r>
              <a:rPr lang="en-US" dirty="0" smtClean="0"/>
              <a:t> templates for rendering HTML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one-way data-binding</a:t>
            </a:r>
            <a:r>
              <a:rPr lang="en-US" dirty="0" smtClean="0"/>
              <a:t> of HTML elements to JavaScript objects</a:t>
            </a:r>
          </a:p>
          <a:p>
            <a:pPr lvl="1"/>
            <a:r>
              <a:rPr lang="en-US" dirty="0" smtClean="0"/>
              <a:t>Produces HTML code 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template </a:t>
            </a:r>
            <a:r>
              <a:rPr lang="en-US" dirty="0" smtClean="0"/>
              <a:t>and a given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 and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To use Handlebars follow the steps:</a:t>
            </a:r>
          </a:p>
          <a:p>
            <a:pPr lvl="1"/>
            <a:r>
              <a:rPr lang="en-US" dirty="0" smtClean="0"/>
              <a:t>Download handlerbars.js</a:t>
            </a:r>
          </a:p>
          <a:p>
            <a:pPr lvl="2"/>
            <a:r>
              <a:rPr lang="en-US" dirty="0" smtClean="0"/>
              <a:t>From the site at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Using bower and </a:t>
            </a:r>
          </a:p>
          <a:p>
            <a:pPr lvl="2"/>
            <a:endParaRPr lang="en-US" sz="1600" dirty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endParaRPr lang="en-US" sz="1600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it in HTML file: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6043" y="3810742"/>
            <a:ext cx="757191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bower install handlebars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786043" y="4843213"/>
            <a:ext cx="757191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search for "handlebars"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786043" y="2702579"/>
            <a:ext cx="757191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hlinkClick r:id="rId2"/>
              </a:rPr>
              <a:t>http://handlebarsjs.com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786043" y="5875684"/>
            <a:ext cx="757191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="path/to/handlebars.js"&gt;&lt;/script&gt;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 and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(cont.) To use Handlebars follow the steps: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template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a script tag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invalid type</a:t>
            </a:r>
            <a:r>
              <a:rPr lang="en-US" dirty="0" smtClean="0"/>
              <a:t>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42900" y="2737301"/>
            <a:ext cx="8458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&lt;script id</a:t>
            </a:r>
            <a:r>
              <a:rPr lang="en-US" sz="1900" dirty="0" smtClean="0"/>
              <a:t>="post-template" type</a:t>
            </a:r>
            <a:r>
              <a:rPr lang="en-US" sz="1900" dirty="0"/>
              <a:t>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text/x-handlebars-template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&lt;div </a:t>
            </a:r>
            <a:r>
              <a:rPr lang="en-US" sz="1900" dirty="0"/>
              <a:t>class='post'&gt;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h1 class="post-title"&gt;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900" dirty="0"/>
              <a:t>&lt;/h1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&lt;</a:t>
            </a:r>
            <a:r>
              <a:rPr lang="en-US" sz="1900" dirty="0"/>
              <a:t>p class="post-content"&gt;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{{{content}}}</a:t>
            </a:r>
            <a:r>
              <a:rPr lang="en-US" sz="1900" dirty="0"/>
              <a:t>&lt;/p&gt;</a:t>
            </a:r>
          </a:p>
          <a:p>
            <a:r>
              <a:rPr lang="en-US" sz="1900" dirty="0" smtClean="0"/>
              <a:t>  &lt;/</a:t>
            </a:r>
            <a:r>
              <a:rPr lang="en-US" sz="1900" dirty="0"/>
              <a:t>div&gt;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28600" y="4647367"/>
            <a:ext cx="8686800" cy="62920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Render the template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42900" y="5306967"/>
            <a:ext cx="8458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post = {title: '…', content: '…'},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htmlTemplate</a:t>
            </a:r>
            <a:r>
              <a:rPr lang="en-US" sz="1900" dirty="0" smtClean="0"/>
              <a:t> = </a:t>
            </a:r>
            <a:r>
              <a:rPr lang="en-US" sz="1900" dirty="0" err="1" smtClean="0"/>
              <a:t>postTemplateNode.innerHTML</a:t>
            </a:r>
            <a:r>
              <a:rPr lang="en-US" sz="1900" dirty="0"/>
              <a:t>,</a:t>
            </a:r>
            <a:endParaRPr lang="en-US" sz="1900" dirty="0" smtClean="0"/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postTemplate</a:t>
            </a:r>
            <a:r>
              <a:rPr lang="en-US" sz="1900" dirty="0" smtClean="0"/>
              <a:t> =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Handlebars.compile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htmlTemplate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900" dirty="0" smtClean="0"/>
              <a:t>,</a:t>
            </a:r>
          </a:p>
          <a:p>
            <a:r>
              <a:rPr lang="en-US" sz="1900" dirty="0" err="1" smtClean="0"/>
              <a:t>postNode.innerHTML</a:t>
            </a:r>
            <a:r>
              <a:rPr lang="en-US" sz="1900" dirty="0" smtClean="0"/>
              <a:t> =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postTemplate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(post)</a:t>
            </a:r>
            <a:r>
              <a:rPr lang="en-US" sz="19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3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Setup and Usage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487</TotalTime>
  <Words>1466</Words>
  <Application>Microsoft Office PowerPoint</Application>
  <PresentationFormat>On-screen Show (4:3)</PresentationFormat>
  <Paragraphs>305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Wingdings 2</vt:lpstr>
      <vt:lpstr>Telerik Academy theme</vt:lpstr>
      <vt:lpstr>HTML Templates with Handlebars.js</vt:lpstr>
      <vt:lpstr>Table of Contents</vt:lpstr>
      <vt:lpstr>HTML Templates</vt:lpstr>
      <vt:lpstr>HTML Templates</vt:lpstr>
      <vt:lpstr>Handlebars.js</vt:lpstr>
      <vt:lpstr>Handlebars.js</vt:lpstr>
      <vt:lpstr>Setup and Usage</vt:lpstr>
      <vt:lpstr>Setup and Usage</vt:lpstr>
      <vt:lpstr>Setup and Usage</vt:lpstr>
      <vt:lpstr>Creating HTML Templates with Handlebars.js</vt:lpstr>
      <vt:lpstr>Creating HTML Templates</vt:lpstr>
      <vt:lpstr>Creating Templates: Example</vt:lpstr>
      <vt:lpstr>Creating Templates</vt:lpstr>
      <vt:lpstr>HTML Escaping</vt:lpstr>
      <vt:lpstr>HTML Escaping</vt:lpstr>
      <vt:lpstr>Handlebars Expressions</vt:lpstr>
      <vt:lpstr>Handlebars.js Expressions</vt:lpstr>
      <vt:lpstr>Block expressions</vt:lpstr>
      <vt:lpstr>Block expressions</vt:lpstr>
      <vt:lpstr>Block Expressions</vt:lpstr>
      <vt:lpstr>Conditional Expressions</vt:lpstr>
      <vt:lpstr>Conditional Expressions</vt:lpstr>
      <vt:lpstr>Conditional Expressions</vt:lpstr>
      <vt:lpstr>Handlebars.js Helpers</vt:lpstr>
      <vt:lpstr>Handlebars.js Helpers</vt:lpstr>
      <vt:lpstr>Using Built-in Handlebars.js Helpers</vt:lpstr>
      <vt:lpstr>Registering Custom Helpers</vt:lpstr>
      <vt:lpstr>Registering Custom Helpers</vt:lpstr>
      <vt:lpstr>Registering Custom Helpers</vt:lpstr>
      <vt:lpstr>Creating Handlebars.js Helpers</vt:lpstr>
      <vt:lpstr>HTML Templates with Handlebars.js</vt:lpstr>
      <vt:lpstr>Homework</vt:lpstr>
      <vt:lpstr>Homework (2)</vt:lpstr>
      <vt:lpstr>Homework (3)</vt:lpstr>
      <vt:lpstr>Homework (4)</vt:lpstr>
      <vt:lpstr>Homework (5)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546</cp:revision>
  <dcterms:created xsi:type="dcterms:W3CDTF">2013-08-21T17:07:08Z</dcterms:created>
  <dcterms:modified xsi:type="dcterms:W3CDTF">2014-06-10T12:37:00Z</dcterms:modified>
</cp:coreProperties>
</file>