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5"/>
  </p:notesMasterIdLst>
  <p:handoutMasterIdLst>
    <p:handoutMasterId r:id="rId56"/>
  </p:handoutMasterIdLst>
  <p:sldIdLst>
    <p:sldId id="338" r:id="rId2"/>
    <p:sldId id="335" r:id="rId3"/>
    <p:sldId id="373" r:id="rId4"/>
    <p:sldId id="385" r:id="rId5"/>
    <p:sldId id="384" r:id="rId6"/>
    <p:sldId id="387" r:id="rId7"/>
    <p:sldId id="388" r:id="rId8"/>
    <p:sldId id="389" r:id="rId9"/>
    <p:sldId id="390" r:id="rId10"/>
    <p:sldId id="391" r:id="rId11"/>
    <p:sldId id="392" r:id="rId12"/>
    <p:sldId id="400" r:id="rId13"/>
    <p:sldId id="446" r:id="rId14"/>
    <p:sldId id="450" r:id="rId15"/>
    <p:sldId id="374" r:id="rId16"/>
    <p:sldId id="386" r:id="rId17"/>
    <p:sldId id="336" r:id="rId18"/>
    <p:sldId id="395" r:id="rId19"/>
    <p:sldId id="401" r:id="rId20"/>
    <p:sldId id="448" r:id="rId21"/>
    <p:sldId id="396" r:id="rId22"/>
    <p:sldId id="443" r:id="rId23"/>
    <p:sldId id="399" r:id="rId24"/>
    <p:sldId id="397" r:id="rId25"/>
    <p:sldId id="398" r:id="rId26"/>
    <p:sldId id="402" r:id="rId27"/>
    <p:sldId id="407" r:id="rId28"/>
    <p:sldId id="337" r:id="rId29"/>
    <p:sldId id="417" r:id="rId30"/>
    <p:sldId id="405" r:id="rId31"/>
    <p:sldId id="408" r:id="rId32"/>
    <p:sldId id="445" r:id="rId33"/>
    <p:sldId id="409" r:id="rId34"/>
    <p:sldId id="410" r:id="rId35"/>
    <p:sldId id="413" r:id="rId36"/>
    <p:sldId id="412" r:id="rId37"/>
    <p:sldId id="423" r:id="rId38"/>
    <p:sldId id="418" r:id="rId39"/>
    <p:sldId id="425" r:id="rId40"/>
    <p:sldId id="426" r:id="rId41"/>
    <p:sldId id="427" r:id="rId42"/>
    <p:sldId id="432" r:id="rId43"/>
    <p:sldId id="433" r:id="rId44"/>
    <p:sldId id="428" r:id="rId45"/>
    <p:sldId id="429" r:id="rId46"/>
    <p:sldId id="424" r:id="rId47"/>
    <p:sldId id="419" r:id="rId48"/>
    <p:sldId id="420" r:id="rId49"/>
    <p:sldId id="436" r:id="rId50"/>
    <p:sldId id="370" r:id="rId51"/>
    <p:sldId id="334" r:id="rId52"/>
    <p:sldId id="449" r:id="rId53"/>
    <p:sldId id="403" r:id="rId54"/>
  </p:sldIdLst>
  <p:sldSz cx="9144000" cy="6858000" type="screen4x3"/>
  <p:notesSz cx="6881813" cy="9296400"/>
  <p:custDataLst>
    <p:tags r:id="rId5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Table of Contents" id="{F102DF86-0396-4FF6-82FB-92E785EDA54F}">
          <p14:sldIdLst>
            <p14:sldId id="338"/>
            <p14:sldId id="335"/>
          </p14:sldIdLst>
        </p14:section>
        <p14:section name="ASP.NET MVC Routing" id="{E4B1964F-0B58-4BAF-80A0-8CC6A976DD3E}">
          <p14:sldIdLst>
            <p14:sldId id="373"/>
            <p14:sldId id="385"/>
            <p14:sldId id="384"/>
            <p14:sldId id="387"/>
            <p14:sldId id="388"/>
            <p14:sldId id="389"/>
            <p14:sldId id="390"/>
            <p14:sldId id="391"/>
            <p14:sldId id="392"/>
            <p14:sldId id="400"/>
            <p14:sldId id="446"/>
            <p14:sldId id="450"/>
            <p14:sldId id="374"/>
            <p14:sldId id="386"/>
          </p14:sldIdLst>
        </p14:section>
        <p14:section name="Controllers and Actions" id="{48D1B37F-2AEC-4329-A78D-0EF2454D0412}">
          <p14:sldIdLst>
            <p14:sldId id="336"/>
            <p14:sldId id="395"/>
            <p14:sldId id="401"/>
            <p14:sldId id="448"/>
            <p14:sldId id="396"/>
            <p14:sldId id="443"/>
            <p14:sldId id="399"/>
            <p14:sldId id="397"/>
            <p14:sldId id="398"/>
            <p14:sldId id="402"/>
            <p14:sldId id="407"/>
          </p14:sldIdLst>
        </p14:section>
        <p14:section name="Razor Views" id="{7D9B0C67-5478-4A62-84D1-788B449A9966}">
          <p14:sldIdLst>
            <p14:sldId id="337"/>
            <p14:sldId id="417"/>
            <p14:sldId id="405"/>
            <p14:sldId id="408"/>
            <p14:sldId id="445"/>
            <p14:sldId id="409"/>
            <p14:sldId id="410"/>
            <p14:sldId id="413"/>
            <p14:sldId id="412"/>
            <p14:sldId id="423"/>
            <p14:sldId id="418"/>
            <p14:sldId id="425"/>
            <p14:sldId id="426"/>
            <p14:sldId id="427"/>
            <p14:sldId id="432"/>
            <p14:sldId id="433"/>
            <p14:sldId id="428"/>
            <p14:sldId id="429"/>
            <p14:sldId id="424"/>
          </p14:sldIdLst>
        </p14:section>
        <p14:section name="Areas" id="{4B8612F7-1EBE-4AB5-AE2C-84495B302C6F}">
          <p14:sldIdLst>
            <p14:sldId id="419"/>
            <p14:sldId id="420"/>
            <p14:sldId id="436"/>
          </p14:sldIdLst>
        </p14:section>
        <p14:section name="Summary, Questions, Homework" id="{BF8BA706-AE01-4B32-9077-3FC7844D949C}">
          <p14:sldIdLst>
            <p14:sldId id="370"/>
            <p14:sldId id="334"/>
            <p14:sldId id="449"/>
            <p14:sldId id="40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00" autoAdjust="0"/>
    <p:restoredTop sz="94468" autoAdjust="0"/>
  </p:normalViewPr>
  <p:slideViewPr>
    <p:cSldViewPr>
      <p:cViewPr varScale="1">
        <p:scale>
          <a:sx n="106" d="100"/>
          <a:sy n="106" d="100"/>
        </p:scale>
        <p:origin x="-104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gs" Target="tags/tag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11/3/2014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11/3/2014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109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243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89B841-8A48-48DC-813C-151166E312BA}" type="slidenum">
              <a:rPr lang="en-US"/>
              <a:pPr/>
              <a:t>52</a:t>
            </a:fld>
            <a:r>
              <a:rPr lang="en-US" dirty="0"/>
              <a:t>##</a:t>
            </a:r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9625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academy.telerik.com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webtools.com/bit-calculato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3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5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0" y="2362200"/>
            <a:ext cx="4876800" cy="1524000"/>
          </a:xfrm>
        </p:spPr>
        <p:txBody>
          <a:bodyPr/>
          <a:lstStyle/>
          <a:p>
            <a:r>
              <a:rPr lang="en-US" dirty="0"/>
              <a:t>ASP.NET MVC Essentials</a:t>
            </a:r>
          </a:p>
        </p:txBody>
      </p:sp>
      <p:pic>
        <p:nvPicPr>
          <p:cNvPr id="9" name="Picture 2" descr="http://www.davidhayden.me/media/default/posts/ASP.NET-MVC-4-Bundling-and-Minific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797943"/>
            <a:ext cx="3951970" cy="13356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" name="Picture 4" descr="http://4.bp.blogspot.com/-e6I8CyF7AG4/UOKfFIZfoyI/AAAAAAAABNs/2L68gGJhvrg/s1600/asp.net%2Bmv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85800"/>
            <a:ext cx="2743200" cy="3296027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6146" name="Picture 2" descr="http://www.awdp.org/images/marketing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580" y="4572000"/>
            <a:ext cx="246182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72137" y="4572000"/>
            <a:ext cx="1816101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8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6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ASP.NET 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79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Route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66" y="4630228"/>
            <a:ext cx="8686800" cy="2057400"/>
          </a:xfrm>
        </p:spPr>
        <p:txBody>
          <a:bodyPr/>
          <a:lstStyle/>
          <a:p>
            <a:r>
              <a:rPr lang="en-US" dirty="0" smtClean="0"/>
              <a:t>Controller: Users</a:t>
            </a:r>
          </a:p>
          <a:p>
            <a:r>
              <a:rPr lang="en-US" dirty="0" smtClean="0"/>
              <a:t>Action: </a:t>
            </a:r>
            <a:r>
              <a:rPr lang="en-US" dirty="0" err="1" smtClean="0"/>
              <a:t>ByUsername</a:t>
            </a:r>
            <a:endParaRPr lang="en-US" dirty="0" smtClean="0"/>
          </a:p>
          <a:p>
            <a:r>
              <a:rPr lang="en-US" dirty="0" smtClean="0"/>
              <a:t>Username: </a:t>
            </a:r>
            <a:r>
              <a:rPr lang="en-US" dirty="0" err="1" smtClean="0"/>
              <a:t>ivaylo.kenov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195" y="1320666"/>
            <a:ext cx="4457700" cy="2924175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>
          <a:xfrm rot="6593364">
            <a:off x="2832966" y="3168492"/>
            <a:ext cx="2148134" cy="23954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6501041">
            <a:off x="3573381" y="3238133"/>
            <a:ext cx="2270216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76400" y="4233446"/>
            <a:ext cx="3124199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http://localhost/Users/NikolayIT</a:t>
            </a:r>
          </a:p>
        </p:txBody>
      </p:sp>
    </p:spTree>
    <p:extLst>
      <p:ext uri="{BB962C8B-B14F-4D97-AF65-F5344CB8AC3E}">
        <p14:creationId xmlns:p14="http://schemas.microsoft.com/office/powerpoint/2010/main" val="329597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Route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66" y="4630228"/>
            <a:ext cx="8686800" cy="2057400"/>
          </a:xfrm>
        </p:spPr>
        <p:txBody>
          <a:bodyPr/>
          <a:lstStyle/>
          <a:p>
            <a:r>
              <a:rPr lang="en-US" dirty="0" smtClean="0"/>
              <a:t>Controller: Users</a:t>
            </a:r>
          </a:p>
          <a:p>
            <a:r>
              <a:rPr lang="en-US" dirty="0" smtClean="0"/>
              <a:t>Action: </a:t>
            </a:r>
            <a:r>
              <a:rPr lang="en-US" dirty="0" err="1" smtClean="0"/>
              <a:t>ByUsername</a:t>
            </a:r>
            <a:endParaRPr lang="en-US" dirty="0" smtClean="0"/>
          </a:p>
          <a:p>
            <a:r>
              <a:rPr lang="en-US" dirty="0" smtClean="0"/>
              <a:t>Username: </a:t>
            </a:r>
            <a:r>
              <a:rPr lang="en-US" dirty="0" err="1" smtClean="0"/>
              <a:t>DefaultValue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195" y="1320666"/>
            <a:ext cx="4457700" cy="2924175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>
          <a:xfrm rot="6593364">
            <a:off x="2630962" y="3178777"/>
            <a:ext cx="2148134" cy="23954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7687604">
            <a:off x="4167012" y="3811743"/>
            <a:ext cx="1056282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76400" y="4233446"/>
            <a:ext cx="3124199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http://localhost/Users</a:t>
            </a:r>
          </a:p>
        </p:txBody>
      </p:sp>
    </p:spTree>
    <p:extLst>
      <p:ext uri="{BB962C8B-B14F-4D97-AF65-F5344CB8AC3E}">
        <p14:creationId xmlns:p14="http://schemas.microsoft.com/office/powerpoint/2010/main" val="131825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195" y="1320665"/>
            <a:ext cx="4457700" cy="29241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Route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66" y="4630228"/>
            <a:ext cx="8686800" cy="2057400"/>
          </a:xfrm>
        </p:spPr>
        <p:txBody>
          <a:bodyPr/>
          <a:lstStyle/>
          <a:p>
            <a:r>
              <a:rPr lang="en-US" dirty="0" smtClean="0"/>
              <a:t>Result: 404 Not Found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Left Arrow 5"/>
          <p:cNvSpPr/>
          <p:nvPr/>
        </p:nvSpPr>
        <p:spPr>
          <a:xfrm rot="6593364">
            <a:off x="2630962" y="3178777"/>
            <a:ext cx="2148134" cy="23954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16200000">
            <a:off x="4569900" y="2855499"/>
            <a:ext cx="1380115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76400" y="4233446"/>
            <a:ext cx="3124199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http://localhost/Users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99497" y="3721953"/>
            <a:ext cx="320922" cy="4770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+mn-lt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2729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Constraints are rules on the URL segments</a:t>
            </a:r>
          </a:p>
          <a:p>
            <a:r>
              <a:rPr lang="en-US" dirty="0" smtClean="0"/>
              <a:t>All the constraints are regular expression compatible with class Regex</a:t>
            </a:r>
          </a:p>
          <a:p>
            <a:r>
              <a:rPr lang="en-US" dirty="0" smtClean="0"/>
              <a:t>Defined as one of the </a:t>
            </a:r>
            <a:r>
              <a:rPr lang="en-US" dirty="0" err="1" smtClean="0"/>
              <a:t>routes.MapRoute</a:t>
            </a:r>
            <a:r>
              <a:rPr lang="en-US" dirty="0" smtClean="0"/>
              <a:t>(…) parameters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4114800"/>
            <a:ext cx="7296150" cy="18383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2250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Route Constraint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2" name="Text Placeholder 6"/>
          <p:cNvSpPr txBox="1">
            <a:spLocks/>
          </p:cNvSpPr>
          <p:nvPr/>
        </p:nvSpPr>
        <p:spPr>
          <a:xfrm>
            <a:off x="381000" y="990599"/>
            <a:ext cx="8357856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 smtClean="0"/>
              <a:t>public class LocalhostConstraint : IRouteConstraint</a:t>
            </a:r>
          </a:p>
          <a:p>
            <a:r>
              <a:rPr lang="en-US" noProof="1" smtClean="0"/>
              <a:t>{</a:t>
            </a:r>
          </a:p>
          <a:p>
            <a:r>
              <a:rPr lang="en-US" noProof="1" smtClean="0"/>
              <a:t>    public bool Match(HttpContextBase httpContext,</a:t>
            </a:r>
          </a:p>
          <a:p>
            <a:r>
              <a:rPr lang="en-US" noProof="1" smtClean="0"/>
              <a:t>        Route route,</a:t>
            </a:r>
          </a:p>
          <a:p>
            <a:r>
              <a:rPr lang="en-US" noProof="1"/>
              <a:t> </a:t>
            </a:r>
            <a:r>
              <a:rPr lang="en-US" noProof="1" smtClean="0"/>
              <a:t>       string parameterName,</a:t>
            </a:r>
          </a:p>
          <a:p>
            <a:r>
              <a:rPr lang="en-US" noProof="1" smtClean="0"/>
              <a:t>        RouteValueDictionary values,</a:t>
            </a:r>
          </a:p>
          <a:p>
            <a:r>
              <a:rPr lang="en-US" noProof="1" smtClean="0"/>
              <a:t>        RouteDirection routeDirection)</a:t>
            </a:r>
          </a:p>
          <a:p>
            <a:r>
              <a:rPr lang="en-US" noProof="1" smtClean="0"/>
              <a:t>    {</a:t>
            </a:r>
          </a:p>
          <a:p>
            <a:r>
              <a:rPr lang="en-US" noProof="1" smtClean="0"/>
              <a:t>        return httpContext.Request.IsLocal;</a:t>
            </a:r>
          </a:p>
          <a:p>
            <a:r>
              <a:rPr lang="en-US" noProof="1" smtClean="0"/>
              <a:t>    }</a:t>
            </a:r>
          </a:p>
          <a:p>
            <a:r>
              <a:rPr lang="en-US" noProof="1" smtClean="0"/>
              <a:t>}</a:t>
            </a:r>
            <a:endParaRPr lang="en-US" noProof="1"/>
          </a:p>
        </p:txBody>
      </p:sp>
      <p:sp>
        <p:nvSpPr>
          <p:cNvPr id="13" name="Text Placeholder 6"/>
          <p:cNvSpPr txBox="1">
            <a:spLocks/>
          </p:cNvSpPr>
          <p:nvPr/>
        </p:nvSpPr>
        <p:spPr>
          <a:xfrm>
            <a:off x="380999" y="4695229"/>
            <a:ext cx="8357857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 smtClean="0"/>
              <a:t>routes.MapRoute("Admin",</a:t>
            </a:r>
          </a:p>
          <a:p>
            <a:r>
              <a:rPr lang="en-US" noProof="1" smtClean="0"/>
              <a:t>                "Admin/{action}",</a:t>
            </a:r>
          </a:p>
          <a:p>
            <a:r>
              <a:rPr lang="en-US" noProof="1" smtClean="0"/>
              <a:t>                new { controller="Admin" },</a:t>
            </a:r>
          </a:p>
          <a:p>
            <a:r>
              <a:rPr lang="en-US" noProof="1" smtClean="0"/>
              <a:t>                new {isLocal = new LocalhostConstraint()}</a:t>
            </a:r>
          </a:p>
          <a:p>
            <a:r>
              <a:rPr lang="en-US" noProof="1" smtClean="0"/>
              <a:t>               );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87032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Routes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 smtClean="0"/>
              <a:t>In actions we have access to a data structure called </a:t>
            </a:r>
            <a:r>
              <a:rPr lang="en-US" dirty="0" err="1" smtClean="0"/>
              <a:t>RouteData</a:t>
            </a:r>
            <a:endParaRPr lang="en-US" dirty="0" smtClean="0"/>
          </a:p>
          <a:p>
            <a:pPr lvl="1">
              <a:spcBef>
                <a:spcPts val="300"/>
              </a:spcBef>
            </a:pPr>
            <a:r>
              <a:rPr lang="en-US" dirty="0" err="1"/>
              <a:t>RouteData.Values</a:t>
            </a:r>
            <a:r>
              <a:rPr lang="en-US" dirty="0"/>
              <a:t>["controller</a:t>
            </a:r>
            <a:r>
              <a:rPr lang="en-US" dirty="0" smtClean="0"/>
              <a:t>"]</a:t>
            </a:r>
          </a:p>
          <a:p>
            <a:pPr lvl="1">
              <a:spcBef>
                <a:spcPts val="300"/>
              </a:spcBef>
            </a:pPr>
            <a:r>
              <a:rPr lang="en-US" dirty="0" err="1"/>
              <a:t>RouteData.Values</a:t>
            </a:r>
            <a:r>
              <a:rPr lang="en-US" dirty="0" smtClean="0"/>
              <a:t>["action"]</a:t>
            </a:r>
          </a:p>
          <a:p>
            <a:pPr lvl="1">
              <a:spcBef>
                <a:spcPts val="300"/>
              </a:spcBef>
            </a:pPr>
            <a:r>
              <a:rPr lang="en-US" dirty="0" err="1"/>
              <a:t>RouteData.Values</a:t>
            </a:r>
            <a:r>
              <a:rPr lang="en-US" dirty="0" smtClean="0"/>
              <a:t>["id"]</a:t>
            </a:r>
            <a:endParaRPr lang="en-US" dirty="0"/>
          </a:p>
          <a:p>
            <a:pPr>
              <a:spcBef>
                <a:spcPts val="300"/>
              </a:spcBef>
            </a:pPr>
            <a:r>
              <a:rPr lang="en-US" dirty="0" smtClean="0"/>
              <a:t>We can use </a:t>
            </a:r>
            <a:r>
              <a:rPr lang="en-US" dirty="0" err="1" smtClean="0"/>
              <a:t>NuGet</a:t>
            </a:r>
            <a:r>
              <a:rPr lang="en-US" dirty="0" smtClean="0"/>
              <a:t> package </a:t>
            </a:r>
            <a:r>
              <a:rPr lang="en-US" dirty="0" err="1" smtClean="0"/>
              <a:t>RouteDebugger</a:t>
            </a:r>
            <a:endParaRPr lang="en-US" dirty="0" smtClean="0"/>
          </a:p>
          <a:p>
            <a:pPr lvl="1">
              <a:spcBef>
                <a:spcPts val="300"/>
              </a:spcBef>
            </a:pPr>
            <a:r>
              <a:rPr lang="en-US" dirty="0" smtClean="0"/>
              <a:t>Install-Package </a:t>
            </a:r>
            <a:r>
              <a:rPr lang="en-US" dirty="0" err="1" smtClean="0"/>
              <a:t>RouteDebugger</a:t>
            </a:r>
            <a:endParaRPr lang="en-US" dirty="0" smtClean="0"/>
          </a:p>
          <a:p>
            <a:pPr lvl="2">
              <a:spcBef>
                <a:spcPts val="300"/>
              </a:spcBef>
            </a:pPr>
            <a:r>
              <a:rPr lang="en-US" dirty="0" err="1" smtClean="0"/>
              <a:t>Web.config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&lt;add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key="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RouteDebugger:Enabled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" value="true" 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/&gt;</a:t>
            </a:r>
          </a:p>
          <a:p>
            <a:pPr>
              <a:spcBef>
                <a:spcPts val="300"/>
              </a:spcBef>
            </a:pPr>
            <a:r>
              <a:rPr lang="en-US" dirty="0"/>
              <a:t>We can </a:t>
            </a:r>
            <a:r>
              <a:rPr lang="en-US" dirty="0" smtClean="0"/>
              <a:t>also use Glimpse for debugging routes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8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953001"/>
            <a:ext cx="7924800" cy="685800"/>
          </a:xfrm>
        </p:spPr>
        <p:txBody>
          <a:bodyPr/>
          <a:lstStyle/>
          <a:p>
            <a:r>
              <a:rPr lang="en-US" dirty="0"/>
              <a:t>Demo</a:t>
            </a:r>
            <a:r>
              <a:rPr lang="en-US" dirty="0" smtClean="0"/>
              <a:t>: Routes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790700" y="5715000"/>
            <a:ext cx="5562600" cy="457200"/>
          </a:xfrm>
        </p:spPr>
        <p:txBody>
          <a:bodyPr/>
          <a:lstStyle/>
          <a:p>
            <a:r>
              <a:rPr lang="en-US" dirty="0" smtClean="0"/>
              <a:t>ASP.NET MVC Routing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635" y="1219200"/>
            <a:ext cx="5318731" cy="3090862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6874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>
                <a:effectLst/>
              </a:rPr>
              <a:t>Controllers </a:t>
            </a:r>
            <a:r>
              <a:rPr lang="en-US" dirty="0" smtClean="0">
                <a:effectLst/>
              </a:rPr>
              <a:t>and Actions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752600"/>
            <a:ext cx="7924800" cy="56912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brain </a:t>
            </a:r>
            <a:r>
              <a:rPr lang="en-US" dirty="0"/>
              <a:t>of the application</a:t>
            </a:r>
          </a:p>
        </p:txBody>
      </p:sp>
      <p:pic>
        <p:nvPicPr>
          <p:cNvPr id="2050" name="Picture 2" descr="http://www.wagonbutterworth.com/projects/xbox_controller/xbc-c-controll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468592"/>
            <a:ext cx="5638800" cy="37562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81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Controllers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core component of the MVC pattern</a:t>
            </a:r>
            <a:endParaRPr lang="en-US" dirty="0"/>
          </a:p>
          <a:p>
            <a:r>
              <a:rPr lang="en-US" dirty="0" smtClean="0"/>
              <a:t>All the controllers should be available in a folder by name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Controllers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Controller naming standard should be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nameController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smtClean="0"/>
              <a:t> (convention)</a:t>
            </a:r>
          </a:p>
          <a:p>
            <a:r>
              <a:rPr lang="en-US" dirty="0" smtClean="0"/>
              <a:t>Routers instantiate controllers in every request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All requests are mapped to a specific action</a:t>
            </a:r>
          </a:p>
          <a:p>
            <a:r>
              <a:rPr lang="en-US" dirty="0" smtClean="0"/>
              <a:t>Every controller should inherit Controller class</a:t>
            </a:r>
          </a:p>
          <a:p>
            <a:pPr lvl="1"/>
            <a:r>
              <a:rPr lang="en-US" dirty="0" smtClean="0"/>
              <a:t>Access to Request (context) and </a:t>
            </a:r>
            <a:r>
              <a:rPr lang="en-US" dirty="0" err="1" smtClean="0"/>
              <a:t>HttpContext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89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Actions are the ultimate request </a:t>
            </a:r>
            <a:r>
              <a:rPr lang="en-US" dirty="0" smtClean="0"/>
              <a:t>destination</a:t>
            </a:r>
          </a:p>
          <a:p>
            <a:pPr lvl="1"/>
            <a:r>
              <a:rPr lang="en-US" dirty="0"/>
              <a:t>Public controller </a:t>
            </a:r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Non-static</a:t>
            </a:r>
          </a:p>
          <a:p>
            <a:pPr lvl="1"/>
            <a:r>
              <a:rPr lang="en-US" dirty="0"/>
              <a:t>No return value </a:t>
            </a:r>
            <a:r>
              <a:rPr lang="en-US" dirty="0" smtClean="0"/>
              <a:t>restrictions</a:t>
            </a:r>
          </a:p>
          <a:p>
            <a:r>
              <a:rPr lang="en-US" dirty="0" smtClean="0"/>
              <a:t>Actions </a:t>
            </a:r>
            <a:r>
              <a:rPr lang="en-US" dirty="0"/>
              <a:t>typically return an </a:t>
            </a:r>
            <a:r>
              <a:rPr lang="en-US" dirty="0" err="1"/>
              <a:t>ActionResult</a:t>
            </a:r>
            <a:r>
              <a:rPr lang="en-US" dirty="0"/>
              <a:t> </a:t>
            </a:r>
            <a:endParaRPr lang="en-US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4343400"/>
            <a:ext cx="4629150" cy="1295400"/>
          </a:xfrm>
          <a:prstGeom prst="roundRect">
            <a:avLst>
              <a:gd name="adj" fmla="val 593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8340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r>
              <a:rPr lang="en-US" smtClean="0"/>
              <a:t>of Contents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ASP.NET MVC Routing</a:t>
            </a:r>
            <a:endParaRPr lang="bg-BG" dirty="0" smtClean="0"/>
          </a:p>
          <a:p>
            <a:pPr lvl="1"/>
            <a:r>
              <a:rPr lang="en-US" dirty="0" smtClean="0"/>
              <a:t>Route constraints</a:t>
            </a:r>
          </a:p>
          <a:p>
            <a:r>
              <a:rPr lang="en-US" dirty="0"/>
              <a:t>Controllers and </a:t>
            </a:r>
            <a:r>
              <a:rPr lang="en-US" dirty="0" smtClean="0"/>
              <a:t>Actions</a:t>
            </a:r>
            <a:endParaRPr lang="bg-BG" dirty="0" smtClean="0"/>
          </a:p>
          <a:p>
            <a:pPr lvl="1"/>
            <a:r>
              <a:rPr lang="en-US" dirty="0" smtClean="0"/>
              <a:t>Action results and filters</a:t>
            </a:r>
          </a:p>
          <a:p>
            <a:r>
              <a:rPr lang="en-US" dirty="0" smtClean="0"/>
              <a:t>Razor Views</a:t>
            </a:r>
          </a:p>
          <a:p>
            <a:pPr lvl="1"/>
            <a:r>
              <a:rPr lang="en-US" dirty="0" smtClean="0"/>
              <a:t>Layout and sections</a:t>
            </a:r>
          </a:p>
          <a:p>
            <a:pPr lvl="1"/>
            <a:r>
              <a:rPr lang="en-US" dirty="0" smtClean="0"/>
              <a:t>Helpers</a:t>
            </a:r>
          </a:p>
          <a:p>
            <a:pPr lvl="1"/>
            <a:r>
              <a:rPr lang="en-US" dirty="0" smtClean="0"/>
              <a:t>Partial views</a:t>
            </a:r>
          </a:p>
          <a:p>
            <a:r>
              <a:rPr lang="en-US" dirty="0" smtClean="0"/>
              <a:t>Areas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5" descr="C:\Users\nkostov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502284">
            <a:off x="4465999" y="3135181"/>
            <a:ext cx="4482227" cy="373518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8783" y="929185"/>
            <a:ext cx="2616657" cy="2572000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144287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MVC Request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5122" name="Picture 2" descr="http://i.msdn.microsoft.com/dd942833.fig02_L(en-us)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066800"/>
            <a:ext cx="7143750" cy="539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74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/>
              <a:t>Controller action response to a browser request</a:t>
            </a:r>
          </a:p>
          <a:p>
            <a:r>
              <a:rPr lang="en-US" dirty="0"/>
              <a:t>Inherits from the base </a:t>
            </a:r>
            <a:r>
              <a:rPr lang="en-US" dirty="0" err="1"/>
              <a:t>ActionResult</a:t>
            </a:r>
            <a:r>
              <a:rPr lang="en-US" dirty="0"/>
              <a:t> class</a:t>
            </a:r>
          </a:p>
          <a:p>
            <a:r>
              <a:rPr lang="en-US" dirty="0"/>
              <a:t>Different results </a:t>
            </a:r>
            <a:r>
              <a:rPr lang="en-US" dirty="0" smtClean="0"/>
              <a:t>types: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863045"/>
              </p:ext>
            </p:extLst>
          </p:nvPr>
        </p:nvGraphicFramePr>
        <p:xfrm>
          <a:off x="609600" y="3716655"/>
          <a:ext cx="7924800" cy="21818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14322"/>
                <a:gridCol w="3155894"/>
                <a:gridCol w="2454584"/>
              </a:tblGrid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baseline="0" dirty="0" smtClean="0"/>
                        <a:t>Name</a:t>
                      </a:r>
                      <a:endParaRPr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Framework Behavior</a:t>
                      </a:r>
                      <a:endParaRPr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Producing Method</a:t>
                      </a:r>
                      <a:endParaRPr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432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ContentResult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 string literal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</a:t>
                      </a: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EmptyResult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FileContentResult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FilePathResult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FileStreamResult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 the contents of a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54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</a:t>
            </a:r>
            <a:r>
              <a:rPr lang="en-US" dirty="0" smtClean="0"/>
              <a:t>Results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181722"/>
              </p:ext>
            </p:extLst>
          </p:nvPr>
        </p:nvGraphicFramePr>
        <p:xfrm>
          <a:off x="800100" y="1445895"/>
          <a:ext cx="7543800" cy="434530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14600"/>
                <a:gridCol w="2819400"/>
                <a:gridCol w="2209800"/>
              </a:tblGrid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baseline="0" dirty="0" smtClean="0"/>
                        <a:t>Name</a:t>
                      </a:r>
                      <a:endParaRPr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Framework Behavior</a:t>
                      </a:r>
                      <a:endParaRPr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Producing Method</a:t>
                      </a:r>
                      <a:endParaRPr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HttpUnauthorizedResult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an HTTP 403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JavaScriptResult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 script to execute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  <a:endParaRPr lang="en-US" dirty="0"/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JsonResult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data in JSON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RedirectResult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Redirects the client to a new 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 /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RedirectPermanent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RedirectToRouteResult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 to another action, or another controller’s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RedirectToRoute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RedirectToAction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ViewResult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	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PartialViewResult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Response is the responsibility of a view 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View /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PartialView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671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ASP.NET MVC maps the data from the HTTP request to action parameters in few ways:</a:t>
            </a:r>
          </a:p>
          <a:p>
            <a:pPr lvl="1"/>
            <a:r>
              <a:rPr lang="en-US" dirty="0" smtClean="0"/>
              <a:t>Routing engine can pass parameters to actions</a:t>
            </a:r>
          </a:p>
          <a:p>
            <a:pPr lvl="2"/>
            <a:r>
              <a:rPr lang="en-US" dirty="0"/>
              <a:t>http://localhost/Users/NikolayIT</a:t>
            </a:r>
          </a:p>
          <a:p>
            <a:pPr lvl="2"/>
            <a:r>
              <a:rPr lang="en-US" dirty="0" smtClean="0"/>
              <a:t>Routing pattern: Users/{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username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URL query string can contains parameters</a:t>
            </a:r>
          </a:p>
          <a:p>
            <a:pPr lvl="2"/>
            <a:r>
              <a:rPr lang="en-US" dirty="0" smtClean="0"/>
              <a:t>/Users/</a:t>
            </a:r>
            <a:r>
              <a:rPr lang="en-US" dirty="0" err="1" smtClean="0"/>
              <a:t>ByUsername?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username</a:t>
            </a:r>
            <a:r>
              <a:rPr lang="en-US" dirty="0" smtClean="0"/>
              <a:t>=</a:t>
            </a:r>
            <a:r>
              <a:rPr lang="en-US" dirty="0" err="1" smtClean="0"/>
              <a:t>NikolayIT</a:t>
            </a:r>
            <a:endParaRPr lang="en-US" dirty="0" smtClean="0"/>
          </a:p>
          <a:p>
            <a:pPr lvl="1"/>
            <a:r>
              <a:rPr lang="en-US" dirty="0" smtClean="0"/>
              <a:t>HTTP post data can also contain parameters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5572125"/>
            <a:ext cx="4991100" cy="981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325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ActionName(string name)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AcceptVerbs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HttpPost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HttpGet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HttpDelete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HttpOptions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err="1"/>
              <a:t>NonAction</a:t>
            </a: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RequireHttps</a:t>
            </a: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ChildActionOnly</a:t>
            </a:r>
            <a:r>
              <a:rPr lang="en-US" dirty="0" smtClean="0"/>
              <a:t> – Only for </a:t>
            </a:r>
            <a:r>
              <a:rPr lang="en-US" dirty="0" err="1" smtClean="0"/>
              <a:t>Html.Action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327" y="1828800"/>
            <a:ext cx="5328745" cy="2971800"/>
          </a:xfrm>
          <a:prstGeom prst="roundRect">
            <a:avLst>
              <a:gd name="adj" fmla="val 487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832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Apply pre- and post-processing logic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Similar to HTTP Modules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Can be applied to actions and to controllers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Global filters can be registered in GlobalFilters. Filters (or in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/App_Start/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FilterConfig.cs</a:t>
            </a:r>
            <a:r>
              <a:rPr lang="en-US" dirty="0" smtClean="0"/>
              <a:t>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984234"/>
              </p:ext>
            </p:extLst>
          </p:nvPr>
        </p:nvGraphicFramePr>
        <p:xfrm>
          <a:off x="609600" y="3662303"/>
          <a:ext cx="8001000" cy="29286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85037"/>
                <a:gridCol w="4615963"/>
              </a:tblGrid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baseline="0" dirty="0" smtClean="0"/>
                        <a:t>Name</a:t>
                      </a:r>
                      <a:endParaRPr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OutputCache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Cache the output of a controller</a:t>
                      </a: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ValidateInput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(false)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Turn off request validation and allow dangerous input (html tags)</a:t>
                      </a: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Authorize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Restrict an action to authorized users or roles</a:t>
                      </a: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ValidateAntiForgeryToken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Helps prevent cross site request forgeries</a:t>
                      </a: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HandleError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specify a view to render in the event of an unhandled exception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49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Action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C# class file in /Filters/</a:t>
            </a:r>
          </a:p>
          <a:p>
            <a:r>
              <a:rPr lang="en-US" dirty="0" smtClean="0"/>
              <a:t>Inherit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ActionFilterAttribute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We can override:</a:t>
            </a:r>
          </a:p>
          <a:p>
            <a:pPr lvl="1"/>
            <a:r>
              <a:rPr lang="en-US" noProof="1" smtClean="0"/>
              <a:t>OnActionExecuting(ActionExecutingContext)</a:t>
            </a:r>
          </a:p>
          <a:p>
            <a:pPr lvl="1"/>
            <a:r>
              <a:rPr lang="en-US" noProof="1" smtClean="0"/>
              <a:t>OnActionExecuted(ActionExecutedContext)</a:t>
            </a:r>
          </a:p>
          <a:p>
            <a:pPr lvl="1"/>
            <a:r>
              <a:rPr lang="en-US" noProof="1" smtClean="0"/>
              <a:t>OnResultExecuting(ResultExecutingContext)</a:t>
            </a:r>
          </a:p>
          <a:p>
            <a:pPr lvl="1"/>
            <a:r>
              <a:rPr lang="en-US" noProof="1" smtClean="0"/>
              <a:t>OnResultExecuted(ResultExecutedContext)</a:t>
            </a:r>
          </a:p>
          <a:p>
            <a:r>
              <a:rPr lang="en-US" dirty="0" smtClean="0"/>
              <a:t>We can apply our new attribute to a controller, method or globally in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GlobalFilters.Filters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66800"/>
            <a:ext cx="2443655" cy="914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4376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Action </a:t>
            </a:r>
            <a:r>
              <a:rPr lang="en-US" dirty="0" smtClean="0"/>
              <a:t>Filter (2)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0" y="990600"/>
            <a:ext cx="8077200" cy="4401205"/>
          </a:xfrm>
        </p:spPr>
        <p:txBody>
          <a:bodyPr/>
          <a:lstStyle/>
          <a:p>
            <a:r>
              <a:rPr lang="en-US" b="0" dirty="0"/>
              <a:t>public class </a:t>
            </a:r>
            <a:r>
              <a:rPr lang="en-US" b="0" dirty="0" err="1"/>
              <a:t>LogAttribute</a:t>
            </a:r>
            <a:r>
              <a:rPr lang="en-US" b="0" dirty="0"/>
              <a:t> : </a:t>
            </a:r>
            <a:r>
              <a:rPr lang="en-US" b="0" dirty="0" err="1" smtClean="0"/>
              <a:t>ActionFilterAttribute</a:t>
            </a:r>
            <a:endParaRPr lang="en-US" b="0" dirty="0" smtClean="0"/>
          </a:p>
          <a:p>
            <a:r>
              <a:rPr lang="en-US" b="0" dirty="0" smtClean="0"/>
              <a:t>{</a:t>
            </a:r>
          </a:p>
          <a:p>
            <a:r>
              <a:rPr lang="en-US" b="0" dirty="0" smtClean="0"/>
              <a:t>   public </a:t>
            </a:r>
            <a:r>
              <a:rPr lang="en-US" b="0" dirty="0"/>
              <a:t>override void </a:t>
            </a:r>
            <a:r>
              <a:rPr lang="en-US" b="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OnActionExecuting</a:t>
            </a:r>
            <a:r>
              <a:rPr lang="en-US" b="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b="0" dirty="0" smtClean="0"/>
              <a:t>	(</a:t>
            </a:r>
            <a:r>
              <a:rPr lang="en-US" b="0" dirty="0" err="1"/>
              <a:t>ActionExecutingContext</a:t>
            </a:r>
            <a:r>
              <a:rPr lang="en-US" b="0" dirty="0"/>
              <a:t> </a:t>
            </a:r>
            <a:r>
              <a:rPr lang="en-US" b="0" dirty="0" err="1"/>
              <a:t>filterContext</a:t>
            </a:r>
            <a:r>
              <a:rPr lang="en-US" b="0" dirty="0"/>
              <a:t>) { </a:t>
            </a: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/* */</a:t>
            </a:r>
            <a:r>
              <a:rPr lang="en-US" b="0" dirty="0"/>
              <a:t> </a:t>
            </a:r>
            <a:r>
              <a:rPr lang="en-US" b="0" dirty="0" smtClean="0"/>
              <a:t>}</a:t>
            </a:r>
          </a:p>
          <a:p>
            <a:endParaRPr lang="en-US" b="0" dirty="0"/>
          </a:p>
          <a:p>
            <a:r>
              <a:rPr lang="en-US" b="0" dirty="0" smtClean="0"/>
              <a:t>   public </a:t>
            </a:r>
            <a:r>
              <a:rPr lang="en-US" b="0" dirty="0"/>
              <a:t>override void </a:t>
            </a:r>
            <a:r>
              <a:rPr lang="en-US" b="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OnActionExecuted</a:t>
            </a:r>
            <a:r>
              <a:rPr lang="en-US" b="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b="0" dirty="0" smtClean="0"/>
              <a:t>	(</a:t>
            </a:r>
            <a:r>
              <a:rPr lang="en-US" b="0" dirty="0" err="1"/>
              <a:t>ActionExecutedContext</a:t>
            </a:r>
            <a:r>
              <a:rPr lang="en-US" b="0" dirty="0"/>
              <a:t> </a:t>
            </a:r>
            <a:r>
              <a:rPr lang="en-US" b="0" dirty="0" err="1"/>
              <a:t>filterContext</a:t>
            </a:r>
            <a:r>
              <a:rPr lang="en-US" b="0" dirty="0"/>
              <a:t>) { </a:t>
            </a: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/* */ </a:t>
            </a:r>
            <a:r>
              <a:rPr lang="en-US" b="0" dirty="0" smtClean="0"/>
              <a:t>}</a:t>
            </a:r>
          </a:p>
          <a:p>
            <a:endParaRPr lang="en-US" b="0" dirty="0"/>
          </a:p>
          <a:p>
            <a:r>
              <a:rPr lang="en-US" b="0" dirty="0" smtClean="0"/>
              <a:t>   public </a:t>
            </a:r>
            <a:r>
              <a:rPr lang="en-US" b="0" dirty="0"/>
              <a:t>override void </a:t>
            </a:r>
            <a:r>
              <a:rPr lang="en-US" b="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OnResultExecuting</a:t>
            </a:r>
            <a:r>
              <a:rPr lang="en-US" b="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b="0" dirty="0" smtClean="0"/>
              <a:t>	(</a:t>
            </a:r>
            <a:r>
              <a:rPr lang="en-US" b="0" dirty="0" err="1"/>
              <a:t>ResultExecutingContext</a:t>
            </a:r>
            <a:r>
              <a:rPr lang="en-US" b="0" dirty="0"/>
              <a:t> </a:t>
            </a:r>
            <a:r>
              <a:rPr lang="en-US" b="0" dirty="0" err="1"/>
              <a:t>filterContext</a:t>
            </a:r>
            <a:r>
              <a:rPr lang="en-US" b="0" dirty="0"/>
              <a:t>) { </a:t>
            </a: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/* */ </a:t>
            </a:r>
            <a:r>
              <a:rPr lang="en-US" b="0" dirty="0" smtClean="0"/>
              <a:t>}</a:t>
            </a:r>
          </a:p>
          <a:p>
            <a:endParaRPr lang="en-US" b="0" dirty="0"/>
          </a:p>
          <a:p>
            <a:r>
              <a:rPr lang="en-US" b="0" dirty="0" smtClean="0"/>
              <a:t>   public </a:t>
            </a:r>
            <a:r>
              <a:rPr lang="en-US" b="0" dirty="0"/>
              <a:t>override void </a:t>
            </a:r>
            <a:r>
              <a:rPr lang="en-US" b="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OnResultExecuted</a:t>
            </a:r>
            <a:r>
              <a:rPr lang="en-US" b="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b="0" dirty="0" smtClean="0"/>
              <a:t>	(</a:t>
            </a:r>
            <a:r>
              <a:rPr lang="en-US" b="0" dirty="0" err="1"/>
              <a:t>ResultExecutedContext</a:t>
            </a:r>
            <a:r>
              <a:rPr lang="en-US" b="0" dirty="0"/>
              <a:t> </a:t>
            </a:r>
            <a:r>
              <a:rPr lang="en-US" b="0" dirty="0" err="1"/>
              <a:t>filterContext</a:t>
            </a:r>
            <a:r>
              <a:rPr lang="en-US" b="0" dirty="0"/>
              <a:t>) { </a:t>
            </a: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/* */ </a:t>
            </a:r>
            <a:r>
              <a:rPr lang="en-US" b="0" dirty="0" smtClean="0"/>
              <a:t>}</a:t>
            </a:r>
          </a:p>
          <a:p>
            <a:r>
              <a:rPr lang="en-US" b="0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1676400" y="5537537"/>
            <a:ext cx="67818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[</a:t>
            </a:r>
            <a:r>
              <a:rPr lang="en-US" b="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Log]</a:t>
            </a:r>
          </a:p>
          <a:p>
            <a:r>
              <a:rPr lang="en-US" b="0" dirty="0" smtClean="0"/>
              <a:t>public </a:t>
            </a:r>
            <a:r>
              <a:rPr lang="en-US" b="0" dirty="0"/>
              <a:t>class </a:t>
            </a:r>
            <a:r>
              <a:rPr lang="en-US" b="0" dirty="0" err="1"/>
              <a:t>DepartmentController</a:t>
            </a:r>
            <a:r>
              <a:rPr lang="en-US" b="0" dirty="0"/>
              <a:t> : Controller { </a:t>
            </a: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// ...</a:t>
            </a:r>
            <a:r>
              <a:rPr lang="en-US" b="0" dirty="0"/>
              <a:t> 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78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Razor Views</a:t>
            </a:r>
            <a:endParaRPr lang="en-US" dirty="0"/>
          </a:p>
        </p:txBody>
      </p:sp>
      <p:pic>
        <p:nvPicPr>
          <p:cNvPr id="2050" name="Picture 2" descr="http://www.dotnetspider.com/attachments/Forums/285038-26239-pho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7" y="2209800"/>
            <a:ext cx="5254625" cy="39234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04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templates</a:t>
            </a:r>
            <a:r>
              <a:rPr lang="en-US" dirty="0" smtClean="0"/>
              <a:t> of the application</a:t>
            </a:r>
          </a:p>
          <a:p>
            <a:r>
              <a:rPr lang="en-US" dirty="0" smtClean="0"/>
              <a:t>A lot of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view engines </a:t>
            </a:r>
            <a:r>
              <a:rPr lang="en-US" dirty="0" smtClean="0"/>
              <a:t>available</a:t>
            </a:r>
          </a:p>
          <a:p>
            <a:pPr lvl="1"/>
            <a:r>
              <a:rPr lang="en-US" dirty="0" smtClean="0"/>
              <a:t>View engines execute code and provide HTML</a:t>
            </a:r>
          </a:p>
          <a:p>
            <a:pPr lvl="1"/>
            <a:r>
              <a:rPr lang="en-US" dirty="0" smtClean="0"/>
              <a:t>Provide a lot of helpers to easily generate HTML</a:t>
            </a:r>
          </a:p>
          <a:p>
            <a:pPr lvl="1"/>
            <a:r>
              <a:rPr lang="en-US" dirty="0"/>
              <a:t>The most popular is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Razor</a:t>
            </a:r>
            <a:r>
              <a:rPr lang="en-US" dirty="0"/>
              <a:t> and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WebForms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We can pass data to views through </a:t>
            </a:r>
            <a:r>
              <a:rPr lang="en-US" dirty="0" err="1" smtClean="0"/>
              <a:t>ViewBag</a:t>
            </a:r>
            <a:r>
              <a:rPr lang="en-US" dirty="0" smtClean="0"/>
              <a:t>, </a:t>
            </a:r>
            <a:r>
              <a:rPr lang="en-US" dirty="0" err="1" smtClean="0"/>
              <a:t>ViewData</a:t>
            </a:r>
            <a:r>
              <a:rPr lang="en-US" dirty="0"/>
              <a:t> </a:t>
            </a:r>
            <a:r>
              <a:rPr lang="en-US" dirty="0" smtClean="0"/>
              <a:t>and Model (strongly-typed views)</a:t>
            </a:r>
          </a:p>
          <a:p>
            <a:r>
              <a:rPr lang="en-US" dirty="0" smtClean="0"/>
              <a:t>Views support master pages (layout views)</a:t>
            </a:r>
          </a:p>
          <a:p>
            <a:r>
              <a:rPr lang="en-US" dirty="0" smtClean="0"/>
              <a:t>Other views can be rendered (partial views)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46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 smtClean="0"/>
              <a:t>ASP.NET MVC Routing</a:t>
            </a:r>
            <a:endParaRPr lang="en-US" dirty="0"/>
          </a:p>
        </p:txBody>
      </p:sp>
      <p:pic>
        <p:nvPicPr>
          <p:cNvPr id="6" name="Picture 2" descr="http://www.ciscorouting.com/routing_engi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340" y="2438400"/>
            <a:ext cx="5357320" cy="36484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65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Razor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Template markup syntax</a:t>
            </a:r>
          </a:p>
          <a:p>
            <a:r>
              <a:rPr lang="en-US" dirty="0"/>
              <a:t>Simple-syntax view engine</a:t>
            </a:r>
          </a:p>
          <a:p>
            <a:r>
              <a:rPr lang="en-US" dirty="0" smtClean="0"/>
              <a:t>Based </a:t>
            </a:r>
            <a:r>
              <a:rPr lang="en-US" dirty="0"/>
              <a:t>on the C# programming </a:t>
            </a:r>
            <a:r>
              <a:rPr lang="en-US" dirty="0" smtClean="0"/>
              <a:t>language</a:t>
            </a:r>
          </a:p>
          <a:p>
            <a:r>
              <a:rPr lang="en-US" dirty="0" smtClean="0"/>
              <a:t>Enables the programmer to use an HTML construction workflow</a:t>
            </a:r>
          </a:p>
          <a:p>
            <a:r>
              <a:rPr lang="en-US" dirty="0" smtClean="0"/>
              <a:t>Code-focused </a:t>
            </a:r>
            <a:r>
              <a:rPr lang="en-US" dirty="0"/>
              <a:t>templating approach, with minimal transition </a:t>
            </a:r>
            <a:r>
              <a:rPr lang="en-US" dirty="0" smtClean="0"/>
              <a:t>between </a:t>
            </a:r>
            <a:r>
              <a:rPr lang="en-US" dirty="0"/>
              <a:t>HTML and </a:t>
            </a:r>
            <a:r>
              <a:rPr lang="en-US" dirty="0" smtClean="0"/>
              <a:t>code</a:t>
            </a:r>
          </a:p>
          <a:p>
            <a:pPr lvl="1"/>
            <a:r>
              <a:rPr lang="en-US" dirty="0"/>
              <a:t>Razor syntax starts code blocks with a @ character and does not require explicit closing of the code-block</a:t>
            </a:r>
            <a:endParaRPr lang="en-US" dirty="0" smtClean="0"/>
          </a:p>
        </p:txBody>
      </p:sp>
      <p:pic>
        <p:nvPicPr>
          <p:cNvPr id="1026" name="Picture 2" descr="http://4.bp.blogspot.com/-a6YTA0JT92s/UCsiVEUT02I/AAAAAAAABgs/ZW9FTY2Ea7Q/s1600/raz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736" y="864078"/>
            <a:ext cx="2180204" cy="129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53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Goals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/>
              <a:t>Compact, Expressive, and </a:t>
            </a:r>
            <a:r>
              <a:rPr lang="en-US" dirty="0" smtClean="0"/>
              <a:t>Fluid</a:t>
            </a:r>
          </a:p>
          <a:p>
            <a:pPr lvl="1"/>
            <a:r>
              <a:rPr lang="en-US" dirty="0" smtClean="0"/>
              <a:t>Smart </a:t>
            </a:r>
            <a:r>
              <a:rPr lang="en-US" dirty="0"/>
              <a:t>enough to </a:t>
            </a:r>
            <a:r>
              <a:rPr lang="en-US" dirty="0" smtClean="0"/>
              <a:t>differ HTML from code</a:t>
            </a:r>
          </a:p>
          <a:p>
            <a:r>
              <a:rPr lang="en-US" dirty="0"/>
              <a:t>Easy to </a:t>
            </a:r>
            <a:r>
              <a:rPr lang="en-US" dirty="0" smtClean="0"/>
              <a:t>Learn</a:t>
            </a:r>
          </a:p>
          <a:p>
            <a:r>
              <a:rPr lang="en-US" dirty="0"/>
              <a:t>Is not a new </a:t>
            </a:r>
            <a:r>
              <a:rPr lang="en-US" dirty="0" smtClean="0"/>
              <a:t>language</a:t>
            </a:r>
          </a:p>
          <a:p>
            <a:r>
              <a:rPr lang="en-US" dirty="0"/>
              <a:t>Works with any Text </a:t>
            </a:r>
            <a:r>
              <a:rPr lang="en-US" dirty="0" smtClean="0"/>
              <a:t>Editor</a:t>
            </a:r>
          </a:p>
          <a:p>
            <a:r>
              <a:rPr lang="en-US" dirty="0"/>
              <a:t>Has great </a:t>
            </a:r>
            <a:r>
              <a:rPr lang="en-US" dirty="0" err="1" smtClean="0"/>
              <a:t>Intellisense</a:t>
            </a:r>
            <a:endParaRPr lang="en-US" dirty="0" smtClean="0"/>
          </a:p>
          <a:p>
            <a:pPr lvl="1"/>
            <a:r>
              <a:rPr lang="en-US" dirty="0" smtClean="0"/>
              <a:t>Built in Visual Studio</a:t>
            </a:r>
          </a:p>
          <a:p>
            <a:r>
              <a:rPr lang="en-US" dirty="0"/>
              <a:t>Unit </a:t>
            </a:r>
            <a:r>
              <a:rPr lang="en-US" dirty="0" smtClean="0"/>
              <a:t>Testable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ithout </a:t>
            </a:r>
            <a:r>
              <a:rPr lang="en-US" dirty="0"/>
              <a:t>requiring a controller or web-server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982418" y="2286000"/>
            <a:ext cx="1866182" cy="8382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982418" y="3702889"/>
            <a:ext cx="1866182" cy="8382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982418" y="5119778"/>
            <a:ext cx="1866182" cy="8382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Generated Output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620396" y="2853904"/>
            <a:ext cx="59022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+</a:t>
            </a:r>
            <a:endParaRPr lang="en-US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20396" y="4259389"/>
            <a:ext cx="59022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=</a:t>
            </a:r>
            <a:endParaRPr lang="en-US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265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CFF33"/>
                </a:solidFill>
              </a:rPr>
              <a:t>Pass Data to a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ViewBag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(dynamic type):</a:t>
            </a:r>
          </a:p>
          <a:p>
            <a:pPr lvl="1"/>
            <a:r>
              <a:rPr lang="en-US" dirty="0"/>
              <a:t>Action: </a:t>
            </a:r>
            <a:r>
              <a:rPr lang="en-US" dirty="0" err="1"/>
              <a:t>ViewBag.Message</a:t>
            </a:r>
            <a:r>
              <a:rPr lang="en-US" dirty="0"/>
              <a:t> = "Hello World!";</a:t>
            </a:r>
          </a:p>
          <a:p>
            <a:pPr lvl="1"/>
            <a:r>
              <a:rPr lang="en-US" dirty="0"/>
              <a:t>View: @</a:t>
            </a:r>
            <a:r>
              <a:rPr lang="en-US" dirty="0" err="1"/>
              <a:t>ViewBag.Message</a:t>
            </a:r>
            <a:r>
              <a:rPr lang="en-US" dirty="0"/>
              <a:t> 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Strongly-typed </a:t>
            </a:r>
            <a:r>
              <a:rPr lang="en-US" dirty="0" smtClean="0"/>
              <a:t>views:</a:t>
            </a:r>
          </a:p>
          <a:p>
            <a:pPr lvl="1"/>
            <a:r>
              <a:rPr lang="en-US" dirty="0"/>
              <a:t>Action: return View(model);</a:t>
            </a:r>
          </a:p>
          <a:p>
            <a:pPr lvl="1"/>
            <a:r>
              <a:rPr lang="en-US" dirty="0"/>
              <a:t>View: @model </a:t>
            </a:r>
            <a:r>
              <a:rPr lang="en-US" dirty="0" err="1"/>
              <a:t>ModelDataType</a:t>
            </a:r>
            <a:r>
              <a:rPr lang="en-US" dirty="0"/>
              <a:t>;</a:t>
            </a:r>
          </a:p>
          <a:p>
            <a:r>
              <a:rPr lang="en-US" dirty="0"/>
              <a:t>With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ViewData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(dictionary)</a:t>
            </a:r>
          </a:p>
          <a:p>
            <a:pPr lvl="1"/>
            <a:r>
              <a:rPr lang="en-US" dirty="0" err="1"/>
              <a:t>ViewData</a:t>
            </a:r>
            <a:r>
              <a:rPr lang="en-US" dirty="0"/>
              <a:t>["message"] = "Hello World</a:t>
            </a:r>
            <a:r>
              <a:rPr lang="en-US" dirty="0" smtClean="0"/>
              <a:t>!";</a:t>
            </a:r>
          </a:p>
          <a:p>
            <a:pPr lvl="1"/>
            <a:r>
              <a:rPr lang="en-US" dirty="0" smtClean="0"/>
              <a:t>View: @</a:t>
            </a:r>
            <a:r>
              <a:rPr lang="en-US" dirty="0" err="1" smtClean="0"/>
              <a:t>ViewData</a:t>
            </a:r>
            <a:r>
              <a:rPr lang="en-US" dirty="0" smtClean="0"/>
              <a:t>["message"]</a:t>
            </a:r>
            <a:endParaRPr lang="en-US" dirty="0"/>
          </a:p>
          <a:p>
            <a:pPr lvl="1"/>
            <a:endParaRPr lang="en-US" dirty="0">
              <a:solidFill>
                <a:srgbClr val="F5FFE0"/>
              </a:solidFill>
              <a:latin typeface="Corbel" panose="020B0503020204020204" pitchFamily="34" charset="0"/>
            </a:endParaRP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43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00883" y="2617191"/>
            <a:ext cx="2137606" cy="1015663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577916" y="2617191"/>
            <a:ext cx="2137606" cy="1015663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456387" y="2618842"/>
            <a:ext cx="2137607" cy="101401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Generated Output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914689" y="2591626"/>
            <a:ext cx="59022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+</a:t>
            </a:r>
            <a:endParaRPr lang="en-US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91722" y="2617191"/>
            <a:ext cx="59022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=</a:t>
            </a:r>
            <a:endParaRPr lang="en-US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955" y="3868901"/>
            <a:ext cx="3986541" cy="21751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55" y="1295400"/>
            <a:ext cx="3657600" cy="11116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142" y="4942106"/>
            <a:ext cx="2880233" cy="10051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5308" y="1395744"/>
            <a:ext cx="2311492" cy="9109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Left Arrow 15"/>
          <p:cNvSpPr/>
          <p:nvPr/>
        </p:nvSpPr>
        <p:spPr>
          <a:xfrm rot="1302713">
            <a:off x="5030318" y="4594017"/>
            <a:ext cx="1370409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 rot="14450474">
            <a:off x="2892711" y="4951596"/>
            <a:ext cx="1370409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Arrow 17"/>
          <p:cNvSpPr/>
          <p:nvPr/>
        </p:nvSpPr>
        <p:spPr>
          <a:xfrm rot="4084614">
            <a:off x="1938419" y="3886682"/>
            <a:ext cx="3435242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057400" y="956846"/>
            <a:ext cx="2042555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</a:rPr>
              <a:t>ByUsername.cshtml</a:t>
            </a: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92259" y="3532505"/>
            <a:ext cx="1781716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</a:rPr>
              <a:t>UsersController.cs</a:t>
            </a: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97345" y="4597107"/>
            <a:ext cx="1412029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</a:rPr>
              <a:t>UserModel.cs</a:t>
            </a: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9" name="Left Arrow 18"/>
          <p:cNvSpPr/>
          <p:nvPr/>
        </p:nvSpPr>
        <p:spPr>
          <a:xfrm rot="13831493">
            <a:off x="3067386" y="3099664"/>
            <a:ext cx="4487213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274771" y="1050745"/>
            <a:ext cx="1412029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HTML Output</a:t>
            </a:r>
          </a:p>
        </p:txBody>
      </p:sp>
    </p:spTree>
    <p:extLst>
      <p:ext uri="{BB962C8B-B14F-4D97-AF65-F5344CB8AC3E}">
        <p14:creationId xmlns:p14="http://schemas.microsoft.com/office/powerpoint/2010/main" val="233665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19" grpId="0" animBg="1"/>
      <p:bldP spid="2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Razor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839200" cy="57912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@</a:t>
            </a:r>
            <a:r>
              <a:rPr lang="en-US" dirty="0" smtClean="0"/>
              <a:t> </a:t>
            </a:r>
            <a:r>
              <a:rPr lang="en-US" dirty="0"/>
              <a:t>–</a:t>
            </a:r>
            <a:r>
              <a:rPr lang="en-US" dirty="0" smtClean="0"/>
              <a:t> For </a:t>
            </a:r>
            <a:r>
              <a:rPr lang="en-US" dirty="0"/>
              <a:t>values (HTML </a:t>
            </a:r>
            <a:r>
              <a:rPr lang="en-US" dirty="0" smtClean="0"/>
              <a:t>encoded)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@{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…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}</a:t>
            </a:r>
            <a:r>
              <a:rPr lang="en-US" dirty="0" smtClean="0"/>
              <a:t> – For </a:t>
            </a:r>
            <a:r>
              <a:rPr lang="en-US" dirty="0"/>
              <a:t>code </a:t>
            </a:r>
            <a:r>
              <a:rPr lang="en-US" dirty="0" smtClean="0"/>
              <a:t>blocks (keep the view simple!)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2925" y="1541252"/>
            <a:ext cx="7086600" cy="11430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Current </a:t>
            </a: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 is: 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</a:t>
            </a:r>
            <a:r>
              <a:rPr lang="en-US" sz="1600" dirty="0" err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DateTime.Now</a:t>
            </a: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!!!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Not HTML encoded value: 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</a:t>
            </a:r>
            <a:r>
              <a:rPr lang="en-US" sz="1600" dirty="0" err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Html.Raw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1600" dirty="0" err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someVar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</a:t>
            </a: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682925" y="3581400"/>
            <a:ext cx="7086600" cy="29718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@{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var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productName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"Energy drink";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if (Model != null)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{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productName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Model.ProductName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}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else if (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ViewBag.ProductName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!= null)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{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productName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ViewBag.ProductName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}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 </a:t>
            </a:r>
          </a:p>
          <a:p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&lt;p&gt;Product "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productName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 has been added in your shopping cart&lt;/p&gt;</a:t>
            </a:r>
            <a:endParaRPr 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617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Razor Syntax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If, else, for, </a:t>
            </a:r>
            <a:r>
              <a:rPr lang="en-US" dirty="0" err="1" smtClean="0"/>
              <a:t>foreach</a:t>
            </a:r>
            <a:r>
              <a:rPr lang="en-US" dirty="0" smtClean="0"/>
              <a:t>, etc. C# statements</a:t>
            </a:r>
          </a:p>
          <a:p>
            <a:pPr lvl="1"/>
            <a:r>
              <a:rPr lang="en-US" dirty="0"/>
              <a:t>HTML markup lines can be included at any </a:t>
            </a:r>
            <a:r>
              <a:rPr lang="en-US" dirty="0" smtClean="0"/>
              <a:t>part</a:t>
            </a:r>
          </a:p>
          <a:p>
            <a:pPr lvl="1"/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@:</a:t>
            </a:r>
            <a:r>
              <a:rPr lang="en-US" dirty="0"/>
              <a:t> – For plain text </a:t>
            </a:r>
            <a:r>
              <a:rPr lang="en-US" dirty="0" smtClean="0"/>
              <a:t>line to </a:t>
            </a:r>
            <a:r>
              <a:rPr lang="en-US" dirty="0"/>
              <a:t>be </a:t>
            </a:r>
            <a:r>
              <a:rPr lang="en-US" dirty="0" smtClean="0"/>
              <a:t>rendered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28700" y="2819400"/>
            <a:ext cx="7086600" cy="36576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&lt;div class="products-list"&gt;</a:t>
            </a:r>
          </a:p>
          <a:p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(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Model.Products.Count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 == 0)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&lt;p&gt;Sorry, no products found!&lt;/p&gt;</a:t>
            </a:r>
          </a:p>
          <a:p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</a:p>
          <a:p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else</a:t>
            </a:r>
          </a:p>
          <a:p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</a:t>
            </a:r>
          </a:p>
          <a:p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@:List of the products found:</a:t>
            </a:r>
            <a:endParaRPr 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sz="1600" dirty="0" err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foreach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1600" dirty="0" err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var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 in 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Model.Products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{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&lt;b&gt;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</a:t>
            </a:r>
            <a:r>
              <a:rPr lang="en-US" sz="1600" dirty="0" err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product.Name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&lt;/b&gt;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</a:p>
          <a:p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09689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Syntax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Comments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What about "@" and emails?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0" y="1447800"/>
            <a:ext cx="7086600" cy="25908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@*</a:t>
            </a:r>
          </a:p>
          <a:p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A Razor Comment</a:t>
            </a:r>
          </a:p>
          <a:p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*@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@{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//A C# </a:t>
            </a:r>
            <a:r>
              <a:rPr lang="en-US" sz="1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comment</a:t>
            </a:r>
          </a:p>
          <a:p>
            <a:endParaRPr lang="en-US" sz="16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/* A Multi</a:t>
            </a:r>
          </a:p>
          <a:p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line C# comment</a:t>
            </a:r>
          </a:p>
          <a:p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*/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685800" y="4991100"/>
            <a:ext cx="7086600" cy="12573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This </a:t>
            </a: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the sign that separates email names from domains: 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@@&lt;</a:t>
            </a:r>
            <a:r>
              <a:rPr lang="en-US" sz="16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/&gt;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And this is how smart Razor is: spam_me@gmail.com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132496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Syntax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@(…)</a:t>
            </a:r>
            <a:r>
              <a:rPr lang="en-US" dirty="0" smtClean="0"/>
              <a:t> </a:t>
            </a:r>
            <a:r>
              <a:rPr lang="en-US" dirty="0"/>
              <a:t>–</a:t>
            </a:r>
            <a:r>
              <a:rPr lang="en-US" dirty="0" smtClean="0"/>
              <a:t> Explicit code expression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@using </a:t>
            </a:r>
            <a:r>
              <a:rPr lang="en-US" dirty="0"/>
              <a:t>– </a:t>
            </a:r>
            <a:r>
              <a:rPr lang="en-US" dirty="0" smtClean="0"/>
              <a:t>for </a:t>
            </a:r>
            <a:r>
              <a:rPr lang="en-US" dirty="0"/>
              <a:t>including namespace into view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@model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for </a:t>
            </a:r>
            <a:r>
              <a:rPr lang="en-US" dirty="0" smtClean="0"/>
              <a:t>defining the model for the view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2924" y="1676400"/>
            <a:ext cx="7622875" cy="1735348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Current rating(0-10): 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</a:t>
            </a:r>
            <a:r>
              <a:rPr lang="en-US" sz="1600" dirty="0" err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Model.Rating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/ 10.0        </a:t>
            </a:r>
            <a:r>
              <a:rPr lang="en-US" sz="1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@* 6 </a:t>
            </a:r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 10.0 *@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rating(0-1): 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@(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Model.Rating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/ 10.0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       </a:t>
            </a:r>
            <a:r>
              <a:rPr lang="en-US" sz="1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@* </a:t>
            </a:r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0.6 </a:t>
            </a:r>
            <a:r>
              <a:rPr lang="en-US" sz="1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*@</a:t>
            </a:r>
          </a:p>
          <a:p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sz="16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spam_me@Model.Rating</a:t>
            </a:r>
            <a:r>
              <a:rPr lang="en-US" sz="1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          @* </a:t>
            </a:r>
            <a:r>
              <a:rPr lang="en-US" sz="1600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spam_me@Model.Rating</a:t>
            </a:r>
            <a:r>
              <a:rPr lang="en-US" sz="1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*@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</a:p>
          <a:p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sz="16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spam_me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@(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Model.Rating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      @* spam_me6 *@</a:t>
            </a:r>
            <a:endParaRPr lang="en-US" sz="1600" dirty="0">
              <a:ln w="0">
                <a:solidFill>
                  <a:srgbClr val="00206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</a:t>
            </a: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682923" y="5029200"/>
            <a:ext cx="7622875" cy="10668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@using 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MyFirstMvcApplication.Models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@model 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UserModel</a:t>
            </a:r>
            <a:endParaRPr lang="en-US" sz="1600" dirty="0">
              <a:ln w="0">
                <a:solidFill>
                  <a:srgbClr val="00206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Model.Username</a:t>
            </a: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358381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Define </a:t>
            </a:r>
            <a:r>
              <a:rPr lang="en-US" dirty="0"/>
              <a:t>a common site </a:t>
            </a:r>
            <a:r>
              <a:rPr lang="en-US" dirty="0" smtClean="0"/>
              <a:t>template</a:t>
            </a:r>
          </a:p>
          <a:p>
            <a:r>
              <a:rPr lang="en-US" dirty="0"/>
              <a:t>Similar to ASP.NET master pages (but better!)</a:t>
            </a:r>
          </a:p>
          <a:p>
            <a:r>
              <a:rPr lang="en-US" dirty="0" smtClean="0"/>
              <a:t>Razor view engine renders content inside-out</a:t>
            </a:r>
          </a:p>
          <a:p>
            <a:pPr lvl="1"/>
            <a:r>
              <a:rPr lang="en-US" dirty="0" smtClean="0"/>
              <a:t>First view is </a:t>
            </a:r>
            <a:r>
              <a:rPr lang="en-US" dirty="0" err="1" smtClean="0"/>
              <a:t>redered</a:t>
            </a:r>
            <a:r>
              <a:rPr lang="en-US" dirty="0" smtClean="0"/>
              <a:t>, then layout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RenderBody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()</a:t>
            </a:r>
            <a:r>
              <a:rPr lang="en-US" dirty="0" smtClean="0"/>
              <a:t> –</a:t>
            </a:r>
            <a:br>
              <a:rPr lang="en-US" dirty="0" smtClean="0"/>
            </a:br>
            <a:r>
              <a:rPr lang="en-US" dirty="0" smtClean="0"/>
              <a:t>indicate where </a:t>
            </a:r>
            <a:r>
              <a:rPr lang="en-US" dirty="0"/>
              <a:t>we </a:t>
            </a:r>
            <a:r>
              <a:rPr lang="en-US" dirty="0" smtClean="0"/>
              <a:t>want</a:t>
            </a:r>
            <a:br>
              <a:rPr lang="en-US" dirty="0" smtClean="0"/>
            </a:br>
            <a:r>
              <a:rPr lang="en-US" dirty="0" smtClean="0"/>
              <a:t>the views based </a:t>
            </a:r>
            <a:r>
              <a:rPr lang="en-US" dirty="0"/>
              <a:t>on </a:t>
            </a:r>
            <a:r>
              <a:rPr lang="en-US" dirty="0" smtClean="0"/>
              <a:t>this</a:t>
            </a:r>
            <a:br>
              <a:rPr lang="en-US" dirty="0" smtClean="0"/>
            </a:br>
            <a:r>
              <a:rPr lang="en-US" dirty="0" smtClean="0"/>
              <a:t>layout to “fill </a:t>
            </a:r>
            <a:r>
              <a:rPr lang="en-US" dirty="0"/>
              <a:t>in” </a:t>
            </a:r>
            <a:r>
              <a:rPr lang="en-US" dirty="0" smtClean="0"/>
              <a:t>their</a:t>
            </a:r>
            <a:br>
              <a:rPr lang="en-US" dirty="0" smtClean="0"/>
            </a:br>
            <a:r>
              <a:rPr lang="en-US" dirty="0" smtClean="0"/>
              <a:t>core content at that</a:t>
            </a:r>
            <a:br>
              <a:rPr lang="en-US" dirty="0" smtClean="0"/>
            </a:br>
            <a:r>
              <a:rPr lang="en-US" dirty="0" smtClean="0"/>
              <a:t>location </a:t>
            </a:r>
            <a:r>
              <a:rPr lang="en-US" dirty="0"/>
              <a:t>in the </a:t>
            </a:r>
            <a:r>
              <a:rPr lang="en-US" dirty="0" smtClean="0"/>
              <a:t>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3429000"/>
            <a:ext cx="3780621" cy="30172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27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 and 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Views don't need to specify layout since their default layout is set in their _</a:t>
            </a:r>
            <a:r>
              <a:rPr lang="en-US" dirty="0" err="1" smtClean="0"/>
              <a:t>ViewStart</a:t>
            </a:r>
            <a:r>
              <a:rPr lang="en-US" dirty="0" smtClean="0"/>
              <a:t> file: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~/Views/_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ViewStart.cshtml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(code for all views)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Each view can specify custom layout pages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Views without layout: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3229155"/>
            <a:ext cx="7622875" cy="10668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@{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Layout = "~/Views/Shared/_</a:t>
            </a:r>
            <a:r>
              <a:rPr lang="en-US" sz="1600" dirty="0" err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UncommonLayout.cshtml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";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599" y="5029200"/>
            <a:ext cx="7622875" cy="10668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@{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Layout = null;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281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MVC </a:t>
            </a:r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 between patterns and a combination of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controller + action + parameters</a:t>
            </a:r>
          </a:p>
          <a:p>
            <a:r>
              <a:rPr lang="en-US" dirty="0" smtClean="0"/>
              <a:t>Routes are defined as a global list of routes</a:t>
            </a:r>
          </a:p>
          <a:p>
            <a:pPr lvl="1"/>
            <a:r>
              <a:rPr lang="en-US" dirty="0" err="1"/>
              <a:t>System.Web.Routing.RouteTable.Routes</a:t>
            </a:r>
            <a:endParaRPr lang="en-US" dirty="0"/>
          </a:p>
          <a:p>
            <a:r>
              <a:rPr lang="en-US" dirty="0" smtClean="0"/>
              <a:t>Something similar to Apache </a:t>
            </a:r>
            <a:r>
              <a:rPr lang="en-US" dirty="0" err="1" smtClean="0"/>
              <a:t>mod_rewrite</a:t>
            </a:r>
            <a:endParaRPr lang="en-US" dirty="0" smtClean="0"/>
          </a:p>
          <a:p>
            <a:r>
              <a:rPr lang="en-US" dirty="0"/>
              <a:t>Greedy algorithm</a:t>
            </a:r>
          </a:p>
          <a:p>
            <a:pPr lvl="1"/>
            <a:r>
              <a:rPr lang="en-US" dirty="0"/>
              <a:t>the first match wins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4191000"/>
            <a:ext cx="3609975" cy="1639158"/>
          </a:xfrm>
          <a:prstGeom prst="roundRect">
            <a:avLst>
              <a:gd name="adj" fmla="val 471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54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have one or more "sections" (optional)</a:t>
            </a:r>
          </a:p>
          <a:p>
            <a:r>
              <a:rPr lang="en-US" dirty="0" smtClean="0"/>
              <a:t>They are defined in the views: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And may be rendered anywhere in the layout page using the method </a:t>
            </a:r>
            <a:r>
              <a:rPr lang="en-US" dirty="0" err="1" smtClean="0"/>
              <a:t>RenderSection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RenderSection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(string name,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bool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required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EBFFD2"/>
                </a:solidFill>
              </a:rPr>
              <a:t>If the section is required and not </a:t>
            </a:r>
            <a:r>
              <a:rPr lang="en-US" dirty="0" smtClean="0">
                <a:solidFill>
                  <a:srgbClr val="EBFFD2"/>
                </a:solidFill>
              </a:rPr>
              <a:t>defined, </a:t>
            </a:r>
            <a:r>
              <a:rPr lang="en-US" dirty="0">
                <a:solidFill>
                  <a:srgbClr val="EBFFD2"/>
                </a:solidFill>
              </a:rPr>
              <a:t>an exception will be thrown (</a:t>
            </a:r>
            <a:r>
              <a:rPr lang="en-US" dirty="0" err="1" smtClean="0">
                <a:solidFill>
                  <a:srgbClr val="EBFFD2"/>
                </a:solidFill>
              </a:rPr>
              <a:t>IsSectionDefined</a:t>
            </a:r>
            <a:r>
              <a:rPr lang="en-US" dirty="0" smtClean="0">
                <a:solidFill>
                  <a:srgbClr val="EBFFD2"/>
                </a:solidFill>
              </a:rPr>
              <a:t>())</a:t>
            </a:r>
            <a:endParaRPr lang="en-US" dirty="0">
              <a:solidFill>
                <a:srgbClr val="EBFFD2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663" y="2286000"/>
            <a:ext cx="3114675" cy="1247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940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view </a:t>
            </a:r>
            <a:r>
              <a:rPr lang="en-US" dirty="0"/>
              <a:t>inherits </a:t>
            </a:r>
            <a:r>
              <a:rPr lang="en-US" dirty="0" err="1" smtClean="0"/>
              <a:t>WebViewPage</a:t>
            </a:r>
            <a:endParaRPr lang="en-US" dirty="0" smtClean="0"/>
          </a:p>
          <a:p>
            <a:pPr lvl="1"/>
            <a:r>
              <a:rPr lang="en-US" dirty="0" err="1" smtClean="0"/>
              <a:t>ViewPage</a:t>
            </a:r>
            <a:r>
              <a:rPr lang="en-US" dirty="0" smtClean="0"/>
              <a:t> has a property named Html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Html</a:t>
            </a:r>
            <a:r>
              <a:rPr lang="en-US" dirty="0" smtClean="0"/>
              <a:t> property has methods that return string and can be used to generate HTML</a:t>
            </a:r>
          </a:p>
          <a:p>
            <a:pPr lvl="1"/>
            <a:r>
              <a:rPr lang="en-US" dirty="0"/>
              <a:t>Create inputs</a:t>
            </a:r>
          </a:p>
          <a:p>
            <a:pPr lvl="1"/>
            <a:r>
              <a:rPr lang="en-US" dirty="0"/>
              <a:t>Create links</a:t>
            </a:r>
          </a:p>
          <a:p>
            <a:pPr lvl="1"/>
            <a:r>
              <a:rPr lang="en-US" dirty="0"/>
              <a:t>Create </a:t>
            </a:r>
            <a:r>
              <a:rPr lang="en-US" dirty="0" smtClean="0"/>
              <a:t>forms</a:t>
            </a:r>
          </a:p>
          <a:p>
            <a:r>
              <a:rPr lang="en-US" dirty="0" smtClean="0"/>
              <a:t>Other helper properties are also available</a:t>
            </a:r>
          </a:p>
          <a:p>
            <a:pPr lvl="1"/>
            <a:r>
              <a:rPr lang="en-US" dirty="0" smtClean="0"/>
              <a:t>Ajax, </a:t>
            </a:r>
            <a:r>
              <a:rPr lang="en-US" dirty="0" err="1" smtClean="0"/>
              <a:t>Url</a:t>
            </a:r>
            <a:r>
              <a:rPr lang="en-US" dirty="0" smtClean="0"/>
              <a:t>, custom helpers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3429000"/>
            <a:ext cx="4371975" cy="1762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822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Helpers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9250295"/>
              </p:ext>
            </p:extLst>
          </p:nvPr>
        </p:nvGraphicFramePr>
        <p:xfrm>
          <a:off x="533401" y="904240"/>
          <a:ext cx="8077199" cy="5496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99166"/>
                <a:gridCol w="1068318"/>
                <a:gridCol w="4609715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800" b="1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BeginForm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BeginRouteForm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an internal object that represents an HTML form that the system uses to render the 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&lt;form&gt;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void method, closes the pending 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&lt;/form&gt;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CheckBox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CheckBoxFor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check box input element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Hidden, </a:t>
                      </a:r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HiddenFor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hidden input element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Password, </a:t>
                      </a:r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PasswordFor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password input element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RadioButton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RadioButtonFor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radio button input element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TextBox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TextBoxFor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text input element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Label, </a:t>
                      </a:r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LabelFor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an HTML label element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90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Helpers (2)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2821565"/>
              </p:ext>
            </p:extLst>
          </p:nvPr>
        </p:nvGraphicFramePr>
        <p:xfrm>
          <a:off x="800101" y="1021080"/>
          <a:ext cx="7543799" cy="5227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40731"/>
                <a:gridCol w="1344440"/>
                <a:gridCol w="3958628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800" b="1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ActionLink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RouteLink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an HTML link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DropDownList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DropDownListFor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drop-down list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ListBox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ListBoxFor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list box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TextArea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TextAreaFor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text area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incorporated in the specified user control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RenderPartial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Writes the HTML string incorporated in the specified user control to the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output stream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ValidationMessage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ValidationMessageFor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validation message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ValidationSummary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validation summary message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43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</a:t>
            </a:r>
            <a:r>
              <a:rPr lang="en-US" dirty="0"/>
              <a:t>extension methods for the </a:t>
            </a:r>
            <a:r>
              <a:rPr lang="en-US" dirty="0" err="1" smtClean="0"/>
              <a:t>HtmlHelper</a:t>
            </a:r>
            <a:endParaRPr lang="en-US" dirty="0" smtClean="0"/>
          </a:p>
          <a:p>
            <a:pPr lvl="1"/>
            <a:r>
              <a:rPr lang="en-US" dirty="0">
                <a:solidFill>
                  <a:srgbClr val="EBFFD2"/>
                </a:solidFill>
              </a:rPr>
              <a:t>Return string or override </a:t>
            </a:r>
            <a:r>
              <a:rPr lang="en-US" dirty="0" err="1">
                <a:solidFill>
                  <a:srgbClr val="EBFFD2"/>
                </a:solidFill>
              </a:rPr>
              <a:t>ToString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dirty="0" smtClean="0">
                <a:solidFill>
                  <a:srgbClr val="EBFFD2"/>
                </a:solidFill>
              </a:rPr>
              <a:t>method</a:t>
            </a:r>
          </a:p>
          <a:p>
            <a:pPr lvl="1"/>
            <a:r>
              <a:rPr lang="en-US" dirty="0" err="1">
                <a:solidFill>
                  <a:srgbClr val="EBFFD2"/>
                </a:solidFill>
              </a:rPr>
              <a:t>TagBuilder</a:t>
            </a:r>
            <a:r>
              <a:rPr lang="en-US" dirty="0">
                <a:solidFill>
                  <a:srgbClr val="EBFFD2"/>
                </a:solidFill>
              </a:rPr>
              <a:t> manages closing tags and </a:t>
            </a:r>
            <a:r>
              <a:rPr lang="en-US" dirty="0" smtClean="0">
                <a:solidFill>
                  <a:srgbClr val="EBFFD2"/>
                </a:solidFill>
              </a:rPr>
              <a:t>attributes</a:t>
            </a:r>
          </a:p>
          <a:p>
            <a:pPr lvl="1"/>
            <a:r>
              <a:rPr lang="en-US" dirty="0">
                <a:solidFill>
                  <a:srgbClr val="EBFFD2"/>
                </a:solidFill>
              </a:rPr>
              <a:t>Add namespace in </a:t>
            </a:r>
            <a:r>
              <a:rPr lang="en-US" dirty="0" err="1" smtClean="0">
                <a:solidFill>
                  <a:srgbClr val="EBFFD2"/>
                </a:solidFill>
              </a:rPr>
              <a:t>web.config</a:t>
            </a:r>
            <a:r>
              <a:rPr lang="en-US" dirty="0" smtClean="0">
                <a:solidFill>
                  <a:srgbClr val="EBFFD2"/>
                </a:solidFill>
              </a:rPr>
              <a:t> (if needed)</a:t>
            </a:r>
          </a:p>
          <a:p>
            <a:endParaRPr lang="en-US" dirty="0">
              <a:solidFill>
                <a:srgbClr val="EBFFD2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581400"/>
            <a:ext cx="6629400" cy="2686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475" y="5671419"/>
            <a:ext cx="4276725" cy="447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679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Helpers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839200" cy="5791200"/>
          </a:xfrm>
        </p:spPr>
        <p:txBody>
          <a:bodyPr/>
          <a:lstStyle/>
          <a:p>
            <a:r>
              <a:rPr lang="en-US" dirty="0" smtClean="0"/>
              <a:t>Another way to write helpers:</a:t>
            </a:r>
          </a:p>
          <a:p>
            <a:pPr lvl="1"/>
            <a:r>
              <a:rPr lang="en-US" dirty="0" smtClean="0">
                <a:solidFill>
                  <a:srgbClr val="EBFFD2"/>
                </a:solidFill>
              </a:rPr>
              <a:t>Create folder /</a:t>
            </a:r>
            <a:r>
              <a:rPr lang="en-US" dirty="0" err="1" smtClean="0">
                <a:solidFill>
                  <a:srgbClr val="EBFFD2"/>
                </a:solidFill>
              </a:rPr>
              <a:t>App_Code</a:t>
            </a:r>
            <a:r>
              <a:rPr lang="en-US" dirty="0" smtClean="0">
                <a:solidFill>
                  <a:srgbClr val="EBFFD2"/>
                </a:solidFill>
              </a:rPr>
              <a:t>/</a:t>
            </a:r>
          </a:p>
          <a:p>
            <a:pPr lvl="1"/>
            <a:r>
              <a:rPr lang="en-US" dirty="0" smtClean="0">
                <a:solidFill>
                  <a:srgbClr val="EBFFD2"/>
                </a:solidFill>
              </a:rPr>
              <a:t>Create a view in it (for example </a:t>
            </a:r>
            <a:r>
              <a:rPr lang="en-US" dirty="0" err="1" smtClean="0">
                <a:solidFill>
                  <a:srgbClr val="EBFFD2"/>
                </a:solidFill>
              </a:rPr>
              <a:t>Helpers.cshtml</a:t>
            </a:r>
            <a:r>
              <a:rPr lang="en-US" dirty="0" smtClean="0">
                <a:solidFill>
                  <a:srgbClr val="EBFFD2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rgbClr val="EBFFD2"/>
                </a:solidFill>
              </a:rPr>
              <a:t>Write a helper in it using @helper</a:t>
            </a:r>
          </a:p>
          <a:p>
            <a:endParaRPr lang="en-US" dirty="0">
              <a:solidFill>
                <a:srgbClr val="EBFFD2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You can use the helper in any view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r>
              <a:rPr lang="en-US" dirty="0"/>
              <a:t>Y</a:t>
            </a:r>
            <a:r>
              <a:rPr lang="en-US" dirty="0" smtClean="0"/>
              <a:t>ou have a lot of code in views? =&gt; write helpers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505200"/>
            <a:ext cx="3657600" cy="1209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512" y="5553075"/>
            <a:ext cx="2466975" cy="295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Left Arrow 9"/>
          <p:cNvSpPr/>
          <p:nvPr/>
        </p:nvSpPr>
        <p:spPr>
          <a:xfrm rot="7855519">
            <a:off x="3196860" y="4027396"/>
            <a:ext cx="3769360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 rot="3977025">
            <a:off x="3640086" y="4576379"/>
            <a:ext cx="1882310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9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Partial views render portions of a </a:t>
            </a:r>
            <a:r>
              <a:rPr lang="en-US" dirty="0" smtClean="0"/>
              <a:t>page</a:t>
            </a:r>
          </a:p>
          <a:p>
            <a:pPr lvl="1"/>
            <a:r>
              <a:rPr lang="en-US" dirty="0"/>
              <a:t>Reuse pieces of a </a:t>
            </a:r>
            <a:r>
              <a:rPr lang="en-US" dirty="0" smtClean="0"/>
              <a:t>view</a:t>
            </a:r>
          </a:p>
          <a:p>
            <a:pPr lvl="1"/>
            <a:r>
              <a:rPr lang="en-US" dirty="0"/>
              <a:t>Html helpers – </a:t>
            </a:r>
            <a:r>
              <a:rPr lang="en-US" dirty="0" smtClean="0"/>
              <a:t>Partial, </a:t>
            </a:r>
            <a:r>
              <a:rPr lang="en-US" dirty="0" err="1" smtClean="0"/>
              <a:t>RenderPartial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Action</a:t>
            </a:r>
          </a:p>
          <a:p>
            <a:r>
              <a:rPr lang="en-US" dirty="0"/>
              <a:t>Razor partial views are still .</a:t>
            </a:r>
            <a:r>
              <a:rPr lang="en-US" dirty="0" err="1"/>
              <a:t>cshtml</a:t>
            </a:r>
            <a:r>
              <a:rPr lang="en-US" dirty="0"/>
              <a:t> files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549231"/>
            <a:ext cx="4257675" cy="1752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5105400"/>
            <a:ext cx="4895850" cy="12858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8" name="Elbow Connector 7"/>
          <p:cNvCxnSpPr>
            <a:endCxn id="6" idx="1"/>
          </p:cNvCxnSpPr>
          <p:nvPr/>
        </p:nvCxnSpPr>
        <p:spPr>
          <a:xfrm rot="16200000" flipH="1">
            <a:off x="3106393" y="5044731"/>
            <a:ext cx="727764" cy="679449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600755" y="5020573"/>
            <a:ext cx="345057" cy="3931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4105814"/>
            <a:ext cx="3876675" cy="342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506" y="3616535"/>
            <a:ext cx="3876675" cy="342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7" name="Left Arrow 26"/>
          <p:cNvSpPr/>
          <p:nvPr/>
        </p:nvSpPr>
        <p:spPr>
          <a:xfrm rot="16200000">
            <a:off x="6247676" y="4620995"/>
            <a:ext cx="744724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Arrow 27"/>
          <p:cNvSpPr/>
          <p:nvPr/>
        </p:nvSpPr>
        <p:spPr>
          <a:xfrm rot="16200000">
            <a:off x="6684678" y="4403756"/>
            <a:ext cx="1179201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914400" y="5921544"/>
            <a:ext cx="2895601" cy="5847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Located in the same folder as other views or in Shared folder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09936" y="1676400"/>
            <a:ext cx="1324155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Sub-request</a:t>
            </a:r>
          </a:p>
        </p:txBody>
      </p:sp>
      <p:sp>
        <p:nvSpPr>
          <p:cNvPr id="31" name="Left Arrow 30"/>
          <p:cNvSpPr/>
          <p:nvPr/>
        </p:nvSpPr>
        <p:spPr>
          <a:xfrm rot="5400000">
            <a:off x="8160751" y="2038436"/>
            <a:ext cx="271047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4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Areas</a:t>
            </a:r>
            <a:endParaRPr lang="en-US" dirty="0"/>
          </a:p>
        </p:txBody>
      </p:sp>
      <p:pic>
        <p:nvPicPr>
          <p:cNvPr id="4098" name="Picture 2" descr="http://www.kansas-aa.org/images/area25%20color%20ma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2" y="2362200"/>
            <a:ext cx="6505575" cy="3552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58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Some </a:t>
            </a:r>
            <a:r>
              <a:rPr lang="en-US" dirty="0"/>
              <a:t>applications can have a large number of </a:t>
            </a:r>
            <a:r>
              <a:rPr lang="en-US" dirty="0" smtClean="0"/>
              <a:t>controllers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ASP.NET MVC lets </a:t>
            </a:r>
            <a:r>
              <a:rPr lang="en-US" dirty="0" smtClean="0"/>
              <a:t>us partition </a:t>
            </a:r>
            <a:r>
              <a:rPr lang="en-US" dirty="0"/>
              <a:t>Web applications into smaller units </a:t>
            </a:r>
            <a:r>
              <a:rPr lang="en-US" dirty="0" smtClean="0"/>
              <a:t>(areas)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An area is effectively an MVC structure inside an </a:t>
            </a:r>
            <a:r>
              <a:rPr lang="en-US" dirty="0" smtClean="0"/>
              <a:t>application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Example: large e-commerce application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Main store, users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Blog, forum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Administration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4953000"/>
            <a:ext cx="1905000" cy="138774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564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953001"/>
            <a:ext cx="7924800" cy="685800"/>
          </a:xfrm>
        </p:spPr>
        <p:txBody>
          <a:bodyPr/>
          <a:lstStyle/>
          <a:p>
            <a:r>
              <a:rPr lang="en-US" dirty="0"/>
              <a:t>Demo</a:t>
            </a:r>
            <a:r>
              <a:rPr lang="en-US" dirty="0" smtClean="0"/>
              <a:t>: Areas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790700" y="5715000"/>
            <a:ext cx="5562600" cy="457200"/>
          </a:xfrm>
        </p:spPr>
        <p:txBody>
          <a:bodyPr/>
          <a:lstStyle/>
          <a:p>
            <a:r>
              <a:rPr lang="en-US" dirty="0" smtClean="0"/>
              <a:t>ASP.NET MVC structures (areas)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1143000"/>
            <a:ext cx="6353175" cy="3590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799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In </a:t>
            </a:r>
            <a:r>
              <a:rPr lang="en-US" dirty="0" err="1">
                <a:solidFill>
                  <a:srgbClr val="FF9933"/>
                </a:solidFill>
              </a:rPr>
              <a:t>Global.asax</a:t>
            </a:r>
            <a:r>
              <a:rPr lang="en-US" dirty="0" smtClean="0"/>
              <a:t> in the </a:t>
            </a:r>
            <a:r>
              <a:rPr lang="en-US" dirty="0" err="1">
                <a:solidFill>
                  <a:srgbClr val="FF9933"/>
                </a:solidFill>
              </a:rPr>
              <a:t>Application_Start</a:t>
            </a:r>
            <a:r>
              <a:rPr lang="en-US" dirty="0">
                <a:solidFill>
                  <a:srgbClr val="FF9933"/>
                </a:solidFill>
              </a:rPr>
              <a:t>()</a:t>
            </a:r>
            <a:r>
              <a:rPr lang="en-US" dirty="0" smtClean="0"/>
              <a:t> there is </a:t>
            </a:r>
            <a:r>
              <a:rPr lang="en-US" sz="28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RouteConfig.RegisterRoutes</a:t>
            </a: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28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RouteTable.Routes</a:t>
            </a: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);</a:t>
            </a:r>
          </a:p>
          <a:p>
            <a:r>
              <a:rPr lang="en-US" dirty="0" err="1">
                <a:solidFill>
                  <a:srgbClr val="FF9933"/>
                </a:solidFill>
              </a:rPr>
              <a:t>RoutesConfig</a:t>
            </a:r>
            <a:r>
              <a:rPr lang="en-US" dirty="0" smtClean="0"/>
              <a:t> class is located in </a:t>
            </a:r>
            <a:r>
              <a:rPr lang="en-US" dirty="0">
                <a:solidFill>
                  <a:srgbClr val="FF9933"/>
                </a:solidFill>
              </a:rPr>
              <a:t>/</a:t>
            </a:r>
            <a:r>
              <a:rPr lang="en-US" dirty="0" err="1" smtClean="0">
                <a:solidFill>
                  <a:srgbClr val="FF9933"/>
                </a:solidFill>
              </a:rPr>
              <a:t>App_Start</a:t>
            </a:r>
            <a:r>
              <a:rPr lang="en-US" dirty="0" smtClean="0">
                <a:solidFill>
                  <a:srgbClr val="FF9933"/>
                </a:solidFill>
              </a:rPr>
              <a:t>/</a:t>
            </a:r>
            <a:r>
              <a:rPr lang="en-US" dirty="0" smtClean="0"/>
              <a:t> in internet applications template by default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162300"/>
            <a:ext cx="6000750" cy="3390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Left Arrow 9"/>
          <p:cNvSpPr/>
          <p:nvPr/>
        </p:nvSpPr>
        <p:spPr>
          <a:xfrm rot="21332211">
            <a:off x="2922746" y="4260375"/>
            <a:ext cx="3562351" cy="15240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24138" y="4004500"/>
            <a:ext cx="2005462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Route name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Left Arrow 11"/>
          <p:cNvSpPr/>
          <p:nvPr/>
        </p:nvSpPr>
        <p:spPr>
          <a:xfrm>
            <a:off x="4851639" y="4668650"/>
            <a:ext cx="1372499" cy="12926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24138" y="4534288"/>
            <a:ext cx="2005462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Route pattern</a:t>
            </a:r>
          </a:p>
        </p:txBody>
      </p:sp>
      <p:sp>
        <p:nvSpPr>
          <p:cNvPr id="14" name="Right Brace 13"/>
          <p:cNvSpPr/>
          <p:nvPr/>
        </p:nvSpPr>
        <p:spPr>
          <a:xfrm>
            <a:off x="3810000" y="4971596"/>
            <a:ext cx="2414138" cy="1010104"/>
          </a:xfrm>
          <a:prstGeom prst="rightBrac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24138" y="5302752"/>
            <a:ext cx="2005462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Default parameters</a:t>
            </a:r>
          </a:p>
        </p:txBody>
      </p:sp>
      <p:sp>
        <p:nvSpPr>
          <p:cNvPr id="16" name="Left Arrow 15"/>
          <p:cNvSpPr/>
          <p:nvPr/>
        </p:nvSpPr>
        <p:spPr>
          <a:xfrm rot="20594177">
            <a:off x="5943698" y="3482724"/>
            <a:ext cx="1372499" cy="12926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712070" y="3272882"/>
            <a:ext cx="2050930" cy="5847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Routes to ignore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The [*] means all left</a:t>
            </a:r>
          </a:p>
        </p:txBody>
      </p:sp>
    </p:spTree>
    <p:extLst>
      <p:ext uri="{BB962C8B-B14F-4D97-AF65-F5344CB8AC3E}">
        <p14:creationId xmlns:p14="http://schemas.microsoft.com/office/powerpoint/2010/main" val="250251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Routes maps URLs to controllers and actions</a:t>
            </a:r>
          </a:p>
          <a:p>
            <a:r>
              <a:rPr lang="en-US" dirty="0" smtClean="0"/>
              <a:t>Controllers are the brain of our application</a:t>
            </a:r>
          </a:p>
          <a:p>
            <a:r>
              <a:rPr lang="en-US" dirty="0"/>
              <a:t>Actions are the ultimate request destination</a:t>
            </a:r>
          </a:p>
          <a:p>
            <a:r>
              <a:rPr lang="en-US" dirty="0" smtClean="0"/>
              <a:t>Razor is a powerful engine for combining models and templates into HTML code</a:t>
            </a:r>
          </a:p>
          <a:p>
            <a:pPr lvl="1"/>
            <a:r>
              <a:rPr lang="en-US" dirty="0" smtClean="0"/>
              <a:t>Layout, sections, partials views and helpers help us to divide our views into pieces</a:t>
            </a:r>
          </a:p>
          <a:p>
            <a:r>
              <a:rPr lang="en-US" dirty="0" smtClean="0"/>
              <a:t>Our project can be divided into smaller parts containing controllers (areas)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8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dirty="0"/>
              <a:t>ASP.NET MVC Essentials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>
                <a:hlinkClick r:id="rId3"/>
              </a:rPr>
              <a:t>http</a:t>
            </a:r>
            <a:r>
              <a:rPr lang="en-US" dirty="0" smtClean="0">
                <a:hlinkClick r:id="rId3"/>
              </a:rPr>
              <a:t>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bg-BG" dirty="0"/>
          </a:p>
        </p:txBody>
      </p:sp>
      <p:sp>
        <p:nvSpPr>
          <p:cNvPr id="544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22012"/>
            <a:ext cx="8686800" cy="5983588"/>
          </a:xfrm>
        </p:spPr>
        <p:txBody>
          <a:bodyPr/>
          <a:lstStyle/>
          <a:p>
            <a:pPr marL="446088" indent="-446088">
              <a:lnSpc>
                <a:spcPts val="3700"/>
              </a:lnSpc>
              <a:spcBef>
                <a:spcPts val="300"/>
              </a:spcBef>
              <a:spcAft>
                <a:spcPts val="300"/>
              </a:spcAft>
              <a:buFontTx/>
              <a:buAutoNum type="arabicPeriod"/>
              <a:tabLst/>
            </a:pPr>
            <a:r>
              <a:rPr lang="en-US" sz="2800" dirty="0"/>
              <a:t>Write down </a:t>
            </a:r>
            <a:r>
              <a:rPr lang="en-US" sz="2800" dirty="0" smtClean="0"/>
              <a:t>in a text file all </a:t>
            </a:r>
            <a:r>
              <a:rPr lang="en-US" sz="2800" dirty="0"/>
              <a:t>the major </a:t>
            </a:r>
            <a:r>
              <a:rPr lang="en-US" sz="2800" dirty="0" smtClean="0"/>
              <a:t>similarities and </a:t>
            </a:r>
            <a:r>
              <a:rPr lang="en-US" sz="2800" dirty="0"/>
              <a:t>differences you can find </a:t>
            </a:r>
            <a:r>
              <a:rPr lang="en-US" sz="2800" dirty="0" smtClean="0"/>
              <a:t>between ASP.NET </a:t>
            </a:r>
            <a:r>
              <a:rPr lang="en-US" sz="2800" dirty="0"/>
              <a:t>Web Forms and ASP.NET MVC</a:t>
            </a:r>
          </a:p>
          <a:p>
            <a:pPr marL="446088" indent="-446088">
              <a:lnSpc>
                <a:spcPts val="3700"/>
              </a:lnSpc>
              <a:spcBef>
                <a:spcPts val="300"/>
              </a:spcBef>
              <a:spcAft>
                <a:spcPts val="300"/>
              </a:spcAft>
              <a:buFontTx/>
              <a:buAutoNum type="arabicPeriod"/>
              <a:tabLst/>
            </a:pPr>
            <a:r>
              <a:rPr lang="en-US" sz="2800" dirty="0" smtClean="0"/>
              <a:t>Using ASP.NET MVC write </a:t>
            </a:r>
            <a:r>
              <a:rPr lang="en-US" sz="2800" dirty="0"/>
              <a:t>t</a:t>
            </a:r>
            <a:r>
              <a:rPr lang="en-US" sz="2800" dirty="0" smtClean="0"/>
              <a:t>he </a:t>
            </a:r>
            <a:r>
              <a:rPr lang="en-US" sz="2800" dirty="0"/>
              <a:t>same web </a:t>
            </a:r>
            <a:r>
              <a:rPr lang="en-US" sz="2800" dirty="0" smtClean="0"/>
              <a:t>calculator as: </a:t>
            </a:r>
            <a:r>
              <a:rPr lang="en-US" sz="2800" dirty="0" smtClean="0">
                <a:hlinkClick r:id="rId3"/>
              </a:rPr>
              <a:t>http</a:t>
            </a:r>
            <a:r>
              <a:rPr lang="en-US" sz="2800" dirty="0">
                <a:hlinkClick r:id="rId3"/>
              </a:rPr>
              <a:t>://</a:t>
            </a:r>
            <a:r>
              <a:rPr lang="en-US" sz="2800" dirty="0" smtClean="0">
                <a:hlinkClick r:id="rId3"/>
              </a:rPr>
              <a:t>www.gwebtools.com/bit-calculator</a:t>
            </a:r>
            <a:endParaRPr lang="en-US" sz="2800" dirty="0" smtClean="0"/>
          </a:p>
          <a:p>
            <a:pPr marL="446088" indent="-446088">
              <a:lnSpc>
                <a:spcPts val="3700"/>
              </a:lnSpc>
              <a:spcBef>
                <a:spcPts val="300"/>
              </a:spcBef>
              <a:spcAft>
                <a:spcPts val="300"/>
              </a:spcAft>
              <a:buFontTx/>
              <a:buAutoNum type="arabicPeriod"/>
              <a:tabLst/>
            </a:pPr>
            <a:r>
              <a:rPr lang="en-US" sz="2800" dirty="0" smtClean="0"/>
              <a:t>Create a simple informational ASP.NET MVC application by your choice with at least 3 controllers, 1 area, 1 custom route, 5 </a:t>
            </a:r>
            <a:r>
              <a:rPr lang="en-US" sz="2800" dirty="0"/>
              <a:t>views (at least 1 </a:t>
            </a:r>
            <a:r>
              <a:rPr lang="en-US" sz="2800" dirty="0" smtClean="0"/>
              <a:t>partial view and 1 section). Using data is not required.</a:t>
            </a:r>
          </a:p>
          <a:p>
            <a:pPr marL="446088" indent="-446088">
              <a:lnSpc>
                <a:spcPts val="3700"/>
              </a:lnSpc>
              <a:spcBef>
                <a:spcPts val="300"/>
              </a:spcBef>
              <a:spcAft>
                <a:spcPts val="300"/>
              </a:spcAft>
              <a:buFontTx/>
              <a:buAutoNum type="arabicPeriod"/>
              <a:tabLst/>
            </a:pPr>
            <a:r>
              <a:rPr lang="en-US" sz="2800" dirty="0" smtClean="0"/>
              <a:t>* Create a custom route constraint that allows requests only if the controller name start</a:t>
            </a:r>
            <a:r>
              <a:rPr lang="en-US" sz="2800" dirty="0"/>
              <a:t>s</a:t>
            </a:r>
            <a:r>
              <a:rPr lang="en-US" sz="2800" dirty="0" smtClean="0"/>
              <a:t> with the string "Admin"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2411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66" y="4630228"/>
            <a:ext cx="8686800" cy="2057400"/>
          </a:xfrm>
        </p:spPr>
        <p:txBody>
          <a:bodyPr/>
          <a:lstStyle/>
          <a:p>
            <a:r>
              <a:rPr lang="en-US" dirty="0" smtClean="0"/>
              <a:t>Controller: Products</a:t>
            </a:r>
          </a:p>
          <a:p>
            <a:r>
              <a:rPr lang="en-US" dirty="0" smtClean="0"/>
              <a:t>Action: </a:t>
            </a:r>
            <a:r>
              <a:rPr lang="en-US" dirty="0" err="1" smtClean="0"/>
              <a:t>ById</a:t>
            </a:r>
            <a:endParaRPr lang="en-US" dirty="0" smtClean="0"/>
          </a:p>
          <a:p>
            <a:r>
              <a:rPr lang="en-US" dirty="0" smtClean="0"/>
              <a:t>Id: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066800"/>
            <a:ext cx="6000750" cy="3390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Left Arrow 5"/>
          <p:cNvSpPr/>
          <p:nvPr/>
        </p:nvSpPr>
        <p:spPr>
          <a:xfrm rot="5400000">
            <a:off x="2772116" y="3434228"/>
            <a:ext cx="1466167" cy="15240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6147888">
            <a:off x="3550847" y="3565129"/>
            <a:ext cx="1794656" cy="13658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 rot="6984572">
            <a:off x="4067222" y="3494732"/>
            <a:ext cx="1794656" cy="13658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76401" y="4233446"/>
            <a:ext cx="3032138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http://localhost/Products/ById/3</a:t>
            </a:r>
          </a:p>
        </p:txBody>
      </p:sp>
    </p:spTree>
    <p:extLst>
      <p:ext uri="{BB962C8B-B14F-4D97-AF65-F5344CB8AC3E}">
        <p14:creationId xmlns:p14="http://schemas.microsoft.com/office/powerpoint/2010/main" val="149063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Examples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66" y="4630228"/>
            <a:ext cx="8686800" cy="2057400"/>
          </a:xfrm>
        </p:spPr>
        <p:txBody>
          <a:bodyPr/>
          <a:lstStyle/>
          <a:p>
            <a:r>
              <a:rPr lang="en-US" dirty="0" smtClean="0"/>
              <a:t>Controller: Products</a:t>
            </a:r>
          </a:p>
          <a:p>
            <a:r>
              <a:rPr lang="en-US" dirty="0" smtClean="0"/>
              <a:t>Action: </a:t>
            </a:r>
            <a:r>
              <a:rPr lang="en-US" dirty="0" err="1" smtClean="0"/>
              <a:t>ById</a:t>
            </a:r>
            <a:endParaRPr lang="en-US" dirty="0" smtClean="0"/>
          </a:p>
          <a:p>
            <a:r>
              <a:rPr lang="en-US" dirty="0" smtClean="0"/>
              <a:t>Id: 0 (optional parameter)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066800"/>
            <a:ext cx="6000750" cy="3390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Left Arrow 5"/>
          <p:cNvSpPr/>
          <p:nvPr/>
        </p:nvSpPr>
        <p:spPr>
          <a:xfrm rot="5400000">
            <a:off x="2772116" y="3434229"/>
            <a:ext cx="1466167" cy="15240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6147888">
            <a:off x="3550847" y="3565129"/>
            <a:ext cx="1794656" cy="13658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 rot="5400000">
            <a:off x="4303763" y="4037063"/>
            <a:ext cx="733083" cy="108191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76401" y="4233446"/>
            <a:ext cx="3032138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http://localhost/Products/ById</a:t>
            </a:r>
          </a:p>
        </p:txBody>
      </p:sp>
    </p:spTree>
    <p:extLst>
      <p:ext uri="{BB962C8B-B14F-4D97-AF65-F5344CB8AC3E}">
        <p14:creationId xmlns:p14="http://schemas.microsoft.com/office/powerpoint/2010/main" val="325144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Examples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66" y="4630228"/>
            <a:ext cx="8686800" cy="2057400"/>
          </a:xfrm>
        </p:spPr>
        <p:txBody>
          <a:bodyPr/>
          <a:lstStyle/>
          <a:p>
            <a:r>
              <a:rPr lang="en-US" dirty="0" smtClean="0"/>
              <a:t>Controller: Products</a:t>
            </a:r>
          </a:p>
          <a:p>
            <a:r>
              <a:rPr lang="en-US" dirty="0" smtClean="0"/>
              <a:t>Action: Index</a:t>
            </a:r>
          </a:p>
          <a:p>
            <a:r>
              <a:rPr lang="en-US" dirty="0" smtClean="0"/>
              <a:t>Id: 0 (optional parameter)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066800"/>
            <a:ext cx="6000750" cy="3390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Left Arrow 5"/>
          <p:cNvSpPr/>
          <p:nvPr/>
        </p:nvSpPr>
        <p:spPr>
          <a:xfrm rot="5400000">
            <a:off x="2772116" y="3434228"/>
            <a:ext cx="1466167" cy="15240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5400000">
            <a:off x="3683202" y="3929430"/>
            <a:ext cx="999782" cy="13658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 rot="5400000">
            <a:off x="4303763" y="4037063"/>
            <a:ext cx="733083" cy="108191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76401" y="4233446"/>
            <a:ext cx="3032138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http://localhost/Products</a:t>
            </a:r>
          </a:p>
        </p:txBody>
      </p:sp>
    </p:spTree>
    <p:extLst>
      <p:ext uri="{BB962C8B-B14F-4D97-AF65-F5344CB8AC3E}">
        <p14:creationId xmlns:p14="http://schemas.microsoft.com/office/powerpoint/2010/main" val="126009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Examples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66" y="4630228"/>
            <a:ext cx="8686800" cy="2057400"/>
          </a:xfrm>
        </p:spPr>
        <p:txBody>
          <a:bodyPr/>
          <a:lstStyle/>
          <a:p>
            <a:r>
              <a:rPr lang="en-US" dirty="0" smtClean="0"/>
              <a:t>Controller: Home</a:t>
            </a:r>
          </a:p>
          <a:p>
            <a:r>
              <a:rPr lang="en-US" dirty="0" smtClean="0"/>
              <a:t>Action: Index</a:t>
            </a:r>
          </a:p>
          <a:p>
            <a:r>
              <a:rPr lang="en-US" dirty="0" smtClean="0"/>
              <a:t>Id: 0 (optional parameter)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066800"/>
            <a:ext cx="6000750" cy="3390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Left Arrow 5"/>
          <p:cNvSpPr/>
          <p:nvPr/>
        </p:nvSpPr>
        <p:spPr>
          <a:xfrm rot="7537519">
            <a:off x="3090187" y="3657601"/>
            <a:ext cx="1319580" cy="15240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5400000">
            <a:off x="3683202" y="3927616"/>
            <a:ext cx="999782" cy="13658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 rot="5400000">
            <a:off x="4303763" y="4037063"/>
            <a:ext cx="733083" cy="108191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76401" y="4233446"/>
            <a:ext cx="3032138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http://localhost/</a:t>
            </a:r>
          </a:p>
        </p:txBody>
      </p:sp>
    </p:spTree>
    <p:extLst>
      <p:ext uri="{BB962C8B-B14F-4D97-AF65-F5344CB8AC3E}">
        <p14:creationId xmlns:p14="http://schemas.microsoft.com/office/powerpoint/2010/main" val="399703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1dbb5ef1eec16f96b550c792a3c169f6d68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7666</TotalTime>
  <Words>2287</Words>
  <Application>Microsoft Office PowerPoint</Application>
  <PresentationFormat>On-screen Show (4:3)</PresentationFormat>
  <Paragraphs>543</Paragraphs>
  <Slides>53</Slides>
  <Notes>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Telerik Academy</vt:lpstr>
      <vt:lpstr>ASP.NET MVC Essentials</vt:lpstr>
      <vt:lpstr>Table of Contents</vt:lpstr>
      <vt:lpstr>ASP.NET MVC Routing</vt:lpstr>
      <vt:lpstr>ASP.NET MVC Routing</vt:lpstr>
      <vt:lpstr>Register routes</vt:lpstr>
      <vt:lpstr>Routing Examples</vt:lpstr>
      <vt:lpstr>Routing Examples (2)</vt:lpstr>
      <vt:lpstr>Routing Examples (3)</vt:lpstr>
      <vt:lpstr>Routing Examples (4)</vt:lpstr>
      <vt:lpstr>Custom Route</vt:lpstr>
      <vt:lpstr>Custom Route (2)</vt:lpstr>
      <vt:lpstr>Custom Route (3)</vt:lpstr>
      <vt:lpstr>Route Constraints</vt:lpstr>
      <vt:lpstr>Custom Route Constraint</vt:lpstr>
      <vt:lpstr>Debugging Routes</vt:lpstr>
      <vt:lpstr>Demo: Routes</vt:lpstr>
      <vt:lpstr>Controllers and Actions</vt:lpstr>
      <vt:lpstr>Controllers</vt:lpstr>
      <vt:lpstr>Actions</vt:lpstr>
      <vt:lpstr>ASP.NET MVC Request</vt:lpstr>
      <vt:lpstr>Action Results</vt:lpstr>
      <vt:lpstr>Action Results (2)</vt:lpstr>
      <vt:lpstr>Action Parameters</vt:lpstr>
      <vt:lpstr>Action Selectors</vt:lpstr>
      <vt:lpstr>Action Filters</vt:lpstr>
      <vt:lpstr>Custom Action Filter</vt:lpstr>
      <vt:lpstr>Custom Action Filter (2)</vt:lpstr>
      <vt:lpstr>Razor Views</vt:lpstr>
      <vt:lpstr>Views</vt:lpstr>
      <vt:lpstr>Razor</vt:lpstr>
      <vt:lpstr>Design Goals</vt:lpstr>
      <vt:lpstr>Pass Data to a View</vt:lpstr>
      <vt:lpstr>How it works?</vt:lpstr>
      <vt:lpstr>Razor Syntax</vt:lpstr>
      <vt:lpstr>Razor Syntax (2)</vt:lpstr>
      <vt:lpstr>Razor Syntax (3)</vt:lpstr>
      <vt:lpstr>Razor Syntax (4)</vt:lpstr>
      <vt:lpstr>Layout</vt:lpstr>
      <vt:lpstr>Views and Layouts</vt:lpstr>
      <vt:lpstr>Sections</vt:lpstr>
      <vt:lpstr>View Helpers</vt:lpstr>
      <vt:lpstr>HTML Helpers</vt:lpstr>
      <vt:lpstr>HTML Helpers (2)</vt:lpstr>
      <vt:lpstr>Custom Helpers</vt:lpstr>
      <vt:lpstr>Custom Helpers (2)</vt:lpstr>
      <vt:lpstr>Partial Views</vt:lpstr>
      <vt:lpstr>Areas</vt:lpstr>
      <vt:lpstr>Areas</vt:lpstr>
      <vt:lpstr>Demo: Areas</vt:lpstr>
      <vt:lpstr>Summary</vt:lpstr>
      <vt:lpstr>ASP.NET MVC Essentials</vt:lpstr>
      <vt:lpstr>Homework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Software Academy</dc:title>
  <dc:subject>Telerik Software Academy</dc:subject>
  <dc:creator>Nikolay.IT</dc:creator>
  <cp:keywords>telerik software academy, free courses for developers</cp:keywords>
  <cp:lastModifiedBy>Ivaylo Kenov</cp:lastModifiedBy>
  <cp:revision>890</cp:revision>
  <dcterms:created xsi:type="dcterms:W3CDTF">2007-12-08T16:03:35Z</dcterms:created>
  <dcterms:modified xsi:type="dcterms:W3CDTF">2014-11-03T16:48:20Z</dcterms:modified>
  <cp:category>software engineering</cp:category>
</cp:coreProperties>
</file>